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3799" r:id="rId2"/>
  </p:sldMasterIdLst>
  <p:notesMasterIdLst>
    <p:notesMasterId r:id="rId26"/>
  </p:notesMasterIdLst>
  <p:handoutMasterIdLst>
    <p:handoutMasterId r:id="rId27"/>
  </p:handoutMasterIdLst>
  <p:sldIdLst>
    <p:sldId id="287" r:id="rId3"/>
    <p:sldId id="288" r:id="rId4"/>
    <p:sldId id="351" r:id="rId5"/>
    <p:sldId id="391" r:id="rId6"/>
    <p:sldId id="392" r:id="rId7"/>
    <p:sldId id="393" r:id="rId8"/>
    <p:sldId id="390" r:id="rId9"/>
    <p:sldId id="387" r:id="rId10"/>
    <p:sldId id="388" r:id="rId11"/>
    <p:sldId id="348" r:id="rId12"/>
    <p:sldId id="378" r:id="rId13"/>
    <p:sldId id="379" r:id="rId14"/>
    <p:sldId id="380" r:id="rId15"/>
    <p:sldId id="377" r:id="rId16"/>
    <p:sldId id="381" r:id="rId17"/>
    <p:sldId id="382" r:id="rId18"/>
    <p:sldId id="383" r:id="rId19"/>
    <p:sldId id="384" r:id="rId20"/>
    <p:sldId id="385" r:id="rId21"/>
    <p:sldId id="364" r:id="rId22"/>
    <p:sldId id="386" r:id="rId23"/>
    <p:sldId id="365" r:id="rId24"/>
    <p:sldId id="38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A8E"/>
    <a:srgbClr val="105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74506" autoAdjust="0"/>
  </p:normalViewPr>
  <p:slideViewPr>
    <p:cSldViewPr snapToGrid="0">
      <p:cViewPr varScale="1">
        <p:scale>
          <a:sx n="68" d="100"/>
          <a:sy n="68" d="100"/>
        </p:scale>
        <p:origin x="20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01A324D-4271-4B41-AAE7-2D6D5EAA94EF}" type="datetimeFigureOut">
              <a:rPr lang="en-US"/>
              <a:pPr>
                <a:defRPr/>
              </a:pPr>
              <a:t>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687243A-DFD4-4EEA-B64B-2F329C702B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27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DDBFD64-9688-4CC2-ABAA-947E766111B2}" type="datetimeFigureOut">
              <a:rPr lang="en-US"/>
              <a:pPr>
                <a:defRPr/>
              </a:pPr>
              <a:t>1/21/2016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55686DC-CEAD-4625-A308-B883A51F6E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615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79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21175"/>
            <a:ext cx="7467600" cy="1241425"/>
          </a:xfrm>
        </p:spPr>
        <p:txBody>
          <a:bodyPr anchor="t">
            <a:noAutofit/>
          </a:bodyPr>
          <a:lstStyle>
            <a:lvl1pPr indent="0" algn="l">
              <a:lnSpc>
                <a:spcPts val="4100"/>
              </a:lnSpc>
              <a:spcBef>
                <a:spcPts val="600"/>
              </a:spcBef>
              <a:spcAft>
                <a:spcPts val="0"/>
              </a:spcAft>
              <a:defRPr sz="4000" b="1" spc="-1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62600"/>
            <a:ext cx="7467600" cy="91440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2800" spc="-5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4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98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68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6113" y="2276475"/>
            <a:ext cx="2055812" cy="4281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2276475"/>
            <a:ext cx="6016625" cy="4281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3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8865"/>
            <a:ext cx="4038600" cy="4015650"/>
          </a:xfrm>
        </p:spPr>
        <p:txBody>
          <a:bodyPr>
            <a:normAutofit/>
          </a:bodyPr>
          <a:lstStyle>
            <a:lvl1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8865"/>
            <a:ext cx="4038600" cy="4015650"/>
          </a:xfrm>
        </p:spPr>
        <p:txBody>
          <a:bodyPr rtlCol="0">
            <a:normAutofit/>
          </a:bodyPr>
          <a:lstStyle>
            <a:lvl1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1pPr>
            <a:lvl2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2pPr>
            <a:lvl3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3pPr>
            <a:lvl4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4pPr>
            <a:lvl5pPr marL="0" indent="0">
              <a:buClr>
                <a:schemeClr val="accent4"/>
              </a:buClr>
              <a:buNone/>
              <a:defRPr lang="en-US" sz="1400" dirty="0">
                <a:solidFill>
                  <a:srgbClr val="595959"/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1765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4636994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975" y="6503988"/>
            <a:ext cx="2841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E41F3-6113-435A-BB23-F92830372A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15891-391E-465E-AC26-9A5EB6DF6A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86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07211-8149-4AAD-87E2-67D1D85A97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57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814B5-2465-4459-8404-DF24073528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03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492250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4275" y="1492250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D60A4-C4A9-456F-A274-33FD70C6BA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35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86E1B-050C-4DC6-9070-3EBE171682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87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01595-E17C-4C0B-A25F-396F4F7522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3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5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85B80-F3BF-4FDE-8364-F92A6A2221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20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43551-8D99-4DF0-BD2D-420355900C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09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59D25-913A-4C18-8BBA-146DCD17A1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2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1329D-575F-4D4D-BCFE-6E9BC93FC4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83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5475" y="58738"/>
            <a:ext cx="2055813" cy="5954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0" y="58738"/>
            <a:ext cx="6016625" cy="5954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10F5A-363D-4631-8DA1-926A021C76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79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3214688"/>
            <a:ext cx="4035425" cy="334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3214688"/>
            <a:ext cx="4037012" cy="334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7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7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2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88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14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2276475"/>
            <a:ext cx="822483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3214688"/>
            <a:ext cx="8224837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9pPr>
    </p:titleStyle>
    <p:bodyStyle>
      <a:lvl1pPr marL="338138" indent="-338138" algn="l" defTabSz="449263" rtl="0" eaLnBrk="0" fontAlgn="base" hangingPunct="0">
        <a:spcBef>
          <a:spcPts val="50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2000">
          <a:solidFill>
            <a:srgbClr val="FFFFFF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spcBef>
          <a:spcPts val="40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4050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06450" y="58738"/>
            <a:ext cx="8224838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492250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67525" y="6184900"/>
            <a:ext cx="2128838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48B64AB0-51FC-4A20-9B9B-1F5FA8EC2D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9pPr>
    </p:titleStyle>
    <p:bodyStyle>
      <a:lvl1pPr marL="338138" indent="-338138" algn="l" defTabSz="449263" rtl="0" eaLnBrk="0" fontAlgn="base" hangingPunct="0">
        <a:spcBef>
          <a:spcPts val="6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spcBef>
          <a:spcPts val="5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•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–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590808.aspx" TargetMode="Externa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590808.aspx" TargetMode="Externa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590536.aspx" TargetMode="Externa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hyde325@gmail.com" TargetMode="External"/><Relationship Id="rId2" Type="http://schemas.openxmlformats.org/officeDocument/2006/relationships/hyperlink" Target="mailto:chris@hydrate.consulting" TargetMode="Externa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project.org/about.html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82886" y="2276474"/>
            <a:ext cx="8311793" cy="207044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SQL Server R Services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ABQSQL, January </a:t>
            </a:r>
            <a:r>
              <a:rPr lang="en-US" dirty="0" smtClean="0">
                <a:solidFill>
                  <a:srgbClr val="FF0000"/>
                </a:solidFill>
              </a:rPr>
              <a:t>22, </a:t>
            </a:r>
            <a:r>
              <a:rPr lang="en-US" dirty="0" smtClean="0">
                <a:solidFill>
                  <a:srgbClr val="FF0000"/>
                </a:solidFill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0923436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 Install Advanced Analytics Extensions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https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msdn.microsoft.com/en-US/library/mt590808.aspx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60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" y="1336431"/>
            <a:ext cx="6935373" cy="41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9" y="1323584"/>
            <a:ext cx="5098631" cy="413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4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1364383"/>
            <a:ext cx="6527410" cy="41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2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5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2.  Install </a:t>
            </a:r>
            <a:r>
              <a:rPr lang="en-US" dirty="0">
                <a:latin typeface="Arial" pitchFamily="34" charset="0"/>
                <a:cs typeface="Arial" pitchFamily="34" charset="0"/>
              </a:rPr>
              <a:t>Revolution R Open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3.2.2 on database server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(R runtime engine)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3.  Install Revolution R Enterprise 7.5 on database server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(R platform)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https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msdn.microsoft.com/en-US/library/mt590809.aspx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0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67" y="1309515"/>
            <a:ext cx="6076293" cy="42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7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49" y="1345882"/>
            <a:ext cx="5322057" cy="4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5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8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Post-installation scripts and configuration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1.  Enable external scripts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'external scripts enabled', 1;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RECONFIGURE;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2.  Configure memory appropriately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3.  Post-installation command script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https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msdn.microsoft.com/en-US/library/mt590536.aspx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79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3" y="1383982"/>
            <a:ext cx="4980805" cy="403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10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10" y="1387499"/>
            <a:ext cx="8062484" cy="408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9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About Me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Chris Hyde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Owner and Principal Consultant for Hydrate Consulting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MCSA – SQL Server 2008, MCITP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15+ Years experience with SQL Server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Contact Me: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Email: </a:t>
            </a:r>
            <a:r>
              <a:rPr lang="en-US" sz="2200" dirty="0" err="1" smtClean="0">
                <a:latin typeface="Arial" pitchFamily="34" charset="0"/>
                <a:cs typeface="Arial" pitchFamily="34" charset="0"/>
                <a:hlinkClick r:id="rId2"/>
              </a:rPr>
              <a:t>chris@hydrate.consulting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smtClean="0">
                <a:latin typeface="Arial" pitchFamily="34" charset="0"/>
                <a:cs typeface="Arial" pitchFamily="34" charset="0"/>
                <a:hlinkClick r:id="rId3"/>
              </a:rPr>
              <a:t>chrishyde325@gmail.com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Twitter: @ChrisHyde325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Getting Data Into and Out Of 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5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Distribution of Charges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6" y="1196975"/>
            <a:ext cx="6682154" cy="42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Distribution of Charges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7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Overbooking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7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Before we </a:t>
            </a:r>
            <a:r>
              <a:rPr lang="en-US" dirty="0">
                <a:latin typeface="Arial" pitchFamily="34" charset="0"/>
                <a:cs typeface="Arial" pitchFamily="34" charset="0"/>
              </a:rPr>
              <a:t>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egin…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25" y="1517772"/>
            <a:ext cx="5527005" cy="37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is this R you speak of?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“R </a:t>
            </a:r>
            <a:r>
              <a:rPr lang="en-US" dirty="0">
                <a:latin typeface="Arial" pitchFamily="34" charset="0"/>
                <a:cs typeface="Arial" pitchFamily="34" charset="0"/>
              </a:rPr>
              <a:t>is a language and environment for statistical computing 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graphics.”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“R provides a wide variety of statistical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dirty="0">
                <a:latin typeface="Arial" pitchFamily="34" charset="0"/>
                <a:cs typeface="Arial" pitchFamily="34" charset="0"/>
              </a:rPr>
              <a:t>graphical techniques, and is highly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extensible.”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“Many users think of R as a statistics system.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 </a:t>
            </a:r>
            <a:r>
              <a:rPr lang="en-US" dirty="0">
                <a:latin typeface="Arial" pitchFamily="34" charset="0"/>
                <a:cs typeface="Arial" pitchFamily="34" charset="0"/>
              </a:rPr>
              <a:t>prefer to think of it of an environment within which statistical techniques are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implemented.”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www.r-project.org/about.html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1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You got R in my SQL!  No, you got SQL in my R!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Microsoft purchased Revolution Analytics in April 2016.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Revolution’s distribution of R will be integrated in SQL Server 2016 under the name of SQL Server R Services.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First available in CTP 3.0.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But what can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 do with R anyway?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 #1:  Predicting free disk space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1467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TBD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1320166"/>
            <a:ext cx="5120640" cy="344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1467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TBD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30" y="1469780"/>
            <a:ext cx="6980873" cy="343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Exponential Growth of R Packages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1467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TBD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51" y="1450144"/>
            <a:ext cx="6410179" cy="324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ill Sans MT"/>
        <a:ea typeface="MS Gothic"/>
        <a:cs typeface="MS Gothic"/>
      </a:majorFont>
      <a:minorFont>
        <a:latin typeface="Gill Sans MT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B2B2B2"/>
      </a:folHlink>
    </a:clrScheme>
    <a:fontScheme name="Office Theme">
      <a:majorFont>
        <a:latin typeface="Gill Sans MT"/>
        <a:ea typeface="MS Gothic"/>
        <a:cs typeface="MS Gothic"/>
      </a:majorFont>
      <a:minorFont>
        <a:latin typeface="Gill Sans MT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2011_SpeakerTemplateDark.potx</Template>
  <TotalTime>9591</TotalTime>
  <Words>344</Words>
  <Application>Microsoft Office PowerPoint</Application>
  <PresentationFormat>On-screen Show (4:3)</PresentationFormat>
  <Paragraphs>70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 Unicode MS</vt:lpstr>
      <vt:lpstr>MS Gothic</vt:lpstr>
      <vt:lpstr>Arial</vt:lpstr>
      <vt:lpstr>Calibri</vt:lpstr>
      <vt:lpstr>Courier New</vt:lpstr>
      <vt:lpstr>Gill Sans MT</vt:lpstr>
      <vt:lpstr>Segoe</vt:lpstr>
      <vt:lpstr>Segoe UI</vt:lpstr>
      <vt:lpstr>Times New Roman</vt:lpstr>
      <vt:lpstr>Wingdings</vt:lpstr>
      <vt:lpstr>Office Theme</vt:lpstr>
      <vt:lpstr>1_Office Theme</vt:lpstr>
      <vt:lpstr>SQL Server R Services  ABQSQL, January 22, 2016</vt:lpstr>
      <vt:lpstr>About Me </vt:lpstr>
      <vt:lpstr>Before we begin…</vt:lpstr>
      <vt:lpstr>What is this R you speak of?</vt:lpstr>
      <vt:lpstr>You got R in my SQL!  No, you got SQL in my R!</vt:lpstr>
      <vt:lpstr>But what can I do with R anyway?</vt:lpstr>
      <vt:lpstr>R</vt:lpstr>
      <vt:lpstr>R</vt:lpstr>
      <vt:lpstr>Exponential Growth of R Packages</vt:lpstr>
      <vt:lpstr>Installing SQL Server R Services, part 1</vt:lpstr>
      <vt:lpstr>Installing SQL Server R Services, part 2</vt:lpstr>
      <vt:lpstr>Installing SQL Server R Services, part 3</vt:lpstr>
      <vt:lpstr>Installing SQL Server R Services, part 4</vt:lpstr>
      <vt:lpstr>Installing SQL Server R Services, part 5</vt:lpstr>
      <vt:lpstr>Installing SQL Server R Services, part 6</vt:lpstr>
      <vt:lpstr>Installing SQL Server R Services, part 7</vt:lpstr>
      <vt:lpstr>Installing SQL Server R Services, part 8</vt:lpstr>
      <vt:lpstr>Installing SQL Server R Services, part 9</vt:lpstr>
      <vt:lpstr>Installing SQL Server R Services, part 10</vt:lpstr>
      <vt:lpstr>Getting Data Into and Out Of R</vt:lpstr>
      <vt:lpstr>Distribution of Charges</vt:lpstr>
      <vt:lpstr>Distribution of Charges</vt:lpstr>
      <vt:lpstr>Overbooking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Hyde</dc:creator>
  <cp:lastModifiedBy>Chris Hyde</cp:lastModifiedBy>
  <cp:revision>341</cp:revision>
  <dcterms:created xsi:type="dcterms:W3CDTF">2011-05-03T05:22:43Z</dcterms:created>
  <dcterms:modified xsi:type="dcterms:W3CDTF">2016-01-22T05:46:19Z</dcterms:modified>
</cp:coreProperties>
</file>