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99" r:id="rId2"/>
  </p:sldMasterIdLst>
  <p:notesMasterIdLst>
    <p:notesMasterId r:id="rId32"/>
  </p:notesMasterIdLst>
  <p:handoutMasterIdLst>
    <p:handoutMasterId r:id="rId33"/>
  </p:handoutMasterIdLst>
  <p:sldIdLst>
    <p:sldId id="287" r:id="rId3"/>
    <p:sldId id="288" r:id="rId4"/>
    <p:sldId id="351" r:id="rId5"/>
    <p:sldId id="391" r:id="rId6"/>
    <p:sldId id="392" r:id="rId7"/>
    <p:sldId id="393" r:id="rId8"/>
    <p:sldId id="394" r:id="rId9"/>
    <p:sldId id="387" r:id="rId10"/>
    <p:sldId id="390" r:id="rId11"/>
    <p:sldId id="408" r:id="rId12"/>
    <p:sldId id="388" r:id="rId13"/>
    <p:sldId id="378" r:id="rId14"/>
    <p:sldId id="409" r:id="rId15"/>
    <p:sldId id="410" r:id="rId16"/>
    <p:sldId id="380" r:id="rId17"/>
    <p:sldId id="383" r:id="rId18"/>
    <p:sldId id="364" r:id="rId19"/>
    <p:sldId id="401" r:id="rId20"/>
    <p:sldId id="395" r:id="rId21"/>
    <p:sldId id="404" r:id="rId22"/>
    <p:sldId id="398" r:id="rId23"/>
    <p:sldId id="386" r:id="rId24"/>
    <p:sldId id="396" r:id="rId25"/>
    <p:sldId id="397" r:id="rId26"/>
    <p:sldId id="399" r:id="rId27"/>
    <p:sldId id="402" r:id="rId28"/>
    <p:sldId id="406" r:id="rId29"/>
    <p:sldId id="407" r:id="rId30"/>
    <p:sldId id="40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A8E"/>
    <a:srgbClr val="105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74506" autoAdjust="0"/>
  </p:normalViewPr>
  <p:slideViewPr>
    <p:cSldViewPr snapToGrid="0">
      <p:cViewPr varScale="1">
        <p:scale>
          <a:sx n="68" d="100"/>
          <a:sy n="68" d="100"/>
        </p:scale>
        <p:origin x="20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1A324D-4271-4B41-AAE7-2D6D5EAA94EF}" type="datetimeFigureOut">
              <a:rPr lang="en-US"/>
              <a:pPr>
                <a:defRPr/>
              </a:pPr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87243A-DFD4-4EEA-B64B-2F329C702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DBFD64-9688-4CC2-ABAA-947E766111B2}" type="datetimeFigureOut">
              <a:rPr lang="en-US"/>
              <a:pPr>
                <a:defRPr/>
              </a:pPr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55686DC-CEAD-4625-A308-B883A51F6E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61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5686DC-CEAD-4625-A308-B883A51F6E4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9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21175"/>
            <a:ext cx="7467600" cy="1241425"/>
          </a:xfrm>
        </p:spPr>
        <p:txBody>
          <a:bodyPr anchor="t">
            <a:noAutofit/>
          </a:bodyPr>
          <a:lstStyle>
            <a:lvl1pPr indent="0" algn="l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defRPr sz="4000" b="1" spc="-1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7467600" cy="91440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800" spc="-5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98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6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6113" y="2276475"/>
            <a:ext cx="2055812" cy="4281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2276475"/>
            <a:ext cx="6016625" cy="4281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865"/>
            <a:ext cx="4038600" cy="4015650"/>
          </a:xfrm>
        </p:spPr>
        <p:txBody>
          <a:bodyPr>
            <a:normAutofit/>
          </a:bodyPr>
          <a:lstStyle>
            <a:lvl1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169863" indent="-169863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865"/>
            <a:ext cx="4038600" cy="4015650"/>
          </a:xfrm>
        </p:spPr>
        <p:txBody>
          <a:bodyPr rtlCol="0">
            <a:normAutofit/>
          </a:bodyPr>
          <a:lstStyle>
            <a:lvl1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1pPr>
            <a:lvl2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2pPr>
            <a:lvl3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3pPr>
            <a:lvl4pPr marL="0" indent="0">
              <a:buClr>
                <a:schemeClr val="accent4"/>
              </a:buClr>
              <a:buNone/>
              <a:defRPr lang="en-US" sz="1400" smtClean="0">
                <a:solidFill>
                  <a:srgbClr val="595959"/>
                </a:solidFill>
                <a:latin typeface="+mn-lt"/>
                <a:cs typeface="Segoe"/>
              </a:defRPr>
            </a:lvl4pPr>
            <a:lvl5pPr marL="0" indent="0">
              <a:buClr>
                <a:schemeClr val="accent4"/>
              </a:buClr>
              <a:buNone/>
              <a:defRPr lang="en-US" sz="1400" dirty="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1765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/>
          </p:nvPr>
        </p:nvSpPr>
        <p:spPr>
          <a:xfrm>
            <a:off x="4636994" y="1465865"/>
            <a:ext cx="4040859" cy="409575"/>
          </a:xfr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975" y="6503988"/>
            <a:ext cx="2841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E41F3-6113-435A-BB23-F92830372A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15891-391E-465E-AC26-9A5EB6DF6A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8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07211-8149-4AAD-87E2-67D1D85A97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5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814B5-2465-4459-8404-DF24073528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0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492250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275" y="1492250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60A4-C4A9-456F-A274-33FD70C6BA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86E1B-050C-4DC6-9070-3EBE171682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287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01595-E17C-4C0B-A25F-396F4F752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5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85B80-F3BF-4FDE-8364-F92A6A2221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20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43551-8D99-4DF0-BD2D-420355900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9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9D25-913A-4C18-8BBA-146DCD17A1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1329D-575F-4D4D-BCFE-6E9BC93FC4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83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58738"/>
            <a:ext cx="2055813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6450" y="58738"/>
            <a:ext cx="6016625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10F5A-363D-4631-8DA1-926A021C76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79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3214688"/>
            <a:ext cx="4035425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3214688"/>
            <a:ext cx="4037012" cy="334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7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88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148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2276475"/>
            <a:ext cx="8224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3214688"/>
            <a:ext cx="8224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FFFFFF"/>
        </a:buClr>
        <a:buSzPct val="100000"/>
        <a:buFont typeface="Gill Sans MT" pitchFamily="32" charset="0"/>
        <a:defRPr sz="36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5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400"/>
        </a:spcBef>
        <a:spcAft>
          <a:spcPct val="0"/>
        </a:spcAft>
        <a:buClr>
          <a:srgbClr val="FFFFFF"/>
        </a:buClr>
        <a:buSzPct val="100000"/>
        <a:buFont typeface="Gill Sans MT" pitchFamily="34" charset="0"/>
        <a:defRPr sz="16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4050"/>
            <a:ext cx="91440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587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49225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67525" y="6184900"/>
            <a:ext cx="2128838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48B64AB0-51FC-4A20-9B9B-1F5FA8EC2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4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Gill Sans MT" pitchFamily="32" charset="0"/>
        <a:defRPr sz="3200">
          <a:solidFill>
            <a:srgbClr val="FFFFFF"/>
          </a:solidFill>
          <a:latin typeface="Gill Sans MT" pitchFamily="32" charset="0"/>
          <a:ea typeface="MS Gothic" charset="0"/>
          <a:cs typeface="MS Gothic" charset="0"/>
        </a:defRPr>
      </a:lvl9pPr>
    </p:titleStyle>
    <p:bodyStyle>
      <a:lvl1pPr marL="338138" indent="-338138" algn="l" defTabSz="449263" rtl="0" eaLnBrk="0" fontAlgn="base" hangingPunct="0">
        <a:spcBef>
          <a:spcPts val="6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38188" indent="-280988" algn="l" defTabSz="449263" rtl="0" eaLnBrk="0" fontAlgn="base" hangingPunct="0">
        <a:spcBef>
          <a:spcPts val="5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5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4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79A400"/>
        </a:buClr>
        <a:buSzPct val="100000"/>
        <a:buFont typeface="Gill Sans MT" pitchFamily="32" charset="0"/>
        <a:buChar char="»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ate.consulting/blog/" TargetMode="External"/><Relationship Id="rId2" Type="http://schemas.openxmlformats.org/officeDocument/2006/relationships/hyperlink" Target="mailto:chrishyde325@gmail.com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Jekyll325/SQLServer/tree/master/Presentations/" TargetMode="External"/><Relationship Id="rId7" Type="http://schemas.openxmlformats.org/officeDocument/2006/relationships/hyperlink" Target="mailto:chrishyde32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chris@hydrate.consulting" TargetMode="External"/><Relationship Id="rId5" Type="http://schemas.openxmlformats.org/officeDocument/2006/relationships/hyperlink" Target="https://www.coursera.org/specializations/jhu-data-science" TargetMode="External"/><Relationship Id="rId4" Type="http://schemas.openxmlformats.org/officeDocument/2006/relationships/hyperlink" Target="https://msdn.microsoft.com/en-us/library/mt591995.asp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82886" y="2276474"/>
            <a:ext cx="8311793" cy="252060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SQL Server R Services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GroupBy</a:t>
            </a:r>
            <a:r>
              <a:rPr lang="en-US" dirty="0" smtClean="0">
                <a:solidFill>
                  <a:srgbClr val="FF0000"/>
                </a:solidFill>
              </a:rPr>
              <a:t> Conference, Winter 2017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December 1, </a:t>
            </a:r>
            <a:r>
              <a:rPr lang="en-US" dirty="0" smtClean="0">
                <a:solidFill>
                  <a:srgbClr val="FF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0923436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 Predictive Analytics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2015 </a:t>
            </a:r>
            <a:r>
              <a:rPr lang="en-US" dirty="0" err="1" smtClean="0"/>
              <a:t>Rexer</a:t>
            </a:r>
            <a:r>
              <a:rPr lang="en-US" dirty="0" smtClean="0"/>
              <a:t> Analytics Data Science Survey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20166"/>
            <a:ext cx="5120640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Exponential Growth of R Packages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744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  <a:r>
              <a:rPr lang="en-US" smtClean="0"/>
              <a:t>:  https</a:t>
            </a:r>
            <a:r>
              <a:rPr lang="en-US"/>
              <a:t>://www.r-bloggers.com/on-the-growth-of-cran-packages</a:t>
            </a:r>
            <a:r>
              <a:rPr lang="en-US" smtClean="0"/>
              <a:t>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1" y="1450144"/>
            <a:ext cx="6410179" cy="3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1336431"/>
            <a:ext cx="6935373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0" y="1336431"/>
            <a:ext cx="6675848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2" y="1336431"/>
            <a:ext cx="5562085" cy="417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364383"/>
            <a:ext cx="6527410" cy="4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Installing SQL Server R Services, part </a:t>
            </a:r>
            <a:r>
              <a:rPr lang="en-US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Post-installation scripts and configuration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  Enable external scripts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'external scripts enabled',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 Configure memory appropriately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7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assignment operator: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Sequences: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1:10       A:Z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Vectors: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&lt;- 1:10; letters &lt;- A:Z; x &lt;- 1;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Combiner: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fib &lt;- c(1, 1, 2, 3, 5, 8, 13);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7414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Basic Concepts of R, part 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Vectorized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Operations: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&lt;- x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(4, 5, 6, 7, 8, 9)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&lt;- 7:12;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(8, 10, 12, 14, 16, 18)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&lt;- 1:6;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7:9;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(8, 10, 12,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11, 13, 15)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Getting Data Into and Out Of 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About Me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196975"/>
            <a:ext cx="8640870" cy="45565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Chris Hyde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Owner and Principal Consultant, Hydrate Consulting LLC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MCSA: SQL 2016 Business Intelligence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16+ Years experience with SQL Server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Contact Me: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Email: </a:t>
            </a:r>
            <a:r>
              <a:rPr lang="en-US" sz="2200" dirty="0" smtClean="0">
                <a:latin typeface="Arial" pitchFamily="34" charset="0"/>
                <a:cs typeface="Arial" pitchFamily="34" charset="0"/>
                <a:hlinkClick r:id="rId2"/>
              </a:rPr>
              <a:t>chrishyde325@gmail.com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Twitter: @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ChrisHyde325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Blog: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https://hydrate.consulting/blog/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Case Studies (Slightly Fictionalized)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1" y="1548809"/>
            <a:ext cx="3067050" cy="2324100"/>
          </a:xfrm>
        </p:spPr>
      </p:pic>
      <p:sp>
        <p:nvSpPr>
          <p:cNvPr id="6" name="TextBox 5"/>
          <p:cNvSpPr txBox="1"/>
          <p:nvPr/>
        </p:nvSpPr>
        <p:spPr>
          <a:xfrm>
            <a:off x="903765" y="3880332"/>
            <a:ext cx="158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MFH</a:t>
            </a:r>
            <a:endParaRPr lang="en-US" sz="4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1665" y="1640223"/>
            <a:ext cx="330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ea typeface="FangSong" pitchFamily="49" charset="-122"/>
                <a:cs typeface="Tahoma" pitchFamily="34" charset="0"/>
              </a:rPr>
              <a:t>My Fictional Hospital</a:t>
            </a:r>
            <a:endParaRPr lang="en-US" sz="2400" b="1" dirty="0">
              <a:latin typeface="Calibri" pitchFamily="34" charset="0"/>
              <a:ea typeface="FangSong" pitchFamily="49" charset="-122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5" y="3965296"/>
            <a:ext cx="1178662" cy="153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054" y="2177680"/>
            <a:ext cx="1051072" cy="1561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2177680"/>
            <a:ext cx="1152119" cy="15381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81" y="2210927"/>
            <a:ext cx="1387549" cy="1471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83" y="3965297"/>
            <a:ext cx="1081485" cy="15381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095" y="4033125"/>
            <a:ext cx="1306919" cy="14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#3:  Averting panic over a charge summary report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Distribution of Charges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6" y="1196975"/>
            <a:ext cx="668215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Reviewing Standard Normal Distribution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7" y="1468021"/>
            <a:ext cx="7082847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Normal Distribution in Detail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</a:t>
            </a:r>
            <a:r>
              <a:rPr lang="en-US" dirty="0" smtClean="0"/>
              <a:t>www.mathsisfun.com/data/standard-normal-distribution.html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46186"/>
            <a:ext cx="71628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Deviation Formula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804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</a:t>
            </a:r>
            <a:r>
              <a:rPr lang="en-US" dirty="0"/>
              <a:t>https://www.mathsisfun.com/data/standard-deviation-calculator.html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811141"/>
            <a:ext cx="5434706" cy="16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More Complicated Real-World 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#4:  Overbooking without over-overbooking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Galton 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9" y="1196975"/>
            <a:ext cx="6022730" cy="43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Pascal’s Triangle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396145"/>
            <a:ext cx="4796846" cy="40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Resources and Next Steps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Presentation: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://github.com/DrJekyll325/SQLServer/tree/master/Presentations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Data Exploration and Predictive Modeling Tutorial: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4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msdn.microsoft.com/en-us/library/mt591995.aspx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Coursera Data Science Specialization: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5"/>
              </a:rPr>
              <a:t>https://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5"/>
              </a:rPr>
              <a:t>www.coursera.org/specializations/jhu-data-science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Email 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  <a:hlinkClick r:id="rId6"/>
              </a:rPr>
              <a:t>chris@hydrate.consulting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7"/>
              </a:rPr>
              <a:t>chrishyde325@gmail.com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 we </a:t>
            </a:r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egin…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25" y="1517772"/>
            <a:ext cx="5527005" cy="37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this R you speak of?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“R </a:t>
            </a:r>
            <a:r>
              <a:rPr lang="en-US" dirty="0">
                <a:latin typeface="Arial" pitchFamily="34" charset="0"/>
                <a:cs typeface="Arial" pitchFamily="34" charset="0"/>
              </a:rPr>
              <a:t>is a language and environment for statistical computing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graphics.”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“R provides a wide variety of statistical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latin typeface="Arial" pitchFamily="34" charset="0"/>
                <a:cs typeface="Arial" pitchFamily="34" charset="0"/>
              </a:rPr>
              <a:t>graphical techniques, and is highly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extensible.”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“Many users think of R as a statistics system.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</a:t>
            </a:r>
            <a:r>
              <a:rPr lang="en-US" dirty="0">
                <a:latin typeface="Arial" pitchFamily="34" charset="0"/>
                <a:cs typeface="Arial" pitchFamily="34" charset="0"/>
              </a:rPr>
              <a:t>prefer to think of it of an environment within which statistical techniques 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implemented.”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www.r-project.org/about.html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sz="3000" dirty="0" smtClean="0">
                <a:latin typeface="Arial" pitchFamily="34" charset="0"/>
                <a:cs typeface="Arial" pitchFamily="34" charset="0"/>
              </a:rPr>
              <a:t>You got R in my SQL!  No, you got SQL in my R!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purchased Revolution Analytics in April 2015.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Revolution’s distribution of R was integrated in SQL Server 2016 under the name of SQL Server R Services.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First available in CTP 3.0.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4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can I do with R anyway?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Demo #1:  Predicting free disk space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Why R?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18" y="1356189"/>
            <a:ext cx="8640870" cy="43973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is positioning itself to be a leader in the field of Business Analytics.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Descriptive Analytics – what has already happened; traditional Business Intelligence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Predictive Analytics – what will happen in the future; data mining, predictive modeling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Prescriptive Analytics – suggesting actions based on the predictive models; the next data science buzzword?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 as an Analytics Tool, part 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82430"/>
            <a:ext cx="4485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O’Reilly Data Science Survey 2015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0" y="1469780"/>
            <a:ext cx="6980873" cy="37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08" y="58738"/>
            <a:ext cx="8517580" cy="11382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 as an Analytics Tool, part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708" y="5143473"/>
            <a:ext cx="524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 2015 </a:t>
            </a:r>
            <a:r>
              <a:rPr lang="en-US" dirty="0" err="1" smtClean="0"/>
              <a:t>Rexer</a:t>
            </a:r>
            <a:r>
              <a:rPr lang="en-US" dirty="0" smtClean="0"/>
              <a:t> Analytics Data Science Survey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8" y="1526931"/>
            <a:ext cx="6506070" cy="3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B2B2B2"/>
      </a:folHlink>
    </a:clrScheme>
    <a:fontScheme name="Office Theme">
      <a:majorFont>
        <a:latin typeface="Gill Sans MT"/>
        <a:ea typeface="MS Gothic"/>
        <a:cs typeface="MS Gothic"/>
      </a:majorFont>
      <a:minorFont>
        <a:latin typeface="Gill Sans MT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2011_SpeakerTemplateDark.potx</Template>
  <TotalTime>16807</TotalTime>
  <Words>622</Words>
  <Application>Microsoft Office PowerPoint</Application>
  <PresentationFormat>On-screen Show (4:3)</PresentationFormat>
  <Paragraphs>112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 Unicode MS</vt:lpstr>
      <vt:lpstr>FangSong</vt:lpstr>
      <vt:lpstr>MS Gothic</vt:lpstr>
      <vt:lpstr>Arial</vt:lpstr>
      <vt:lpstr>Calibri</vt:lpstr>
      <vt:lpstr>Courier New</vt:lpstr>
      <vt:lpstr>Gill Sans MT</vt:lpstr>
      <vt:lpstr>Segoe</vt:lpstr>
      <vt:lpstr>Segoe UI</vt:lpstr>
      <vt:lpstr>Tahoma</vt:lpstr>
      <vt:lpstr>Times New Roman</vt:lpstr>
      <vt:lpstr>Wingdings</vt:lpstr>
      <vt:lpstr>Office Theme</vt:lpstr>
      <vt:lpstr>1_Office Theme</vt:lpstr>
      <vt:lpstr>SQL Server R Services  GroupBy Conference, Winter 2017 December 1, 2017</vt:lpstr>
      <vt:lpstr>About Me </vt:lpstr>
      <vt:lpstr>Before we begin…</vt:lpstr>
      <vt:lpstr>What is this R you speak of?</vt:lpstr>
      <vt:lpstr>You got R in my SQL!  No, you got SQL in my R!</vt:lpstr>
      <vt:lpstr>But what can I do with R anyway?</vt:lpstr>
      <vt:lpstr>Why R?</vt:lpstr>
      <vt:lpstr>R as an Analytics Tool, part I</vt:lpstr>
      <vt:lpstr>R as an Analytics Tool, part II</vt:lpstr>
      <vt:lpstr>R as a Predictive Analytics Tool</vt:lpstr>
      <vt:lpstr>Exponential Growth of R Packages</vt:lpstr>
      <vt:lpstr>Installing SQL Server R Services, part 1</vt:lpstr>
      <vt:lpstr>Installing SQL Server R Services, part 2</vt:lpstr>
      <vt:lpstr>Installing SQL Server R Services, part 3</vt:lpstr>
      <vt:lpstr>Installing SQL Server R Services, part 4</vt:lpstr>
      <vt:lpstr>Installing SQL Server R Services, part 5</vt:lpstr>
      <vt:lpstr>Basic Concepts of R, part 1</vt:lpstr>
      <vt:lpstr>Basic Concepts of R, part 2</vt:lpstr>
      <vt:lpstr>Getting Data Into and Out Of R</vt:lpstr>
      <vt:lpstr>The Case Studies (Slightly Fictionalized) </vt:lpstr>
      <vt:lpstr>A Real-World Example</vt:lpstr>
      <vt:lpstr>Distribution of Charges</vt:lpstr>
      <vt:lpstr>Reviewing Standard Normal Distribution</vt:lpstr>
      <vt:lpstr>Standard Normal Distribution in Detail</vt:lpstr>
      <vt:lpstr>Standard Deviation Formula</vt:lpstr>
      <vt:lpstr>A More Complicated Real-World Example</vt:lpstr>
      <vt:lpstr>Galton Board</vt:lpstr>
      <vt:lpstr>Pascal’s Triangle</vt:lpstr>
      <vt:lpstr>Resources and Next Steps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Hyde</dc:creator>
  <cp:lastModifiedBy>Chris Hyde</cp:lastModifiedBy>
  <cp:revision>402</cp:revision>
  <dcterms:created xsi:type="dcterms:W3CDTF">2011-05-03T05:22:43Z</dcterms:created>
  <dcterms:modified xsi:type="dcterms:W3CDTF">2017-12-01T15:17:13Z</dcterms:modified>
</cp:coreProperties>
</file>