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42"/>
  </p:notesMasterIdLst>
  <p:handoutMasterIdLst>
    <p:handoutMasterId r:id="rId43"/>
  </p:handoutMasterIdLst>
  <p:sldIdLst>
    <p:sldId id="287" r:id="rId3"/>
    <p:sldId id="288" r:id="rId4"/>
    <p:sldId id="351" r:id="rId5"/>
    <p:sldId id="352" r:id="rId6"/>
    <p:sldId id="350" r:id="rId7"/>
    <p:sldId id="292" r:id="rId8"/>
    <p:sldId id="300" r:id="rId9"/>
    <p:sldId id="328" r:id="rId10"/>
    <p:sldId id="353" r:id="rId11"/>
    <p:sldId id="305" r:id="rId12"/>
    <p:sldId id="342" r:id="rId13"/>
    <p:sldId id="334" r:id="rId14"/>
    <p:sldId id="332" r:id="rId15"/>
    <p:sldId id="329" r:id="rId16"/>
    <p:sldId id="331" r:id="rId17"/>
    <p:sldId id="333" r:id="rId18"/>
    <p:sldId id="318" r:id="rId19"/>
    <p:sldId id="336" r:id="rId20"/>
    <p:sldId id="337" r:id="rId21"/>
    <p:sldId id="339" r:id="rId22"/>
    <p:sldId id="338" r:id="rId23"/>
    <p:sldId id="340" r:id="rId24"/>
    <p:sldId id="341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35" r:id="rId33"/>
    <p:sldId id="291" r:id="rId34"/>
    <p:sldId id="360" r:id="rId35"/>
    <p:sldId id="354" r:id="rId36"/>
    <p:sldId id="355" r:id="rId37"/>
    <p:sldId id="356" r:id="rId38"/>
    <p:sldId id="359" r:id="rId39"/>
    <p:sldId id="357" r:id="rId40"/>
    <p:sldId id="35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/Reports/Pages/Report.aspx?ItemPath=/Charge+Summary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hyde325@gmail.com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357568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Row-Level Security 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SSRS and </a:t>
            </a:r>
            <a:r>
              <a:rPr lang="en-US" dirty="0" smtClean="0">
                <a:solidFill>
                  <a:srgbClr val="FF0000"/>
                </a:solidFill>
              </a:rPr>
              <a:t>SSAS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480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Murfreesboro, TN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January 16, 2016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Chris, we have 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problem! The Primary Care doctors are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revolting!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Phrasing!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They’ve been running your reports and now they’re upset that their revenue is so much less than the Specialists.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you change the reports so all of the providers can only see their own departments?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1635233"/>
            <a:ext cx="2268266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Warehouse Schema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0" y="1472338"/>
            <a:ext cx="5346914" cy="39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Department Dimension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0" y="1348353"/>
            <a:ext cx="4169043" cy="40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Troublesome Report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953" y="1859797"/>
            <a:ext cx="8245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hlinkClick r:id="rId2"/>
              </a:rPr>
              <a:t>http://myhospital/Reports/Pages/Report.aspx?ItemPath=%</a:t>
            </a:r>
            <a:r>
              <a:rPr lang="en-US" dirty="0" smtClean="0">
                <a:latin typeface="Arial" pitchFamily="34" charset="0"/>
                <a:hlinkClick r:id="rId2"/>
              </a:rPr>
              <a:t>2fCharge+Summary</a:t>
            </a:r>
            <a:endParaRPr lang="en-US" dirty="0" smtClean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Interviews,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Benton:  I need access to Emergency Medicine data, STAT!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Torres: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I’ve been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Orthopedic Surgeon for at least two seasons now!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8" y="3364076"/>
            <a:ext cx="1689355" cy="1900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3" y="1437636"/>
            <a:ext cx="1580908" cy="20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Interviews,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McCoy:  Damnit, Jim, I’m a Cardiologist, not a General Practitioner!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Uh, my name’s not Jim, sir!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Quinn:  I’m just an ordinary Medicine Woman.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A Family Medicine doctor, then?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5" y="3223647"/>
            <a:ext cx="1435044" cy="204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3" y="1630790"/>
            <a:ext cx="1580908" cy="18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Interviews,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Grey:  You don’t even watch my show!  I bet you don’t know what type of doctor I am!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Uh, an Anatomist?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Grey:  You know that’s not a type of doctor, right?  &lt;sigh&gt;  I’m a surgeon.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Cuddy:  Don’t forget that as the Dean of Medicine I still need access to all departments.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15" y="3223647"/>
            <a:ext cx="1373423" cy="2040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3" y="1630790"/>
            <a:ext cx="1355628" cy="18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Users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UserKey			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IDENTITY(1, 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UserName				VARCHAR(20)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UserLogin				VARCHAR(25)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AllDepartmentsFlag		CHAR(1) 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sec.Users ADD CONSTRAINT PK_User PRIMARY KEY (UserKey);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Users Table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('Benton, Peter', 'MyHospital\pbenton', 'N');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('Cuddy, Lisa', 'MyHospital\lcuddy', 'Y');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('Grey, Meredith', 'MyHospital\mgrey', 'N');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sec.Users (UserName, UserLogin, AllDepartmentsFlag)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VALUES ('McCoy, Leonard', 'MyHospital\lmccoy', 'N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Etc…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User-Department Table,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sec.UserDepartment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UserDepartmentKey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IDENTITY(1, 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DepartmentKey	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UserKey					INT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StartEffectiveDate		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EndEffectiveDate		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sec.UserDepartment ADD CONSTRAINT PK_UserDepartment PRIMARY KEY (UserDepartmentKey);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Senior Consultant with Leidos Health (formerly SAIC)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 – SQL Server 2008, MCITP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14+ Years experience with SQL Server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2"/>
              </a:rPr>
              <a:t>chrishyde325@gmail.com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738"/>
            <a:ext cx="8566329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User-Department Table,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63" y="1356189"/>
            <a:ext cx="8690325" cy="439733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ALTER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 sec.UserDepartment ADD CONSTRAINT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FK_UserDepartment_Department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KEY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DepartmentKey)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dim.Department (DepartmentKey);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sec.UserDepartment ADD CONSTRAINT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FK_UserDepartment_User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FOREIGN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KEY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UserKey)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sec.Users (UserKey);</a:t>
            </a:r>
          </a:p>
        </p:txBody>
      </p:sp>
    </p:spTree>
    <p:extLst>
      <p:ext uri="{BB962C8B-B14F-4D97-AF65-F5344CB8AC3E}">
        <p14:creationId xmlns:p14="http://schemas.microsoft.com/office/powerpoint/2010/main" val="38474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User-Department Table,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sec.UserDepartment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DepartmentKey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UserKey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StartEffectiveDate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EndEffectiveDate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Dept.DepartmentKey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Usr.UserKey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CAST(SYSDATETIME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AS DATE),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'2099-12-31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sec.Users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CROSS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dim.Department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WHERE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Usr.AllDepartmentsFlag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'Y';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User-Department Table,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INSERT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sec.UserDepartment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DepartmentKey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UserKey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StartEffectiveDate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EndEffectiveDate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Dept.DepartmentKey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Usr.UserKey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CAST(SYSDATETIME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AS DATE),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'2099-12-31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sec.Users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dim.Provider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Usr.UserName = Prov.ProviderName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dim.Department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Prov.ProviderSpecialty = Dept.Department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Usr.AllDepartmentsFlag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'N';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Populate User-Department Table,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UsrDept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EndEffectiveDate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'2015-05-31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sec.UserDepartment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sec.Users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UsrDept.UserKey = Usr.UserKey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INNER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dim.Department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UsrDept.DepartmentKey = Dept.DepartmentKey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Usr.UserName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'Hyde, Chris'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Dept.Department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'Cardiology';</a:t>
            </a:r>
          </a:p>
        </p:txBody>
      </p:sp>
    </p:spTree>
    <p:extLst>
      <p:ext uri="{BB962C8B-B14F-4D97-AF65-F5344CB8AC3E}">
        <p14:creationId xmlns:p14="http://schemas.microsoft.com/office/powerpoint/2010/main" val="2160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PROCEDURE report.uspReportParameters_Practice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@AllowSelectAllPractices		BIT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AllowSelectAllPractices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Dept.Practice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PracticeName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19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CREATE PROCEDURE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report.uspReportParameters_Practice_WithSecurity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@AllowSelectAllPractices	BIT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@ExecutedByUser		VARCHAR(25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AllowSelectAllPractices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PracticeName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Dept.Practice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sec.UserDepartment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Dept.DepartmentKey = UsrDept.DepartmentKey AND SYSDATETIME() BETWEEN UsrDept.StartEffectiveDate AND </a:t>
            </a: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		UsrDept.EndEffectiveDate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sec.Users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UsrDept.UserKey = Usr.UserKey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Usr.UserLogin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@ExecutedByUser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PracticeName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5884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CREATE PROCEDURE report.uspReportParameters_Department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@PracticeName			VARCHAR(20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@AllowSelectAllDepartments	BIT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'&lt;All Departments&gt;'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AllowSelectAllDepartments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Dept.Department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PracticeName 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OR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Dept.Practice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@PracticeName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DepartmentName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74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CREATE PROCEDURE report.uspReportParameters_Department_WithSecurity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PracticeName			VARCHAR(20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@AllowSelectAllDepartments	BIT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@ExecutedByUser		VARCHAR(25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'&lt;All Departments&gt;'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AllowSelectAllDepartments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DepartmentName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Dept.Department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MyHospital.dim.Department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sec.UserDepartment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Dept.DepartmentKey = UsrDept.DepartmentKey AND SYSDATETIME() BETWEEN UsrDept.StartEffectiveDate AND </a:t>
            </a: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			UsrDept.EndEffectiveDate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INNER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sec.Users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UsrDept.UserKey = Usr.UserKey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(@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PracticeName = '&lt;All Practices&gt;'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OR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Dept.Practice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 @PracticeName)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endParaRPr lang="en-US" sz="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Usr.UserLogin </a:t>
            </a:r>
            <a:r>
              <a:rPr lang="en-US" sz="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@ExecutedByUser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Etc…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Parameter Procedures, part 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CREATE PROCEDURE report.uspReportParameters_Provider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@AllowSelectAllProviders	BIT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ProviderKey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-1,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'&lt;All Providers&gt;'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WHERE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AllowSelectAllProviders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UNION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SELECT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ProviderKey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Prov.ProviderKey,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ProviderName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Prov.ProviderName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FROM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MyHospital.dim.Provider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Prov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ORDER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		ProviderName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286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 Procedure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SQL Server Management Studio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Object-Level Security, part 1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464652"/>
            <a:ext cx="7505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Report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SSRS Report Manager, then in SQL Data Tools.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More Problems!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Great job getting the security on that report tightened up!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Thanks, Dr. Cuddy!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However, some of our providers have access to the Charges Summary cube and can still see other departments data.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Can you change the security in the cubes too?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1635233"/>
            <a:ext cx="2268266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Helpful White Paper!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“Extending Role Security in Analysis Services for SQL Server” by Bill Kenworthy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http://www.globalknowledge.com/training/whitepaperdetail.asp?pageid=502&amp;wpid=1238&amp;country=United+States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View for Multidimensional Cube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vwUserDepartmentActive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DepartmentKey,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UserKey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MyHospital.sec.UserDepartment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CAST(SYSDATETIME() AS DATE) BETWEEN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Dept.StartEffectiveDate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Dept.EndEffectiveDate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Multidimensional Cube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SQL Data Tools.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 End to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 Problems!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112" y="1356189"/>
            <a:ext cx="5482176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Dr. Cuddy:  Looks like we forgot about those tabular models, and now some of our providers are using those instead of the cubes.  Can we make those security changes there as well?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Me:  Sure thing.  I’ll get right on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" y="1635233"/>
            <a:ext cx="2268266" cy="33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Microsoft Press to the Rescue!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SQL Server 2012 Analysis Services: The BISM Tabular Model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Marco Russo, Alberto Ferrari, and Chris Webb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Implementing Dynamic Security by Using USERNAME, pp. 481-482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88" y="2295652"/>
            <a:ext cx="1578604" cy="19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View for Multidimensional Cube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CREATE VIEW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DISTINCT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Dept.DepartmentKey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Usr.UserLogin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MyHospital.sec.UserDepartment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INNER JOIN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MyHospital.sec.Users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Dept.UserKey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Usr.UserKey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CAST(SYSDATETIME() AS DATE) BETWEEN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Dept.StartEffectiveDate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Dept.EndEffectiveDate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09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 Tabular Model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Shown in SQL Data Tools.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DAX Filter on Department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CONTAINS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vwTabularPermissions[UserLogin], USERNAME(),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vwTabularPermissions[DepartmentKey], Department[DepartmentKey]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4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Object-Level Security, part 2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462454"/>
            <a:ext cx="8018186" cy="31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Row-Level Security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user is granted permission to access a particular report, cube, or tabular model.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However, the user does not have access to all of the rows of data in that object.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example, a sales representative may only have access to data related to her clients.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Study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Reports!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270862"/>
            <a:ext cx="5765369" cy="424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Cubes!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3" y="1255362"/>
            <a:ext cx="5718874" cy="427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1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Even Tabular Models!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6" y="1354014"/>
            <a:ext cx="6132895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9052</TotalTime>
  <Words>818</Words>
  <Application>Microsoft Office PowerPoint</Application>
  <PresentationFormat>On-screen Show (4:3)</PresentationFormat>
  <Paragraphs>364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Row-Level Security in SSRS and SSAS  SQL Saturday 480 Murfreesboro, TN January 16, 2016</vt:lpstr>
      <vt:lpstr>About Me </vt:lpstr>
      <vt:lpstr>Object-Level Security, part 1 </vt:lpstr>
      <vt:lpstr>Object-Level Security, part 2 </vt:lpstr>
      <vt:lpstr>Row-Level Security</vt:lpstr>
      <vt:lpstr>The Case Study (Slightly Fictionalized) </vt:lpstr>
      <vt:lpstr>Reports! </vt:lpstr>
      <vt:lpstr>Cubes! </vt:lpstr>
      <vt:lpstr>Even Tabular Models! </vt:lpstr>
      <vt:lpstr>Problems!</vt:lpstr>
      <vt:lpstr>Data Warehouse Schema </vt:lpstr>
      <vt:lpstr>Department Dimension </vt:lpstr>
      <vt:lpstr>The Troublesome Report </vt:lpstr>
      <vt:lpstr>The Interviews, part 1</vt:lpstr>
      <vt:lpstr>The Interviews, part 2</vt:lpstr>
      <vt:lpstr>The Interviews, part 3</vt:lpstr>
      <vt:lpstr>Create Users Table</vt:lpstr>
      <vt:lpstr>Populate Users Table</vt:lpstr>
      <vt:lpstr>Create User-Department Table, part 1</vt:lpstr>
      <vt:lpstr>Create User-Department Table, part 2</vt:lpstr>
      <vt:lpstr>Populate User-Department Table, part 1</vt:lpstr>
      <vt:lpstr>Populate User-Department Table, part 2</vt:lpstr>
      <vt:lpstr>Populate User-Department Table, part 3</vt:lpstr>
      <vt:lpstr>Update Report Parameter Procedures, part 1</vt:lpstr>
      <vt:lpstr>Update Report Parameter Procedures, part 2</vt:lpstr>
      <vt:lpstr>Update Report Parameter Procedures, part 3</vt:lpstr>
      <vt:lpstr>Update Report Parameter Procedures, part 4</vt:lpstr>
      <vt:lpstr>Update Report Parameter Procedures, part 5</vt:lpstr>
      <vt:lpstr>Update Report Procedure</vt:lpstr>
      <vt:lpstr>Update Report</vt:lpstr>
      <vt:lpstr>More Problems!</vt:lpstr>
      <vt:lpstr>A Helpful White Paper!</vt:lpstr>
      <vt:lpstr>Create View for Multidimensional Cube</vt:lpstr>
      <vt:lpstr>Update Multidimensional Cube</vt:lpstr>
      <vt:lpstr>No End to the Problems!</vt:lpstr>
      <vt:lpstr>Microsoft Press to the Rescue!</vt:lpstr>
      <vt:lpstr>Create View for Multidimensional Cube</vt:lpstr>
      <vt:lpstr>Update Tabular Model</vt:lpstr>
      <vt:lpstr>DAX Filter on Department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294</cp:revision>
  <dcterms:created xsi:type="dcterms:W3CDTF">2011-05-03T05:22:43Z</dcterms:created>
  <dcterms:modified xsi:type="dcterms:W3CDTF">2016-01-08T16:37:43Z</dcterms:modified>
</cp:coreProperties>
</file>