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799" r:id="rId2"/>
  </p:sldMasterIdLst>
  <p:notesMasterIdLst>
    <p:notesMasterId r:id="rId44"/>
  </p:notesMasterIdLst>
  <p:handoutMasterIdLst>
    <p:handoutMasterId r:id="rId45"/>
  </p:handoutMasterIdLst>
  <p:sldIdLst>
    <p:sldId id="287" r:id="rId3"/>
    <p:sldId id="288" r:id="rId4"/>
    <p:sldId id="361" r:id="rId5"/>
    <p:sldId id="351" r:id="rId6"/>
    <p:sldId id="352" r:id="rId7"/>
    <p:sldId id="350" r:id="rId8"/>
    <p:sldId id="292" r:id="rId9"/>
    <p:sldId id="300" r:id="rId10"/>
    <p:sldId id="328" r:id="rId11"/>
    <p:sldId id="353" r:id="rId12"/>
    <p:sldId id="305" r:id="rId13"/>
    <p:sldId id="342" r:id="rId14"/>
    <p:sldId id="334" r:id="rId15"/>
    <p:sldId id="332" r:id="rId16"/>
    <p:sldId id="329" r:id="rId17"/>
    <p:sldId id="331" r:id="rId18"/>
    <p:sldId id="333" r:id="rId19"/>
    <p:sldId id="318" r:id="rId20"/>
    <p:sldId id="336" r:id="rId21"/>
    <p:sldId id="337" r:id="rId22"/>
    <p:sldId id="339" r:id="rId23"/>
    <p:sldId id="338" r:id="rId24"/>
    <p:sldId id="340" r:id="rId25"/>
    <p:sldId id="341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35" r:id="rId34"/>
    <p:sldId id="291" r:id="rId35"/>
    <p:sldId id="360" r:id="rId36"/>
    <p:sldId id="354" r:id="rId37"/>
    <p:sldId id="355" r:id="rId38"/>
    <p:sldId id="356" r:id="rId39"/>
    <p:sldId id="359" r:id="rId40"/>
    <p:sldId id="357" r:id="rId41"/>
    <p:sldId id="358" r:id="rId42"/>
    <p:sldId id="362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A8E"/>
    <a:srgbClr val="105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74506" autoAdjust="0"/>
  </p:normalViewPr>
  <p:slideViewPr>
    <p:cSldViewPr snapToGrid="0">
      <p:cViewPr varScale="1">
        <p:scale>
          <a:sx n="68" d="100"/>
          <a:sy n="68" d="100"/>
        </p:scale>
        <p:origin x="20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1A324D-4271-4B41-AAE7-2D6D5EAA94EF}" type="datetimeFigureOut">
              <a:rPr lang="en-US"/>
              <a:pPr>
                <a:defRPr/>
              </a:pPr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687243A-DFD4-4EEA-B64B-2F329C702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2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DBFD64-9688-4CC2-ABAA-947E766111B2}" type="datetimeFigureOut">
              <a:rPr lang="en-US"/>
              <a:pPr>
                <a:defRPr/>
              </a:pPr>
              <a:t>5/3/2016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5686DC-CEAD-4625-A308-B883A51F6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61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9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21175"/>
            <a:ext cx="7467600" cy="1241425"/>
          </a:xfrm>
        </p:spPr>
        <p:txBody>
          <a:bodyPr anchor="t">
            <a:noAutofit/>
          </a:bodyPr>
          <a:lstStyle>
            <a:lvl1pPr indent="0" algn="l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defRPr sz="4000" b="1" spc="-1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62600"/>
            <a:ext cx="7467600" cy="91440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800" spc="-5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98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8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6113" y="2276475"/>
            <a:ext cx="2055812" cy="4281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2276475"/>
            <a:ext cx="6016625" cy="4281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</p:spPr>
        <p:txBody>
          <a:bodyPr>
            <a:normAutofit/>
          </a:bodyPr>
          <a:lstStyle>
            <a:lvl1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4015650"/>
          </a:xfrm>
        </p:spPr>
        <p:txBody>
          <a:bodyPr rtlCol="0">
            <a:normAutofit/>
          </a:bodyPr>
          <a:lstStyle>
            <a:lvl1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1pPr>
            <a:lvl2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2pPr>
            <a:lvl3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3pPr>
            <a:lvl4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4pPr>
            <a:lvl5pPr marL="0" indent="0">
              <a:buClr>
                <a:schemeClr val="accent4"/>
              </a:buClr>
              <a:buNone/>
              <a:defRPr lang="en-US" sz="1400" dirty="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1765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4636994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975" y="6503988"/>
            <a:ext cx="2841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E41F3-6113-435A-BB23-F92830372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15891-391E-465E-AC26-9A5EB6DF6A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8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7211-8149-4AAD-87E2-67D1D85A97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5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814B5-2465-4459-8404-DF24073528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0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49225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4275" y="149225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D60A4-C4A9-456F-A274-33FD70C6BA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35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86E1B-050C-4DC6-9070-3EBE171682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7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01595-E17C-4C0B-A25F-396F4F7522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3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5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85B80-F3BF-4FDE-8364-F92A6A2221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20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43551-8D99-4DF0-BD2D-420355900C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09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59D25-913A-4C18-8BBA-146DCD17A1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2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1329D-575F-4D4D-BCFE-6E9BC93FC4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83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58738"/>
            <a:ext cx="2055813" cy="5954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0" y="58738"/>
            <a:ext cx="6016625" cy="5954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10F5A-363D-4631-8DA1-926A021C76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79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3214688"/>
            <a:ext cx="4035425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214688"/>
            <a:ext cx="4037012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7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88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4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2276475"/>
            <a:ext cx="82248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3214688"/>
            <a:ext cx="822483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4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06450" y="58738"/>
            <a:ext cx="8224838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492250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67525" y="6184900"/>
            <a:ext cx="2128838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48B64AB0-51FC-4A20-9B9B-1F5FA8EC2D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6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5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yhospital/Reports/Pages/Report.aspx?ItemPath=/Charge+Summary" TargetMode="Externa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@hydrate.consulting" TargetMode="External"/><Relationship Id="rId2" Type="http://schemas.openxmlformats.org/officeDocument/2006/relationships/hyperlink" Target="mailto:chrishyde325@gmail.com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Jekyll325/SQLServer/tree/master/Presentations" TargetMode="External"/><Relationship Id="rId2" Type="http://schemas.openxmlformats.org/officeDocument/2006/relationships/hyperlink" Target="http://www.sqlsaturday.com/514/Sessions/Schedule.aspx" TargetMode="Externa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houston.sqlpass.org/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82886" y="2276475"/>
            <a:ext cx="8311793" cy="292857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Row-Level Security in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SSRS and SSAS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SQL Saturday #514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Houston, TX; May 14, 2016</a:t>
            </a:r>
          </a:p>
        </p:txBody>
      </p:sp>
    </p:spTree>
    <p:extLst>
      <p:ext uri="{BB962C8B-B14F-4D97-AF65-F5344CB8AC3E}">
        <p14:creationId xmlns:p14="http://schemas.microsoft.com/office/powerpoint/2010/main" val="1092343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Even Tabular Models!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36" y="1354014"/>
            <a:ext cx="6132895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Problems!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112" y="1356189"/>
            <a:ext cx="5482176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Dr. Cuddy:  Chris, we have a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problem! The Primary Care doctors are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revolting!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Me:  Phrasing!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Dr. Cuddy:  They’ve been running your reports and now they’re upset that their revenue is so much less than the Specialists.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Can you change the reports so all of the providers can only see their own departments?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8" y="1635233"/>
            <a:ext cx="2268266" cy="337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Warehouse Schema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0" y="1472338"/>
            <a:ext cx="5346914" cy="399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Department Dimension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0" y="1348353"/>
            <a:ext cx="4169043" cy="409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Troublesome Report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953" y="1859797"/>
            <a:ext cx="8245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hlinkClick r:id="rId2"/>
              </a:rPr>
              <a:t>http://myhospital/Reports/Pages/Report.aspx?ItemPath=%</a:t>
            </a:r>
            <a:r>
              <a:rPr lang="en-US" dirty="0" smtClean="0">
                <a:latin typeface="Arial" pitchFamily="34" charset="0"/>
                <a:hlinkClick r:id="rId2"/>
              </a:rPr>
              <a:t>2fCharge+Summary</a:t>
            </a:r>
            <a:endParaRPr lang="en-US" dirty="0" smtClean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5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Interviews, part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112" y="1356189"/>
            <a:ext cx="5482176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Dr. Benton:  I need access to Emergency Medicine data, STAT!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Dr. Torres: 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I’ve been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Orthopedic Surgeon for at least two seasons now!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18" y="3364076"/>
            <a:ext cx="1689355" cy="1900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3" y="1437636"/>
            <a:ext cx="1580908" cy="20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Interviews, part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112" y="1356189"/>
            <a:ext cx="5482176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Dr. McCoy:  Damnit, Jim, I’m a Cardiologist, not a General Practitioner!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Me:  Uh, my name’s not Jim, sir!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Quinn:  I’m just an ordinary Medicine Woman.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Me:  A Family Medicine doctor, then?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05" y="3223647"/>
            <a:ext cx="1435044" cy="20409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3" y="1630790"/>
            <a:ext cx="1580908" cy="180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1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Interviews, part 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112" y="1356189"/>
            <a:ext cx="5482176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Dr. Grey:  You don’t even watch my show!  I bet you don’t know what type of doctor I am!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Me:  Uh, an Anatomist?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Dr. Grey:  You know that’s not a type of doctor, right?  &lt;sigh&gt;  I’m a surgeon.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Cuddy:  Don’t forget that as the Dean of Medicine I still need access to all departments.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915" y="3223647"/>
            <a:ext cx="1373423" cy="20409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13" y="1630790"/>
            <a:ext cx="1355628" cy="180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Create Users Table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CREATE TABLE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sec.Users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UserKey					INT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IDENTITY(1, 1),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UserName				VARCHAR(20) NOT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UserLogin				VARCHAR(25) NOT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AllDepartmentsFlag		CHAR(1) NOT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sec.Users ADD CONSTRAINT PK_User PRIMARY KEY (UserKey);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Populate Users Table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INSERT INTO sec.Users (UserName, UserLogin, AllDepartmentsFlag)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VALUES ('Benton, Peter', 'MyHospital\pbenton', 'N');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INSERT INTO sec.Users (UserName, UserLogin, AllDepartmentsFlag)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VALUES ('Cuddy, Lisa', 'MyHospital\lcuddy', 'Y');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INSERT INTO sec.Users (UserName, UserLogin, AllDepartmentsFlag)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VALUES ('Grey, Meredith', 'MyHospital\mgrey', 'N');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INSERT INTO sec.Users (UserName, UserLogin, AllDepartmentsFlag)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VALUES ('McCoy, Leonard', 'MyHospital\lmccoy', 'N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Etc…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About Me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Chris Hyde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Owner and Principal Consultant with Hydrate Consulting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MCSA – SQL Server 2008, MCITP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15+ Years experience with SQL Server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Contact Me: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Email: </a:t>
            </a:r>
            <a:r>
              <a:rPr lang="en-US" sz="2400" dirty="0" smtClean="0">
                <a:latin typeface="Arial" pitchFamily="34" charset="0"/>
                <a:cs typeface="Arial" pitchFamily="34" charset="0"/>
                <a:hlinkClick r:id="rId2"/>
              </a:rPr>
              <a:t>chrishyde325@gmail.com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US" dirty="0" err="1" smtClean="0">
                <a:latin typeface="Arial" pitchFamily="34" charset="0"/>
                <a:cs typeface="Arial" pitchFamily="34" charset="0"/>
                <a:hlinkClick r:id="rId3"/>
              </a:rPr>
              <a:t>chris@hydrate.consulting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Twitter: @ChrisHyde325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Create User-Department Table, part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CREATE TABLE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sec.UserDepartment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UserDepartmentKey		INT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IDENTITY(1, 1),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DepartmentKey			INT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UserKey					INT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StartEffectiveDate		DATE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EndEffectiveDate		DATE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sec.UserDepartment ADD CONSTRAINT PK_UserDepartment PRIMARY KEY (UserDepartmentKey);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738"/>
            <a:ext cx="8566329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Create User-Department Table, part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3" y="1356189"/>
            <a:ext cx="8690325" cy="439733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ALTER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TABLE sec.UserDepartment ADD CONSTRAINT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FK_UserDepartment_Department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FOREIGN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KEY 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DepartmentKey)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REFERENCES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dim.Department (DepartmentKey);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sec.UserDepartment ADD CONSTRAINT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FK_UserDepartment_User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FOREIGN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KEY 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UserKey)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REFERENCES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sec.Users (UserKey);</a:t>
            </a:r>
          </a:p>
        </p:txBody>
      </p:sp>
    </p:spTree>
    <p:extLst>
      <p:ext uri="{BB962C8B-B14F-4D97-AF65-F5344CB8AC3E}">
        <p14:creationId xmlns:p14="http://schemas.microsoft.com/office/powerpoint/2010/main" val="38474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Populate User-Department Table, part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INSERT INTO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sec.UserDepartment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DepartmentKey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UserKey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StartEffectiveDate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EndEffectiveDate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Dept.DepartmentKey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Usr.UserKey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CAST(SYSDATETIME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AS DATE),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'2099-12-31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sec.Users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Usr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CROSS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dim.Department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Dept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WHERE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Usr.AllDepartmentsFlag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'Y';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Populate User-Department Table, part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INSERT INTO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sec.UserDepartment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DepartmentKey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UserKey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StartEffectiveDate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EndEffectiveDate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Dept.DepartmentKey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Usr.UserKey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CAST(SYSDATETIME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AS DATE),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'2099-12-31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sec.Users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Usr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INNER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dim.Provider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Prov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ON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Usr.UserName = Prov.ProviderName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INNER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dim.Department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Dept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ON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Prov.ProviderSpecialty = Dept.Department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Usr.AllDepartmentsFlag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'N';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2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Populate User-Department Table, part 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UPDATE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UsrDept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EndEffectiveDate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'2015-05-31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sec.UserDepartment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UsrDept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INNER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sec.Users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Usr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ON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UsrDept.UserKey = Usr.UserKey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INNER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dim.Department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Dept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ON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UsrDept.DepartmentKey = Dept.DepartmentKey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Usr.UserName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'Hyde, Chris'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Dept.Department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'Cardiology';</a:t>
            </a:r>
          </a:p>
        </p:txBody>
      </p:sp>
    </p:spTree>
    <p:extLst>
      <p:ext uri="{BB962C8B-B14F-4D97-AF65-F5344CB8AC3E}">
        <p14:creationId xmlns:p14="http://schemas.microsoft.com/office/powerpoint/2010/main" val="2160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Update Report Parameter Procedures, part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PROCEDURE report.uspReportParameters_Practice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@AllowSelectAllPractices		BIT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SELECT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PracticeName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'&lt;All Practices&gt;'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WHERE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@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AllowSelectAllPractices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UNION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ALL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DISTINCT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PracticeName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Dept.Practice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FROM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MyHospital.dim.Department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Dept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ORDER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PracticeName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2197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Update Report Parameter Procedures, part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CREATE PROCEDURE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report.uspReportParameters_Practice_WithSecurity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@AllowSelectAllPractices	BIT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@ExecutedByUser		VARCHAR(25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SELECT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PracticeName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= '&lt;All Practices&gt;'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WHERE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@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AllowSelectAllPractices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UNION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ALL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DISTINCT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PracticeName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= Dept.Practice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FROM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MyHospital.dim.Department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Dept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INNER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sec.UserDepartment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UsrDept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ON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Dept.DepartmentKey = UsrDept.DepartmentKey AND SYSDATETIME() BETWEEN UsrDept.StartEffectiveDate AND </a:t>
            </a: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			UsrDept.EndEffectiveDate</a:t>
            </a:r>
            <a:endParaRPr lang="en-US" sz="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INNER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sec.Users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ON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UsrDept.UserKey = Usr.UserKey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WHERE</a:t>
            </a:r>
            <a:endParaRPr lang="en-US" sz="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Usr.UserLogin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@ExecutedByUser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ORDER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BY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PracticeName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58840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Update Report Parameter Procedures, part 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CREATE PROCEDURE report.uspReportParameters_Department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@PracticeName			VARCHAR(20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@AllowSelectAllDepartments	BIT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SELECT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DepartmentName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 '&lt;All Departments&gt;'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WHERE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@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AllowSelectAllDepartments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UNION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ALL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DISTINCT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DepartmentName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 Dept.Department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FROM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MyHospital.dim.Department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Dept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WHERE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@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PracticeName = '&lt;All Practices&gt;'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OR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Dept.Practice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 @PracticeName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ORDER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BY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DepartmentName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744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Update Report Parameter Procedures, part 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CREATE PROCEDURE report.uspReportParameters_Department_WithSecurity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PracticeName			VARCHAR(20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@AllowSelectAllDepartments	BIT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@ExecutedByUser		VARCHAR(25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SELECT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DepartmentName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= '&lt;All Departments&gt;'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WHERE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@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AllowSelectAllDepartments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UNION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ALL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DISTINCT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DepartmentName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= Dept.Department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FROM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MyHospital.dim.Department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Dept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INNER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sec.UserDepartment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UsrDept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ON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Dept.DepartmentKey = UsrDept.DepartmentKey AND SYSDATETIME() BETWEEN UsrDept.StartEffectiveDate AND </a:t>
            </a: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			UsrDept.EndEffectiveDate</a:t>
            </a:r>
            <a:endParaRPr lang="en-US" sz="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INNER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sec.Users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ON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UsrDept.UserKey = Usr.UserKey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WHERE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(@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PracticeName = '&lt;All Practices&gt;'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OR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Dept.Practice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= @PracticeName)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endParaRPr lang="en-US" sz="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Usr.UserLogin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@ExecutedByUser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Etc…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Update Report Parameter Procedures, part 5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CREATE PROCEDURE report.uspReportParameters_Provider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@AllowSelectAllProviders	BIT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SELECT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ProviderKey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 -1,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ProviderName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 '&lt;All Providers&gt;'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WHERE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@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AllowSelectAllProviders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UNION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ALL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SELECT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ProviderKey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 Prov.ProviderKey,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ProviderName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 Prov.ProviderName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FROM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MyHospital.dim.Provider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Prov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ORDER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BY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ProviderName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2862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Presentation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www.sqlsaturday.com/514/Sessions/Schedule.aspx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itchFamily="34" charset="0"/>
              <a:cs typeface="Arial" pitchFamily="34" charset="0"/>
              <a:hlinkClick r:id="rId3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https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github.com/DrJekyll325/SQLServer/tree/master/Presentations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Update Report Procedure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Shown in SQL Server Management Studio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Update Report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Shown in SSRS Report Manager, then in SQL Data Tools.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More Problems!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112" y="1356189"/>
            <a:ext cx="5482176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Dr. Cuddy:  Great job getting the security on that report tightened up!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Me:  Thanks, Dr. Cuddy!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Dr. Cuddy:  However, some of our providers have access to the Charges Summary cube and can still see other departments data.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Can you change the security in the cubes too?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8" y="1635233"/>
            <a:ext cx="2268266" cy="337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2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Helpful White Paper!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“Extending Role Security in Analysis Services for SQL Server” by Bill Kenworthy</a:t>
            </a:r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http://www.globalknowledge.com/training/whitepaperdetail.asp?pageid=502&amp;wpid=1238&amp;country=United+States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Create View for Multidimensional Cube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VIEW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vwUserDepartmentActive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DepartmentKey,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UserKey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MyHospital.sec.UserDepartment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CAST(SYSDATETIME() AS DATE) BETWEEN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Dept.StartEffectiveDate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Dept.EndEffectiveDate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5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Update Multidimensional Cube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Shown in SQL Data Tools.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8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 End to </a:t>
            </a: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he Problems!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112" y="1356189"/>
            <a:ext cx="5482176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Dr. Cuddy:  Looks like we forgot about those tabular models, and now some of our providers are using those instead of the cubes.  Can we make those security changes there as well?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Me:  Sure thing.  I’ll get right on it!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8" y="1635233"/>
            <a:ext cx="2268266" cy="337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Microsoft Press to the Rescue!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SQL Server 2012 Analysis Services: The BISM Tabular Model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by Marco Russo, Alberto Ferrari, and Chris Webb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Implementing Dynamic Security by Using USERNAME, pp. 481-482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88" y="2295652"/>
            <a:ext cx="1578604" cy="192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Create View for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Tabular Model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CREATE VIEW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vwTabularPermissions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DISTINCT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Dept.DepartmentKey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Usr.UserLogin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MyHospital.sec.UserDepartment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INNER 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MyHospital.sec.Users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Usr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Dept.UserKey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Usr.UserKey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CAST(SYSDATETIME() AS DATE) BETWEEN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Dept.StartEffectiveDate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Dept.EndEffectiveDate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09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Update Tabular Model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Shown in SQL Data Tools.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Object-Level Security, part 1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464652"/>
            <a:ext cx="7505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DAX Filter on Department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CONTAINS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vwTabularPermissions,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vwTabularPermissions[UserLogin], USERNAME(),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vwTabularPermissions[DepartmentKey], Department[DepartmentKey]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Our Sponsors!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-2" y="1317795"/>
            <a:ext cx="3624263" cy="10017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Visit the Sponsor tables to enter their end of day raffles.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516" y="2533995"/>
            <a:ext cx="34072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Turn in your completed Event Evaluation form at the end of the day in the Registration area to be entered in additional drawings.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Want more free training? Check out the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Houston Area SQL Server User Group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which meets on the 2</a:t>
            </a:r>
            <a:r>
              <a:rPr kumimoji="0" lang="en-US" sz="18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Tuesday of each month. Details at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hlinkClick r:id="rId2"/>
              </a:rPr>
              <a:t>http://houston.sqlpass.org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395" y="1317795"/>
            <a:ext cx="5390606" cy="4264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149" y="2040076"/>
            <a:ext cx="614636" cy="3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4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Object-Level Security, part 2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462454"/>
            <a:ext cx="8018186" cy="310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Row-Level Security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user is granted permission to access a particular report, cube, or tabular model.</a:t>
            </a:r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However, the user does not have access to all of the rows of data in that object.</a:t>
            </a:r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For example, a sales representative may only have access to data related to her clients.</a:t>
            </a:r>
            <a:endParaRPr lang="en-US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Case Study (Slightly Fictionalized)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1" y="1548809"/>
            <a:ext cx="3067050" cy="2324100"/>
          </a:xfrm>
        </p:spPr>
      </p:pic>
      <p:sp>
        <p:nvSpPr>
          <p:cNvPr id="6" name="TextBox 5"/>
          <p:cNvSpPr txBox="1"/>
          <p:nvPr/>
        </p:nvSpPr>
        <p:spPr>
          <a:xfrm>
            <a:off x="903765" y="3880332"/>
            <a:ext cx="1584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MFH</a:t>
            </a:r>
            <a:endParaRPr lang="en-US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1665" y="1640223"/>
            <a:ext cx="330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ea typeface="FangSong" pitchFamily="49" charset="-122"/>
                <a:cs typeface="Tahoma" pitchFamily="34" charset="0"/>
              </a:rPr>
              <a:t>My Fictional Hospital</a:t>
            </a:r>
            <a:endParaRPr lang="en-US" sz="2400" b="1" dirty="0">
              <a:latin typeface="Calibri" pitchFamily="34" charset="0"/>
              <a:ea typeface="FangSong" pitchFamily="49" charset="-122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55" y="3965296"/>
            <a:ext cx="1178662" cy="153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54" y="2177680"/>
            <a:ext cx="1051072" cy="15619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83" y="2177680"/>
            <a:ext cx="1152119" cy="1538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81" y="2210927"/>
            <a:ext cx="1387549" cy="14716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83" y="3965297"/>
            <a:ext cx="1081485" cy="15381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95" y="4033125"/>
            <a:ext cx="1306919" cy="14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Reports!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1270862"/>
            <a:ext cx="5765369" cy="4249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Cubes!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33" y="1255362"/>
            <a:ext cx="5718874" cy="427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1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2011_SpeakerTemplateDark.potx</Template>
  <TotalTime>9167</TotalTime>
  <Words>895</Words>
  <Application>Microsoft Office PowerPoint</Application>
  <PresentationFormat>On-screen Show (4:3)</PresentationFormat>
  <Paragraphs>375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5" baseType="lpstr">
      <vt:lpstr>Arial Unicode MS</vt:lpstr>
      <vt:lpstr>FangSong</vt:lpstr>
      <vt:lpstr>MS Gothic</vt:lpstr>
      <vt:lpstr>Arial</vt:lpstr>
      <vt:lpstr>Calibri</vt:lpstr>
      <vt:lpstr>Courier New</vt:lpstr>
      <vt:lpstr>Gill Sans MT</vt:lpstr>
      <vt:lpstr>Segoe</vt:lpstr>
      <vt:lpstr>Segoe UI</vt:lpstr>
      <vt:lpstr>Tahoma</vt:lpstr>
      <vt:lpstr>Times New Roman</vt:lpstr>
      <vt:lpstr>Wingdings</vt:lpstr>
      <vt:lpstr>Office Theme</vt:lpstr>
      <vt:lpstr>1_Office Theme</vt:lpstr>
      <vt:lpstr>Row-Level Security in SSRS and SSAS  SQL Saturday #514 Houston, TX; May 14, 2016</vt:lpstr>
      <vt:lpstr>About Me </vt:lpstr>
      <vt:lpstr>This Presentation </vt:lpstr>
      <vt:lpstr>Object-Level Security, part 1 </vt:lpstr>
      <vt:lpstr>Object-Level Security, part 2 </vt:lpstr>
      <vt:lpstr>Row-Level Security</vt:lpstr>
      <vt:lpstr>The Case Study (Slightly Fictionalized) </vt:lpstr>
      <vt:lpstr>Reports! </vt:lpstr>
      <vt:lpstr>Cubes! </vt:lpstr>
      <vt:lpstr>Even Tabular Models! </vt:lpstr>
      <vt:lpstr>Problems!</vt:lpstr>
      <vt:lpstr>Data Warehouse Schema </vt:lpstr>
      <vt:lpstr>Department Dimension </vt:lpstr>
      <vt:lpstr>The Troublesome Report </vt:lpstr>
      <vt:lpstr>The Interviews, part 1</vt:lpstr>
      <vt:lpstr>The Interviews, part 2</vt:lpstr>
      <vt:lpstr>The Interviews, part 3</vt:lpstr>
      <vt:lpstr>Create Users Table</vt:lpstr>
      <vt:lpstr>Populate Users Table</vt:lpstr>
      <vt:lpstr>Create User-Department Table, part 1</vt:lpstr>
      <vt:lpstr>Create User-Department Table, part 2</vt:lpstr>
      <vt:lpstr>Populate User-Department Table, part 1</vt:lpstr>
      <vt:lpstr>Populate User-Department Table, part 2</vt:lpstr>
      <vt:lpstr>Populate User-Department Table, part 3</vt:lpstr>
      <vt:lpstr>Update Report Parameter Procedures, part 1</vt:lpstr>
      <vt:lpstr>Update Report Parameter Procedures, part 2</vt:lpstr>
      <vt:lpstr>Update Report Parameter Procedures, part 3</vt:lpstr>
      <vt:lpstr>Update Report Parameter Procedures, part 4</vt:lpstr>
      <vt:lpstr>Update Report Parameter Procedures, part 5</vt:lpstr>
      <vt:lpstr>Update Report Procedure</vt:lpstr>
      <vt:lpstr>Update Report</vt:lpstr>
      <vt:lpstr>More Problems!</vt:lpstr>
      <vt:lpstr>A Helpful White Paper!</vt:lpstr>
      <vt:lpstr>Create View for Multidimensional Cube</vt:lpstr>
      <vt:lpstr>Update Multidimensional Cube</vt:lpstr>
      <vt:lpstr>No End to the Problems!</vt:lpstr>
      <vt:lpstr>Microsoft Press to the Rescue!</vt:lpstr>
      <vt:lpstr>Create View for Tabular Model</vt:lpstr>
      <vt:lpstr>Update Tabular Model</vt:lpstr>
      <vt:lpstr>DAX Filter on Department</vt:lpstr>
      <vt:lpstr>Thank Our Sponsors!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Hyde</dc:creator>
  <cp:lastModifiedBy>Chris Hyde</cp:lastModifiedBy>
  <cp:revision>302</cp:revision>
  <dcterms:created xsi:type="dcterms:W3CDTF">2011-05-03T05:22:43Z</dcterms:created>
  <dcterms:modified xsi:type="dcterms:W3CDTF">2016-05-03T15:40:24Z</dcterms:modified>
</cp:coreProperties>
</file>