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  <p:sldMasterId id="2147483799" r:id="rId2"/>
  </p:sldMasterIdLst>
  <p:notesMasterIdLst>
    <p:notesMasterId r:id="rId31"/>
  </p:notesMasterIdLst>
  <p:handoutMasterIdLst>
    <p:handoutMasterId r:id="rId32"/>
  </p:handoutMasterIdLst>
  <p:sldIdLst>
    <p:sldId id="287" r:id="rId3"/>
    <p:sldId id="288" r:id="rId4"/>
    <p:sldId id="351" r:id="rId5"/>
    <p:sldId id="366" r:id="rId6"/>
    <p:sldId id="363" r:id="rId7"/>
    <p:sldId id="362" r:id="rId8"/>
    <p:sldId id="348" r:id="rId9"/>
    <p:sldId id="378" r:id="rId10"/>
    <p:sldId id="379" r:id="rId11"/>
    <p:sldId id="380" r:id="rId12"/>
    <p:sldId id="377" r:id="rId13"/>
    <p:sldId id="381" r:id="rId14"/>
    <p:sldId id="382" r:id="rId15"/>
    <p:sldId id="383" r:id="rId16"/>
    <p:sldId id="384" r:id="rId17"/>
    <p:sldId id="385" r:id="rId18"/>
    <p:sldId id="386" r:id="rId19"/>
    <p:sldId id="364" r:id="rId20"/>
    <p:sldId id="365" r:id="rId21"/>
    <p:sldId id="369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68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6A8E"/>
    <a:srgbClr val="105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1" autoAdjust="0"/>
    <p:restoredTop sz="74506" autoAdjust="0"/>
  </p:normalViewPr>
  <p:slideViewPr>
    <p:cSldViewPr snapToGrid="0">
      <p:cViewPr varScale="1">
        <p:scale>
          <a:sx n="68" d="100"/>
          <a:sy n="68" d="100"/>
        </p:scale>
        <p:origin x="207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01A324D-4271-4B41-AAE7-2D6D5EAA94EF}" type="datetimeFigureOut">
              <a:rPr lang="en-US"/>
              <a:pPr>
                <a:defRPr/>
              </a:pPr>
              <a:t>1/7/2016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687243A-DFD4-4EEA-B64B-2F329C702B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273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DDBFD64-9688-4CC2-ABAA-947E766111B2}" type="datetimeFigureOut">
              <a:rPr lang="en-US"/>
              <a:pPr>
                <a:defRPr/>
              </a:pPr>
              <a:t>1/7/2016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55686DC-CEAD-4625-A308-B883A51F6E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615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790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21175"/>
            <a:ext cx="7467600" cy="1241425"/>
          </a:xfrm>
        </p:spPr>
        <p:txBody>
          <a:bodyPr anchor="t">
            <a:noAutofit/>
          </a:bodyPr>
          <a:lstStyle>
            <a:lvl1pPr indent="0" algn="l">
              <a:lnSpc>
                <a:spcPts val="4100"/>
              </a:lnSpc>
              <a:spcBef>
                <a:spcPts val="600"/>
              </a:spcBef>
              <a:spcAft>
                <a:spcPts val="0"/>
              </a:spcAft>
              <a:defRPr sz="4000" b="1" spc="-100"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562600"/>
            <a:ext cx="7467600" cy="91440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buNone/>
              <a:defRPr sz="2800" spc="-5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04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398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68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6113" y="2276475"/>
            <a:ext cx="2055812" cy="42814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7088" y="2276475"/>
            <a:ext cx="6016625" cy="42814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83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68865"/>
            <a:ext cx="4038600" cy="4015650"/>
          </a:xfrm>
        </p:spPr>
        <p:txBody>
          <a:bodyPr>
            <a:normAutofit/>
          </a:bodyPr>
          <a:lstStyle>
            <a:lvl1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1pPr>
            <a:lvl2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2pPr>
            <a:lvl3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3pPr>
            <a:lvl4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4pPr>
            <a:lvl5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68865"/>
            <a:ext cx="4038600" cy="4015650"/>
          </a:xfrm>
        </p:spPr>
        <p:txBody>
          <a:bodyPr rtlCol="0">
            <a:normAutofit/>
          </a:bodyPr>
          <a:lstStyle>
            <a:lvl1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1pPr>
            <a:lvl2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2pPr>
            <a:lvl3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3pPr>
            <a:lvl4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4pPr>
            <a:lvl5pPr marL="0" indent="0">
              <a:buClr>
                <a:schemeClr val="accent4"/>
              </a:buClr>
              <a:buNone/>
              <a:defRPr lang="en-US" sz="1400" dirty="0">
                <a:solidFill>
                  <a:srgbClr val="595959"/>
                </a:solidFill>
                <a:latin typeface="+mn-lt"/>
                <a:cs typeface="Segoe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51765" y="1465865"/>
            <a:ext cx="4040859" cy="409575"/>
          </a:xfrm>
          <a:solidFill>
            <a:schemeClr val="tx2"/>
          </a:solidFill>
        </p:spPr>
        <p:txBody>
          <a:bodyPr anchor="ctr">
            <a:no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/>
          </p:nvPr>
        </p:nvSpPr>
        <p:spPr>
          <a:xfrm>
            <a:off x="4636994" y="1465865"/>
            <a:ext cx="4040859" cy="409575"/>
          </a:xfrm>
          <a:solidFill>
            <a:schemeClr val="tx2"/>
          </a:solidFill>
        </p:spPr>
        <p:txBody>
          <a:bodyPr anchor="ctr">
            <a:no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975" y="6503988"/>
            <a:ext cx="28416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E41F3-6113-435A-BB23-F92830372A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15891-391E-465E-AC26-9A5EB6DF6A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786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07211-8149-4AAD-87E2-67D1D85A97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257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814B5-2465-4459-8404-DF24073528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003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492250"/>
            <a:ext cx="4035425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4275" y="1492250"/>
            <a:ext cx="4037013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D60A4-C4A9-456F-A274-33FD70C6BA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6359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86E1B-050C-4DC6-9070-3EBE171682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2879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01595-E17C-4C0B-A25F-396F4F7522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3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853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A85B80-F3BF-4FDE-8364-F92A6A2221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201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43551-8D99-4DF0-BD2D-420355900C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092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59D25-913A-4C18-8BBA-146DCD17A1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321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1329D-575F-4D4D-BCFE-6E9BC93FC4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838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5475" y="58738"/>
            <a:ext cx="2055813" cy="59547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6450" y="58738"/>
            <a:ext cx="6016625" cy="59547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10F5A-363D-4631-8DA1-926A021C76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0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779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3214688"/>
            <a:ext cx="4035425" cy="3343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3214688"/>
            <a:ext cx="4037012" cy="3343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7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7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20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688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148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2276475"/>
            <a:ext cx="822483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3214688"/>
            <a:ext cx="8224837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2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2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2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2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9pPr>
    </p:titleStyle>
    <p:bodyStyle>
      <a:lvl1pPr marL="338138" indent="-338138" algn="l" defTabSz="449263" rtl="0" eaLnBrk="0" fontAlgn="base" hangingPunct="0">
        <a:spcBef>
          <a:spcPts val="50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2000">
          <a:solidFill>
            <a:srgbClr val="FFFFFF"/>
          </a:solidFill>
          <a:latin typeface="+mn-lt"/>
          <a:ea typeface="+mn-ea"/>
          <a:cs typeface="+mn-cs"/>
        </a:defRPr>
      </a:lvl1pPr>
      <a:lvl2pPr marL="738188" indent="-280988" algn="l" defTabSz="449263" rtl="0" eaLnBrk="0" fontAlgn="base" hangingPunct="0">
        <a:spcBef>
          <a:spcPts val="40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16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34050"/>
            <a:ext cx="91440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06450" y="58738"/>
            <a:ext cx="8224838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492250"/>
            <a:ext cx="8224838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867525" y="6184900"/>
            <a:ext cx="2128838" cy="471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48B64AB0-51FC-4A20-9B9B-1F5FA8EC2D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32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9pPr>
    </p:titleStyle>
    <p:bodyStyle>
      <a:lvl1pPr marL="338138" indent="-338138" algn="l" defTabSz="449263" rtl="0" eaLnBrk="0" fontAlgn="base" hangingPunct="0">
        <a:spcBef>
          <a:spcPts val="600"/>
        </a:spcBef>
        <a:spcAft>
          <a:spcPct val="0"/>
        </a:spcAft>
        <a:buClr>
          <a:srgbClr val="79A400"/>
        </a:buClr>
        <a:buSzPct val="100000"/>
        <a:buFont typeface="Gill Sans MT" pitchFamily="34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38188" indent="-280988" algn="l" defTabSz="449263" rtl="0" eaLnBrk="0" fontAlgn="base" hangingPunct="0">
        <a:spcBef>
          <a:spcPts val="500"/>
        </a:spcBef>
        <a:spcAft>
          <a:spcPct val="0"/>
        </a:spcAft>
        <a:buClr>
          <a:srgbClr val="79A400"/>
        </a:buClr>
        <a:buSzPct val="100000"/>
        <a:buFont typeface="Gill Sans MT" pitchFamily="34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79A400"/>
        </a:buClr>
        <a:buSzPct val="100000"/>
        <a:buFont typeface="Gill Sans MT" pitchFamily="34" charset="0"/>
        <a:buChar char="•"/>
        <a:defRPr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79A400"/>
        </a:buClr>
        <a:buSzPct val="100000"/>
        <a:buFont typeface="Gill Sans MT" pitchFamily="34" charset="0"/>
        <a:buChar char="–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4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2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2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2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2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mt590808.aspx" TargetMode="Externa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mt590536.aspx" TargetMode="Externa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hyde325@gmail.com" TargetMode="External"/><Relationship Id="rId2" Type="http://schemas.openxmlformats.org/officeDocument/2006/relationships/hyperlink" Target="mailto:chris@hydrate.consulting" TargetMode="Externa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s188001.aspx" TargetMode="External"/><Relationship Id="rId2" Type="http://schemas.openxmlformats.org/officeDocument/2006/relationships/hyperlink" Target="https://msdn.microsoft.com/en-us/library/bb669091(v=vs.110).aspx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mt590808.aspx" TargetMode="Externa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482886" y="2276474"/>
            <a:ext cx="8311793" cy="207044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SQL Server R Services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ABQSQL, January 8, 2016</a:t>
            </a:r>
          </a:p>
        </p:txBody>
      </p:sp>
    </p:spTree>
    <p:extLst>
      <p:ext uri="{BB962C8B-B14F-4D97-AF65-F5344CB8AC3E}">
        <p14:creationId xmlns:p14="http://schemas.microsoft.com/office/powerpoint/2010/main" val="10923436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SQL Server R Services, part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4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6" y="1364383"/>
            <a:ext cx="6527410" cy="415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2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SQL Server R Services, part 5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2.  Install </a:t>
            </a:r>
            <a:r>
              <a:rPr lang="en-US" dirty="0">
                <a:latin typeface="Arial" pitchFamily="34" charset="0"/>
                <a:cs typeface="Arial" pitchFamily="34" charset="0"/>
              </a:rPr>
              <a:t>Revolution R Open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3.2.2 on database server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(R runtime engine)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3.  Install Revolution R Enterprise 7.5 on database server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(R platform)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https</a:t>
            </a:r>
            <a:r>
              <a:rPr lang="en-US" dirty="0">
                <a:latin typeface="Arial" pitchFamily="34" charset="0"/>
                <a:cs typeface="Arial" pitchFamily="34" charset="0"/>
                <a:hlinkClick r:id="rId2"/>
              </a:rPr>
              <a:t>://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msdn.microsoft.com/en-US/library/mt590809.aspx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02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SQL Server R Services, part </a:t>
            </a:r>
            <a:r>
              <a:rPr lang="en-US" dirty="0">
                <a:latin typeface="Arial" pitchFamily="34" charset="0"/>
                <a:cs typeface="Arial" pitchFamily="34" charset="0"/>
              </a:rPr>
              <a:t>6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67" y="1309515"/>
            <a:ext cx="6076293" cy="421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4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SQL Server R Services, part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7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49" y="1345882"/>
            <a:ext cx="5322057" cy="417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5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SQL Server R Services, part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8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Post-installation scripts and configuration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1.  Enable external scripts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sp_configure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'external scripts enabled', 1;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RECONFIGURE;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2.  Configure memory appropriately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3.  Post-installation command script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https</a:t>
            </a:r>
            <a:r>
              <a:rPr lang="en-US" dirty="0">
                <a:latin typeface="Arial" pitchFamily="34" charset="0"/>
                <a:cs typeface="Arial" pitchFamily="34" charset="0"/>
                <a:hlinkClick r:id="rId2"/>
              </a:rPr>
              <a:t>://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msdn.microsoft.com/en-US/library/mt590536.aspx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79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SQL Server R Services, part </a:t>
            </a:r>
            <a:r>
              <a:rPr lang="en-US" dirty="0">
                <a:latin typeface="Arial" pitchFamily="34" charset="0"/>
                <a:cs typeface="Arial" pitchFamily="34" charset="0"/>
              </a:rPr>
              <a:t>9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03" y="1383982"/>
            <a:ext cx="4980805" cy="403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5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SQL Server R Services, part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10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10" y="1387499"/>
            <a:ext cx="8062484" cy="408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9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Distribution of Charges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96" y="1196975"/>
            <a:ext cx="6682154" cy="421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0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Sanitize Your Database Input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Handle special characters used in SQL Injection attacks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‘;	‘);	used to terminate WHERE clause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--	#	used to comment out rest of query statement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Handle keywords passed as input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DROP, CREATE, GRANT, etc.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45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Use Appropriate Lengths for Input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Don’t allow more characters for the input than necessary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Use database field length as a guide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same rules apply for data types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i.e. don’t allow text input for a numeric field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77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About Me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Chris Hyde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Owner and Principal Consultant for Hydrate Consulting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MCSA – SQL Server 2008, MCITP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15+ Years experience with SQL Server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Contact Me: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Email: </a:t>
            </a:r>
            <a:r>
              <a:rPr lang="en-US" sz="2200" dirty="0" err="1" smtClean="0">
                <a:latin typeface="Arial" pitchFamily="34" charset="0"/>
                <a:cs typeface="Arial" pitchFamily="34" charset="0"/>
                <a:hlinkClick r:id="rId2"/>
              </a:rPr>
              <a:t>chris@hydrate.consulting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smtClean="0">
                <a:latin typeface="Arial" pitchFamily="34" charset="0"/>
                <a:cs typeface="Arial" pitchFamily="34" charset="0"/>
                <a:hlinkClick r:id="rId3"/>
              </a:rPr>
              <a:t>chrishyde325@gmail.com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Twitter: @ChrisHyde325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8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Use Stored Procedures in Data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Layer, part 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CREATE PROCEDURE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dbo.uspSelectGradesByStudent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@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		VARCHAR(25),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@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		VARCHAR(25)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SELECT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	GPA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FROM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dbo.Students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WHERE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@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FirstName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	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@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45721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Use Stored Procedures in Data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Layer, part 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--	Deliberate bad example!!!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CREATE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PROCEDURE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dbo.uspSelectGradesByStudent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@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		VARCHAR(25),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@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		VARCHAR(25)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DECLARE @Query	NVARCHAR(4000);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SET @Query = 'SELECT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GPA 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dbo.Students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WHERE 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SET @Query = @Query + 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''' + @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+ ''' AND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SET @Query = @Query + '''' + @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+ '''';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EXEC (@Query);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33711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Use Stored Procedures in Data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Layer, part 3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--	Deliberate bad example!!!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CREATE PROCEDURE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dbo.uspSelectGradesByStudent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	@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		VARCHAR(25) =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	@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		VARCHAR(25) = NULL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	DECLARE @Query	NVARCHAR(4000);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	SET @Query = 'SELECT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, GPA FROM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dbo.Students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	IF @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IS NOT NULL OR @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IS NOT NULL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		SET @Query = @Query + ' WHERE ';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	IF @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IS NOT NULL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		SET @Query = @Query + '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= ''' + @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+ '''';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	IF @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IS NOT NULL AND @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IS NOT NULL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		SET @Query = @Query + ' AND ';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	IF @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IS NOT NULL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		SET @Query = @Query + '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= ''' + @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+ '''';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	EXEC (@Query);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411260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Use Stored Procedures in Data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Layer, part 4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CREATE PROCEDURE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dbo.uspSelectGradesByStudent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@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		VARCHAR(25) =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@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		VARCHAR(25) = NULL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SELECT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	GPA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FROM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dbo.Students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WHERE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	(@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IS NULL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		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= @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	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	(@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IS NULL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		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= @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50109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Use Stored Procedures in Data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Layer, part 5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--	Parameterized SQL example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CREATE PROCEDURE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dbo.uspSelectGradesByStudent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@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		VARCHAR(25),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@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		VARCHAR(25)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DECLARE @Query		NVARCHAR(4000);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DECLARE @Parameters		NVARCHAR(500);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SET @Parameters = '@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VARCHAR(25), @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VARCHAR(25)';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SET @Query = 'SELECT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, GPA FROM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dbo.Students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WHERE 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SET @Query = @Query + '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= ''' + @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+ ''' AND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= 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SET @Query = @Query + '''' + @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+ '''';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EXEC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sp_executesql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@Query, @Parameters, @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, @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79355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MySQL Prepared Statements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--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Prepared statement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example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PREPARE statement FROM "SELECT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GPA FROM Students WHERE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? AND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?";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@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'Robert',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@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'Smith';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EXECUTE statement USING @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@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DEALLOCATE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PREPARE statement;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85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Security Best Practices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Specific database login for the data layer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Only has access to CRUD (create, read, update, delete) actions on needed tables and stored procedures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Principle of least privilege: </a:t>
            </a:r>
            <a:r>
              <a:rPr lang="en-US" u="sng" dirty="0" smtClean="0">
                <a:latin typeface="Arial" pitchFamily="34" charset="0"/>
                <a:cs typeface="Arial" pitchFamily="34" charset="0"/>
              </a:rPr>
              <a:t>Minimum but Necessary</a:t>
            </a:r>
            <a:endParaRPr lang="en-US" u="sng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88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Additional LAMP Practice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Watch out for other types of code injection</a:t>
            </a:r>
          </a:p>
          <a:p>
            <a:pPr marL="0" indent="0">
              <a:spcBef>
                <a:spcPts val="0"/>
              </a:spcBef>
              <a:buNone/>
            </a:pPr>
            <a:endParaRPr lang="en-US" u="sng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u="sng" dirty="0" smtClean="0">
                <a:latin typeface="Arial" pitchFamily="34" charset="0"/>
                <a:cs typeface="Arial" pitchFamily="34" charset="0"/>
              </a:rPr>
              <a:t>HTML injection</a:t>
            </a:r>
          </a:p>
          <a:p>
            <a:pPr marL="0" indent="0">
              <a:spcBef>
                <a:spcPts val="0"/>
              </a:spcBef>
              <a:buNone/>
            </a:pPr>
            <a:endParaRPr lang="en-US" u="sng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u="sng" dirty="0" smtClean="0">
                <a:latin typeface="Arial" pitchFamily="34" charset="0"/>
                <a:cs typeface="Arial" pitchFamily="34" charset="0"/>
              </a:rPr>
              <a:t>Cross-site scripting (CSS) injection</a:t>
            </a:r>
            <a:endParaRPr lang="en-US" u="sng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56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Resources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Writing Secure Dynamic SQL in SQL Server: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>
                <a:latin typeface="Arial" pitchFamily="34" charset="0"/>
                <a:cs typeface="Arial" pitchFamily="34" charset="0"/>
                <a:hlinkClick r:id="rId2"/>
              </a:rPr>
              <a:t>https://msdn.microsoft.com/en-us/library/bb669091(v=vs.110).</a:t>
            </a:r>
            <a:r>
              <a:rPr lang="en-US" sz="2000" dirty="0" smtClean="0">
                <a:latin typeface="Arial" pitchFamily="34" charset="0"/>
                <a:cs typeface="Arial" pitchFamily="34" charset="0"/>
                <a:hlinkClick r:id="rId2"/>
              </a:rPr>
              <a:t>aspx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Using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sp_executesql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latin typeface="Arial" pitchFamily="34" charset="0"/>
                <a:cs typeface="Arial" pitchFamily="34" charset="0"/>
                <a:hlinkClick r:id="rId3"/>
              </a:rPr>
              <a:t>https</a:t>
            </a:r>
            <a:r>
              <a:rPr lang="en-US" sz="2000" dirty="0">
                <a:latin typeface="Arial" pitchFamily="34" charset="0"/>
                <a:cs typeface="Arial" pitchFamily="34" charset="0"/>
                <a:hlinkClick r:id="rId3"/>
              </a:rPr>
              <a:t>://</a:t>
            </a:r>
            <a:r>
              <a:rPr lang="en-US" sz="2000" dirty="0" smtClean="0">
                <a:latin typeface="Arial" pitchFamily="34" charset="0"/>
                <a:cs typeface="Arial" pitchFamily="34" charset="0"/>
                <a:hlinkClick r:id="rId3"/>
              </a:rPr>
              <a:t>msdn.microsoft.com/en-us/library/ms188001.aspx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51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Obligatory XKCD Strip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99" y="1552875"/>
            <a:ext cx="8071768" cy="248455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13708" y="5143473"/>
            <a:ext cx="330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 https</a:t>
            </a:r>
            <a:r>
              <a:rPr lang="en-US" dirty="0"/>
              <a:t>://xkcd.com/327/</a:t>
            </a:r>
          </a:p>
        </p:txBody>
      </p:sp>
    </p:spTree>
    <p:extLst>
      <p:ext uri="{BB962C8B-B14F-4D97-AF65-F5344CB8AC3E}">
        <p14:creationId xmlns:p14="http://schemas.microsoft.com/office/powerpoint/2010/main" val="147064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What the Developer Wrote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OleDbConnection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myConn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OleDbConnection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("Provider=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SQLOLEDB;Data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Source=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servername;Integrated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Security=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SSPI;Initial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Catalog=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dbname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OleDbCommand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sqlQuery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myConn.CreateCommand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sqlQuery.CommandText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"SELECT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GPA FROM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dbo.Students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WHERE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'";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sqlQuery.CommandText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sqlQuery.CommandText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strLastName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sqlQuery.CommandText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sqlQuery.CommandText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 "') AND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'";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sqlQuery.CommandText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sqlQuery.CommandText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strFirstName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sqlQuery.CommandText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sqlQuery.CommandText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 "')";</a:t>
            </a:r>
          </a:p>
        </p:txBody>
      </p:sp>
    </p:spTree>
    <p:extLst>
      <p:ext uri="{BB962C8B-B14F-4D97-AF65-F5344CB8AC3E}">
        <p14:creationId xmlns:p14="http://schemas.microsoft.com/office/powerpoint/2010/main" val="313643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What the Developer Expected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GPA FROM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dbo.Students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WHERE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'Robert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 AND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'Smith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SELECT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GPA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FROM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dbo.Students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WHERE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'Robert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'Smith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30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What the Database Actually Sees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GPA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dbo.Students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WHERE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'Robert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'); DROP TABLE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Students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;--’)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AND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'Smith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SELECT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GPA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FROM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dbo.Students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WHERE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'Robert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DROP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TABLE Students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--’)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AND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'Smith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93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SQL Server R Services, part 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1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 Install Advanced Analytics Extensions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https</a:t>
            </a:r>
            <a:r>
              <a:rPr lang="en-US" dirty="0">
                <a:latin typeface="Arial" pitchFamily="34" charset="0"/>
                <a:cs typeface="Arial" pitchFamily="34" charset="0"/>
                <a:hlinkClick r:id="rId2"/>
              </a:rPr>
              <a:t>://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msdn.microsoft.com/en-US/library/mt590808.aspx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60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SQL Server R Services, part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18" y="1336431"/>
            <a:ext cx="6935373" cy="417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SQL Server R Services, part </a:t>
            </a:r>
            <a:r>
              <a:rPr lang="en-US" dirty="0">
                <a:latin typeface="Arial" pitchFamily="34" charset="0"/>
                <a:cs typeface="Arial" pitchFamily="34" charset="0"/>
              </a:rPr>
              <a:t>3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79" y="1323584"/>
            <a:ext cx="5098631" cy="413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0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ill Sans MT"/>
        <a:ea typeface="MS Gothic"/>
        <a:cs typeface="MS Gothic"/>
      </a:majorFont>
      <a:minorFont>
        <a:latin typeface="Gill Sans MT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B2B2B2"/>
      </a:folHlink>
    </a:clrScheme>
    <a:fontScheme name="Office Theme">
      <a:majorFont>
        <a:latin typeface="Gill Sans MT"/>
        <a:ea typeface="MS Gothic"/>
        <a:cs typeface="MS Gothic"/>
      </a:majorFont>
      <a:minorFont>
        <a:latin typeface="Gill Sans MT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2011_SpeakerTemplateDark.potx</Template>
  <TotalTime>9561</TotalTime>
  <Words>511</Words>
  <Application>Microsoft Office PowerPoint</Application>
  <PresentationFormat>On-screen Show (4:3)</PresentationFormat>
  <Paragraphs>252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Arial Unicode MS</vt:lpstr>
      <vt:lpstr>MS Gothic</vt:lpstr>
      <vt:lpstr>Arial</vt:lpstr>
      <vt:lpstr>Calibri</vt:lpstr>
      <vt:lpstr>Courier New</vt:lpstr>
      <vt:lpstr>Gill Sans MT</vt:lpstr>
      <vt:lpstr>Segoe</vt:lpstr>
      <vt:lpstr>Segoe UI</vt:lpstr>
      <vt:lpstr>Times New Roman</vt:lpstr>
      <vt:lpstr>Wingdings</vt:lpstr>
      <vt:lpstr>Office Theme</vt:lpstr>
      <vt:lpstr>1_Office Theme</vt:lpstr>
      <vt:lpstr>SQL Server R Services  ABQSQL, January 8, 2016</vt:lpstr>
      <vt:lpstr>About Me </vt:lpstr>
      <vt:lpstr>The Obligatory XKCD Strip</vt:lpstr>
      <vt:lpstr>What the Developer Wrote</vt:lpstr>
      <vt:lpstr>What the Developer Expected</vt:lpstr>
      <vt:lpstr>What the Database Actually Sees</vt:lpstr>
      <vt:lpstr>Installing SQL Server R Services, part 1</vt:lpstr>
      <vt:lpstr>Installing SQL Server R Services, part 2</vt:lpstr>
      <vt:lpstr>Installing SQL Server R Services, part 3</vt:lpstr>
      <vt:lpstr>Installing SQL Server R Services, part 4</vt:lpstr>
      <vt:lpstr>Installing SQL Server R Services, part 5</vt:lpstr>
      <vt:lpstr>Installing SQL Server R Services, part 6</vt:lpstr>
      <vt:lpstr>Installing SQL Server R Services, part 7</vt:lpstr>
      <vt:lpstr>Installing SQL Server R Services, part 8</vt:lpstr>
      <vt:lpstr>Installing SQL Server R Services, part 9</vt:lpstr>
      <vt:lpstr>Installing SQL Server R Services, part 10</vt:lpstr>
      <vt:lpstr>Distribution of Charges</vt:lpstr>
      <vt:lpstr>Sanitize Your Database Input</vt:lpstr>
      <vt:lpstr>Use Appropriate Lengths for Input</vt:lpstr>
      <vt:lpstr>Use Stored Procedures in Data Layer, part 1</vt:lpstr>
      <vt:lpstr>Use Stored Procedures in Data Layer, part 2</vt:lpstr>
      <vt:lpstr>Use Stored Procedures in Data Layer, part 3</vt:lpstr>
      <vt:lpstr>Use Stored Procedures in Data Layer, part 4</vt:lpstr>
      <vt:lpstr>Use Stored Procedures in Data Layer, part 5</vt:lpstr>
      <vt:lpstr>MySQL Prepared Statements</vt:lpstr>
      <vt:lpstr>Security Best Practices</vt:lpstr>
      <vt:lpstr>Additional LAMP Practice</vt:lpstr>
      <vt:lpstr>Resources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Hyde</dc:creator>
  <cp:lastModifiedBy>Chris Hyde</cp:lastModifiedBy>
  <cp:revision>334</cp:revision>
  <dcterms:created xsi:type="dcterms:W3CDTF">2011-05-03T05:22:43Z</dcterms:created>
  <dcterms:modified xsi:type="dcterms:W3CDTF">2016-01-08T07:00:21Z</dcterms:modified>
</cp:coreProperties>
</file>