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8" r:id="rId2"/>
    <p:sldId id="431" r:id="rId3"/>
    <p:sldId id="429" r:id="rId4"/>
    <p:sldId id="434" r:id="rId5"/>
    <p:sldId id="437" r:id="rId6"/>
    <p:sldId id="436" r:id="rId7"/>
    <p:sldId id="438" r:id="rId8"/>
    <p:sldId id="435" r:id="rId9"/>
    <p:sldId id="43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E5"/>
    <a:srgbClr val="FF6600"/>
    <a:srgbClr val="E64F36"/>
    <a:srgbClr val="FBA866"/>
    <a:srgbClr val="CCA483"/>
    <a:srgbClr val="FCBA78"/>
    <a:srgbClr val="FDCC9B"/>
    <a:srgbClr val="401900"/>
    <a:srgbClr val="FF3300"/>
    <a:srgbClr val="DDB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6429" autoAdjust="0"/>
  </p:normalViewPr>
  <p:slideViewPr>
    <p:cSldViewPr snapToGrid="0">
      <p:cViewPr>
        <p:scale>
          <a:sx n="81" d="100"/>
          <a:sy n="81" d="100"/>
        </p:scale>
        <p:origin x="1046" y="17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9198" y="3859510"/>
            <a:ext cx="28269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-User Study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-User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어려웠던 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6CBEE9-FA0A-456F-B9EB-013C62068949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5C5113-3D17-40B2-BEAA-DA1456BC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8" name="자유형 17"/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458B6B9-6AA7-46CA-8487-73331B0A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437519" y="423615"/>
            <a:ext cx="4782551" cy="240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HCI PROJECT </a:t>
            </a:r>
          </a:p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 Methods Comparison User Study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2016059198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진승현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2429" y="3245290"/>
            <a:ext cx="1651228" cy="367419"/>
          </a:xfrm>
          <a:prstGeom prst="roundRect">
            <a:avLst>
              <a:gd name="adj" fmla="val 50000"/>
            </a:avLst>
          </a:prstGeom>
          <a:solidFill>
            <a:srgbClr val="AC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8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Study </a:t>
            </a:r>
            <a:r>
              <a:rPr lang="ko-KR" altLang="en-US" dirty="0"/>
              <a:t>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5104"/>
          </a:xfrm>
        </p:spPr>
        <p:txBody>
          <a:bodyPr>
            <a:normAutofit fontScale="85000" lnSpcReduction="10000"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인원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en-US" altLang="ko-KR" sz="18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12</a:t>
            </a:r>
            <a:r>
              <a:rPr lang="ko-KR" altLang="en-US" sz="18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대상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Window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컴퓨터 사용 일반인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(2~50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)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항목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방법 별 걸리는 시간</a:t>
            </a:r>
            <a:r>
              <a:rPr lang="ko-KR" altLang="en-US" sz="18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 실제 만족도 관계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방법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3</a:t>
            </a:r>
            <a:r>
              <a:rPr lang="ko-KR" altLang="en-US" sz="18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장의 이미지를 대상으로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각각 방법마다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회씩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테스트하여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12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회 테스트 값 비교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테스트 순서를 변경한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가지 테스트 타입 준비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06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9667"/>
            <a:ext cx="3932237" cy="106838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User</a:t>
            </a:r>
            <a:r>
              <a:rPr lang="ko-KR" altLang="en-US" sz="3600" dirty="0"/>
              <a:t> </a:t>
            </a:r>
            <a:r>
              <a:rPr lang="en-US" altLang="ko-KR" sz="3600" dirty="0"/>
              <a:t>Study</a:t>
            </a:r>
            <a:r>
              <a:rPr lang="ko-KR" altLang="en-US" sz="3600" dirty="0"/>
              <a:t> 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 altLang="en-US" sz="2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32CE60-079C-4C79-9FFE-5CFDCB16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77994"/>
              </p:ext>
            </p:extLst>
          </p:nvPr>
        </p:nvGraphicFramePr>
        <p:xfrm>
          <a:off x="836180" y="1571787"/>
          <a:ext cx="11154708" cy="49929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39412">
                  <a:extLst>
                    <a:ext uri="{9D8B030D-6E8A-4147-A177-3AD203B41FA5}">
                      <a16:colId xmlns:a16="http://schemas.microsoft.com/office/drawing/2014/main" val="2061403168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3688250933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1256139119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4019017098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3523717792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4181383854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3061090983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1434302357"/>
                    </a:ext>
                  </a:extLst>
                </a:gridCol>
                <a:gridCol w="1239412">
                  <a:extLst>
                    <a:ext uri="{9D8B030D-6E8A-4147-A177-3AD203B41FA5}">
                      <a16:colId xmlns:a16="http://schemas.microsoft.com/office/drawing/2014/main" val="3937223541"/>
                    </a:ext>
                  </a:extLst>
                </a:gridCol>
              </a:tblGrid>
              <a:tr h="39136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나이대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테스트 타입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돋보기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정답수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마우스휠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정답수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돋보기 평균 시간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마우스휠</a:t>
                      </a:r>
                      <a:r>
                        <a:rPr lang="ko-KR" altLang="en-US" sz="1400" u="none" strike="noStrike" dirty="0">
                          <a:effectLst/>
                        </a:rPr>
                        <a:t> 평균 시간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평균시간이 빠른 방법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더 정확도가 높은 방법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더 편한 방법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043" marR="6043" marT="604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2588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30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11.6825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13.1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돋보기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마우스휠</a:t>
                      </a:r>
                      <a:r>
                        <a:rPr lang="ko-KR" altLang="en-US" sz="1400" u="none" strike="noStrike" dirty="0">
                          <a:effectLst/>
                        </a:rPr>
                        <a:t>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돋보기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28980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40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r>
                        <a:rPr lang="en-US" altLang="ko-KR" sz="1400" u="none" strike="noStrike" dirty="0">
                          <a:effectLst/>
                        </a:rPr>
                        <a:t>+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TypeA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16.95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41.22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돋보기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 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76614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20</a:t>
                      </a:r>
                      <a:r>
                        <a:rPr lang="ko-KR" altLang="en-US" sz="1400" u="none" strike="noStrike">
                          <a:effectLst/>
                        </a:rPr>
                        <a:t>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TypeA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12.86333333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23.50666667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 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78686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20</a:t>
                      </a:r>
                      <a:r>
                        <a:rPr lang="ko-KR" altLang="en-US" sz="1400" u="none" strike="noStrike">
                          <a:effectLst/>
                        </a:rPr>
                        <a:t>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TypeB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10.294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16.026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68333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40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r>
                        <a:rPr lang="en-US" altLang="ko-KR" sz="1400" u="none" strike="noStrike" dirty="0">
                          <a:effectLst/>
                        </a:rPr>
                        <a:t>+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TypeA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24.76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40.2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 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21622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TypeB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16.182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7.916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55749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TypeA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18.57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19.68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 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10949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30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TypeB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13.632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14.012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마우스휠</a:t>
                      </a:r>
                      <a:r>
                        <a:rPr lang="ko-KR" altLang="en-US" sz="1400" u="none" strike="noStrike" dirty="0">
                          <a:effectLst/>
                        </a:rPr>
                        <a:t>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157411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40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r>
                        <a:rPr lang="en-US" altLang="ko-KR" sz="1400" u="none" strike="noStrike" dirty="0">
                          <a:effectLst/>
                        </a:rPr>
                        <a:t>+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TypeB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19.21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18.3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마우스휠</a:t>
                      </a:r>
                      <a:r>
                        <a:rPr lang="ko-KR" altLang="en-US" sz="1400" u="none" strike="noStrike" dirty="0">
                          <a:effectLst/>
                        </a:rPr>
                        <a:t>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 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88248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TypeA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7.582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11.464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마우스휠</a:t>
                      </a:r>
                      <a:r>
                        <a:rPr lang="ko-KR" altLang="en-US" sz="1400" u="none" strike="noStrike" dirty="0">
                          <a:effectLst/>
                        </a:rPr>
                        <a:t>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 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594798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40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r>
                        <a:rPr lang="en-US" altLang="ko-KR" sz="1400" u="none" strike="noStrike" dirty="0">
                          <a:effectLst/>
                        </a:rPr>
                        <a:t>+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TypeB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24.4525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15.065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마우스휠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돋보기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8473"/>
                  </a:ext>
                </a:extLst>
              </a:tr>
              <a:tr h="3743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30</a:t>
                      </a:r>
                      <a:r>
                        <a:rPr lang="ko-KR" altLang="en-US" sz="1400" u="none" strike="noStrike" dirty="0">
                          <a:effectLst/>
                        </a:rPr>
                        <a:t>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TypeA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15.92666667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25.18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돋보기 방식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마우스 휠 방식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5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9667"/>
            <a:ext cx="3932237" cy="106838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User</a:t>
            </a:r>
            <a:r>
              <a:rPr lang="ko-KR" altLang="en-US" sz="3600" dirty="0"/>
              <a:t> </a:t>
            </a:r>
            <a:r>
              <a:rPr lang="en-US" altLang="ko-KR" sz="3600" dirty="0"/>
              <a:t>Study</a:t>
            </a:r>
            <a:r>
              <a:rPr lang="ko-KR" altLang="en-US" sz="3600" dirty="0"/>
              <a:t> 결과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 altLang="en-US" sz="2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364D0D8-B28E-4727-9B59-36153DEAB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577" y="1530984"/>
            <a:ext cx="8631854" cy="504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BD7E53-8849-4110-8F5D-C61B2B4A9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674" y="1530984"/>
            <a:ext cx="8716911" cy="50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1BD111-9BFD-47A5-B728-5366F36E6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674" y="1530984"/>
            <a:ext cx="894857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9667"/>
            <a:ext cx="3932237" cy="106838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User</a:t>
            </a:r>
            <a:r>
              <a:rPr lang="ko-KR" altLang="en-US" sz="3600" dirty="0"/>
              <a:t> </a:t>
            </a:r>
            <a:r>
              <a:rPr lang="en-US" altLang="ko-KR" sz="3600" dirty="0"/>
              <a:t>Study</a:t>
            </a:r>
            <a:r>
              <a:rPr lang="ko-KR" altLang="en-US" sz="3600" dirty="0"/>
              <a:t> 결과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 altLang="en-US" sz="2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CD180D4-8639-496D-B59F-0139D4C9A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324" y="1530984"/>
            <a:ext cx="8935081" cy="50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ACB7D0-108B-4A1B-BEBD-C1B65F278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324" y="1530984"/>
            <a:ext cx="8994098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767DFA-3468-4A80-A471-2F1867001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105" y="1530984"/>
            <a:ext cx="924196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0845E6-7D1B-458A-89DE-A2512216A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71562"/>
              </p:ext>
            </p:extLst>
          </p:nvPr>
        </p:nvGraphicFramePr>
        <p:xfrm>
          <a:off x="836180" y="2057400"/>
          <a:ext cx="10730508" cy="39379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27287">
                  <a:extLst>
                    <a:ext uri="{9D8B030D-6E8A-4147-A177-3AD203B41FA5}">
                      <a16:colId xmlns:a16="http://schemas.microsoft.com/office/drawing/2014/main" val="1758990873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3095838950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1733003270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782341054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4237317457"/>
                    </a:ext>
                  </a:extLst>
                </a:gridCol>
                <a:gridCol w="1527287">
                  <a:extLst>
                    <a:ext uri="{9D8B030D-6E8A-4147-A177-3AD203B41FA5}">
                      <a16:colId xmlns:a16="http://schemas.microsoft.com/office/drawing/2014/main" val="4054928711"/>
                    </a:ext>
                  </a:extLst>
                </a:gridCol>
                <a:gridCol w="1566786">
                  <a:extLst>
                    <a:ext uri="{9D8B030D-6E8A-4147-A177-3AD203B41FA5}">
                      <a16:colId xmlns:a16="http://schemas.microsoft.com/office/drawing/2014/main" val="2565860206"/>
                    </a:ext>
                  </a:extLst>
                </a:gridCol>
              </a:tblGrid>
              <a:tr h="49224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돋보기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>
                          <a:effectLst/>
                        </a:rPr>
                        <a:t>마우스휠</a:t>
                      </a:r>
                      <a:endParaRPr lang="ko-KR" altLang="en-US" sz="16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돋보기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</a:rPr>
                        <a:t>마우스휠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>
                          <a:effectLst/>
                        </a:rPr>
                        <a:t>돋보기</a:t>
                      </a:r>
                      <a:endParaRPr lang="ko-KR" altLang="en-US" sz="16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 err="1">
                          <a:effectLst/>
                        </a:rPr>
                        <a:t>마우스휠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39214"/>
                  </a:ext>
                </a:extLst>
              </a:tr>
              <a:tr h="492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평균 </a:t>
                      </a:r>
                      <a:r>
                        <a:rPr lang="ko-KR" altLang="en-US" sz="1600" u="none" strike="noStrike" dirty="0" err="1">
                          <a:effectLst/>
                        </a:rPr>
                        <a:t>정답수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>
                          <a:effectLst/>
                        </a:rPr>
                        <a:t>평균 걸린 시간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더 편한 방법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94233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</a:t>
                      </a:r>
                      <a:r>
                        <a:rPr lang="ko-KR" altLang="en-US" sz="1600" u="none" strike="noStrike">
                          <a:effectLst/>
                        </a:rPr>
                        <a:t>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4.2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4.4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13.09826667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15.71853333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7441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30</a:t>
                      </a:r>
                      <a:r>
                        <a:rPr lang="ko-KR" altLang="en-US" sz="1600" u="none" strike="noStrike">
                          <a:effectLst/>
                        </a:rPr>
                        <a:t>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4.333333333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13.74705556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17.43066667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22181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40</a:t>
                      </a:r>
                      <a:r>
                        <a:rPr lang="ko-KR" altLang="en-US" sz="1600" u="none" strike="noStrike" dirty="0">
                          <a:effectLst/>
                        </a:rPr>
                        <a:t>대</a:t>
                      </a:r>
                      <a:r>
                        <a:rPr lang="en-US" altLang="ko-KR" sz="1600" u="none" strike="noStrike" dirty="0">
                          <a:effectLst/>
                        </a:rPr>
                        <a:t>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2.5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3.75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21.343125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28.69625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05672"/>
                  </a:ext>
                </a:extLst>
              </a:tr>
              <a:tr h="49224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8298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algn="ctr" fontAlgn="b"/>
                      <a:r>
                        <a:rPr lang="af-ZA" sz="1600" u="none" strike="noStrike">
                          <a:effectLst/>
                        </a:rPr>
                        <a:t>TypeA</a:t>
                      </a:r>
                      <a:endParaRPr lang="af-ZA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2.833333333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4.5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16.10866667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26.87511111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6468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algn="ctr" fontAlgn="b"/>
                      <a:r>
                        <a:rPr lang="af-ZA" sz="1600" u="none" strike="noStrike" dirty="0">
                          <a:effectLst/>
                        </a:rPr>
                        <a:t>TypeB</a:t>
                      </a:r>
                      <a:endParaRPr lang="af-ZA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4.333333333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3.833333333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15.90883333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14.06983333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24782"/>
                  </a:ext>
                </a:extLst>
              </a:tr>
            </a:tbl>
          </a:graphicData>
        </a:graphic>
      </p:graphicFrame>
      <p:sp>
        <p:nvSpPr>
          <p:cNvPr id="13" name="제목 3">
            <a:extLst>
              <a:ext uri="{FF2B5EF4-FFF2-40B4-BE49-F238E27FC236}">
                <a16:creationId xmlns:a16="http://schemas.microsoft.com/office/drawing/2014/main" id="{B058AE97-6DDF-4DEE-8B65-F95E5B7B1854}"/>
              </a:ext>
            </a:extLst>
          </p:cNvPr>
          <p:cNvSpPr txBox="1">
            <a:spLocks/>
          </p:cNvSpPr>
          <p:nvPr/>
        </p:nvSpPr>
        <p:spPr>
          <a:xfrm>
            <a:off x="839788" y="469667"/>
            <a:ext cx="3932237" cy="1068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User</a:t>
            </a:r>
            <a:r>
              <a:rPr lang="ko-KR" altLang="en-US" sz="3600"/>
              <a:t> </a:t>
            </a:r>
            <a:r>
              <a:rPr lang="en-US" altLang="ko-KR" sz="3600"/>
              <a:t>Study</a:t>
            </a:r>
            <a:r>
              <a:rPr lang="ko-KR" altLang="en-US" sz="3600"/>
              <a:t> 결과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50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B058AE97-6DDF-4DEE-8B65-F95E5B7B1854}"/>
              </a:ext>
            </a:extLst>
          </p:cNvPr>
          <p:cNvSpPr txBox="1">
            <a:spLocks/>
          </p:cNvSpPr>
          <p:nvPr/>
        </p:nvSpPr>
        <p:spPr>
          <a:xfrm>
            <a:off x="839788" y="469667"/>
            <a:ext cx="3932237" cy="1068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User</a:t>
            </a:r>
            <a:r>
              <a:rPr lang="ko-KR" altLang="en-US" sz="3600"/>
              <a:t> </a:t>
            </a:r>
            <a:r>
              <a:rPr lang="en-US" altLang="ko-KR" sz="3600"/>
              <a:t>Study</a:t>
            </a:r>
            <a:r>
              <a:rPr lang="ko-KR" altLang="en-US" sz="3600"/>
              <a:t> 결과</a:t>
            </a:r>
            <a:endParaRPr lang="ko-KR" altLang="en-US" sz="3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38EC8E8-9617-4730-8853-2C8C0E6A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0233"/>
              </p:ext>
            </p:extLst>
          </p:nvPr>
        </p:nvGraphicFramePr>
        <p:xfrm>
          <a:off x="409741" y="1538055"/>
          <a:ext cx="11372518" cy="523039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178550214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727186826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915987044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3099629340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983337168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1523655557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3708798233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1830908660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660223997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2566116439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2630789153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3753744194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431897191"/>
                    </a:ext>
                  </a:extLst>
                </a:gridCol>
                <a:gridCol w="864366">
                  <a:extLst>
                    <a:ext uri="{9D8B030D-6E8A-4147-A177-3AD203B41FA5}">
                      <a16:colId xmlns:a16="http://schemas.microsoft.com/office/drawing/2014/main" val="3638927161"/>
                    </a:ext>
                  </a:extLst>
                </a:gridCol>
              </a:tblGrid>
              <a:tr h="6086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테스트 타입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02414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TypeA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8.98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8.06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21.14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11.17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19.24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24.92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14.11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8.72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715087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>
                          <a:effectLst/>
                        </a:rPr>
                        <a:t>TypeA</a:t>
                      </a:r>
                      <a:endParaRPr lang="af-Z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5.67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16.94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20.16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17.06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15.25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15.98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13.05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0598929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TypeA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24.76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17.46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22.74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2304681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TypeA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18.42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11.26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16.42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20.87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28.54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6.74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5799969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TypeA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3.28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2.54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26.05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1.97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3.75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7.84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4.29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5.01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0184786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TypeA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19.92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23.21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24.81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11.43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4.65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11.87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14.42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13.01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3890132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15.19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10.88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19.94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17.27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8.66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13.51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13.68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07634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16.22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11.49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4.82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14.25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18.69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21.18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14.47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12.55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4.93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30960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6.03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24.45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9.1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7.29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23.58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16.04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16330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5.49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21.8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8.24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16.36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8.48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13.18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24.51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6.17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28.12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5.87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67065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26.25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7.02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21.07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10.82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7.58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25.25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14.54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40465"/>
                  </a:ext>
                </a:extLst>
              </a:tr>
              <a:tr h="3103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af-ZA" sz="1400" u="none" strike="noStrike" dirty="0">
                          <a:effectLst/>
                        </a:rPr>
                        <a:t>TypeB</a:t>
                      </a:r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11.29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26.84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21.24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21.03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27.94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22.14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</a:rPr>
                        <a:t>27.59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256851"/>
                  </a:ext>
                </a:extLst>
              </a:tr>
              <a:tr h="22424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af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TypeA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개수</a:t>
                      </a:r>
                      <a:endParaRPr lang="af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28227"/>
                  </a:ext>
                </a:extLst>
              </a:tr>
              <a:tr h="224244">
                <a:tc vMerge="1">
                  <a:txBody>
                    <a:bodyPr/>
                    <a:lstStyle/>
                    <a:p>
                      <a:pPr algn="ctr" fontAlgn="b"/>
                      <a:endParaRPr lang="af-Z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af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11.254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18.316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12.572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8.27333333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17.8233333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12.174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12.132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24.92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16.155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14.8233333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75299"/>
                  </a:ext>
                </a:extLst>
              </a:tr>
              <a:tr h="22424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af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TypeB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64328"/>
                  </a:ext>
                </a:extLst>
              </a:tr>
              <a:tr h="224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af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10.844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20.9975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15.625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15.456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19.225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10.884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20.5333333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11.8325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28.03</a:t>
                      </a: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15.252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15.356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2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6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연령에 상관없이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마우스휠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방식이 </a:t>
            </a: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평균 시간은 오래 걸려도 정확도가 높았다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다만 그 정도가 연령대가 높을수록 강하다는 차이는 있었다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테스트 순서에 따라 편하다고 느끼는 방법이 달랐다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(</a:t>
            </a: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나중에 나온 방법을 편하다고 답했다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.)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이미지 종류에 따른 경향성은 찾지 못했다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endParaRPr lang="en-US" altLang="ko-KR" sz="2000" dirty="0">
              <a:solidFill>
                <a:srgbClr val="26305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23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피험자 모으기가 여전히 너무 쉽지 않았다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일일이 찾아가서 테스트를 요구하는 것이 힘들었다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다양한 나이대를 균등하게 모집하고 싶었으나 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</a:t>
            </a: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 피험자만 과도하게 모집되어 불균형한 데이터가 되었다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지하철 노선도의 경우 피험자의 사전 지식이 영향을 주었다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와이드스크린</PresentationFormat>
  <Paragraphs>416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돋움</vt:lpstr>
      <vt:lpstr>맑은 고딕</vt:lpstr>
      <vt:lpstr>맑은 고딕</vt:lpstr>
      <vt:lpstr>Arial</vt:lpstr>
      <vt:lpstr>Office 테마</vt:lpstr>
      <vt:lpstr>PowerPoint 프레젠테이션</vt:lpstr>
      <vt:lpstr>User Study 개요</vt:lpstr>
      <vt:lpstr>User Study 개요</vt:lpstr>
      <vt:lpstr>User Study 결과</vt:lpstr>
      <vt:lpstr>User Study 결과</vt:lpstr>
      <vt:lpstr>PowerPoint 프레젠테이션</vt:lpstr>
      <vt:lpstr>PowerPoint 프레젠테이션</vt:lpstr>
      <vt:lpstr>고찰</vt:lpstr>
      <vt:lpstr>어려웠던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승현 진</cp:lastModifiedBy>
  <cp:revision>406</cp:revision>
  <dcterms:created xsi:type="dcterms:W3CDTF">2018-05-09T06:13:43Z</dcterms:created>
  <dcterms:modified xsi:type="dcterms:W3CDTF">2021-05-31T18:15:20Z</dcterms:modified>
</cp:coreProperties>
</file>