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76" r:id="rId8"/>
    <p:sldId id="263" r:id="rId9"/>
    <p:sldId id="264" r:id="rId10"/>
    <p:sldId id="277" r:id="rId11"/>
    <p:sldId id="278" r:id="rId12"/>
    <p:sldId id="268" r:id="rId13"/>
    <p:sldId id="265" r:id="rId14"/>
    <p:sldId id="267" r:id="rId15"/>
    <p:sldId id="266" r:id="rId16"/>
    <p:sldId id="269" r:id="rId17"/>
    <p:sldId id="270" r:id="rId18"/>
    <p:sldId id="272" r:id="rId19"/>
    <p:sldId id="273" r:id="rId20"/>
    <p:sldId id="275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51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65E2-2589-1349-9802-01F0B00AB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27673-D320-604A-9B86-C4641D6AD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0BDA8-ACB8-0042-B163-F2B79842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0C51-1E5D-7A47-B5CD-97B74165E9C6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08F25-7DE2-9549-9F73-58A0657BB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F88CD-2AF2-1741-B5A1-718AF377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4E10-3C1D-134C-B39C-AAD494B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1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B393-446A-B040-B3D4-90093C26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09661-E95F-E846-990A-62E6CABEA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7A606-7FA7-1649-898B-0E5D8A44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0C51-1E5D-7A47-B5CD-97B74165E9C6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6D782-2C1E-E346-8EF5-CEBC35C3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21924-07F2-5B44-B9AB-2A5651E1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4E10-3C1D-134C-B39C-AAD494B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1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E04B06-702B-9645-A1E9-78AF3CDD4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56833-2B3F-904C-B020-B40573E7F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56BCF-3635-B645-9DEB-75646C638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0C51-1E5D-7A47-B5CD-97B74165E9C6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7607D-355C-C744-B6AE-7E9D195A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FB530-9FA8-E74F-AF20-AB52E69C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4E10-3C1D-134C-B39C-AAD494B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3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1E1D-47FD-9A4E-9B38-4530EE2A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47797-2FEE-8843-9CDC-581A6B82B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E13AE-9937-B94C-B0AF-6B7078FD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0C51-1E5D-7A47-B5CD-97B74165E9C6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6B5A6-F08E-D042-B008-58C7FEF3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8873D-0500-634D-9E10-16AF28310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4E10-3C1D-134C-B39C-AAD494B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1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0528B-D342-F441-A2BD-FCFA188C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3B4C1-CFF0-D54F-99A1-2B1E4938E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F5102-0DD3-7242-91C7-A1ED2198D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0C51-1E5D-7A47-B5CD-97B74165E9C6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176E5-2C70-514E-B650-C8516BA8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A2DF8-C55E-EA44-B7AF-DE1288BE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4E10-3C1D-134C-B39C-AAD494B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97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0A960-9ED2-C142-A9FF-E1885AAAF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C5786-5C29-9D46-A18A-49EEACC86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324AE-0404-7941-BDE1-E98BA68BF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F930D-CE92-6B42-94EC-16C11CB4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0C51-1E5D-7A47-B5CD-97B74165E9C6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42D35-4A30-9146-BC60-C815E3C4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BB3F9-759F-0941-86CF-4015DC519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4E10-3C1D-134C-B39C-AAD494B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7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5F87-F276-F542-A5A6-96DC720D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C1D32-0521-644E-A685-A7A1DE49A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18E51-08B1-A349-97AD-4BB9E2E43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D8C2B-A32D-D340-BBA6-038C2D886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7A493E-C413-8243-BF12-D9180E0FC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CC6B4-AC46-0249-824A-E9F988CD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0C51-1E5D-7A47-B5CD-97B74165E9C6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66AEF-6C03-BF4E-A04C-470BBE8F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D788C-90C3-EB42-B01E-17BEF258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4E10-3C1D-134C-B39C-AAD494B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4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D4CF-79D0-0D48-8ED7-08A683C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19A58-E7A3-3540-8733-462B48E4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0C51-1E5D-7A47-B5CD-97B74165E9C6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9844B-FF0F-4E4E-AAB2-555BD56B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A5D30-A1AD-8043-8578-F532420FF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4E10-3C1D-134C-B39C-AAD494B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F91723-E028-154D-9DF7-0C14144D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0C51-1E5D-7A47-B5CD-97B74165E9C6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6344D1-6340-624D-9FA8-DB8403E9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3156B-A8E2-E94D-817B-36B434B3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4E10-3C1D-134C-B39C-AAD494B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1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24C4-7757-8F4B-8B03-F7E223FB4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7A5B7-6914-874C-A38A-9485CF665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15D08-D716-1549-AC2A-E76EB6D65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07312-2BDD-4542-8DDF-F7FA9A9AE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0C51-1E5D-7A47-B5CD-97B74165E9C6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7EEDD-0E3B-0747-B229-65F8CA93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AB3C6-ADCD-CB42-9E80-56690FAC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4E10-3C1D-134C-B39C-AAD494B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1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1D1D-5265-0D41-B996-0B8AD806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8101E-2481-7F4E-ADAD-C4DBF97C03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DF4B7-1170-944B-9446-B54406FAF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D4622-3BE6-7247-A015-BEE3636E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0C51-1E5D-7A47-B5CD-97B74165E9C6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FFDE3-302D-774E-9FF4-E530E9CE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3BC30-139F-9B4F-A070-846E2FBD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4E10-3C1D-134C-B39C-AAD494B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63562-FD53-F544-9EE8-7407BA2D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4DAD1-CCBD-F54A-A4E6-85990BED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C1926-8CE3-074B-AA38-DD452B14C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70C51-1E5D-7A47-B5CD-97B74165E9C6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14814-CECE-314D-9CAD-AFACC3060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7ED00-7177-F748-873F-7F8A1D56A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4E10-3C1D-134C-B39C-AAD494B45F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63B5F92-5C2F-6F43-8D8D-75202DC5594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288" y="-79512"/>
            <a:ext cx="771276" cy="771276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49D029FD-DF22-1646-99D2-139F08A2765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50" y="-151552"/>
            <a:ext cx="1999773" cy="58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2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CXYzN0HbwA" TargetMode="External"/><Relationship Id="rId2" Type="http://schemas.openxmlformats.org/officeDocument/2006/relationships/hyperlink" Target="https://www.rplumber.io/index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FEFF-7E3B-CF4F-AB80-7AD2286FA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Deploying Models using Plumber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0AB65-3C04-4340-9A9C-252E2168E0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A walkthrough with RStudio, Heroku and Amazon Web Services</a:t>
            </a:r>
          </a:p>
          <a:p>
            <a:r>
              <a:rPr lang="en-US" i="1" dirty="0"/>
              <a:t>By </a:t>
            </a:r>
            <a:r>
              <a:rPr lang="en-US" i="1" u="sng" dirty="0"/>
              <a:t>Ooi</a:t>
            </a:r>
            <a:r>
              <a:rPr lang="en-US" i="1" dirty="0"/>
              <a:t> Wen Fong</a:t>
            </a:r>
          </a:p>
        </p:txBody>
      </p:sp>
    </p:spTree>
    <p:extLst>
      <p:ext uri="{BB962C8B-B14F-4D97-AF65-F5344CB8AC3E}">
        <p14:creationId xmlns:p14="http://schemas.microsoft.com/office/powerpoint/2010/main" val="1478592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2CEB-5DEB-2A48-9AE6-0DE1C0AF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#2: More Plumber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F3E59-44CE-FD48-ADC2-2AAE87B42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How does the output look like if a Web API returns a </a:t>
            </a:r>
            <a:r>
              <a:rPr lang="en-US" i="1" dirty="0" err="1"/>
              <a:t>data.frame</a:t>
            </a:r>
            <a:r>
              <a:rPr lang="en-US" i="1" dirty="0"/>
              <a:t>?</a:t>
            </a:r>
          </a:p>
          <a:p>
            <a:r>
              <a:rPr lang="en-US" i="1" dirty="0"/>
              <a:t>Can a Web API return an output in formats, such as HTML, CSV, </a:t>
            </a:r>
            <a:r>
              <a:rPr lang="en-US" i="1" dirty="0" err="1"/>
              <a:t>etc</a:t>
            </a:r>
            <a:r>
              <a:rPr lang="en-US" i="1" dirty="0"/>
              <a:t>?</a:t>
            </a:r>
          </a:p>
          <a:p>
            <a:r>
              <a:rPr lang="en-US" i="1" dirty="0"/>
              <a:t>Can I build a ”pipeline” in handling incoming request?</a:t>
            </a:r>
          </a:p>
        </p:txBody>
      </p:sp>
    </p:spTree>
    <p:extLst>
      <p:ext uri="{BB962C8B-B14F-4D97-AF65-F5344CB8AC3E}">
        <p14:creationId xmlns:p14="http://schemas.microsoft.com/office/powerpoint/2010/main" val="2653491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2CEB-5DEB-2A48-9AE6-0DE1C0AF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Demo #3: Connecting a ML model with Web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F3E59-44CE-FD48-ADC2-2AAE87B42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Train a model using random forest that classifies species of iris (flower)</a:t>
            </a:r>
          </a:p>
          <a:p>
            <a:r>
              <a:rPr lang="en-US" i="1" dirty="0"/>
              <a:t>Save the model</a:t>
            </a:r>
          </a:p>
          <a:p>
            <a:r>
              <a:rPr lang="en-US" i="1" dirty="0"/>
              <a:t>Setup a Web API that returns the prediction of the species given sepal’s length and width, and petal’s length and width.</a:t>
            </a:r>
          </a:p>
        </p:txBody>
      </p:sp>
    </p:spTree>
    <p:extLst>
      <p:ext uri="{BB962C8B-B14F-4D97-AF65-F5344CB8AC3E}">
        <p14:creationId xmlns:p14="http://schemas.microsoft.com/office/powerpoint/2010/main" val="934790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2FB6-660B-A848-A28A-4F793DBB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Web APIs into Docker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9C49C-C941-5543-B07D-A5F21CAA7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need?</a:t>
            </a:r>
          </a:p>
          <a:p>
            <a:pPr lvl="1"/>
            <a:r>
              <a:rPr lang="en-US" dirty="0"/>
              <a:t>Docker</a:t>
            </a:r>
          </a:p>
          <a:p>
            <a:pPr lvl="1"/>
            <a:r>
              <a:rPr lang="en-US" dirty="0" err="1"/>
              <a:t>Dockerfile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is Docker?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0214B-97FD-864E-B611-1808DC465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713" y="1508940"/>
            <a:ext cx="3034302" cy="259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44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0F36-4C14-4645-840C-A36765BB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#4 (Building a Docker Image)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1019A-B879-D54A-9F5F-8075C60D4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87355" cy="4351338"/>
          </a:xfrm>
        </p:spPr>
        <p:txBody>
          <a:bodyPr/>
          <a:lstStyle/>
          <a:p>
            <a:r>
              <a:rPr lang="en-US" dirty="0"/>
              <a:t>Demonstrate the working folder</a:t>
            </a:r>
          </a:p>
          <a:p>
            <a:r>
              <a:rPr lang="en-US" dirty="0"/>
              <a:t>Prepare a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Build a Docker image</a:t>
            </a:r>
          </a:p>
          <a:p>
            <a:r>
              <a:rPr lang="en-US" dirty="0"/>
              <a:t>Run the image</a:t>
            </a:r>
          </a:p>
          <a:p>
            <a:r>
              <a:rPr lang="en-US" dirty="0"/>
              <a:t>Test the Web APIs on local machine (using web browsers, e.g. Chrome)</a:t>
            </a:r>
          </a:p>
          <a:p>
            <a:r>
              <a:rPr lang="en-US" dirty="0"/>
              <a:t>Publish the Docker Image to Docker Hub (Docker Hub’s account is required)</a:t>
            </a:r>
          </a:p>
        </p:txBody>
      </p:sp>
    </p:spTree>
    <p:extLst>
      <p:ext uri="{BB962C8B-B14F-4D97-AF65-F5344CB8AC3E}">
        <p14:creationId xmlns:p14="http://schemas.microsoft.com/office/powerpoint/2010/main" val="2363514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C409-110B-F54C-9B9E-5123E4943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Web APIs to Heroku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85309D-8ADC-E24C-A456-FF9378FDA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0741" y="248389"/>
            <a:ext cx="3694702" cy="155903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0B0531-3426-B540-B268-83C0AB8E9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142" y="1690688"/>
            <a:ext cx="6424008" cy="4712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7F4D47-AE61-CE49-8F00-F3C94E4F51B0}"/>
              </a:ext>
            </a:extLst>
          </p:cNvPr>
          <p:cNvSpPr/>
          <p:nvPr/>
        </p:nvSpPr>
        <p:spPr>
          <a:xfrm>
            <a:off x="7968093" y="1690688"/>
            <a:ext cx="322713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>
                <a:solidFill>
                  <a:srgbClr val="5F6368"/>
                </a:solidFill>
                <a:latin typeface="arial" panose="020B0604020202020204" pitchFamily="34" charset="0"/>
              </a:rPr>
              <a:t>Heroku</a:t>
            </a:r>
            <a:r>
              <a:rPr lang="en-SG" dirty="0">
                <a:solidFill>
                  <a:srgbClr val="4D5156"/>
                </a:solidFill>
                <a:latin typeface="arial" panose="020B0604020202020204" pitchFamily="34" charset="0"/>
              </a:rPr>
              <a:t> is a cloud platform as a service (PaaS) supporting several programming languages.</a:t>
            </a:r>
          </a:p>
          <a:p>
            <a:endParaRPr lang="en-SG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endParaRPr lang="en-SG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deploy web APIs, you need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an account (Free and Hobby),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Heroku Command Line Interface (CLI).</a:t>
            </a:r>
          </a:p>
        </p:txBody>
      </p:sp>
    </p:spTree>
    <p:extLst>
      <p:ext uri="{BB962C8B-B14F-4D97-AF65-F5344CB8AC3E}">
        <p14:creationId xmlns:p14="http://schemas.microsoft.com/office/powerpoint/2010/main" val="2500495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C3894-8414-CC40-9A09-6BD7DE9B1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(Deploying Web APIs to.                         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0B78D1-0806-5F49-BC7F-706101635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531" t="22042" r="9612" b="22112"/>
          <a:stretch/>
        </p:blipFill>
        <p:spPr>
          <a:xfrm>
            <a:off x="8035085" y="637488"/>
            <a:ext cx="2712378" cy="780836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B8C49B-FF2F-1748-B4A8-FDF72D4A1118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9873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Open Terminal </a:t>
            </a:r>
          </a:p>
          <a:p>
            <a:r>
              <a:rPr lang="en-US" dirty="0"/>
              <a:t>Login Heroku using CLI</a:t>
            </a:r>
          </a:p>
          <a:p>
            <a:r>
              <a:rPr lang="en-US" dirty="0"/>
              <a:t>Create a new web application</a:t>
            </a:r>
          </a:p>
          <a:p>
            <a:r>
              <a:rPr lang="en-US" dirty="0"/>
              <a:t>Push a docker container as a web application</a:t>
            </a:r>
          </a:p>
          <a:p>
            <a:r>
              <a:rPr lang="en-US" dirty="0"/>
              <a:t>Test the web APIs using any web browser</a:t>
            </a:r>
          </a:p>
          <a:p>
            <a:r>
              <a:rPr lang="en-US" dirty="0"/>
              <a:t>View the log files</a:t>
            </a:r>
          </a:p>
        </p:txBody>
      </p:sp>
    </p:spTree>
    <p:extLst>
      <p:ext uri="{BB962C8B-B14F-4D97-AF65-F5344CB8AC3E}">
        <p14:creationId xmlns:p14="http://schemas.microsoft.com/office/powerpoint/2010/main" val="1792212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6A96-C817-B244-9F7C-291EAFC4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Web APIs to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647871-8A86-144D-8C13-994C6943E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9953" y="534317"/>
            <a:ext cx="1649878" cy="987177"/>
          </a:xfrm>
        </p:spPr>
      </p:pic>
      <p:pic>
        <p:nvPicPr>
          <p:cNvPr id="1026" name="Picture 2" descr="AWS Fargate: Overview | The Iron.io Blog">
            <a:extLst>
              <a:ext uri="{FF2B5EF4-FFF2-40B4-BE49-F238E27FC236}">
                <a16:creationId xmlns:a16="http://schemas.microsoft.com/office/drawing/2014/main" id="{E158AE8A-1E96-8C4C-85C2-6430F208D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54" y="1859880"/>
            <a:ext cx="5918886" cy="111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10D965-CF36-064D-BAE6-A16E60A9AE1B}"/>
              </a:ext>
            </a:extLst>
          </p:cNvPr>
          <p:cNvSpPr/>
          <p:nvPr/>
        </p:nvSpPr>
        <p:spPr>
          <a:xfrm>
            <a:off x="1987422" y="2976607"/>
            <a:ext cx="7292502" cy="1287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4D5156"/>
                </a:solidFill>
                <a:latin typeface="arial" panose="020B0604020202020204" pitchFamily="34" charset="0"/>
              </a:rPr>
              <a:t>One of the services offered by AWS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4D5156"/>
                </a:solidFill>
                <a:latin typeface="arial" panose="020B0604020202020204" pitchFamily="34" charset="0"/>
              </a:rPr>
              <a:t>Provide a serverless compute engine for containers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4D5156"/>
                </a:solidFill>
                <a:latin typeface="arial" panose="020B0604020202020204" pitchFamily="34" charset="0"/>
              </a:rPr>
              <a:t>Removes the need to provision and manage servers</a:t>
            </a:r>
          </a:p>
        </p:txBody>
      </p:sp>
    </p:spTree>
    <p:extLst>
      <p:ext uri="{BB962C8B-B14F-4D97-AF65-F5344CB8AC3E}">
        <p14:creationId xmlns:p14="http://schemas.microsoft.com/office/powerpoint/2010/main" val="4040514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6A96-C817-B244-9F7C-291EAFC4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(Deploy API to Amazon Web Services)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00977-F2FD-384D-A2E3-E6A5D666F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Login the AWS Console</a:t>
            </a:r>
          </a:p>
          <a:p>
            <a:r>
              <a:rPr lang="en-US" dirty="0"/>
              <a:t>Choose “Elastic Container Service”</a:t>
            </a:r>
          </a:p>
          <a:p>
            <a:r>
              <a:rPr lang="en-US" dirty="0"/>
              <a:t>Create a cluster</a:t>
            </a:r>
          </a:p>
          <a:p>
            <a:r>
              <a:rPr lang="en-US" dirty="0"/>
              <a:t>Choose the option powered by AWS </a:t>
            </a:r>
            <a:r>
              <a:rPr lang="en-US" dirty="0" err="1"/>
              <a:t>Fargate</a:t>
            </a:r>
            <a:endParaRPr lang="en-US" dirty="0"/>
          </a:p>
          <a:p>
            <a:r>
              <a:rPr lang="en-US" dirty="0"/>
              <a:t>Create a new task definition and select ”</a:t>
            </a:r>
            <a:r>
              <a:rPr lang="en-US" dirty="0" err="1"/>
              <a:t>Fargate</a:t>
            </a:r>
            <a:r>
              <a:rPr lang="en-US" dirty="0"/>
              <a:t>”</a:t>
            </a:r>
          </a:p>
          <a:p>
            <a:r>
              <a:rPr lang="en-US" dirty="0"/>
              <a:t>Specify task size – choose the smallest for memory and vCPU</a:t>
            </a:r>
          </a:p>
          <a:p>
            <a:r>
              <a:rPr lang="en-US" dirty="0"/>
              <a:t>Add container</a:t>
            </a:r>
          </a:p>
          <a:p>
            <a:r>
              <a:rPr lang="en-US" dirty="0"/>
              <a:t>Select the task and “Run Task” from “Actions”</a:t>
            </a:r>
          </a:p>
          <a:p>
            <a:r>
              <a:rPr lang="en-US" dirty="0"/>
              <a:t>Choose VPC and Security Group</a:t>
            </a:r>
          </a:p>
          <a:p>
            <a:r>
              <a:rPr lang="en-US" dirty="0"/>
              <a:t>Update Security Group so that the inbound rules include the permission for accessing the port 8000</a:t>
            </a:r>
          </a:p>
        </p:txBody>
      </p:sp>
    </p:spTree>
    <p:extLst>
      <p:ext uri="{BB962C8B-B14F-4D97-AF65-F5344CB8AC3E}">
        <p14:creationId xmlns:p14="http://schemas.microsoft.com/office/powerpoint/2010/main" val="922474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5451-3E38-A744-BEE2-9A3B2DE7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02155-9D96-7546-8555-7736A36BC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Denial Of Service (DoS)</a:t>
            </a:r>
          </a:p>
          <a:p>
            <a:r>
              <a:rPr lang="en-SG" dirty="0"/>
              <a:t>Sanitization &amp; Injection</a:t>
            </a:r>
          </a:p>
          <a:p>
            <a:r>
              <a:rPr lang="en-SG" dirty="0"/>
              <a:t>Cross-Origin Resource Sharing (CORS)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EAADEB-F942-A24D-8ECB-56BA6A9A1265}"/>
              </a:ext>
            </a:extLst>
          </p:cNvPr>
          <p:cNvSpPr/>
          <p:nvPr/>
        </p:nvSpPr>
        <p:spPr>
          <a:xfrm>
            <a:off x="838200" y="6311900"/>
            <a:ext cx="51385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More information: https://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www.rplumber.io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/articles/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security.html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013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5451-3E38-A744-BEE2-9A3B2DE7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02155-9D96-7546-8555-7736A36BC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functions can be easily transformed into web APIs using Plumber.</a:t>
            </a:r>
          </a:p>
          <a:p>
            <a:r>
              <a:rPr lang="en-US" dirty="0"/>
              <a:t>These web APIs can be packaged into Docker’s image and then be deployed into public cloud platforms.</a:t>
            </a:r>
          </a:p>
          <a:p>
            <a:r>
              <a:rPr lang="en-US" dirty="0"/>
              <a:t>Security measures protecting the web APIs from malicious attacks deserve more attention.</a:t>
            </a:r>
          </a:p>
        </p:txBody>
      </p:sp>
    </p:spTree>
    <p:extLst>
      <p:ext uri="{BB962C8B-B14F-4D97-AF65-F5344CB8AC3E}">
        <p14:creationId xmlns:p14="http://schemas.microsoft.com/office/powerpoint/2010/main" val="308248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9126-E30C-5E44-AC2C-8447063D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5BBD-D95B-6E46-AE5B-9F273A596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Science Life Cycle</a:t>
            </a:r>
          </a:p>
          <a:p>
            <a:r>
              <a:rPr lang="en-US" dirty="0"/>
              <a:t>What is Web API and Plumber?</a:t>
            </a:r>
          </a:p>
          <a:p>
            <a:r>
              <a:rPr lang="en-US" dirty="0"/>
              <a:t>Plumber Syntax and Examples</a:t>
            </a:r>
          </a:p>
          <a:p>
            <a:r>
              <a:rPr lang="en-US" dirty="0"/>
              <a:t>Demos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00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5451-3E38-A744-BEE2-9A3B2DE7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02155-9D96-7546-8555-7736A36BC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https://www.rplumber.io/index.html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https://www.youtube.com/watch?v=pCXYzN0HbwA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68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8E7866D-8883-A840-874C-3C8C229E5BE1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2394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725D8-8B76-E047-A5C6-56475850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Life Cycle</a:t>
            </a:r>
          </a:p>
        </p:txBody>
      </p:sp>
      <p:pic>
        <p:nvPicPr>
          <p:cNvPr id="1026" name="Picture 2" descr="TDSP lifecycle">
            <a:extLst>
              <a:ext uri="{FF2B5EF4-FFF2-40B4-BE49-F238E27FC236}">
                <a16:creationId xmlns:a16="http://schemas.microsoft.com/office/drawing/2014/main" id="{EAB75210-BA08-4A45-88B0-43947A456F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1"/>
          <a:stretch/>
        </p:blipFill>
        <p:spPr bwMode="auto">
          <a:xfrm>
            <a:off x="2384500" y="1353627"/>
            <a:ext cx="7422999" cy="513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368D10-C68F-A94F-B6BB-544FEB79D178}"/>
              </a:ext>
            </a:extLst>
          </p:cNvPr>
          <p:cNvSpPr txBox="1"/>
          <p:nvPr/>
        </p:nvSpPr>
        <p:spPr>
          <a:xfrm>
            <a:off x="90001" y="6492875"/>
            <a:ext cx="7729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https://</a:t>
            </a:r>
            <a:r>
              <a:rPr lang="en-US" sz="1400" dirty="0" err="1"/>
              <a:t>docs.microsoft.com</a:t>
            </a:r>
            <a:r>
              <a:rPr lang="en-US" sz="1400" dirty="0"/>
              <a:t>/</a:t>
            </a:r>
            <a:r>
              <a:rPr lang="en-US" sz="1400" dirty="0" err="1"/>
              <a:t>en</a:t>
            </a:r>
            <a:r>
              <a:rPr lang="en-US" sz="1400" dirty="0"/>
              <a:t>-us/azure/machine-learning/team-data-science-process/lifecycle</a:t>
            </a:r>
          </a:p>
        </p:txBody>
      </p:sp>
    </p:spTree>
    <p:extLst>
      <p:ext uri="{BB962C8B-B14F-4D97-AF65-F5344CB8AC3E}">
        <p14:creationId xmlns:p14="http://schemas.microsoft.com/office/powerpoint/2010/main" val="422722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152DBDC-3C2E-C24A-A38B-8FB6939B610F}"/>
              </a:ext>
            </a:extLst>
          </p:cNvPr>
          <p:cNvSpPr/>
          <p:nvPr/>
        </p:nvSpPr>
        <p:spPr>
          <a:xfrm>
            <a:off x="9239855" y="1371341"/>
            <a:ext cx="2282917" cy="47363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874F22A-E42E-BA46-AEE5-469C8B992940}"/>
              </a:ext>
            </a:extLst>
          </p:cNvPr>
          <p:cNvSpPr/>
          <p:nvPr/>
        </p:nvSpPr>
        <p:spPr>
          <a:xfrm>
            <a:off x="5696562" y="1371341"/>
            <a:ext cx="3292529" cy="47363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1BB43B0-CCAB-3345-873B-E50F7B632A81}"/>
              </a:ext>
            </a:extLst>
          </p:cNvPr>
          <p:cNvSpPr/>
          <p:nvPr/>
        </p:nvSpPr>
        <p:spPr>
          <a:xfrm>
            <a:off x="3218075" y="1371341"/>
            <a:ext cx="2282917" cy="47363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51F91AF-7B7B-084E-B8CD-4B174E15AC5B}"/>
              </a:ext>
            </a:extLst>
          </p:cNvPr>
          <p:cNvSpPr/>
          <p:nvPr/>
        </p:nvSpPr>
        <p:spPr>
          <a:xfrm>
            <a:off x="730863" y="1428108"/>
            <a:ext cx="2282917" cy="47363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EA10A-AAFB-1942-B94F-FCD17F7E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EC84BA-D1F8-F24B-AE69-156F2E427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45" y="1608569"/>
            <a:ext cx="1524000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hiny hex logo&quot; Art Board Print by RStudio-Inc | Redbubble">
            <a:extLst>
              <a:ext uri="{FF2B5EF4-FFF2-40B4-BE49-F238E27FC236}">
                <a16:creationId xmlns:a16="http://schemas.microsoft.com/office/drawing/2014/main" id="{56FF4C08-0947-B145-B3A3-6305E9CA2D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6" t="20674" r="16309" b="20749"/>
          <a:stretch/>
        </p:blipFill>
        <p:spPr bwMode="auto">
          <a:xfrm>
            <a:off x="3563704" y="1549174"/>
            <a:ext cx="1599343" cy="185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ploying RMarkdown Online | R-bloggers">
            <a:extLst>
              <a:ext uri="{FF2B5EF4-FFF2-40B4-BE49-F238E27FC236}">
                <a16:creationId xmlns:a16="http://schemas.microsoft.com/office/drawing/2014/main" id="{6DF1B5D5-5F82-864F-976B-5BD340838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763" y="1588102"/>
            <a:ext cx="1599344" cy="179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FF4DC5E-99DA-BA41-8AC7-0AAED762F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107" y="1617799"/>
            <a:ext cx="1499886" cy="173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1FEBA01-584E-584B-B78C-ABB9A804B2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8937" y="1604305"/>
            <a:ext cx="1506918" cy="17398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7D0EBE-D1E7-5546-AF9D-B3E90199F883}"/>
              </a:ext>
            </a:extLst>
          </p:cNvPr>
          <p:cNvSpPr txBox="1"/>
          <p:nvPr/>
        </p:nvSpPr>
        <p:spPr>
          <a:xfrm>
            <a:off x="624670" y="3495105"/>
            <a:ext cx="2566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 data to be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charts and diagrams.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C7A32A-9F9E-4E49-8EE2-8E538B6D3CD1}"/>
              </a:ext>
            </a:extLst>
          </p:cNvPr>
          <p:cNvSpPr txBox="1"/>
          <p:nvPr/>
        </p:nvSpPr>
        <p:spPr>
          <a:xfrm>
            <a:off x="3132369" y="3495105"/>
            <a:ext cx="27214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 the development of interactive dashboards from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BF53FA-FB6F-1A43-9A23-036E619512F1}"/>
              </a:ext>
            </a:extLst>
          </p:cNvPr>
          <p:cNvSpPr txBox="1"/>
          <p:nvPr/>
        </p:nvSpPr>
        <p:spPr>
          <a:xfrm>
            <a:off x="5776763" y="3470637"/>
            <a:ext cx="3099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 analyses into documents, reports, presentations and dashboards.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7F58D1-5AAE-2D44-BB24-1A50E24DC5F7}"/>
              </a:ext>
            </a:extLst>
          </p:cNvPr>
          <p:cNvSpPr txBox="1"/>
          <p:nvPr/>
        </p:nvSpPr>
        <p:spPr>
          <a:xfrm>
            <a:off x="9158063" y="3496997"/>
            <a:ext cx="230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 R functions into web APIs</a:t>
            </a:r>
          </a:p>
        </p:txBody>
      </p:sp>
    </p:spTree>
    <p:extLst>
      <p:ext uri="{BB962C8B-B14F-4D97-AF65-F5344CB8AC3E}">
        <p14:creationId xmlns:p14="http://schemas.microsoft.com/office/powerpoint/2010/main" val="1910207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B10B-3CCE-814A-BE36-BE9AEC7E9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BBA2B-7097-A444-91DD-32291D930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Programming Interface</a:t>
            </a:r>
          </a:p>
          <a:p>
            <a:r>
              <a:rPr lang="en-US" dirty="0"/>
              <a:t>Web API</a:t>
            </a:r>
          </a:p>
          <a:p>
            <a:pPr lvl="1"/>
            <a:r>
              <a:rPr lang="en-US" dirty="0"/>
              <a:t>HTTP</a:t>
            </a:r>
          </a:p>
          <a:p>
            <a:r>
              <a:rPr lang="en-US" dirty="0"/>
              <a:t>Representational State Transfer (REST)</a:t>
            </a:r>
          </a:p>
          <a:p>
            <a:pPr lvl="1"/>
            <a:r>
              <a:rPr lang="en-US" dirty="0"/>
              <a:t>A software architectural style for creating web services</a:t>
            </a:r>
          </a:p>
          <a:p>
            <a:pPr lvl="1"/>
            <a:r>
              <a:rPr lang="en-US" dirty="0"/>
              <a:t>6 guiding constraints</a:t>
            </a:r>
          </a:p>
          <a:p>
            <a:pPr lvl="1"/>
            <a:r>
              <a:rPr lang="en-US" dirty="0"/>
              <a:t>Focus on performance and scalability</a:t>
            </a:r>
          </a:p>
          <a:p>
            <a:r>
              <a:rPr lang="en-US" dirty="0"/>
              <a:t>Enable developers using other programming languages (php, </a:t>
            </a:r>
            <a:r>
              <a:rPr lang="en-US" dirty="0" err="1"/>
              <a:t>node.js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 to connect to R models via web APIs.</a:t>
            </a:r>
          </a:p>
        </p:txBody>
      </p:sp>
    </p:spTree>
    <p:extLst>
      <p:ext uri="{BB962C8B-B14F-4D97-AF65-F5344CB8AC3E}">
        <p14:creationId xmlns:p14="http://schemas.microsoft.com/office/powerpoint/2010/main" val="238957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9209-515E-EC4D-8170-D90C05F9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814F4-30DB-1248-B282-2CC13EC5D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 R functions into REST API endpoint</a:t>
            </a:r>
          </a:p>
          <a:p>
            <a:r>
              <a:rPr lang="en-US" dirty="0"/>
              <a:t>Use special comments and decorators</a:t>
            </a:r>
          </a:p>
          <a:p>
            <a:pPr lvl="1"/>
            <a:r>
              <a:rPr lang="en-US" dirty="0"/>
              <a:t>#* - plumber comments</a:t>
            </a:r>
          </a:p>
          <a:p>
            <a:pPr lvl="1"/>
            <a:r>
              <a:rPr lang="en-US" dirty="0"/>
              <a:t>@ - endpoint attributes / details.</a:t>
            </a:r>
          </a:p>
          <a:p>
            <a:pPr lvl="1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96366C4-03FF-1D4D-A8FD-C35D710FE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7857" y="330457"/>
            <a:ext cx="2589962" cy="299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1E416104-1F84-8449-9E87-56BF51258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17" y="1369690"/>
            <a:ext cx="4894232" cy="53419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079926-A35C-3F4F-97CD-FFCD3558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REST API using RStudio</a:t>
            </a:r>
          </a:p>
        </p:txBody>
      </p:sp>
    </p:spTree>
    <p:extLst>
      <p:ext uri="{BB962C8B-B14F-4D97-AF65-F5344CB8AC3E}">
        <p14:creationId xmlns:p14="http://schemas.microsoft.com/office/powerpoint/2010/main" val="18349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031B4BC2-1E8F-2E47-B1FE-C8BB8D30F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869" y="1362407"/>
            <a:ext cx="4754259" cy="548831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E416104-1F84-8449-9E87-56BF51258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17" y="1369690"/>
            <a:ext cx="4894232" cy="53419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079926-A35C-3F4F-97CD-FFCD3558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REST API using RStudio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BB365A-CD82-4E41-84A8-EFC0052EC6C0}"/>
              </a:ext>
            </a:extLst>
          </p:cNvPr>
          <p:cNvSpPr/>
          <p:nvPr/>
        </p:nvSpPr>
        <p:spPr>
          <a:xfrm>
            <a:off x="1070399" y="2910016"/>
            <a:ext cx="3934087" cy="10379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3834BE-3215-5A46-B5E5-5495AEF968D0}"/>
              </a:ext>
            </a:extLst>
          </p:cNvPr>
          <p:cNvSpPr/>
          <p:nvPr/>
        </p:nvSpPr>
        <p:spPr>
          <a:xfrm>
            <a:off x="1075146" y="4105534"/>
            <a:ext cx="3373286" cy="12439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90F849-B314-3447-B4A7-14BBD6830D95}"/>
              </a:ext>
            </a:extLst>
          </p:cNvPr>
          <p:cNvSpPr/>
          <p:nvPr/>
        </p:nvSpPr>
        <p:spPr>
          <a:xfrm>
            <a:off x="1059904" y="5467716"/>
            <a:ext cx="2930225" cy="12439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1C2E753-B76E-E84F-BC75-6974AA9E9161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004486" y="3429000"/>
            <a:ext cx="1268070" cy="204654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4E92234-4739-7443-B82F-DC89B89488D7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990129" y="6089672"/>
            <a:ext cx="2282427" cy="323336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E22B3C21-F9EB-9240-BFFB-3E458F75CD1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448432" y="4727490"/>
            <a:ext cx="1840055" cy="120011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EF1C3E2-7EF4-BE4D-9E4A-07287D836781}"/>
              </a:ext>
            </a:extLst>
          </p:cNvPr>
          <p:cNvSpPr/>
          <p:nvPr/>
        </p:nvSpPr>
        <p:spPr>
          <a:xfrm>
            <a:off x="1070399" y="2130509"/>
            <a:ext cx="3934087" cy="661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735F5498-2E92-8542-95A4-AEC289C01284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5004486" y="2461127"/>
            <a:ext cx="1146383" cy="483936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37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2CEB-5DEB-2A48-9AE6-0DE1C0AF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#1 (Local Machine)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F3E59-44CE-FD48-ADC2-2AAE87B42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Web APIs using Plumber and RStudio</a:t>
            </a:r>
          </a:p>
          <a:p>
            <a:r>
              <a:rPr lang="en-US" dirty="0"/>
              <a:t>Publish the Web APIs using RStudio on local machine</a:t>
            </a:r>
          </a:p>
          <a:p>
            <a:r>
              <a:rPr lang="en-US" dirty="0"/>
              <a:t>Test the Web APIs and observe the output</a:t>
            </a:r>
          </a:p>
        </p:txBody>
      </p:sp>
    </p:spTree>
    <p:extLst>
      <p:ext uri="{BB962C8B-B14F-4D97-AF65-F5344CB8AC3E}">
        <p14:creationId xmlns:p14="http://schemas.microsoft.com/office/powerpoint/2010/main" val="4271932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689</Words>
  <Application>Microsoft Macintosh PowerPoint</Application>
  <PresentationFormat>Widescreen</PresentationFormat>
  <Paragraphs>98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</vt:lpstr>
      <vt:lpstr>Calibri</vt:lpstr>
      <vt:lpstr>Calibri Light</vt:lpstr>
      <vt:lpstr>Office Theme</vt:lpstr>
      <vt:lpstr>Deploying Models using Plumber</vt:lpstr>
      <vt:lpstr>Overview</vt:lpstr>
      <vt:lpstr>Data Science Life Cycle</vt:lpstr>
      <vt:lpstr>Communication</vt:lpstr>
      <vt:lpstr>API</vt:lpstr>
      <vt:lpstr>Plumber</vt:lpstr>
      <vt:lpstr>Building REST API using RStudio</vt:lpstr>
      <vt:lpstr>Building REST API using RStudio</vt:lpstr>
      <vt:lpstr>Demo #1 (Local Machine)</vt:lpstr>
      <vt:lpstr>Demo #2: More Plumber</vt:lpstr>
      <vt:lpstr>Demo #3: Connecting a ML model with Web API</vt:lpstr>
      <vt:lpstr>Packaging Web APIs into Docker Image</vt:lpstr>
      <vt:lpstr>Demo #4 (Building a Docker Image)</vt:lpstr>
      <vt:lpstr>Deploying Web APIs to Heroku</vt:lpstr>
      <vt:lpstr>Demo (Deploying Web APIs to.                         )</vt:lpstr>
      <vt:lpstr>Deploying Web APIs to </vt:lpstr>
      <vt:lpstr>Demo (Deploy API to Amazon Web Services)</vt:lpstr>
      <vt:lpstr>Security</vt:lpstr>
      <vt:lpstr>Summary</vt:lpstr>
      <vt:lpstr>Useful Links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Yee Lerk Low</dc:creator>
  <cp:lastModifiedBy>Yee Lerk Low</cp:lastModifiedBy>
  <cp:revision>39</cp:revision>
  <dcterms:created xsi:type="dcterms:W3CDTF">2020-11-16T13:08:03Z</dcterms:created>
  <dcterms:modified xsi:type="dcterms:W3CDTF">2020-11-20T13:54:54Z</dcterms:modified>
</cp:coreProperties>
</file>