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92" r:id="rId3"/>
    <p:sldId id="291" r:id="rId4"/>
    <p:sldId id="257" r:id="rId5"/>
    <p:sldId id="300" r:id="rId6"/>
    <p:sldId id="301" r:id="rId7"/>
    <p:sldId id="302" r:id="rId8"/>
    <p:sldId id="287" r:id="rId9"/>
    <p:sldId id="288" r:id="rId10"/>
    <p:sldId id="289" r:id="rId11"/>
    <p:sldId id="290" r:id="rId12"/>
    <p:sldId id="303" r:id="rId13"/>
    <p:sldId id="304" r:id="rId14"/>
    <p:sldId id="305" r:id="rId15"/>
    <p:sldId id="30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jlee17@gmu.ed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Practical Python Programming for Social Science Scholars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data gathering, cleaning, and analysis in the python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993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Merging/converting files</a:t>
            </a:r>
          </a:p>
          <a:p>
            <a:pPr lvl="1"/>
            <a:r>
              <a:rPr lang="en-US" dirty="0"/>
              <a:t>Example: TXT to Spreadsheet, PDF to TXT</a:t>
            </a:r>
          </a:p>
          <a:p>
            <a:r>
              <a:rPr lang="en-US" dirty="0"/>
              <a:t>Fixing data consistency problems</a:t>
            </a:r>
          </a:p>
          <a:p>
            <a:pPr lvl="1"/>
            <a:r>
              <a:rPr lang="en-US" dirty="0"/>
              <a:t>Example: Fixing the DOHA Data</a:t>
            </a:r>
          </a:p>
        </p:txBody>
      </p:sp>
    </p:spTree>
    <p:extLst>
      <p:ext uri="{BB962C8B-B14F-4D97-AF65-F5344CB8AC3E}">
        <p14:creationId xmlns:p14="http://schemas.microsoft.com/office/powerpoint/2010/main" val="40094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tools already exist for performing all types and variants of regression analysis. </a:t>
            </a:r>
          </a:p>
          <a:p>
            <a:r>
              <a:rPr lang="en-US" dirty="0"/>
              <a:t>Nevertheless, there are also powerful analytical capabilities that Python can do with textual data</a:t>
            </a:r>
          </a:p>
          <a:p>
            <a:r>
              <a:rPr lang="en-US" dirty="0"/>
              <a:t>In the past few years, there have been some fascinating advances in textual analysis:</a:t>
            </a:r>
          </a:p>
          <a:p>
            <a:pPr lvl="1"/>
            <a:r>
              <a:rPr lang="en-US" dirty="0"/>
              <a:t>Positive/Negative Sentiment Analysis</a:t>
            </a:r>
          </a:p>
          <a:p>
            <a:pPr lvl="1"/>
            <a:r>
              <a:rPr lang="en-US" dirty="0"/>
              <a:t>Emotional Sentiment Analysis</a:t>
            </a:r>
          </a:p>
          <a:p>
            <a:pPr lvl="1"/>
            <a:r>
              <a:rPr lang="en-US" dirty="0"/>
              <a:t>Political Sentiment Analysis</a:t>
            </a:r>
          </a:p>
          <a:p>
            <a:pPr lvl="1"/>
            <a:r>
              <a:rPr lang="en-US" dirty="0"/>
              <a:t>Key Word/Phrase Detection</a:t>
            </a:r>
          </a:p>
        </p:txBody>
      </p:sp>
    </p:spTree>
    <p:extLst>
      <p:ext uri="{BB962C8B-B14F-4D97-AF65-F5344CB8AC3E}">
        <p14:creationId xmlns:p14="http://schemas.microsoft.com/office/powerpoint/2010/main" val="175225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Clearer Now?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09" y="1593706"/>
            <a:ext cx="85439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4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But How Difficult Is This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certainly problems for social scientists attempting to break into the field</a:t>
            </a:r>
          </a:p>
          <a:p>
            <a:r>
              <a:rPr lang="en-US" dirty="0"/>
              <a:t>Good news is, you don’t need to become a computer science master</a:t>
            </a:r>
          </a:p>
          <a:p>
            <a:r>
              <a:rPr lang="en-US" dirty="0"/>
              <a:t>Materials here will be of great assistance</a:t>
            </a:r>
          </a:p>
        </p:txBody>
      </p:sp>
    </p:spTree>
    <p:extLst>
      <p:ext uri="{BB962C8B-B14F-4D97-AF65-F5344CB8AC3E}">
        <p14:creationId xmlns:p14="http://schemas.microsoft.com/office/powerpoint/2010/main" val="61380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Asked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background do I need to learn Python?</a:t>
            </a:r>
          </a:p>
          <a:p>
            <a:r>
              <a:rPr lang="en-US" dirty="0"/>
              <a:t>Can I do task X with Python?</a:t>
            </a:r>
          </a:p>
          <a:p>
            <a:r>
              <a:rPr lang="en-US" dirty="0"/>
              <a:t>Can I teach myself? What if I have a problem?</a:t>
            </a:r>
          </a:p>
          <a:p>
            <a:r>
              <a:rPr lang="en-US" dirty="0"/>
              <a:t>Feel free to email me @ </a:t>
            </a:r>
            <a:r>
              <a:rPr lang="en-US" dirty="0">
                <a:hlinkClick r:id="rId2"/>
              </a:rPr>
              <a:t>jlee17@gmu.edu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0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026" name="Picture 2" descr="thinking women with question mark on white backgrou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7" y="1518500"/>
            <a:ext cx="5458691" cy="494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3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PhD Student in Science and Technology Policy</a:t>
            </a:r>
          </a:p>
          <a:p>
            <a:pPr lvl="1"/>
            <a:r>
              <a:rPr lang="en-US" dirty="0"/>
              <a:t>Impact of emerging technologies on US public policy.</a:t>
            </a:r>
          </a:p>
          <a:p>
            <a:pPr lvl="1"/>
            <a:r>
              <a:rPr lang="en-US" dirty="0"/>
              <a:t>Self-driving vehicles, artificial intelligence, etc.</a:t>
            </a:r>
          </a:p>
          <a:p>
            <a:pPr lvl="1"/>
            <a:r>
              <a:rPr lang="en-US" dirty="0"/>
              <a:t>Interest in the power of computer programming in public policy analysis</a:t>
            </a:r>
          </a:p>
          <a:p>
            <a:r>
              <a:rPr lang="en-US" dirty="0"/>
              <a:t>Computer programmer at Accenture and Deloitte for 3 years prior to starting my PhD</a:t>
            </a:r>
          </a:p>
          <a:p>
            <a:r>
              <a:rPr lang="en-US" dirty="0"/>
              <a:t>Ran 3 consecutive semester-long workshops entitled </a:t>
            </a:r>
            <a:r>
              <a:rPr lang="en-US" i="1" dirty="0"/>
              <a:t>Practical Python Programming for Social Science Scholars</a:t>
            </a:r>
          </a:p>
        </p:txBody>
      </p:sp>
    </p:spTree>
    <p:extLst>
      <p:ext uri="{BB962C8B-B14F-4D97-AF65-F5344CB8AC3E}">
        <p14:creationId xmlns:p14="http://schemas.microsoft.com/office/powerpoint/2010/main" val="386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Funniest Line of Text in Social Science Research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tools exist to analyze and/or visualize data:</a:t>
            </a:r>
          </a:p>
          <a:p>
            <a:pPr lvl="1"/>
            <a:r>
              <a:rPr lang="en-US" b="1" dirty="0"/>
              <a:t>STATA</a:t>
            </a:r>
            <a:r>
              <a:rPr lang="en-US" dirty="0"/>
              <a:t>, </a:t>
            </a:r>
            <a:r>
              <a:rPr lang="en-US" b="1" dirty="0"/>
              <a:t>SPSS</a:t>
            </a:r>
            <a:r>
              <a:rPr lang="en-US" dirty="0"/>
              <a:t>, </a:t>
            </a:r>
            <a:r>
              <a:rPr lang="en-US" b="1" dirty="0"/>
              <a:t>SAS</a:t>
            </a:r>
            <a:r>
              <a:rPr lang="en-US" dirty="0"/>
              <a:t>, </a:t>
            </a:r>
            <a:r>
              <a:rPr lang="en-US" b="1" dirty="0"/>
              <a:t>R</a:t>
            </a:r>
            <a:r>
              <a:rPr lang="en-US" dirty="0"/>
              <a:t>, and </a:t>
            </a:r>
            <a:r>
              <a:rPr lang="en-US" b="1" dirty="0" err="1"/>
              <a:t>Gephi</a:t>
            </a:r>
            <a:r>
              <a:rPr lang="en-US" dirty="0"/>
              <a:t>, just to name a few</a:t>
            </a:r>
          </a:p>
          <a:p>
            <a:r>
              <a:rPr lang="en-US" dirty="0"/>
              <a:t>However, when you read through the instructions, one step is always the same: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500" b="1" u="sng" dirty="0"/>
              <a:t>Import Your Spreadsheet</a:t>
            </a:r>
          </a:p>
        </p:txBody>
      </p:sp>
    </p:spTree>
    <p:extLst>
      <p:ext uri="{BB962C8B-B14F-4D97-AF65-F5344CB8AC3E}">
        <p14:creationId xmlns:p14="http://schemas.microsoft.com/office/powerpoint/2010/main" val="15793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February 1991 </a:t>
            </a:r>
            <a:r>
              <a:rPr lang="en-US" dirty="0" err="1"/>
              <a:t>bv</a:t>
            </a:r>
            <a:r>
              <a:rPr lang="en-US" dirty="0"/>
              <a:t> Guido van Rossum</a:t>
            </a:r>
          </a:p>
          <a:p>
            <a:r>
              <a:rPr lang="en-US" dirty="0"/>
              <a:t>Important features:</a:t>
            </a:r>
          </a:p>
          <a:p>
            <a:pPr lvl="1"/>
            <a:r>
              <a:rPr lang="en-US" dirty="0"/>
              <a:t>Platform Independent</a:t>
            </a:r>
          </a:p>
          <a:p>
            <a:pPr lvl="1"/>
            <a:r>
              <a:rPr lang="en-US" dirty="0"/>
              <a:t>Widely used</a:t>
            </a:r>
          </a:p>
          <a:p>
            <a:pPr lvl="1"/>
            <a:r>
              <a:rPr lang="en-US" dirty="0"/>
              <a:t>Flexible</a:t>
            </a:r>
          </a:p>
          <a:p>
            <a:r>
              <a:rPr lang="en-US" dirty="0"/>
              <a:t>Why Python?</a:t>
            </a:r>
          </a:p>
        </p:txBody>
      </p:sp>
    </p:spTree>
    <p:extLst>
      <p:ext uri="{BB962C8B-B14F-4D97-AF65-F5344CB8AC3E}">
        <p14:creationId xmlns:p14="http://schemas.microsoft.com/office/powerpoint/2010/main" val="55619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09" y="1593706"/>
            <a:ext cx="85439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3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R: What’s the Deal?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question: is Python “better” than R?</a:t>
            </a:r>
          </a:p>
          <a:p>
            <a:r>
              <a:rPr lang="en-US" dirty="0"/>
              <a:t>Many answers to that question</a:t>
            </a:r>
          </a:p>
          <a:p>
            <a:r>
              <a:rPr lang="en-US" dirty="0"/>
              <a:t>A few facts:</a:t>
            </a:r>
          </a:p>
          <a:p>
            <a:pPr lvl="1"/>
            <a:r>
              <a:rPr lang="en-US" dirty="0"/>
              <a:t>A 2015 poll of industry experts in the data sciences by O’Reilly put Python usage at 51% and R usage at 52% </a:t>
            </a:r>
          </a:p>
          <a:p>
            <a:pPr lvl="1"/>
            <a:r>
              <a:rPr lang="en-US" dirty="0"/>
              <a:t>High-frequency traders on Wall Street, a profession which utilizes perhaps the largest data sets of any in the world, nigh-universally prefer Python over R</a:t>
            </a:r>
          </a:p>
          <a:p>
            <a:pPr lvl="1"/>
            <a:r>
              <a:rPr lang="en-US" dirty="0"/>
              <a:t>Statisticians nigh-universally prefer R over Python</a:t>
            </a:r>
          </a:p>
        </p:txBody>
      </p:sp>
    </p:spTree>
    <p:extLst>
      <p:ext uri="{BB962C8B-B14F-4D97-AF65-F5344CB8AC3E}">
        <p14:creationId xmlns:p14="http://schemas.microsoft.com/office/powerpoint/2010/main" val="3502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R: What’s the Deal?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My Opinion:</a:t>
            </a:r>
          </a:p>
          <a:p>
            <a:pPr lvl="1"/>
            <a:r>
              <a:rPr lang="en-US" sz="2400" dirty="0"/>
              <a:t>R is brilliant at what it was designed to do – regression analysis</a:t>
            </a:r>
          </a:p>
          <a:p>
            <a:pPr lvl="1"/>
            <a:r>
              <a:rPr lang="en-US" sz="2400" dirty="0"/>
              <a:t>R’s syntax is terrible – not intuitive and very finicky</a:t>
            </a:r>
          </a:p>
          <a:p>
            <a:pPr lvl="1"/>
            <a:r>
              <a:rPr lang="en-US" sz="2400" dirty="0"/>
              <a:t>Social science scholars have more to worry about than just regression – many of which go beyond what R was designed to do.</a:t>
            </a:r>
          </a:p>
        </p:txBody>
      </p:sp>
    </p:spTree>
    <p:extLst>
      <p:ext uri="{BB962C8B-B14F-4D97-AF65-F5344CB8AC3E}">
        <p14:creationId xmlns:p14="http://schemas.microsoft.com/office/powerpoint/2010/main" val="28237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 Core “Data Tasks” of the Social Sciences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Gather Data</a:t>
            </a:r>
          </a:p>
          <a:p>
            <a:r>
              <a:rPr lang="en-US" sz="2600" dirty="0"/>
              <a:t>Parse/Convert Data</a:t>
            </a:r>
          </a:p>
          <a:p>
            <a:r>
              <a:rPr lang="en-US" sz="2600" dirty="0"/>
              <a:t>Analyze Data</a:t>
            </a:r>
          </a:p>
          <a:p>
            <a:r>
              <a:rPr lang="en-US" sz="2600" dirty="0"/>
              <a:t>Visualize Data (not discussed here)</a:t>
            </a:r>
          </a:p>
        </p:txBody>
      </p:sp>
    </p:spTree>
    <p:extLst>
      <p:ext uri="{BB962C8B-B14F-4D97-AF65-F5344CB8AC3E}">
        <p14:creationId xmlns:p14="http://schemas.microsoft.com/office/powerpoint/2010/main" val="357566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Downloading documents or spreadsheets</a:t>
            </a:r>
          </a:p>
          <a:p>
            <a:pPr lvl="1"/>
            <a:r>
              <a:rPr lang="en-US" dirty="0"/>
              <a:t>Example: Department of Defense PDF Documents</a:t>
            </a:r>
          </a:p>
          <a:p>
            <a:r>
              <a:rPr lang="en-US" dirty="0"/>
              <a:t>Accessing online databases</a:t>
            </a:r>
          </a:p>
          <a:p>
            <a:pPr lvl="1"/>
            <a:r>
              <a:rPr lang="en-US" dirty="0"/>
              <a:t>Examples: NY Times, Twitter, Google Maps</a:t>
            </a:r>
          </a:p>
          <a:p>
            <a:r>
              <a:rPr lang="en-US" dirty="0"/>
              <a:t>Extracting raw website data</a:t>
            </a:r>
          </a:p>
          <a:p>
            <a:pPr lvl="1"/>
            <a:r>
              <a:rPr lang="en-US" dirty="0"/>
              <a:t>Example: DOHA Clearance Data</a:t>
            </a:r>
          </a:p>
        </p:txBody>
      </p:sp>
    </p:spTree>
    <p:extLst>
      <p:ext uri="{BB962C8B-B14F-4D97-AF65-F5344CB8AC3E}">
        <p14:creationId xmlns:p14="http://schemas.microsoft.com/office/powerpoint/2010/main" val="54289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17326</TotalTime>
  <Words>554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Practical Python Programming for Social Science Scholars</vt:lpstr>
      <vt:lpstr>Who Am I?</vt:lpstr>
      <vt:lpstr>The Funniest Line of Text in Social Science Research Software</vt:lpstr>
      <vt:lpstr>What Is Python?</vt:lpstr>
      <vt:lpstr>Why Python?</vt:lpstr>
      <vt:lpstr>Python vs. R: What’s the Deal?</vt:lpstr>
      <vt:lpstr>Python vs. R: What’s the Deal?</vt:lpstr>
      <vt:lpstr>The Four Core “Data Tasks” of the Social Sciences</vt:lpstr>
      <vt:lpstr>Gathering Data</vt:lpstr>
      <vt:lpstr>Parsing Data</vt:lpstr>
      <vt:lpstr>Analyze Data</vt:lpstr>
      <vt:lpstr>Clearer Now?</vt:lpstr>
      <vt:lpstr>OK, But How Difficult Is This To Learn?</vt:lpstr>
      <vt:lpstr>Frequently Asked Questions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Python Programming for Public Policy Pupils</dc:title>
  <dc:creator>Joshua Lee</dc:creator>
  <cp:lastModifiedBy>Joshua Lee</cp:lastModifiedBy>
  <cp:revision>272</cp:revision>
  <dcterms:created xsi:type="dcterms:W3CDTF">2016-05-12T03:14:37Z</dcterms:created>
  <dcterms:modified xsi:type="dcterms:W3CDTF">2017-04-14T17:38:50Z</dcterms:modified>
</cp:coreProperties>
</file>