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8"/>
  </p:notesMasterIdLst>
  <p:sldIdLst>
    <p:sldId id="284" r:id="rId2"/>
    <p:sldId id="285" r:id="rId3"/>
    <p:sldId id="286" r:id="rId4"/>
    <p:sldId id="287" r:id="rId5"/>
    <p:sldId id="288" r:id="rId6"/>
    <p:sldId id="289" r:id="rId7"/>
    <p:sldId id="290" r:id="rId8"/>
    <p:sldId id="291" r:id="rId9"/>
    <p:sldId id="292" r:id="rId10"/>
    <p:sldId id="257" r:id="rId11"/>
    <p:sldId id="262" r:id="rId12"/>
    <p:sldId id="259" r:id="rId13"/>
    <p:sldId id="260" r:id="rId14"/>
    <p:sldId id="261" r:id="rId15"/>
    <p:sldId id="264" r:id="rId16"/>
    <p:sldId id="266" r:id="rId17"/>
    <p:sldId id="267" r:id="rId18"/>
    <p:sldId id="268" r:id="rId19"/>
    <p:sldId id="269" r:id="rId20"/>
    <p:sldId id="270" r:id="rId21"/>
    <p:sldId id="271" r:id="rId22"/>
    <p:sldId id="272" r:id="rId23"/>
    <p:sldId id="273" r:id="rId24"/>
    <p:sldId id="275" r:id="rId25"/>
    <p:sldId id="276" r:id="rId26"/>
    <p:sldId id="277" r:id="rId27"/>
    <p:sldId id="278" r:id="rId28"/>
    <p:sldId id="279" r:id="rId29"/>
    <p:sldId id="280" r:id="rId30"/>
    <p:sldId id="281" r:id="rId31"/>
    <p:sldId id="282" r:id="rId32"/>
    <p:sldId id="283" r:id="rId33"/>
    <p:sldId id="293" r:id="rId34"/>
    <p:sldId id="294" r:id="rId35"/>
    <p:sldId id="295" r:id="rId36"/>
    <p:sldId id="307" r:id="rId37"/>
    <p:sldId id="308" r:id="rId38"/>
    <p:sldId id="306"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24" autoAdjust="0"/>
  </p:normalViewPr>
  <p:slideViewPr>
    <p:cSldViewPr>
      <p:cViewPr>
        <p:scale>
          <a:sx n="75" d="100"/>
          <a:sy n="75" d="100"/>
        </p:scale>
        <p:origin x="-1182"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45A-21E7-43D3-B081-F53FFF290F71}" type="datetimeFigureOut">
              <a:rPr lang="en-US" smtClean="0"/>
              <a:pPr/>
              <a:t>7/16/2020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F2771-EFB9-4C71-B8F2-D64CE262A5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1B5183-83B4-4077-B280-8A3F5C206437}" type="datetimeFigureOut">
              <a:rPr lang="en-US" smtClean="0"/>
              <a:pPr/>
              <a:t>7/16/2020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CBFD1E-E974-4E98-89C2-B7AB3EDA71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1B5183-83B4-4077-B280-8A3F5C206437}"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1B5183-83B4-4077-B280-8A3F5C206437}"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1B5183-83B4-4077-B280-8A3F5C206437}"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1B5183-83B4-4077-B280-8A3F5C206437}" type="datetimeFigureOut">
              <a:rPr lang="en-US" smtClean="0"/>
              <a:pPr/>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BFD1E-E974-4E98-89C2-B7AB3EDA716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1B5183-83B4-4077-B280-8A3F5C206437}" type="datetimeFigureOut">
              <a:rPr lang="en-US" smtClean="0"/>
              <a:pPr/>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1B5183-83B4-4077-B280-8A3F5C206437}" type="datetimeFigureOut">
              <a:rPr lang="en-US" smtClean="0"/>
              <a:pPr/>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1B5183-83B4-4077-B280-8A3F5C206437}" type="datetimeFigureOut">
              <a:rPr lang="en-US" smtClean="0"/>
              <a:pPr/>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B5183-83B4-4077-B280-8A3F5C206437}" type="datetimeFigureOut">
              <a:rPr lang="en-US" smtClean="0"/>
              <a:pPr/>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1B5183-83B4-4077-B280-8A3F5C206437}" type="datetimeFigureOut">
              <a:rPr lang="en-US" smtClean="0"/>
              <a:pPr/>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BFD1E-E974-4E98-89C2-B7AB3EDA71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1B5183-83B4-4077-B280-8A3F5C206437}" type="datetimeFigureOut">
              <a:rPr lang="en-US" smtClean="0"/>
              <a:pPr/>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CBFD1E-E974-4E98-89C2-B7AB3EDA716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1B5183-83B4-4077-B280-8A3F5C206437}" type="datetimeFigureOut">
              <a:rPr lang="en-US" smtClean="0"/>
              <a:pPr/>
              <a:t>7/16/2020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CBFD1E-E974-4E98-89C2-B7AB3EDA716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wp-content/uploads/gq/2015/06/asubsetB.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428868"/>
            <a:ext cx="7858180" cy="2677656"/>
          </a:xfrm>
          <a:prstGeom prst="rect">
            <a:avLst/>
          </a:prstGeom>
        </p:spPr>
        <p:txBody>
          <a:bodyPr wrap="square">
            <a:spAutoFit/>
          </a:bodyPr>
          <a:lstStyle/>
          <a:p>
            <a:pPr algn="ctr"/>
            <a:r>
              <a:rPr lang="en-US" sz="4400" b="1" dirty="0" smtClean="0"/>
              <a:t>Mathematical Foundations of Computer Science </a:t>
            </a:r>
            <a:endParaRPr lang="en-US" sz="4400" b="1" dirty="0" smtClean="0"/>
          </a:p>
          <a:p>
            <a:pPr algn="ctr"/>
            <a:r>
              <a:rPr lang="en-US" sz="4400" b="1" dirty="0" smtClean="0"/>
              <a:t>UNIT -</a:t>
            </a:r>
            <a:r>
              <a:rPr lang="en-US" sz="4400" b="1" dirty="0" smtClean="0"/>
              <a:t>I</a:t>
            </a:r>
            <a:r>
              <a:rPr lang="en-US" sz="3600" dirty="0" smtClean="0"/>
              <a:t/>
            </a:r>
            <a:br>
              <a:rPr lang="en-US" sz="3600" dirty="0" smtClean="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704088"/>
            <a:ext cx="8229600" cy="1143000"/>
          </a:xfrm>
        </p:spPr>
        <p:txBody>
          <a:bodyPr>
            <a:normAutofit fontScale="90000"/>
          </a:bodyPr>
          <a:lstStyle/>
          <a:p>
            <a:r>
              <a:rPr lang="en-US" b="1" dirty="0" smtClean="0"/>
              <a:t>Mathematical Logic</a:t>
            </a:r>
            <a:br>
              <a:rPr lang="en-US" b="1" dirty="0" smtClean="0"/>
            </a:br>
            <a:endParaRPr lang="en-US" dirty="0"/>
          </a:p>
        </p:txBody>
      </p:sp>
      <p:sp>
        <p:nvSpPr>
          <p:cNvPr id="3" name="Content Placeholder 2"/>
          <p:cNvSpPr>
            <a:spLocks noGrp="1"/>
          </p:cNvSpPr>
          <p:nvPr>
            <p:ph idx="1"/>
          </p:nvPr>
        </p:nvSpPr>
        <p:spPr>
          <a:xfrm>
            <a:off x="457200" y="1643050"/>
            <a:ext cx="8229600" cy="4681550"/>
          </a:xfrm>
        </p:spPr>
        <p:txBody>
          <a:bodyPr>
            <a:normAutofit fontScale="92500" lnSpcReduction="10000"/>
          </a:bodyPr>
          <a:lstStyle/>
          <a:p>
            <a:pPr algn="just">
              <a:buNone/>
            </a:pPr>
            <a:r>
              <a:rPr lang="en-US" dirty="0" err="1" smtClean="0"/>
              <a:t>Georage</a:t>
            </a:r>
            <a:r>
              <a:rPr lang="en-US" dirty="0" smtClean="0"/>
              <a:t> Boole first introduced the axiomatic approach to logic and it is sometimes called Boolean logic or mathematical logic or symbolic logic. Symbolic logic is now increasingly used in the study of language of a computer.</a:t>
            </a:r>
          </a:p>
          <a:p>
            <a:pPr>
              <a:buNone/>
            </a:pPr>
            <a:endParaRPr lang="en-US" dirty="0" smtClean="0"/>
          </a:p>
          <a:p>
            <a:pPr>
              <a:buNone/>
            </a:pPr>
            <a:r>
              <a:rPr lang="en-US" b="1" dirty="0" smtClean="0"/>
              <a:t>Sentence are classified as</a:t>
            </a:r>
          </a:p>
          <a:p>
            <a:pPr>
              <a:buNone/>
            </a:pPr>
            <a:endParaRPr lang="en-US" dirty="0" smtClean="0"/>
          </a:p>
          <a:p>
            <a:pPr lvl="0"/>
            <a:r>
              <a:rPr lang="en-US" b="1" dirty="0" smtClean="0"/>
              <a:t>Declarative </a:t>
            </a:r>
            <a:endParaRPr lang="en-US" dirty="0" smtClean="0"/>
          </a:p>
          <a:p>
            <a:pPr lvl="0"/>
            <a:r>
              <a:rPr lang="en-US" b="1" dirty="0" smtClean="0"/>
              <a:t>Exclamatory</a:t>
            </a:r>
            <a:endParaRPr lang="en-US" dirty="0" smtClean="0"/>
          </a:p>
          <a:p>
            <a:pPr lvl="0"/>
            <a:r>
              <a:rPr lang="en-US" b="1" dirty="0" smtClean="0"/>
              <a:t>Interrogative</a:t>
            </a:r>
            <a:endParaRPr lang="en-US" dirty="0" smtClean="0"/>
          </a:p>
          <a:p>
            <a:pPr lvl="0"/>
            <a:r>
              <a:rPr lang="en-US" b="1" dirty="0" smtClean="0"/>
              <a:t>Imperative</a:t>
            </a:r>
            <a:endParaRPr lang="en-US" dirty="0" smtClean="0"/>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6038850"/>
          </a:xfrm>
        </p:spPr>
        <p:txBody>
          <a:bodyPr>
            <a:normAutofit fontScale="85000" lnSpcReduction="10000"/>
          </a:bodyPr>
          <a:lstStyle/>
          <a:p>
            <a:r>
              <a:rPr lang="en-US" sz="2800" b="1" dirty="0" smtClean="0"/>
              <a:t>Statements and notations:</a:t>
            </a:r>
            <a:endParaRPr lang="en-US" sz="2800" dirty="0" smtClean="0"/>
          </a:p>
          <a:p>
            <a:r>
              <a:rPr lang="en-US" sz="2800" dirty="0" smtClean="0"/>
              <a:t>A proposition or statement is a declarative sentence that is either true or false (but not both).</a:t>
            </a:r>
          </a:p>
          <a:p>
            <a:endParaRPr lang="en-US" sz="2800" dirty="0" smtClean="0"/>
          </a:p>
          <a:p>
            <a:r>
              <a:rPr lang="en-US" sz="2800" dirty="0" smtClean="0"/>
              <a:t>For instance, the following are propositions: </a:t>
            </a:r>
          </a:p>
          <a:p>
            <a:r>
              <a:rPr lang="en-US" sz="2800" dirty="0" smtClean="0"/>
              <a:t>“  Paris is in France”(true), </a:t>
            </a:r>
          </a:p>
          <a:p>
            <a:r>
              <a:rPr lang="en-US" sz="2800" dirty="0" smtClean="0"/>
              <a:t>“London is in Denmark”(false), </a:t>
            </a:r>
          </a:p>
          <a:p>
            <a:r>
              <a:rPr lang="en-US" sz="2800" dirty="0" smtClean="0"/>
              <a:t>“2 &lt; 4” (true), </a:t>
            </a:r>
          </a:p>
          <a:p>
            <a:r>
              <a:rPr lang="en-US" sz="2800" dirty="0" smtClean="0"/>
              <a:t>“4 = 7” (false). </a:t>
            </a:r>
          </a:p>
          <a:p>
            <a:endParaRPr lang="en-US" sz="2800" dirty="0" smtClean="0"/>
          </a:p>
          <a:p>
            <a:r>
              <a:rPr lang="en-US" sz="2800" dirty="0" smtClean="0"/>
              <a:t>However the following are not propositions: </a:t>
            </a:r>
          </a:p>
          <a:p>
            <a:r>
              <a:rPr lang="en-US" sz="2800" dirty="0" smtClean="0"/>
              <a:t>“what is your name?”  (this  is  a  question), </a:t>
            </a:r>
          </a:p>
          <a:p>
            <a:r>
              <a:rPr lang="en-US" sz="2800" dirty="0" smtClean="0"/>
              <a:t>“do  your  homework” (this  is  a  command),  </a:t>
            </a:r>
          </a:p>
          <a:p>
            <a:r>
              <a:rPr lang="en-US" sz="2800" dirty="0" smtClean="0"/>
              <a:t>“this  sentence  is  false” (neither true nor false), </a:t>
            </a:r>
          </a:p>
          <a:p>
            <a:r>
              <a:rPr lang="en-US" sz="2800" dirty="0" smtClean="0"/>
              <a:t>“x is an even number” (it depends on what x represents),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Truth table</a:t>
            </a:r>
            <a:r>
              <a:rPr lang="en-US" dirty="0" smtClean="0"/>
              <a:t>: Display the relationship between truth values of propositions.</a:t>
            </a:r>
          </a:p>
          <a:p>
            <a:pPr>
              <a:buNone/>
            </a:pPr>
            <a:r>
              <a:rPr lang="en-US" dirty="0" smtClean="0"/>
              <a:t> </a:t>
            </a:r>
          </a:p>
          <a:p>
            <a:r>
              <a:rPr lang="en-US" dirty="0" smtClean="0"/>
              <a:t>Example: p: Delhi is the capital of India.(T).</a:t>
            </a:r>
          </a:p>
          <a:p>
            <a:pPr>
              <a:buNone/>
            </a:pPr>
            <a:r>
              <a:rPr lang="en-US" dirty="0" smtClean="0"/>
              <a:t>                    q : Delhi is the capital of Andhra Pradesh.(F)</a:t>
            </a:r>
          </a:p>
          <a:p>
            <a:pPr>
              <a:buNone/>
            </a:pPr>
            <a:endParaRPr lang="en-US" dirty="0" smtClean="0"/>
          </a:p>
        </p:txBody>
      </p:sp>
      <p:graphicFrame>
        <p:nvGraphicFramePr>
          <p:cNvPr id="4" name="Table 3"/>
          <p:cNvGraphicFramePr>
            <a:graphicFrameLocks noGrp="1"/>
          </p:cNvGraphicFramePr>
          <p:nvPr/>
        </p:nvGraphicFramePr>
        <p:xfrm>
          <a:off x="3286116" y="4714884"/>
          <a:ext cx="2857520" cy="731520"/>
        </p:xfrm>
        <a:graphic>
          <a:graphicData uri="http://schemas.openxmlformats.org/drawingml/2006/table">
            <a:tbl>
              <a:tblPr firstRow="1" bandRow="1">
                <a:tableStyleId>{5C22544A-7EE6-4342-B048-85BDC9FD1C3A}</a:tableStyleId>
              </a:tblPr>
              <a:tblGrid>
                <a:gridCol w="1571636"/>
                <a:gridCol w="1285884"/>
              </a:tblGrid>
              <a:tr h="0">
                <a:tc>
                  <a:txBody>
                    <a:bodyPr/>
                    <a:lstStyle/>
                    <a:p>
                      <a:r>
                        <a:rPr lang="en-US" dirty="0" smtClean="0"/>
                        <a:t>P</a:t>
                      </a:r>
                      <a:endParaRPr lang="en-US" dirty="0"/>
                    </a:p>
                  </a:txBody>
                  <a:tcPr/>
                </a:tc>
                <a:tc>
                  <a:txBody>
                    <a:bodyPr/>
                    <a:lstStyle/>
                    <a:p>
                      <a:r>
                        <a:rPr lang="en-US" dirty="0" smtClean="0"/>
                        <a:t>Q</a:t>
                      </a:r>
                      <a:endParaRPr lang="en-US" dirty="0"/>
                    </a:p>
                  </a:txBody>
                  <a:tcPr/>
                </a:tc>
              </a:tr>
              <a:tr h="0">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Connectives</a:t>
            </a:r>
            <a:r>
              <a:rPr lang="en-US" dirty="0" smtClean="0"/>
              <a:t/>
            </a:r>
            <a:br>
              <a:rPr lang="en-US" dirty="0" smtClean="0"/>
            </a:br>
            <a:endParaRPr lang="en-US" dirty="0"/>
          </a:p>
        </p:txBody>
      </p:sp>
      <p:sp>
        <p:nvSpPr>
          <p:cNvPr id="3" name="Content Placeholder 2"/>
          <p:cNvSpPr>
            <a:spLocks noGrp="1"/>
          </p:cNvSpPr>
          <p:nvPr>
            <p:ph idx="1"/>
          </p:nvPr>
        </p:nvSpPr>
        <p:spPr>
          <a:xfrm>
            <a:off x="457200" y="1142984"/>
            <a:ext cx="8229600" cy="3429024"/>
          </a:xfrm>
        </p:spPr>
        <p:txBody>
          <a:bodyPr>
            <a:normAutofit fontScale="92500" lnSpcReduction="10000"/>
          </a:bodyPr>
          <a:lstStyle/>
          <a:p>
            <a:pPr>
              <a:buNone/>
            </a:pPr>
            <a:r>
              <a:rPr lang="en-US" dirty="0" smtClean="0"/>
              <a:t>The logical operators given below are called connectives. The logical operators are</a:t>
            </a:r>
          </a:p>
          <a:p>
            <a:pPr>
              <a:buNone/>
            </a:pPr>
            <a:endParaRPr lang="en-US" dirty="0" smtClean="0"/>
          </a:p>
          <a:p>
            <a:pPr lvl="0"/>
            <a:r>
              <a:rPr lang="en-US" b="1" dirty="0" smtClean="0"/>
              <a:t>AND(</a:t>
            </a:r>
            <a:r>
              <a:rPr lang="en-US" b="1" dirty="0" smtClean="0">
                <a:sym typeface="Symbol"/>
              </a:rPr>
              <a:t></a:t>
            </a:r>
            <a:r>
              <a:rPr lang="en-US" b="1" dirty="0" smtClean="0"/>
              <a:t>)</a:t>
            </a:r>
            <a:endParaRPr lang="en-US" dirty="0" smtClean="0"/>
          </a:p>
          <a:p>
            <a:pPr lvl="0"/>
            <a:r>
              <a:rPr lang="en-US" b="1" dirty="0" smtClean="0"/>
              <a:t>OR( </a:t>
            </a:r>
            <a:r>
              <a:rPr lang="en-US" b="1" dirty="0" smtClean="0">
                <a:sym typeface="Symbol"/>
              </a:rPr>
              <a:t></a:t>
            </a:r>
            <a:r>
              <a:rPr lang="en-US" b="1" dirty="0" smtClean="0"/>
              <a:t>)</a:t>
            </a:r>
            <a:endParaRPr lang="en-US" dirty="0" smtClean="0"/>
          </a:p>
          <a:p>
            <a:pPr lvl="0"/>
            <a:r>
              <a:rPr lang="en-US" b="1" dirty="0" smtClean="0"/>
              <a:t>IF…THEN(</a:t>
            </a:r>
            <a:r>
              <a:rPr lang="en-US" b="1" dirty="0" smtClean="0">
                <a:sym typeface="Symbol"/>
              </a:rPr>
              <a:t></a:t>
            </a:r>
            <a:r>
              <a:rPr lang="en-US" b="1" dirty="0" smtClean="0"/>
              <a:t>)</a:t>
            </a:r>
            <a:endParaRPr lang="en-US" dirty="0" smtClean="0"/>
          </a:p>
          <a:p>
            <a:pPr lvl="0"/>
            <a:r>
              <a:rPr lang="en-US" b="1" dirty="0" smtClean="0"/>
              <a:t>IF AND ONLY IF(</a:t>
            </a:r>
            <a:r>
              <a:rPr lang="en-US" b="1" dirty="0" smtClean="0">
                <a:sym typeface="Symbol"/>
              </a:rPr>
              <a:t></a:t>
            </a:r>
            <a:r>
              <a:rPr lang="en-US" b="1" dirty="0" smtClean="0"/>
              <a:t>)</a:t>
            </a:r>
          </a:p>
          <a:p>
            <a:pPr lvl="0"/>
            <a:r>
              <a:rPr lang="en-US" b="1" dirty="0" smtClean="0"/>
              <a:t>NOT(~)</a:t>
            </a:r>
            <a:endParaRPr lang="en-US" dirty="0" smtClean="0"/>
          </a:p>
          <a:p>
            <a:pPr lvl="0"/>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472518" cy="5895996"/>
          </a:xfrm>
        </p:spPr>
        <p:txBody>
          <a:bodyPr>
            <a:normAutofit fontScale="92500" lnSpcReduction="20000"/>
          </a:bodyPr>
          <a:lstStyle/>
          <a:p>
            <a:pPr>
              <a:buNone/>
            </a:pPr>
            <a:r>
              <a:rPr lang="en-US" b="1" dirty="0" smtClean="0"/>
              <a:t>Logical Connectives.</a:t>
            </a:r>
            <a:endParaRPr lang="en-US" dirty="0" smtClean="0"/>
          </a:p>
          <a:p>
            <a:pPr>
              <a:buNone/>
            </a:pPr>
            <a:r>
              <a:rPr lang="en-US" b="1" dirty="0" smtClean="0"/>
              <a:t> </a:t>
            </a:r>
            <a:endParaRPr lang="en-US" dirty="0" smtClean="0"/>
          </a:p>
          <a:p>
            <a:r>
              <a:rPr lang="en-US" dirty="0" smtClean="0"/>
              <a:t>P∧Q is read “P and Q,” and called a </a:t>
            </a:r>
            <a:r>
              <a:rPr lang="en-US" b="1" i="1" dirty="0" smtClean="0"/>
              <a:t>conjunction</a:t>
            </a:r>
            <a:r>
              <a:rPr lang="en-US" dirty="0" smtClean="0"/>
              <a:t>. </a:t>
            </a:r>
          </a:p>
          <a:p>
            <a:r>
              <a:rPr lang="en-US" dirty="0" smtClean="0"/>
              <a:t>P∨Q is read “P or Q,” and called a </a:t>
            </a:r>
            <a:r>
              <a:rPr lang="en-US" b="1" i="1" dirty="0" smtClean="0"/>
              <a:t>disjunction</a:t>
            </a:r>
            <a:r>
              <a:rPr lang="en-US" dirty="0" smtClean="0"/>
              <a:t>. </a:t>
            </a:r>
          </a:p>
          <a:p>
            <a:r>
              <a:rPr lang="en-US" dirty="0" smtClean="0"/>
              <a:t>P→Q is read “if P then Q,” and called an </a:t>
            </a:r>
            <a:r>
              <a:rPr lang="en-US" b="1" i="1" dirty="0" smtClean="0"/>
              <a:t>implication</a:t>
            </a:r>
            <a:r>
              <a:rPr lang="en-US" dirty="0" smtClean="0"/>
              <a:t> or </a:t>
            </a:r>
            <a:r>
              <a:rPr lang="en-US" b="1" i="1" dirty="0" smtClean="0"/>
              <a:t>conditional</a:t>
            </a:r>
            <a:r>
              <a:rPr lang="en-US" dirty="0" smtClean="0"/>
              <a:t>. </a:t>
            </a:r>
          </a:p>
          <a:p>
            <a:r>
              <a:rPr lang="en-US" dirty="0" smtClean="0"/>
              <a:t>P↔Q is read “P if and only if Q,” and called a </a:t>
            </a:r>
            <a:r>
              <a:rPr lang="en-US" b="1" i="1" dirty="0" smtClean="0"/>
              <a:t>biconditional</a:t>
            </a:r>
            <a:r>
              <a:rPr lang="en-US" dirty="0" smtClean="0"/>
              <a:t>. </a:t>
            </a:r>
          </a:p>
          <a:p>
            <a:r>
              <a:rPr lang="en-US" dirty="0" smtClean="0"/>
              <a:t>¬P is read “not P,” and called a </a:t>
            </a:r>
            <a:r>
              <a:rPr lang="en-US" b="1" i="1" dirty="0" smtClean="0"/>
              <a:t>negation</a:t>
            </a:r>
            <a:r>
              <a:rPr lang="en-US" dirty="0" smtClean="0"/>
              <a:t>. </a:t>
            </a:r>
          </a:p>
          <a:p>
            <a:pPr>
              <a:buNone/>
            </a:pPr>
            <a:r>
              <a:rPr lang="en-US" b="1" dirty="0" smtClean="0"/>
              <a:t> </a:t>
            </a:r>
            <a:endParaRPr lang="en-US" dirty="0" smtClean="0"/>
          </a:p>
          <a:p>
            <a:pPr>
              <a:buNone/>
            </a:pPr>
            <a:r>
              <a:rPr lang="en-US" b="1" dirty="0" smtClean="0"/>
              <a:t>Truth Conditions for Connectives.</a:t>
            </a:r>
          </a:p>
          <a:p>
            <a:pPr>
              <a:buNone/>
            </a:pPr>
            <a:endParaRPr lang="en-US" dirty="0" smtClean="0"/>
          </a:p>
          <a:p>
            <a:r>
              <a:rPr lang="en-US" dirty="0" smtClean="0"/>
              <a:t>P∧Q  is true when both P and Q are true</a:t>
            </a:r>
          </a:p>
          <a:p>
            <a:r>
              <a:rPr lang="en-US" dirty="0" smtClean="0"/>
              <a:t>P∨Q is true when P or Q or both are true.</a:t>
            </a:r>
          </a:p>
          <a:p>
            <a:r>
              <a:rPr lang="en-US" dirty="0" smtClean="0"/>
              <a:t>P→Q is true when P is false or Q is true or both.</a:t>
            </a:r>
          </a:p>
          <a:p>
            <a:r>
              <a:rPr lang="en-US" dirty="0" smtClean="0"/>
              <a:t>P↔Q is true when P and Q are both true, or both false.</a:t>
            </a:r>
          </a:p>
          <a:p>
            <a:r>
              <a:rPr lang="en-US" dirty="0" smtClean="0"/>
              <a:t>¬P is true when P is false.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lvl="2" algn="l" rtl="0">
              <a:spcBef>
                <a:spcPct val="0"/>
              </a:spcBef>
            </a:pPr>
            <a:r>
              <a:rPr lang="en-US" sz="5500" b="1" dirty="0" smtClean="0"/>
              <a:t>Conjunction </a:t>
            </a:r>
            <a:r>
              <a:rPr lang="en-US" sz="5500" dirty="0" smtClean="0"/>
              <a:t/>
            </a:r>
            <a:br>
              <a:rPr lang="en-US" sz="5500" dirty="0" smtClean="0"/>
            </a:br>
            <a:endParaRPr lang="en-US" dirty="0"/>
          </a:p>
        </p:txBody>
      </p:sp>
      <p:sp>
        <p:nvSpPr>
          <p:cNvPr id="3" name="Content Placeholder 2"/>
          <p:cNvSpPr>
            <a:spLocks noGrp="1"/>
          </p:cNvSpPr>
          <p:nvPr>
            <p:ph idx="1"/>
          </p:nvPr>
        </p:nvSpPr>
        <p:spPr>
          <a:xfrm>
            <a:off x="357158" y="1285860"/>
            <a:ext cx="8229600" cy="5286412"/>
          </a:xfrm>
        </p:spPr>
        <p:txBody>
          <a:bodyPr>
            <a:normAutofit fontScale="25000" lnSpcReduction="20000"/>
          </a:bodyPr>
          <a:lstStyle/>
          <a:p>
            <a:pPr>
              <a:buNone/>
            </a:pPr>
            <a:r>
              <a:rPr lang="en-US" sz="8000" dirty="0" smtClean="0"/>
              <a:t>    The conjunction of two statements p and q is the statement </a:t>
            </a:r>
            <a:r>
              <a:rPr lang="en-US" sz="8000" dirty="0" err="1" smtClean="0"/>
              <a:t>p</a:t>
            </a:r>
            <a:r>
              <a:rPr lang="en-US" sz="8000" dirty="0" err="1" smtClean="0">
                <a:sym typeface="Symbol"/>
              </a:rPr>
              <a:t></a:t>
            </a:r>
            <a:r>
              <a:rPr lang="en-US" sz="8000" dirty="0" err="1" smtClean="0"/>
              <a:t>q</a:t>
            </a:r>
            <a:r>
              <a:rPr lang="en-US" sz="8000" dirty="0" smtClean="0"/>
              <a:t> which is read as p and q. </a:t>
            </a:r>
          </a:p>
          <a:p>
            <a:pPr>
              <a:buNone/>
            </a:pPr>
            <a:r>
              <a:rPr lang="en-US" sz="8000" dirty="0" smtClean="0"/>
              <a:t>    the statement </a:t>
            </a:r>
            <a:r>
              <a:rPr lang="en-US" sz="8000" dirty="0" err="1" smtClean="0"/>
              <a:t>p</a:t>
            </a:r>
            <a:r>
              <a:rPr lang="en-US" sz="8000" dirty="0" err="1" smtClean="0">
                <a:sym typeface="Symbol"/>
              </a:rPr>
              <a:t></a:t>
            </a:r>
            <a:r>
              <a:rPr lang="en-US" sz="8000" dirty="0" err="1" smtClean="0"/>
              <a:t>q</a:t>
            </a:r>
            <a:r>
              <a:rPr lang="en-US" sz="8000" dirty="0" smtClean="0"/>
              <a:t> has the truth value “T” whenever both p and q have the truth value “T” </a:t>
            </a:r>
          </a:p>
          <a:p>
            <a:pPr>
              <a:buNone/>
            </a:pPr>
            <a:r>
              <a:rPr lang="en-US" sz="8000" dirty="0" smtClean="0"/>
              <a:t>    otherwise it has the truth value “F” conjunction is defined by table. </a:t>
            </a:r>
          </a:p>
          <a:p>
            <a:pPr>
              <a:buNone/>
            </a:pPr>
            <a:endParaRPr lang="en-US" sz="8000" dirty="0" smtClean="0"/>
          </a:p>
          <a:p>
            <a:endParaRPr lang="en-US" sz="2800" dirty="0" smtClean="0"/>
          </a:p>
          <a:p>
            <a:pPr>
              <a:buNone/>
            </a:pPr>
            <a:endParaRPr lang="en-US" sz="2800" dirty="0" smtClean="0"/>
          </a:p>
          <a:p>
            <a:pPr>
              <a:buNone/>
            </a:pPr>
            <a:r>
              <a:rPr lang="en-US" sz="2800" dirty="0" smtClean="0"/>
              <a:t> </a:t>
            </a:r>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pPr>
              <a:buNone/>
            </a:pPr>
            <a:endParaRPr lang="en-US" sz="6200" b="1" dirty="0" smtClean="0"/>
          </a:p>
          <a:p>
            <a:endParaRPr lang="en-US" sz="6200" b="1" dirty="0" smtClean="0"/>
          </a:p>
          <a:p>
            <a:r>
              <a:rPr lang="en-US" sz="8000" b="1" dirty="0" smtClean="0"/>
              <a:t>Example:</a:t>
            </a:r>
            <a:r>
              <a:rPr lang="en-US" sz="8000" dirty="0" smtClean="0"/>
              <a:t> Translate the following statement into symbolic form.</a:t>
            </a:r>
          </a:p>
          <a:p>
            <a:pPr>
              <a:buNone/>
            </a:pPr>
            <a:r>
              <a:rPr lang="en-US" sz="8000" dirty="0" smtClean="0"/>
              <a:t> </a:t>
            </a:r>
          </a:p>
          <a:p>
            <a:r>
              <a:rPr lang="en-US" sz="8000" dirty="0" smtClean="0"/>
              <a:t>P: RAM went to hotel.</a:t>
            </a:r>
          </a:p>
          <a:p>
            <a:r>
              <a:rPr lang="en-US" sz="8000" dirty="0" smtClean="0"/>
              <a:t>Q: SHYAM went to hotel.</a:t>
            </a:r>
          </a:p>
          <a:p>
            <a:r>
              <a:rPr lang="en-US" sz="8000" dirty="0" smtClean="0"/>
              <a:t>RAM and SHYAM went to hotel.</a:t>
            </a:r>
          </a:p>
          <a:p>
            <a:endParaRPr lang="en-US" dirty="0"/>
          </a:p>
        </p:txBody>
      </p:sp>
      <p:graphicFrame>
        <p:nvGraphicFramePr>
          <p:cNvPr id="6" name="Table 5"/>
          <p:cNvGraphicFramePr>
            <a:graphicFrameLocks noGrp="1"/>
          </p:cNvGraphicFramePr>
          <p:nvPr/>
        </p:nvGraphicFramePr>
        <p:xfrm>
          <a:off x="1428728" y="2928933"/>
          <a:ext cx="4500594" cy="1828800"/>
        </p:xfrm>
        <a:graphic>
          <a:graphicData uri="http://schemas.openxmlformats.org/drawingml/2006/table">
            <a:tbl>
              <a:tblPr firstRow="1" bandRow="1">
                <a:tableStyleId>{5C22544A-7EE6-4342-B048-85BDC9FD1C3A}</a:tableStyleId>
              </a:tblPr>
              <a:tblGrid>
                <a:gridCol w="1500198"/>
                <a:gridCol w="1500198"/>
                <a:gridCol w="1500198"/>
              </a:tblGrid>
              <a:tr h="316545">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sz="1800" dirty="0" smtClean="0">
                          <a:sym typeface="Symbol"/>
                        </a:rPr>
                        <a:t>PQ</a:t>
                      </a:r>
                      <a:endParaRPr lang="en-US" dirty="0"/>
                    </a:p>
                  </a:txBody>
                  <a:tcPr/>
                </a:tc>
              </a:tr>
              <a:tr h="31654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1654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1654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1654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lvl="2" algn="l" rtl="0">
              <a:spcBef>
                <a:spcPct val="0"/>
              </a:spcBef>
            </a:pPr>
            <a:r>
              <a:rPr lang="en-US" sz="5500" b="1" dirty="0" smtClean="0"/>
              <a:t>disjunction </a:t>
            </a:r>
            <a:r>
              <a:rPr lang="en-US" sz="5500" dirty="0" smtClean="0"/>
              <a:t/>
            </a:r>
            <a:br>
              <a:rPr lang="en-US" sz="5500" dirty="0" smtClean="0"/>
            </a:br>
            <a:endParaRPr lang="en-US" dirty="0"/>
          </a:p>
        </p:txBody>
      </p:sp>
      <p:sp>
        <p:nvSpPr>
          <p:cNvPr id="3" name="Content Placeholder 2"/>
          <p:cNvSpPr>
            <a:spLocks noGrp="1"/>
          </p:cNvSpPr>
          <p:nvPr>
            <p:ph idx="1"/>
          </p:nvPr>
        </p:nvSpPr>
        <p:spPr>
          <a:xfrm>
            <a:off x="357158" y="1285860"/>
            <a:ext cx="8229600" cy="5286412"/>
          </a:xfrm>
        </p:spPr>
        <p:txBody>
          <a:bodyPr>
            <a:normAutofit fontScale="25000" lnSpcReduction="20000"/>
          </a:bodyPr>
          <a:lstStyle/>
          <a:p>
            <a:r>
              <a:rPr lang="en-US" sz="8000" dirty="0" smtClean="0"/>
              <a:t> The disjunction of two statements p and q is the statement </a:t>
            </a:r>
            <a:r>
              <a:rPr lang="en-US" sz="8000" dirty="0" err="1" smtClean="0"/>
              <a:t>p</a:t>
            </a:r>
            <a:r>
              <a:rPr lang="en-US" sz="8000" dirty="0" err="1" smtClean="0">
                <a:sym typeface="Symbol"/>
              </a:rPr>
              <a:t></a:t>
            </a:r>
            <a:r>
              <a:rPr lang="en-US" sz="8000" dirty="0" err="1" smtClean="0"/>
              <a:t>q</a:t>
            </a:r>
            <a:r>
              <a:rPr lang="en-US" sz="8000" dirty="0" smtClean="0"/>
              <a:t>,</a:t>
            </a:r>
          </a:p>
          <a:p>
            <a:pPr>
              <a:buNone/>
            </a:pPr>
            <a:r>
              <a:rPr lang="en-US" sz="8000" dirty="0" smtClean="0"/>
              <a:t>	 which is read as p or q. If the truth-value of even one out of p and q is true then that of </a:t>
            </a:r>
            <a:r>
              <a:rPr lang="en-US" sz="8000" dirty="0" err="1" smtClean="0"/>
              <a:t>p</a:t>
            </a:r>
            <a:r>
              <a:rPr lang="en-US" sz="8000" dirty="0" err="1" smtClean="0">
                <a:sym typeface="Symbol"/>
              </a:rPr>
              <a:t></a:t>
            </a:r>
            <a:r>
              <a:rPr lang="en-US" sz="8000" dirty="0" err="1" smtClean="0"/>
              <a:t>q</a:t>
            </a:r>
            <a:r>
              <a:rPr lang="en-US" sz="8000" dirty="0" smtClean="0"/>
              <a:t> is true,    </a:t>
            </a:r>
          </a:p>
          <a:p>
            <a:r>
              <a:rPr lang="en-US" sz="8000" dirty="0" smtClean="0"/>
              <a:t>Otherwise the truth-value of </a:t>
            </a:r>
            <a:r>
              <a:rPr lang="en-US" sz="8000" dirty="0" err="1" smtClean="0"/>
              <a:t>p</a:t>
            </a:r>
            <a:r>
              <a:rPr lang="en-US" sz="8000" dirty="0" err="1" smtClean="0">
                <a:sym typeface="Symbol"/>
              </a:rPr>
              <a:t></a:t>
            </a:r>
            <a:r>
              <a:rPr lang="en-US" sz="8000" dirty="0" err="1" smtClean="0"/>
              <a:t>q</a:t>
            </a:r>
            <a:r>
              <a:rPr lang="en-US" sz="8000" dirty="0" smtClean="0"/>
              <a:t> is false. The disjunction is defined by below table.</a:t>
            </a:r>
          </a:p>
          <a:p>
            <a:pPr>
              <a:buNone/>
            </a:pPr>
            <a:r>
              <a:rPr lang="en-US" sz="8000" dirty="0" smtClean="0"/>
              <a:t> </a:t>
            </a:r>
          </a:p>
          <a:p>
            <a:pPr>
              <a:buNone/>
            </a:pPr>
            <a:endParaRPr lang="en-US" sz="8000" dirty="0" smtClean="0"/>
          </a:p>
          <a:p>
            <a:endParaRPr lang="en-US" sz="2800" dirty="0" smtClean="0"/>
          </a:p>
          <a:p>
            <a:pPr>
              <a:buNone/>
            </a:pPr>
            <a:endParaRPr lang="en-US" sz="2800" dirty="0" smtClean="0"/>
          </a:p>
          <a:p>
            <a:pPr>
              <a:buNone/>
            </a:pPr>
            <a:r>
              <a:rPr lang="en-US" sz="2800" dirty="0" smtClean="0"/>
              <a:t> </a:t>
            </a:r>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sz="2800" b="1" dirty="0" smtClean="0"/>
          </a:p>
          <a:p>
            <a:pPr>
              <a:buNone/>
            </a:pPr>
            <a:endParaRPr lang="en-US" sz="8000" b="1" dirty="0" smtClean="0"/>
          </a:p>
          <a:p>
            <a:r>
              <a:rPr lang="en-US" sz="8000" b="1" dirty="0" smtClean="0"/>
              <a:t>Example:</a:t>
            </a:r>
            <a:r>
              <a:rPr lang="en-US" sz="8000" dirty="0" smtClean="0"/>
              <a:t> </a:t>
            </a:r>
            <a:r>
              <a:rPr lang="en-US" sz="8000" b="1" dirty="0" smtClean="0"/>
              <a:t>Obtain the truth value of the disjunction of “the earth is flat” and “3+5=8”</a:t>
            </a:r>
            <a:endParaRPr lang="en-US" sz="8000" dirty="0" smtClean="0"/>
          </a:p>
          <a:p>
            <a:r>
              <a:rPr lang="en-US" sz="8000" b="1" dirty="0" smtClean="0"/>
              <a:t>Solution</a:t>
            </a:r>
            <a:r>
              <a:rPr lang="en-US" sz="8000" dirty="0" smtClean="0"/>
              <a:t>: let            </a:t>
            </a:r>
            <a:r>
              <a:rPr lang="en-US" sz="8000" b="1" dirty="0" smtClean="0"/>
              <a:t>p : the earth is flat            </a:t>
            </a:r>
          </a:p>
          <a:p>
            <a:pPr lvl="8">
              <a:buNone/>
            </a:pPr>
            <a:r>
              <a:rPr lang="en-US" sz="8000" b="1" dirty="0" smtClean="0"/>
              <a:t>   q : 3+5=8</a:t>
            </a:r>
          </a:p>
          <a:p>
            <a:r>
              <a:rPr lang="en-US" sz="8000" dirty="0" smtClean="0"/>
              <a:t>We know that p is false and q is true. Therefore, the truth-value of </a:t>
            </a:r>
            <a:r>
              <a:rPr lang="en-US" sz="8000" dirty="0" err="1" smtClean="0"/>
              <a:t>p</a:t>
            </a:r>
            <a:r>
              <a:rPr lang="en-US" sz="8000" dirty="0" err="1" smtClean="0">
                <a:sym typeface="Symbol"/>
              </a:rPr>
              <a:t></a:t>
            </a:r>
            <a:r>
              <a:rPr lang="en-US" sz="8000" dirty="0" err="1" smtClean="0"/>
              <a:t>q</a:t>
            </a:r>
            <a:r>
              <a:rPr lang="en-US" sz="8000" dirty="0" smtClean="0"/>
              <a:t> is true.</a:t>
            </a:r>
            <a:endParaRPr lang="en-US" sz="8000" dirty="0"/>
          </a:p>
        </p:txBody>
      </p:sp>
      <p:graphicFrame>
        <p:nvGraphicFramePr>
          <p:cNvPr id="6" name="Table 5"/>
          <p:cNvGraphicFramePr>
            <a:graphicFrameLocks noGrp="1"/>
          </p:cNvGraphicFramePr>
          <p:nvPr/>
        </p:nvGraphicFramePr>
        <p:xfrm>
          <a:off x="1428728" y="2928933"/>
          <a:ext cx="4500594" cy="1828800"/>
        </p:xfrm>
        <a:graphic>
          <a:graphicData uri="http://schemas.openxmlformats.org/drawingml/2006/table">
            <a:tbl>
              <a:tblPr firstRow="1" bandRow="1">
                <a:tableStyleId>{5C22544A-7EE6-4342-B048-85BDC9FD1C3A}</a:tableStyleId>
              </a:tblPr>
              <a:tblGrid>
                <a:gridCol w="1500198"/>
                <a:gridCol w="1500198"/>
                <a:gridCol w="1500198"/>
              </a:tblGrid>
              <a:tr h="316545">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sz="1800" dirty="0" smtClean="0">
                          <a:sym typeface="Symbol"/>
                        </a:rPr>
                        <a:t>PQ</a:t>
                      </a:r>
                      <a:endParaRPr lang="en-US" dirty="0"/>
                    </a:p>
                  </a:txBody>
                  <a:tcPr/>
                </a:tc>
              </a:tr>
              <a:tr h="31654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1654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1654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1654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3200" b="1" dirty="0" smtClean="0"/>
              <a:t>Negation</a:t>
            </a:r>
            <a:r>
              <a:rPr lang="en-US" sz="2400" dirty="0" smtClean="0"/>
              <a:t/>
            </a:r>
            <a:br>
              <a:rPr lang="en-US" sz="2400"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t>The negation of a preposition p is not p denoted by ‘~p’. </a:t>
            </a:r>
          </a:p>
          <a:p>
            <a:pPr>
              <a:buNone/>
            </a:pPr>
            <a:r>
              <a:rPr lang="en-US" sz="2000" dirty="0" smtClean="0"/>
              <a:t>If the truth value of p is true then the truth value of ~p is false. </a:t>
            </a:r>
          </a:p>
          <a:p>
            <a:pPr>
              <a:buNone/>
            </a:pPr>
            <a:r>
              <a:rPr lang="en-US" sz="2000" dirty="0" smtClean="0"/>
              <a:t>Also if the truth-value of p is false these truth-value of ~p is true. The truth table of ~ is given below.</a:t>
            </a:r>
          </a:p>
          <a:p>
            <a:pPr>
              <a:buNone/>
            </a:pPr>
            <a:endParaRPr lang="en-US" sz="2800" dirty="0" smtClean="0"/>
          </a:p>
          <a:p>
            <a:pPr>
              <a:buNone/>
            </a:pPr>
            <a:endParaRPr lang="en-US" dirty="0" smtClean="0"/>
          </a:p>
          <a:p>
            <a:pPr>
              <a:buNone/>
            </a:pPr>
            <a:endParaRPr lang="en-US" dirty="0" smtClean="0"/>
          </a:p>
          <a:p>
            <a:endParaRPr lang="en-US" sz="2000" b="1" dirty="0" smtClean="0"/>
          </a:p>
          <a:p>
            <a:pPr>
              <a:buNone/>
            </a:pPr>
            <a:r>
              <a:rPr lang="en-US" sz="2000" b="1" dirty="0" smtClean="0"/>
              <a:t>Example</a:t>
            </a:r>
            <a:r>
              <a:rPr lang="en-US" sz="2000" dirty="0" smtClean="0"/>
              <a:t>: consider the statement </a:t>
            </a:r>
          </a:p>
          <a:p>
            <a:pPr>
              <a:buNone/>
            </a:pPr>
            <a:r>
              <a:rPr lang="en-US" sz="2000" dirty="0" smtClean="0"/>
              <a:t>p: Dolly is at study center.</a:t>
            </a:r>
          </a:p>
          <a:p>
            <a:pPr>
              <a:buNone/>
            </a:pPr>
            <a:r>
              <a:rPr lang="en-US" sz="2000" dirty="0" smtClean="0"/>
              <a:t>~p : Dolly is not at study center</a:t>
            </a:r>
          </a:p>
          <a:p>
            <a:pPr>
              <a:buNone/>
            </a:pPr>
            <a:endParaRPr lang="en-US" sz="2000" dirty="0" smtClean="0"/>
          </a:p>
          <a:p>
            <a:pPr>
              <a:buNone/>
            </a:pPr>
            <a:endParaRPr lang="en-US" dirty="0" smtClean="0"/>
          </a:p>
          <a:p>
            <a:endParaRPr lang="en-US" dirty="0"/>
          </a:p>
        </p:txBody>
      </p:sp>
      <p:graphicFrame>
        <p:nvGraphicFramePr>
          <p:cNvPr id="5" name="Table 4"/>
          <p:cNvGraphicFramePr>
            <a:graphicFrameLocks noGrp="1"/>
          </p:cNvGraphicFramePr>
          <p:nvPr/>
        </p:nvGraphicFramePr>
        <p:xfrm>
          <a:off x="1857356" y="3857628"/>
          <a:ext cx="4214842" cy="1112520"/>
        </p:xfrm>
        <a:graphic>
          <a:graphicData uri="http://schemas.openxmlformats.org/drawingml/2006/table">
            <a:tbl>
              <a:tblPr firstRow="1" bandRow="1">
                <a:tableStyleId>{5C22544A-7EE6-4342-B048-85BDC9FD1C3A}</a:tableStyleId>
              </a:tblPr>
              <a:tblGrid>
                <a:gridCol w="2107421"/>
                <a:gridCol w="2107421"/>
              </a:tblGrid>
              <a:tr h="370840">
                <a:tc>
                  <a:txBody>
                    <a:bodyPr/>
                    <a:lstStyle/>
                    <a:p>
                      <a:r>
                        <a:rPr lang="en-US" dirty="0" smtClean="0"/>
                        <a:t>p</a:t>
                      </a:r>
                      <a:endParaRPr lang="en-US" dirty="0"/>
                    </a:p>
                  </a:txBody>
                  <a:tcPr/>
                </a:tc>
                <a:tc>
                  <a:txBody>
                    <a:bodyPr/>
                    <a:lstStyle/>
                    <a:p>
                      <a:r>
                        <a:rPr lang="en-US" sz="1800" dirty="0" smtClean="0"/>
                        <a:t>~p</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spcBef>
                <a:spcPct val="0"/>
              </a:spcBef>
            </a:pPr>
            <a:r>
              <a:rPr lang="en-US" sz="2400" b="1" dirty="0" smtClean="0"/>
              <a:t>Conditional Connective</a:t>
            </a: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1785926"/>
            <a:ext cx="8229600" cy="4538674"/>
          </a:xfrm>
        </p:spPr>
        <p:txBody>
          <a:bodyPr/>
          <a:lstStyle/>
          <a:p>
            <a:r>
              <a:rPr lang="en-US" sz="2400" dirty="0" smtClean="0"/>
              <a:t>Given any two propositions p and q we denote the statement ‘if p then q’ by </a:t>
            </a:r>
            <a:r>
              <a:rPr lang="en-US" sz="2400" dirty="0" err="1" smtClean="0"/>
              <a:t>p</a:t>
            </a:r>
            <a:r>
              <a:rPr lang="en-US" sz="2400" dirty="0" err="1" smtClean="0">
                <a:sym typeface="Symbol"/>
              </a:rPr>
              <a:t></a:t>
            </a:r>
            <a:r>
              <a:rPr lang="en-US" sz="2400" dirty="0" err="1" smtClean="0"/>
              <a:t>q</a:t>
            </a:r>
            <a:r>
              <a:rPr lang="en-US" sz="2400" dirty="0" smtClean="0"/>
              <a:t>. we read this as p implies q</a:t>
            </a:r>
          </a:p>
          <a:p>
            <a:r>
              <a:rPr lang="en-US" sz="2400" dirty="0" smtClean="0"/>
              <a:t>The statement </a:t>
            </a:r>
            <a:r>
              <a:rPr lang="en-US" sz="2400" dirty="0" err="1" smtClean="0"/>
              <a:t>p</a:t>
            </a:r>
            <a:r>
              <a:rPr lang="en-US" sz="2400" dirty="0" err="1" smtClean="0">
                <a:sym typeface="Symbol"/>
              </a:rPr>
              <a:t></a:t>
            </a:r>
            <a:r>
              <a:rPr lang="en-US" sz="2400" dirty="0" err="1" smtClean="0"/>
              <a:t>q</a:t>
            </a:r>
            <a:r>
              <a:rPr lang="en-US" sz="2400" dirty="0" smtClean="0"/>
              <a:t> has a truth value F when q has the truth value F and p the truth-value ‘T’; otherwise it has truth value T. The conditional is defined in below table.</a:t>
            </a:r>
          </a:p>
          <a:p>
            <a:pPr>
              <a:buNone/>
            </a:pPr>
            <a:r>
              <a:rPr lang="en-US" sz="2400" dirty="0" smtClean="0"/>
              <a:t> </a:t>
            </a:r>
          </a:p>
          <a:p>
            <a:pPr>
              <a:buNone/>
            </a:pPr>
            <a:endParaRPr lang="en-US" sz="2400" dirty="0"/>
          </a:p>
        </p:txBody>
      </p:sp>
      <p:graphicFrame>
        <p:nvGraphicFramePr>
          <p:cNvPr id="4" name="Table 3"/>
          <p:cNvGraphicFramePr>
            <a:graphicFrameLocks noGrp="1"/>
          </p:cNvGraphicFramePr>
          <p:nvPr/>
        </p:nvGraphicFramePr>
        <p:xfrm>
          <a:off x="1714481" y="4000503"/>
          <a:ext cx="4214841" cy="1828800"/>
        </p:xfrm>
        <a:graphic>
          <a:graphicData uri="http://schemas.openxmlformats.org/drawingml/2006/table">
            <a:tbl>
              <a:tblPr firstRow="1" bandRow="1">
                <a:tableStyleId>{5C22544A-7EE6-4342-B048-85BDC9FD1C3A}</a:tableStyleId>
              </a:tblPr>
              <a:tblGrid>
                <a:gridCol w="1404947"/>
                <a:gridCol w="1404947"/>
                <a:gridCol w="1404947"/>
              </a:tblGrid>
              <a:tr h="15144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sz="1800" dirty="0" smtClean="0">
                          <a:sym typeface="Symbol"/>
                        </a:rPr>
                        <a:t>PQ</a:t>
                      </a:r>
                      <a:endParaRPr lang="en-US" dirty="0"/>
                    </a:p>
                  </a:txBody>
                  <a:tcPr/>
                </a:tc>
              </a:tr>
              <a:tr h="151446">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151446">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151446">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151446">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571504"/>
          </a:xfrm>
        </p:spPr>
        <p:txBody>
          <a:bodyPr>
            <a:normAutofit/>
          </a:bodyPr>
          <a:lstStyle/>
          <a:p>
            <a:pPr lvl="2"/>
            <a:r>
              <a:rPr lang="en-US" sz="2400" b="1" dirty="0" err="1" smtClean="0"/>
              <a:t>Biconditional</a:t>
            </a:r>
            <a:endParaRPr lang="en-US" sz="2400" dirty="0" smtClean="0"/>
          </a:p>
        </p:txBody>
      </p:sp>
      <p:sp>
        <p:nvSpPr>
          <p:cNvPr id="3" name="Content Placeholder 2"/>
          <p:cNvSpPr>
            <a:spLocks noGrp="1"/>
          </p:cNvSpPr>
          <p:nvPr>
            <p:ph idx="1"/>
          </p:nvPr>
        </p:nvSpPr>
        <p:spPr>
          <a:xfrm>
            <a:off x="457200" y="1357298"/>
            <a:ext cx="8229600" cy="4967302"/>
          </a:xfrm>
        </p:spPr>
        <p:txBody>
          <a:bodyPr>
            <a:normAutofit/>
          </a:bodyPr>
          <a:lstStyle/>
          <a:p>
            <a:r>
              <a:rPr lang="en-US" sz="2000" dirty="0" smtClean="0"/>
              <a:t> Let p and q be two propositions. The compound statement </a:t>
            </a:r>
          </a:p>
          <a:p>
            <a:pPr>
              <a:buNone/>
            </a:pPr>
            <a:r>
              <a:rPr lang="en-US" sz="2000" dirty="0" smtClean="0"/>
              <a:t>	(</a:t>
            </a:r>
            <a:r>
              <a:rPr lang="en-US" sz="2000" dirty="0" err="1" smtClean="0"/>
              <a:t>P</a:t>
            </a:r>
            <a:r>
              <a:rPr lang="en-US" sz="2000" dirty="0" err="1" smtClean="0">
                <a:sym typeface="Symbol"/>
              </a:rPr>
              <a:t></a:t>
            </a:r>
            <a:r>
              <a:rPr lang="en-US" sz="2000" dirty="0" err="1" smtClean="0"/>
              <a:t>q</a:t>
            </a:r>
            <a:r>
              <a:rPr lang="en-US" sz="2000" dirty="0" smtClean="0"/>
              <a:t>) </a:t>
            </a:r>
            <a:r>
              <a:rPr lang="en-US" sz="2000" dirty="0" smtClean="0">
                <a:sym typeface="Symbol"/>
              </a:rPr>
              <a:t></a:t>
            </a:r>
            <a:r>
              <a:rPr lang="en-US" sz="2000" dirty="0" smtClean="0"/>
              <a:t> (</a:t>
            </a:r>
            <a:r>
              <a:rPr lang="en-US" sz="2000" dirty="0" err="1" smtClean="0"/>
              <a:t>q</a:t>
            </a:r>
            <a:r>
              <a:rPr lang="en-US" sz="2000" dirty="0" err="1" smtClean="0">
                <a:sym typeface="Symbol"/>
              </a:rPr>
              <a:t></a:t>
            </a:r>
            <a:r>
              <a:rPr lang="en-US" sz="2000" dirty="0" err="1" smtClean="0"/>
              <a:t>p</a:t>
            </a:r>
            <a:r>
              <a:rPr lang="en-US" sz="2000" dirty="0" smtClean="0"/>
              <a:t>)is the </a:t>
            </a:r>
            <a:r>
              <a:rPr lang="en-US" sz="2000" dirty="0" err="1" smtClean="0"/>
              <a:t>biconditional</a:t>
            </a:r>
            <a:r>
              <a:rPr lang="en-US" sz="2000" dirty="0" smtClean="0"/>
              <a:t> of p and q. </a:t>
            </a:r>
          </a:p>
          <a:p>
            <a:r>
              <a:rPr lang="en-US" sz="2000" dirty="0" smtClean="0"/>
              <a:t>We denote it by </a:t>
            </a:r>
            <a:r>
              <a:rPr lang="en-US" sz="2000" dirty="0" err="1" smtClean="0"/>
              <a:t>p</a:t>
            </a:r>
            <a:r>
              <a:rPr lang="en-US" sz="2000" dirty="0" err="1" smtClean="0">
                <a:sym typeface="Symbol"/>
              </a:rPr>
              <a:t></a:t>
            </a:r>
            <a:r>
              <a:rPr lang="en-US" sz="2000" dirty="0" err="1" smtClean="0"/>
              <a:t>q</a:t>
            </a:r>
            <a:r>
              <a:rPr lang="en-US" sz="2000" dirty="0" smtClean="0"/>
              <a:t>, and read it as ‘p if only if q’. We also say that ‘p is necessary and sufficient for q’. The statement </a:t>
            </a:r>
            <a:r>
              <a:rPr lang="en-US" sz="2000" dirty="0" err="1" smtClean="0"/>
              <a:t>p</a:t>
            </a:r>
            <a:r>
              <a:rPr lang="en-US" sz="2000" dirty="0" err="1" smtClean="0">
                <a:sym typeface="Symbol"/>
              </a:rPr>
              <a:t></a:t>
            </a:r>
            <a:r>
              <a:rPr lang="en-US" sz="2000" dirty="0" err="1" smtClean="0"/>
              <a:t>q</a:t>
            </a:r>
            <a:r>
              <a:rPr lang="en-US" sz="2000" dirty="0" smtClean="0"/>
              <a:t> has the truth value T whenever both p and q have identical truth-values. The </a:t>
            </a:r>
            <a:r>
              <a:rPr lang="en-US" sz="2000" dirty="0" err="1" smtClean="0"/>
              <a:t>biconditional</a:t>
            </a:r>
            <a:r>
              <a:rPr lang="en-US" sz="2000" dirty="0" smtClean="0"/>
              <a:t> table is given below.</a:t>
            </a:r>
          </a:p>
          <a:p>
            <a:endParaRPr lang="en-US" sz="2000" dirty="0" smtClean="0"/>
          </a:p>
          <a:p>
            <a:endParaRPr lang="en-US" sz="2000" dirty="0" smtClean="0"/>
          </a:p>
        </p:txBody>
      </p:sp>
      <p:graphicFrame>
        <p:nvGraphicFramePr>
          <p:cNvPr id="4" name="Table 3"/>
          <p:cNvGraphicFramePr>
            <a:graphicFrameLocks noGrp="1"/>
          </p:cNvGraphicFramePr>
          <p:nvPr/>
        </p:nvGraphicFramePr>
        <p:xfrm>
          <a:off x="1714480" y="3643314"/>
          <a:ext cx="4786345" cy="1828800"/>
        </p:xfrm>
        <a:graphic>
          <a:graphicData uri="http://schemas.openxmlformats.org/drawingml/2006/table">
            <a:tbl>
              <a:tblPr firstRow="1" bandRow="1">
                <a:tableStyleId>{5C22544A-7EE6-4342-B048-85BDC9FD1C3A}</a:tableStyleId>
              </a:tblPr>
              <a:tblGrid>
                <a:gridCol w="957269"/>
                <a:gridCol w="957269"/>
                <a:gridCol w="957269"/>
                <a:gridCol w="957269"/>
                <a:gridCol w="957269"/>
              </a:tblGrid>
              <a:tr h="15144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sz="1800" dirty="0" smtClean="0"/>
                        <a:t>P</a:t>
                      </a:r>
                      <a:r>
                        <a:rPr lang="en-US" sz="1800" dirty="0" smtClean="0">
                          <a:sym typeface="Symbol"/>
                        </a:rPr>
                        <a:t>Q</a:t>
                      </a:r>
                      <a:endParaRPr lang="en-US" dirty="0"/>
                    </a:p>
                  </a:txBody>
                  <a:tcPr/>
                </a:tc>
                <a:tc>
                  <a:txBody>
                    <a:bodyPr/>
                    <a:lstStyle/>
                    <a:p>
                      <a:r>
                        <a:rPr lang="en-US" sz="1800" dirty="0" smtClean="0">
                          <a:sym typeface="Symbol"/>
                        </a:rPr>
                        <a:t>QP</a:t>
                      </a:r>
                      <a:endParaRPr lang="en-US" dirty="0"/>
                    </a:p>
                  </a:txBody>
                  <a:tcPr/>
                </a:tc>
                <a:tc>
                  <a:txBody>
                    <a:bodyPr/>
                    <a:lstStyle/>
                    <a:p>
                      <a:r>
                        <a:rPr lang="en-US" sz="1800" dirty="0" smtClean="0">
                          <a:sym typeface="Symbol"/>
                        </a:rPr>
                        <a:t>PQ</a:t>
                      </a:r>
                      <a:endParaRPr lang="en-US" dirty="0"/>
                    </a:p>
                  </a:txBody>
                  <a:tcPr/>
                </a:tc>
              </a:tr>
              <a:tr h="294322">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29432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94322">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294322">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US" b="1" dirty="0" smtClean="0"/>
              <a:t/>
            </a:r>
            <a:br>
              <a:rPr lang="en-US" b="1" dirty="0" smtClean="0"/>
            </a:br>
            <a:r>
              <a:rPr lang="en-US" sz="3600" b="1" dirty="0" smtClean="0"/>
              <a:t>Mathematical Foundations of Computer Science </a:t>
            </a:r>
            <a:r>
              <a:rPr lang="en-US" sz="3600" dirty="0" smtClean="0"/>
              <a:t/>
            </a:r>
            <a:br>
              <a:rPr lang="en-US" sz="3600" dirty="0" smtClean="0"/>
            </a:br>
            <a:endParaRPr lang="en-US" sz="4000" dirty="0"/>
          </a:p>
        </p:txBody>
      </p:sp>
      <p:sp>
        <p:nvSpPr>
          <p:cNvPr id="3" name="Content Placeholder 2"/>
          <p:cNvSpPr>
            <a:spLocks noGrp="1"/>
          </p:cNvSpPr>
          <p:nvPr>
            <p:ph idx="1"/>
          </p:nvPr>
        </p:nvSpPr>
        <p:spPr>
          <a:xfrm>
            <a:off x="428596" y="1714488"/>
            <a:ext cx="7786742" cy="4681550"/>
          </a:xfrm>
        </p:spPr>
        <p:txBody>
          <a:bodyPr>
            <a:normAutofit lnSpcReduction="10000"/>
          </a:bodyPr>
          <a:lstStyle/>
          <a:p>
            <a:r>
              <a:rPr lang="en-US" dirty="0" smtClean="0"/>
              <a:t>Fundamental concepts and tools in discreet mathematics with emphasis on their applications to computer science. </a:t>
            </a:r>
          </a:p>
          <a:p>
            <a:r>
              <a:rPr lang="en-US" dirty="0" smtClean="0"/>
              <a:t>Topics include logic and Boolean circuits; sets, functions, relations, databases, and finite automata: deterministic algorithms, recurrence equations, trees and more general graphs.</a:t>
            </a:r>
          </a:p>
          <a:p>
            <a:r>
              <a:rPr lang="en-US" dirty="0" smtClean="0"/>
              <a:t>Computer science is the art of solving problems with computers.</a:t>
            </a:r>
          </a:p>
          <a:p>
            <a:r>
              <a:rPr lang="en-US" dirty="0" smtClean="0"/>
              <a:t>At end of the course, the students should be able to formulate logic expressions for  a variety of applications. </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42910" y="1"/>
            <a:ext cx="8001056" cy="685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28694"/>
          </a:xfrm>
        </p:spPr>
        <p:txBody>
          <a:bodyPr>
            <a:normAutofit/>
          </a:bodyPr>
          <a:lstStyle/>
          <a:p>
            <a:pPr lvl="1" algn="l" rtl="0">
              <a:spcBef>
                <a:spcPct val="0"/>
              </a:spcBef>
            </a:pPr>
            <a:r>
              <a:rPr lang="en-US" b="1" dirty="0" smtClean="0"/>
              <a:t>Well-Formed Formula (WFF)</a:t>
            </a:r>
            <a:r>
              <a:rPr lang="en-US" dirty="0" smtClean="0"/>
              <a:t/>
            </a:r>
            <a:br>
              <a:rPr lang="en-US" dirty="0" smtClean="0"/>
            </a:br>
            <a:endParaRPr lang="en-US" dirty="0"/>
          </a:p>
        </p:txBody>
      </p:sp>
      <p:sp>
        <p:nvSpPr>
          <p:cNvPr id="3" name="Content Placeholder 2"/>
          <p:cNvSpPr>
            <a:spLocks noGrp="1"/>
          </p:cNvSpPr>
          <p:nvPr>
            <p:ph idx="1"/>
          </p:nvPr>
        </p:nvSpPr>
        <p:spPr>
          <a:xfrm>
            <a:off x="457200" y="1214422"/>
            <a:ext cx="8229600" cy="5110178"/>
          </a:xfrm>
        </p:spPr>
        <p:txBody>
          <a:bodyPr>
            <a:normAutofit fontScale="62500" lnSpcReduction="20000"/>
          </a:bodyPr>
          <a:lstStyle/>
          <a:p>
            <a:pPr lvl="1">
              <a:buNone/>
            </a:pPr>
            <a:endParaRPr lang="en-US" dirty="0" smtClean="0"/>
          </a:p>
          <a:p>
            <a:pPr>
              <a:buNone/>
            </a:pPr>
            <a:endParaRPr lang="en-US" sz="2800" dirty="0" smtClean="0"/>
          </a:p>
          <a:p>
            <a:pPr>
              <a:buNone/>
            </a:pPr>
            <a:r>
              <a:rPr lang="en-US" sz="2800" b="1" dirty="0" smtClean="0"/>
              <a:t>“A statement formula is an expression which is a string consisting of variables   parenthesis, and connective symbols”.</a:t>
            </a:r>
          </a:p>
          <a:p>
            <a:pPr>
              <a:buNone/>
            </a:pPr>
            <a:r>
              <a:rPr lang="en-US" sz="2800" dirty="0" smtClean="0"/>
              <a:t> </a:t>
            </a:r>
          </a:p>
          <a:p>
            <a:pPr>
              <a:buNone/>
            </a:pPr>
            <a:r>
              <a:rPr lang="en-US" sz="2800" dirty="0" smtClean="0"/>
              <a:t>A string called a formula if it has the following properties:</a:t>
            </a:r>
          </a:p>
          <a:p>
            <a:pPr>
              <a:buNone/>
            </a:pPr>
            <a:r>
              <a:rPr lang="en-US" sz="2800" dirty="0" smtClean="0"/>
              <a:t> </a:t>
            </a:r>
          </a:p>
          <a:p>
            <a:r>
              <a:rPr lang="en-US" sz="2800" dirty="0" smtClean="0"/>
              <a:t>A statement variable standing alone is a well-formed formula.</a:t>
            </a:r>
          </a:p>
          <a:p>
            <a:pPr>
              <a:buNone/>
            </a:pPr>
            <a:r>
              <a:rPr lang="en-US" sz="2800" dirty="0" smtClean="0"/>
              <a:t> </a:t>
            </a:r>
          </a:p>
          <a:p>
            <a:r>
              <a:rPr lang="en-US" sz="2800" dirty="0" smtClean="0"/>
              <a:t>If p is a formula, the ~p is also a formula.</a:t>
            </a:r>
          </a:p>
          <a:p>
            <a:pPr>
              <a:buNone/>
            </a:pPr>
            <a:r>
              <a:rPr lang="en-US" sz="2800" dirty="0" smtClean="0"/>
              <a:t> </a:t>
            </a:r>
          </a:p>
          <a:p>
            <a:r>
              <a:rPr lang="en-US" sz="2800" dirty="0" smtClean="0"/>
              <a:t>If p and q are formulas then </a:t>
            </a:r>
            <a:r>
              <a:rPr lang="en-US" sz="2800" dirty="0" err="1" smtClean="0"/>
              <a:t>p</a:t>
            </a:r>
            <a:r>
              <a:rPr lang="en-US" sz="2800" dirty="0" err="1" smtClean="0">
                <a:sym typeface="Symbol"/>
              </a:rPr>
              <a:t></a:t>
            </a:r>
            <a:r>
              <a:rPr lang="en-US" sz="2800" dirty="0" err="1" smtClean="0"/>
              <a:t>q</a:t>
            </a:r>
            <a:r>
              <a:rPr lang="en-US" sz="2800" dirty="0" smtClean="0"/>
              <a:t>, </a:t>
            </a:r>
            <a:r>
              <a:rPr lang="en-US" sz="2800" dirty="0" err="1" smtClean="0"/>
              <a:t>p</a:t>
            </a:r>
            <a:r>
              <a:rPr lang="en-US" sz="2800" dirty="0" err="1" smtClean="0">
                <a:sym typeface="Symbol"/>
              </a:rPr>
              <a:t></a:t>
            </a:r>
            <a:r>
              <a:rPr lang="en-US" sz="2800" dirty="0" err="1" smtClean="0"/>
              <a:t>q</a:t>
            </a:r>
            <a:r>
              <a:rPr lang="en-US" sz="2800" dirty="0" smtClean="0"/>
              <a:t>, </a:t>
            </a:r>
            <a:r>
              <a:rPr lang="en-US" sz="2800" dirty="0" err="1" smtClean="0"/>
              <a:t>p</a:t>
            </a:r>
            <a:r>
              <a:rPr lang="en-US" sz="2800" dirty="0" err="1" smtClean="0">
                <a:sym typeface="Symbol"/>
              </a:rPr>
              <a:t></a:t>
            </a:r>
            <a:r>
              <a:rPr lang="en-US" sz="2800" dirty="0" err="1" smtClean="0"/>
              <a:t>q</a:t>
            </a:r>
            <a:r>
              <a:rPr lang="en-US" sz="2800" dirty="0" smtClean="0"/>
              <a:t> and </a:t>
            </a:r>
            <a:r>
              <a:rPr lang="en-US" sz="2800" dirty="0" err="1" smtClean="0"/>
              <a:t>p</a:t>
            </a:r>
            <a:r>
              <a:rPr lang="en-US" sz="2800" dirty="0" err="1" smtClean="0">
                <a:sym typeface="Symbol"/>
              </a:rPr>
              <a:t></a:t>
            </a:r>
            <a:r>
              <a:rPr lang="en-US" sz="2800" dirty="0" err="1" smtClean="0"/>
              <a:t>q</a:t>
            </a:r>
            <a:r>
              <a:rPr lang="en-US" sz="2800" dirty="0" smtClean="0"/>
              <a:t> are formulas.</a:t>
            </a:r>
          </a:p>
          <a:p>
            <a:pPr>
              <a:buNone/>
            </a:pPr>
            <a:r>
              <a:rPr lang="en-US" sz="2800" dirty="0" smtClean="0"/>
              <a:t> </a:t>
            </a:r>
          </a:p>
          <a:p>
            <a:r>
              <a:rPr lang="en-US" sz="2800" dirty="0" smtClean="0"/>
              <a:t>A string of symbols containing the statement variables, connectives and parenthesis is a well-formed formula, </a:t>
            </a:r>
            <a:r>
              <a:rPr lang="en-US" sz="2800" dirty="0" err="1" smtClean="0"/>
              <a:t>iff</a:t>
            </a:r>
            <a:r>
              <a:rPr lang="en-US" sz="2800" dirty="0" smtClean="0"/>
              <a:t> it can be obtained by finitely many applications of the rules 1,2 and 3.</a:t>
            </a:r>
          </a:p>
          <a:p>
            <a:pPr>
              <a:buNone/>
            </a:pPr>
            <a:r>
              <a:rPr lang="en-US" sz="2800" dirty="0" smtClean="0"/>
              <a:t> </a:t>
            </a:r>
          </a:p>
          <a:p>
            <a:pPr>
              <a:buNone/>
            </a:pPr>
            <a:r>
              <a:rPr lang="en-US" sz="2800" dirty="0" smtClean="0"/>
              <a:t>A formula is also called well-formed formula and denoted by </a:t>
            </a:r>
            <a:r>
              <a:rPr lang="en-US" sz="2800" b="1" dirty="0" err="1" smtClean="0"/>
              <a:t>wff</a:t>
            </a:r>
            <a:r>
              <a:rPr lang="en-US" sz="2800" dirty="0" smtClean="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92500" lnSpcReduction="10000"/>
          </a:bodyPr>
          <a:lstStyle/>
          <a:p>
            <a:r>
              <a:rPr lang="en-US" b="1" dirty="0" smtClean="0"/>
              <a:t>Example</a:t>
            </a:r>
            <a:r>
              <a:rPr lang="en-US" dirty="0" smtClean="0"/>
              <a:t>:</a:t>
            </a:r>
          </a:p>
          <a:p>
            <a:endParaRPr lang="en-US" dirty="0" smtClean="0"/>
          </a:p>
          <a:p>
            <a:pPr>
              <a:buNone/>
            </a:pPr>
            <a:r>
              <a:rPr lang="en-US" dirty="0" smtClean="0"/>
              <a:t>According the definition of the following </a:t>
            </a:r>
            <a:r>
              <a:rPr lang="en-US" dirty="0" err="1" smtClean="0"/>
              <a:t>wffs</a:t>
            </a:r>
            <a:r>
              <a:rPr lang="en-US" dirty="0" smtClean="0"/>
              <a:t>.</a:t>
            </a:r>
          </a:p>
          <a:p>
            <a:pPr>
              <a:buNone/>
            </a:pPr>
            <a:r>
              <a:rPr lang="en-US" dirty="0" smtClean="0"/>
              <a:t>   </a:t>
            </a:r>
          </a:p>
          <a:p>
            <a:pPr>
              <a:buNone/>
            </a:pPr>
            <a:r>
              <a:rPr lang="en-US" dirty="0" smtClean="0"/>
              <a:t>~(</a:t>
            </a:r>
            <a:r>
              <a:rPr lang="en-US" dirty="0" err="1" smtClean="0"/>
              <a:t>p</a:t>
            </a:r>
            <a:r>
              <a:rPr lang="en-US" dirty="0" err="1" smtClean="0">
                <a:sym typeface="Symbol"/>
              </a:rPr>
              <a:t></a:t>
            </a:r>
            <a:r>
              <a:rPr lang="en-US" dirty="0" err="1" smtClean="0"/>
              <a:t>q</a:t>
            </a:r>
            <a:r>
              <a:rPr lang="en-US" dirty="0" smtClean="0"/>
              <a:t>), (p</a:t>
            </a:r>
            <a:r>
              <a:rPr lang="en-US" dirty="0" smtClean="0">
                <a:sym typeface="Symbol"/>
              </a:rPr>
              <a:t></a:t>
            </a:r>
            <a:r>
              <a:rPr lang="en-US" dirty="0" smtClean="0"/>
              <a:t>(</a:t>
            </a:r>
            <a:r>
              <a:rPr lang="en-US" dirty="0" err="1" smtClean="0"/>
              <a:t>p</a:t>
            </a:r>
            <a:r>
              <a:rPr lang="en-US" dirty="0" err="1" smtClean="0">
                <a:sym typeface="Symbol"/>
              </a:rPr>
              <a:t></a:t>
            </a:r>
            <a:r>
              <a:rPr lang="en-US" dirty="0" err="1" smtClean="0"/>
              <a:t>q</a:t>
            </a:r>
            <a:r>
              <a:rPr lang="en-US" dirty="0" smtClean="0"/>
              <a:t>)), (p</a:t>
            </a:r>
            <a:r>
              <a:rPr lang="en-US" dirty="0" smtClean="0">
                <a:sym typeface="Symbol"/>
              </a:rPr>
              <a:t></a:t>
            </a:r>
            <a:r>
              <a:rPr lang="en-US" dirty="0" smtClean="0"/>
              <a:t> (</a:t>
            </a:r>
            <a:r>
              <a:rPr lang="en-US" dirty="0" err="1" smtClean="0"/>
              <a:t>q</a:t>
            </a:r>
            <a:r>
              <a:rPr lang="en-US" dirty="0" err="1" smtClean="0">
                <a:sym typeface="Symbol"/>
              </a:rPr>
              <a:t></a:t>
            </a:r>
            <a:r>
              <a:rPr lang="en-US" dirty="0" err="1" smtClean="0"/>
              <a:t>r</a:t>
            </a:r>
            <a:r>
              <a:rPr lang="en-US" dirty="0" smtClean="0"/>
              <a:t>)).</a:t>
            </a:r>
          </a:p>
          <a:p>
            <a:pPr>
              <a:buNone/>
            </a:pPr>
            <a:r>
              <a:rPr lang="en-US" dirty="0" smtClean="0"/>
              <a:t> </a:t>
            </a:r>
          </a:p>
          <a:p>
            <a:pPr>
              <a:buNone/>
            </a:pPr>
            <a:r>
              <a:rPr lang="en-US" dirty="0" smtClean="0"/>
              <a:t>The following are not </a:t>
            </a:r>
            <a:r>
              <a:rPr lang="en-US" dirty="0" err="1" smtClean="0"/>
              <a:t>wffs</a:t>
            </a:r>
            <a:endParaRPr lang="en-US" dirty="0" smtClean="0"/>
          </a:p>
          <a:p>
            <a:pPr>
              <a:buNone/>
            </a:pPr>
            <a:r>
              <a:rPr lang="en-US" dirty="0" smtClean="0"/>
              <a:t> </a:t>
            </a:r>
          </a:p>
          <a:p>
            <a:pPr>
              <a:buNone/>
            </a:pPr>
            <a:r>
              <a:rPr lang="en-US" dirty="0" smtClean="0"/>
              <a:t>1. ~</a:t>
            </a:r>
            <a:r>
              <a:rPr lang="en-US" dirty="0" err="1" smtClean="0"/>
              <a:t>p</a:t>
            </a:r>
            <a:r>
              <a:rPr lang="en-US" dirty="0" err="1" smtClean="0">
                <a:sym typeface="Symbol"/>
              </a:rPr>
              <a:t></a:t>
            </a:r>
            <a:r>
              <a:rPr lang="en-US" dirty="0" err="1" smtClean="0"/>
              <a:t>q</a:t>
            </a:r>
            <a:r>
              <a:rPr lang="en-US" dirty="0" smtClean="0"/>
              <a:t> clearly ~p, q are well formed formulas. A </a:t>
            </a:r>
            <a:r>
              <a:rPr lang="en-US" dirty="0" err="1" smtClean="0"/>
              <a:t>wff</a:t>
            </a:r>
            <a:r>
              <a:rPr lang="en-US" dirty="0" smtClean="0"/>
              <a:t> would by either (~</a:t>
            </a:r>
            <a:r>
              <a:rPr lang="en-US" dirty="0" err="1" smtClean="0"/>
              <a:t>p</a:t>
            </a:r>
            <a:r>
              <a:rPr lang="en-US" dirty="0" err="1" smtClean="0">
                <a:sym typeface="Symbol"/>
              </a:rPr>
              <a:t></a:t>
            </a:r>
            <a:r>
              <a:rPr lang="en-US" dirty="0" err="1" smtClean="0"/>
              <a:t>q</a:t>
            </a:r>
            <a:r>
              <a:rPr lang="en-US" dirty="0" smtClean="0"/>
              <a:t>)or ~(</a:t>
            </a:r>
            <a:r>
              <a:rPr lang="en-US" dirty="0" err="1" smtClean="0"/>
              <a:t>p</a:t>
            </a:r>
            <a:r>
              <a:rPr lang="en-US" dirty="0" err="1" smtClean="0">
                <a:sym typeface="Symbol"/>
              </a:rPr>
              <a:t></a:t>
            </a:r>
            <a:r>
              <a:rPr lang="en-US" dirty="0" err="1" smtClean="0"/>
              <a:t>q</a:t>
            </a:r>
            <a:r>
              <a:rPr lang="en-US" dirty="0" smtClean="0"/>
              <a:t>)</a:t>
            </a:r>
          </a:p>
          <a:p>
            <a:pPr>
              <a:buNone/>
            </a:pPr>
            <a:r>
              <a:rPr lang="en-US" dirty="0" smtClean="0"/>
              <a:t> </a:t>
            </a:r>
          </a:p>
          <a:p>
            <a:pPr lvl="0">
              <a:buNone/>
            </a:pPr>
            <a:r>
              <a:rPr lang="en-US" dirty="0" smtClean="0"/>
              <a:t>2. (</a:t>
            </a:r>
            <a:r>
              <a:rPr lang="en-US" dirty="0" err="1" smtClean="0"/>
              <a:t>p</a:t>
            </a:r>
            <a:r>
              <a:rPr lang="en-US" dirty="0" err="1" smtClean="0">
                <a:sym typeface="Symbol"/>
              </a:rPr>
              <a:t></a:t>
            </a:r>
            <a:r>
              <a:rPr lang="en-US" dirty="0" err="1" smtClean="0"/>
              <a:t>q</a:t>
            </a:r>
            <a:r>
              <a:rPr lang="en-US" dirty="0" smtClean="0"/>
              <a:t>) </a:t>
            </a:r>
            <a:r>
              <a:rPr lang="en-US" dirty="0" smtClean="0">
                <a:sym typeface="Symbol"/>
              </a:rPr>
              <a:t></a:t>
            </a:r>
            <a:r>
              <a:rPr lang="en-US" dirty="0" smtClean="0"/>
              <a:t> ( </a:t>
            </a:r>
            <a:r>
              <a:rPr lang="en-US" dirty="0" smtClean="0">
                <a:sym typeface="Symbol"/>
              </a:rPr>
              <a:t></a:t>
            </a:r>
            <a:r>
              <a:rPr lang="en-US" dirty="0" smtClean="0"/>
              <a:t>q). This is not a </a:t>
            </a:r>
            <a:r>
              <a:rPr lang="en-US" dirty="0" err="1" smtClean="0"/>
              <a:t>wff</a:t>
            </a:r>
            <a:r>
              <a:rPr lang="en-US" dirty="0" smtClean="0"/>
              <a:t> because </a:t>
            </a:r>
            <a:r>
              <a:rPr lang="en-US" dirty="0" smtClean="0">
                <a:sym typeface="Symbol"/>
              </a:rPr>
              <a:t></a:t>
            </a:r>
            <a:r>
              <a:rPr lang="en-US" dirty="0" smtClean="0"/>
              <a:t>q is not.</a:t>
            </a:r>
          </a:p>
          <a:p>
            <a:pPr>
              <a:buNone/>
            </a:pPr>
            <a:r>
              <a:rPr lang="en-US" b="1" dirty="0" smtClean="0"/>
              <a:t> </a:t>
            </a:r>
          </a:p>
          <a:p>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Tautologies</a:t>
            </a:r>
            <a:r>
              <a:rPr lang="en-US" dirty="0" smtClean="0"/>
              <a:t/>
            </a:r>
            <a:br>
              <a:rPr lang="en-US" dirty="0" smtClean="0"/>
            </a:br>
            <a:endParaRPr lang="en-US" dirty="0"/>
          </a:p>
        </p:txBody>
      </p:sp>
      <p:sp>
        <p:nvSpPr>
          <p:cNvPr id="3" name="Content Placeholder 2"/>
          <p:cNvSpPr>
            <a:spLocks noGrp="1"/>
          </p:cNvSpPr>
          <p:nvPr>
            <p:ph idx="1"/>
          </p:nvPr>
        </p:nvSpPr>
        <p:spPr>
          <a:xfrm>
            <a:off x="457200" y="1428736"/>
            <a:ext cx="8229600" cy="4000528"/>
          </a:xfrm>
        </p:spPr>
        <p:txBody>
          <a:bodyPr>
            <a:normAutofit/>
          </a:bodyPr>
          <a:lstStyle/>
          <a:p>
            <a:r>
              <a:rPr lang="en-US" dirty="0" smtClean="0"/>
              <a:t>A statement that is true for all possible values of its prepositional variables is called a </a:t>
            </a:r>
            <a:r>
              <a:rPr lang="en-US" b="1" dirty="0" smtClean="0"/>
              <a:t>tautology.</a:t>
            </a:r>
          </a:p>
          <a:p>
            <a:r>
              <a:rPr lang="en-US" dirty="0" smtClean="0"/>
              <a:t>A statement that is always false is called a </a:t>
            </a:r>
            <a:r>
              <a:rPr lang="en-US" b="1" dirty="0" smtClean="0"/>
              <a:t>contradiction.</a:t>
            </a:r>
          </a:p>
          <a:p>
            <a:r>
              <a:rPr lang="en-US" dirty="0" smtClean="0"/>
              <a:t>A statement that can be either true or false, depending on the truth-values of its prepositional variables is called a </a:t>
            </a:r>
            <a:r>
              <a:rPr lang="en-US" b="1" dirty="0" smtClean="0"/>
              <a:t>contingency.</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928662" y="1071546"/>
            <a:ext cx="7143800" cy="514353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84"/>
            <a:ext cx="8229600" cy="357190"/>
          </a:xfrm>
        </p:spPr>
        <p:txBody>
          <a:bodyPr>
            <a:noAutofit/>
          </a:bodyPr>
          <a:lstStyle/>
          <a:p>
            <a:r>
              <a:rPr lang="en-US" sz="3200" b="1" dirty="0" smtClean="0"/>
              <a:t>Equivalence Of Formulae (Logical Equivalence)</a:t>
            </a:r>
            <a:r>
              <a:rPr lang="en-US" sz="3200" dirty="0" smtClean="0"/>
              <a:t/>
            </a:r>
            <a:br>
              <a:rPr lang="en-US" sz="3200" dirty="0" smtClean="0"/>
            </a:br>
            <a:endParaRPr lang="en-US" sz="3200" dirty="0"/>
          </a:p>
        </p:txBody>
      </p:sp>
      <p:sp>
        <p:nvSpPr>
          <p:cNvPr id="3" name="Content Placeholder 2"/>
          <p:cNvSpPr>
            <a:spLocks noGrp="1"/>
          </p:cNvSpPr>
          <p:nvPr>
            <p:ph idx="1"/>
          </p:nvPr>
        </p:nvSpPr>
        <p:spPr>
          <a:xfrm>
            <a:off x="285720" y="1357298"/>
            <a:ext cx="8229600" cy="4389120"/>
          </a:xfrm>
        </p:spPr>
        <p:txBody>
          <a:bodyPr>
            <a:normAutofit fontScale="92500"/>
          </a:bodyPr>
          <a:lstStyle/>
          <a:p>
            <a:pPr>
              <a:buNone/>
            </a:pPr>
            <a:endParaRPr lang="en-US" dirty="0" smtClean="0"/>
          </a:p>
          <a:p>
            <a:r>
              <a:rPr lang="en-US" dirty="0" smtClean="0"/>
              <a:t>Two statement formulae A and B in variables p</a:t>
            </a:r>
            <a:r>
              <a:rPr lang="en-US" baseline="-25000" dirty="0" smtClean="0"/>
              <a:t>1</a:t>
            </a:r>
            <a:r>
              <a:rPr lang="en-US" dirty="0" smtClean="0"/>
              <a:t>,p</a:t>
            </a:r>
            <a:r>
              <a:rPr lang="en-US" baseline="-25000" dirty="0" smtClean="0"/>
              <a:t>2</a:t>
            </a:r>
            <a:r>
              <a:rPr lang="en-US" dirty="0" smtClean="0"/>
              <a:t>…..</a:t>
            </a:r>
            <a:r>
              <a:rPr lang="en-US" dirty="0" err="1" smtClean="0"/>
              <a:t>p</a:t>
            </a:r>
            <a:r>
              <a:rPr lang="en-US" baseline="-25000" dirty="0" err="1" smtClean="0"/>
              <a:t>n</a:t>
            </a:r>
            <a:r>
              <a:rPr lang="en-US" dirty="0" smtClean="0"/>
              <a:t>(n1) are said to be equivalent if they acquire the same truth values for all interpretations i.e., they have identical truth values. </a:t>
            </a:r>
          </a:p>
          <a:p>
            <a:r>
              <a:rPr lang="en-US" dirty="0" smtClean="0"/>
              <a:t>Therefore the statement formulas A and B are equivalent provided A</a:t>
            </a:r>
            <a:r>
              <a:rPr lang="en-US" dirty="0" smtClean="0">
                <a:sym typeface="Symbol"/>
              </a:rPr>
              <a:t></a:t>
            </a:r>
            <a:r>
              <a:rPr lang="en-US" dirty="0" smtClean="0"/>
              <a:t>B is a tautology and conversely if A</a:t>
            </a:r>
            <a:r>
              <a:rPr lang="en-US" dirty="0" smtClean="0">
                <a:sym typeface="Symbol"/>
              </a:rPr>
              <a:t></a:t>
            </a:r>
            <a:r>
              <a:rPr lang="en-US" dirty="0" smtClean="0"/>
              <a:t>B is a tautology, then A and B are equivalent. </a:t>
            </a:r>
          </a:p>
          <a:p>
            <a:r>
              <a:rPr lang="en-US" dirty="0" smtClean="0"/>
              <a:t>We shall represent the equivalence of two formulas, says A and B, writing “A</a:t>
            </a:r>
            <a:r>
              <a:rPr lang="en-US" dirty="0" smtClean="0">
                <a:sym typeface="Symbol"/>
              </a:rPr>
              <a:t></a:t>
            </a:r>
            <a:r>
              <a:rPr lang="en-US" dirty="0" smtClean="0"/>
              <a:t>B”, which is read “A is equivalent to B”.</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rPr>
              <a:t> Prove (</a:t>
            </a:r>
            <a:r>
              <a:rPr lang="en-US" sz="2000" dirty="0" err="1" smtClean="0">
                <a:solidFill>
                  <a:schemeClr val="tx1"/>
                </a:solidFill>
              </a:rPr>
              <a:t>p</a:t>
            </a:r>
            <a:r>
              <a:rPr lang="en-US" sz="2000" dirty="0" err="1" smtClean="0">
                <a:solidFill>
                  <a:schemeClr val="tx1"/>
                </a:solidFill>
                <a:sym typeface="Symbol"/>
              </a:rPr>
              <a:t></a:t>
            </a:r>
            <a:r>
              <a:rPr lang="en-US" sz="2000" dirty="0" err="1" smtClean="0">
                <a:solidFill>
                  <a:schemeClr val="tx1"/>
                </a:solidFill>
              </a:rPr>
              <a:t>q</a:t>
            </a:r>
            <a:r>
              <a:rPr lang="en-US" sz="2000" dirty="0" smtClean="0">
                <a:solidFill>
                  <a:schemeClr val="tx1"/>
                </a:solidFill>
              </a:rPr>
              <a:t>)</a:t>
            </a:r>
            <a:r>
              <a:rPr lang="en-US" sz="2000" dirty="0" smtClean="0">
                <a:solidFill>
                  <a:schemeClr val="tx1"/>
                </a:solidFill>
                <a:sym typeface="Symbol"/>
              </a:rPr>
              <a:t></a:t>
            </a:r>
            <a:r>
              <a:rPr lang="en-US" sz="2000" dirty="0" smtClean="0">
                <a:solidFill>
                  <a:schemeClr val="tx1"/>
                </a:solidFill>
              </a:rPr>
              <a:t>(~</a:t>
            </a:r>
            <a:r>
              <a:rPr lang="en-US" sz="2000" dirty="0" err="1" smtClean="0">
                <a:solidFill>
                  <a:schemeClr val="tx1"/>
                </a:solidFill>
              </a:rPr>
              <a:t>p</a:t>
            </a:r>
            <a:r>
              <a:rPr lang="en-US" sz="2000" dirty="0" err="1" smtClean="0">
                <a:solidFill>
                  <a:schemeClr val="tx1"/>
                </a:solidFill>
                <a:sym typeface="Symbol"/>
              </a:rPr>
              <a:t></a:t>
            </a:r>
            <a:r>
              <a:rPr lang="en-US" sz="2000" dirty="0" err="1" smtClean="0">
                <a:solidFill>
                  <a:schemeClr val="tx1"/>
                </a:solidFill>
              </a:rPr>
              <a:t>q</a:t>
            </a:r>
            <a:r>
              <a:rPr lang="en-US" sz="2000" dirty="0" smtClean="0">
                <a:solidFill>
                  <a:schemeClr val="tx1"/>
                </a:solidFill>
              </a:rPr>
              <a:t>) (law of implication)</a:t>
            </a:r>
            <a:br>
              <a:rPr lang="en-US" sz="2000" dirty="0" smtClean="0">
                <a:solidFill>
                  <a:schemeClr val="tx1"/>
                </a:solidFill>
              </a:rPr>
            </a:br>
            <a:r>
              <a:rPr lang="en-US" sz="2000" b="1" dirty="0" smtClean="0">
                <a:solidFill>
                  <a:schemeClr val="tx1"/>
                </a:solidFill>
              </a:rPr>
              <a:t>Solution</a:t>
            </a:r>
            <a:r>
              <a:rPr lang="en-US" sz="2000" dirty="0" smtClean="0">
                <a:solidFill>
                  <a:schemeClr val="tx1"/>
                </a:solidFill>
              </a:rPr>
              <a:t>: We prove this by truth table.</a:t>
            </a:r>
            <a:br>
              <a:rPr lang="en-US" sz="2000" dirty="0" smtClean="0">
                <a:solidFill>
                  <a:schemeClr val="tx1"/>
                </a:solidFill>
              </a:rPr>
            </a:br>
            <a:endParaRPr lang="en-US" sz="2000" dirty="0">
              <a:solidFill>
                <a:schemeClr val="tx1"/>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571472" y="1714488"/>
            <a:ext cx="7072362" cy="278608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Prove that ~ (</a:t>
            </a:r>
            <a:r>
              <a:rPr lang="en-US" sz="2400" dirty="0" err="1" smtClean="0">
                <a:solidFill>
                  <a:schemeClr val="tx1"/>
                </a:solidFill>
              </a:rPr>
              <a:t>p</a:t>
            </a:r>
            <a:r>
              <a:rPr lang="en-US" sz="2400" dirty="0" err="1" smtClean="0">
                <a:solidFill>
                  <a:schemeClr val="tx1"/>
                </a:solidFill>
                <a:sym typeface="Symbol"/>
              </a:rPr>
              <a:t></a:t>
            </a:r>
            <a:r>
              <a:rPr lang="en-US" sz="2400" dirty="0" err="1" smtClean="0">
                <a:solidFill>
                  <a:schemeClr val="tx1"/>
                </a:solidFill>
              </a:rPr>
              <a:t>q</a:t>
            </a:r>
            <a:r>
              <a:rPr lang="en-US" sz="2400" dirty="0" smtClean="0">
                <a:solidFill>
                  <a:schemeClr val="tx1"/>
                </a:solidFill>
              </a:rPr>
              <a:t>) </a:t>
            </a:r>
            <a:r>
              <a:rPr lang="en-US" sz="2400" dirty="0" smtClean="0">
                <a:solidFill>
                  <a:schemeClr val="tx1"/>
                </a:solidFill>
                <a:sym typeface="Symbol"/>
              </a:rPr>
              <a:t></a:t>
            </a:r>
            <a:r>
              <a:rPr lang="en-US" sz="2400" dirty="0" smtClean="0">
                <a:solidFill>
                  <a:schemeClr val="tx1"/>
                </a:solidFill>
              </a:rPr>
              <a:t> (~p) </a:t>
            </a:r>
            <a:r>
              <a:rPr lang="en-US" sz="2400" dirty="0" smtClean="0">
                <a:solidFill>
                  <a:schemeClr val="tx1"/>
                </a:solidFill>
                <a:sym typeface="Symbol"/>
              </a:rPr>
              <a:t></a:t>
            </a:r>
            <a:r>
              <a:rPr lang="en-US" sz="2400" dirty="0" smtClean="0">
                <a:solidFill>
                  <a:schemeClr val="tx1"/>
                </a:solidFill>
              </a:rPr>
              <a:t>(~q) (</a:t>
            </a:r>
            <a:r>
              <a:rPr lang="en-US" sz="2400" dirty="0" err="1" smtClean="0">
                <a:solidFill>
                  <a:schemeClr val="tx1"/>
                </a:solidFill>
              </a:rPr>
              <a:t>Demorgan</a:t>
            </a:r>
            <a:r>
              <a:rPr lang="en-US" sz="2400" dirty="0" smtClean="0">
                <a:solidFill>
                  <a:schemeClr val="tx1"/>
                </a:solidFill>
              </a:rPr>
              <a:t>  law)</a:t>
            </a:r>
            <a:br>
              <a:rPr lang="en-US" sz="2400" dirty="0" smtClean="0">
                <a:solidFill>
                  <a:schemeClr val="tx1"/>
                </a:solidFill>
              </a:rPr>
            </a:br>
            <a:r>
              <a:rPr lang="en-US" sz="2400" b="1" dirty="0" smtClean="0">
                <a:solidFill>
                  <a:schemeClr val="tx1"/>
                </a:solidFill>
              </a:rPr>
              <a:t>Solution</a:t>
            </a:r>
            <a:r>
              <a:rPr lang="en-US" sz="2400" dirty="0" smtClean="0">
                <a:solidFill>
                  <a:schemeClr val="tx1"/>
                </a:solidFill>
              </a:rPr>
              <a:t>:</a:t>
            </a:r>
            <a:endParaRPr lang="en-US" sz="2400" dirty="0">
              <a:solidFill>
                <a:schemeClr val="tx1"/>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571472" y="2071678"/>
            <a:ext cx="6962803" cy="328614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Grp="1" noChangeAspect="1" noChangeArrowheads="1"/>
          </p:cNvPicPr>
          <p:nvPr>
            <p:ph idx="1"/>
          </p:nvPr>
        </p:nvPicPr>
        <p:blipFill>
          <a:blip r:embed="rId2"/>
          <a:srcRect/>
          <a:stretch>
            <a:fillRect/>
          </a:stretch>
        </p:blipFill>
        <p:spPr bwMode="auto">
          <a:xfrm>
            <a:off x="785786" y="571480"/>
            <a:ext cx="7358114" cy="55721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Autofit/>
          </a:bodyPr>
          <a:lstStyle/>
          <a:p>
            <a:r>
              <a:rPr lang="en-US" sz="4000" dirty="0" smtClean="0"/>
              <a:t>Important </a:t>
            </a:r>
            <a:r>
              <a:rPr lang="en-US" sz="3600" dirty="0" smtClean="0"/>
              <a:t>Equivalences</a:t>
            </a:r>
            <a:endParaRPr lang="en-US" sz="3600" dirty="0"/>
          </a:p>
        </p:txBody>
      </p:sp>
      <p:pic>
        <p:nvPicPr>
          <p:cNvPr id="7170" name="Picture 2"/>
          <p:cNvPicPr>
            <a:picLocks noGrp="1" noChangeAspect="1" noChangeArrowheads="1"/>
          </p:cNvPicPr>
          <p:nvPr>
            <p:ph idx="1"/>
          </p:nvPr>
        </p:nvPicPr>
        <p:blipFill>
          <a:blip r:embed="rId2"/>
          <a:srcRect/>
          <a:stretch>
            <a:fillRect/>
          </a:stretch>
        </p:blipFill>
        <p:spPr bwMode="auto">
          <a:xfrm>
            <a:off x="1214414" y="1071546"/>
            <a:ext cx="7072362" cy="55721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of Set theory</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b="1" dirty="0" smtClean="0"/>
              <a:t>Set </a:t>
            </a:r>
            <a:r>
              <a:rPr lang="en-US" dirty="0" smtClean="0"/>
              <a:t>is an unordered collection of objects, known as elements or members of the set.</a:t>
            </a:r>
            <a:br>
              <a:rPr lang="en-US" dirty="0" smtClean="0"/>
            </a:br>
            <a:r>
              <a:rPr lang="en-US" dirty="0" smtClean="0"/>
              <a:t>An element ‘a’ belong to a set A can be written as </a:t>
            </a:r>
          </a:p>
          <a:p>
            <a:pPr>
              <a:buNone/>
            </a:pPr>
            <a:r>
              <a:rPr lang="en-US" dirty="0" smtClean="0"/>
              <a:t>	‘a ∈ A’,  ‘a ∉ A’ denotes that a is not an element of the set A.</a:t>
            </a:r>
          </a:p>
          <a:p>
            <a:pPr>
              <a:buNone/>
            </a:pPr>
            <a:r>
              <a:rPr lang="en-US" dirty="0" smtClean="0"/>
              <a:t> </a:t>
            </a:r>
          </a:p>
          <a:p>
            <a:r>
              <a:rPr lang="en-US" b="1" dirty="0" smtClean="0"/>
              <a:t>Representation of a Set </a:t>
            </a:r>
            <a:r>
              <a:rPr lang="en-US" dirty="0" smtClean="0"/>
              <a:t/>
            </a:r>
            <a:br>
              <a:rPr lang="en-US" dirty="0" smtClean="0"/>
            </a:br>
            <a:r>
              <a:rPr lang="en-US" dirty="0" smtClean="0"/>
              <a:t>A set can be represented by various methods. 3 common methods used for representing set:</a:t>
            </a:r>
            <a:br>
              <a:rPr lang="en-US" dirty="0" smtClean="0"/>
            </a:br>
            <a:r>
              <a:rPr lang="en-US" dirty="0" smtClean="0"/>
              <a:t>1. Statement form.</a:t>
            </a:r>
            <a:br>
              <a:rPr lang="en-US" dirty="0" smtClean="0"/>
            </a:br>
            <a:r>
              <a:rPr lang="en-US" dirty="0" smtClean="0"/>
              <a:t>2. Roaster form or tabular form method.</a:t>
            </a:r>
            <a:br>
              <a:rPr lang="en-US" dirty="0" smtClean="0"/>
            </a:br>
            <a:r>
              <a:rPr lang="en-US" dirty="0" smtClean="0"/>
              <a:t>3. Set Builder method.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b="1" dirty="0" smtClean="0">
                <a:solidFill>
                  <a:schemeClr val="tx1"/>
                </a:solidFill>
                <a:latin typeface="Verdana" pitchFamily="34" charset="0"/>
                <a:ea typeface="Times New Roman" pitchFamily="18" charset="0"/>
                <a:cs typeface="Arial" pitchFamily="34" charset="0"/>
              </a:rPr>
              <a:t>Duality</a:t>
            </a:r>
            <a:r>
              <a:rPr lang="en-US" sz="5400" b="1" dirty="0" smtClean="0">
                <a:solidFill>
                  <a:schemeClr val="tx1"/>
                </a:solidFill>
                <a:latin typeface="Verdana" pitchFamily="34" charset="0"/>
                <a:ea typeface="Times New Roman" pitchFamily="18" charset="0"/>
                <a:cs typeface="Arial" pitchFamily="34" charset="0"/>
              </a:rPr>
              <a:t> Law</a:t>
            </a:r>
            <a:r>
              <a:rPr lang="en-US" sz="5400" dirty="0" smtClean="0">
                <a:solidFill>
                  <a:schemeClr val="tx1"/>
                </a:solidFill>
                <a:latin typeface="Verdana" pitchFamily="34" charset="0"/>
                <a:ea typeface="Times New Roman" pitchFamily="18" charset="0"/>
                <a:cs typeface="Arial" pitchFamily="34" charset="0"/>
              </a:rPr>
              <a:t> </a:t>
            </a:r>
            <a:r>
              <a:rPr lang="en-US" sz="5400" dirty="0" smtClean="0">
                <a:solidFill>
                  <a:schemeClr val="tx1"/>
                </a:solidFill>
                <a:latin typeface="Arial" pitchFamily="34" charset="0"/>
                <a:cs typeface="Arial" pitchFamily="34" charset="0"/>
              </a:rPr>
              <a:t/>
            </a:r>
            <a:br>
              <a:rPr lang="en-US" sz="5400" dirty="0" smtClean="0">
                <a:solidFill>
                  <a:schemeClr val="tx1"/>
                </a:solidFill>
                <a:latin typeface="Arial" pitchFamily="34" charset="0"/>
                <a:cs typeface="Arial" pitchFamily="34" charset="0"/>
              </a:rPr>
            </a:br>
            <a:endParaRPr lang="en-US" dirty="0"/>
          </a:p>
        </p:txBody>
      </p:sp>
      <p:sp>
        <p:nvSpPr>
          <p:cNvPr id="8193" name="Rectangle 1"/>
          <p:cNvSpPr>
            <a:spLocks noGrp="1" noChangeArrowheads="1"/>
          </p:cNvSpPr>
          <p:nvPr>
            <p:ph idx="1"/>
          </p:nvPr>
        </p:nvSpPr>
        <p:spPr bwMode="auto">
          <a:xfrm>
            <a:off x="457200" y="1500174"/>
            <a:ext cx="7866834"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Two formulas A and A</a:t>
            </a:r>
            <a:r>
              <a:rPr kumimoji="0" lang="en-US" sz="2000" b="0" i="0" u="none" strike="noStrike" cap="none" normalizeH="0" baseline="30000" dirty="0" smtClean="0">
                <a:ln>
                  <a:noFill/>
                </a:ln>
                <a:solidFill>
                  <a:schemeClr val="tx1"/>
                </a:solidFill>
                <a:effectLst/>
                <a:latin typeface="Verdana" pitchFamily="34" charset="0"/>
                <a:ea typeface="Times New Roman" pitchFamily="18" charset="0"/>
                <a:cs typeface="Arial" pitchFamily="34" charset="0"/>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are said to be duals of each other if </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either one can be obtained from the other by replacing </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and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and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by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The two connectives are called dual to each other. </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If the formula A contains the special variables T or F, </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then its dual A</a:t>
            </a:r>
            <a:r>
              <a:rPr kumimoji="0" lang="en-US" sz="2000" b="0" i="0" u="none" strike="noStrike" cap="none" normalizeH="0" baseline="30000" dirty="0" smtClean="0">
                <a:ln>
                  <a:noFill/>
                </a:ln>
                <a:solidFill>
                  <a:schemeClr val="tx1"/>
                </a:solidFill>
                <a:effectLst/>
                <a:latin typeface="Verdana" pitchFamily="34" charset="0"/>
                <a:ea typeface="Times New Roman" pitchFamily="18" charset="0"/>
                <a:cs typeface="Arial" pitchFamily="34" charset="0"/>
                <a:sym typeface="Symbol" pitchFamily="18" charset="2"/>
              </a:rPr>
              <a:t>*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is obtained by replacing T by F and F by T </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in addition to the change suggested above.</a:t>
            </a:r>
            <a:endParaRPr kumimoji="0" lang="en-US"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endParaRPr kumimoji="0" lang="en-US" sz="2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Example :</a:t>
            </a:r>
            <a:endParaRPr kumimoji="0" lang="en-US"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The dual of (</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sym typeface="Symbol" pitchFamily="18" charset="2"/>
              </a:rPr>
              <a:t>p</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q</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r is (</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p</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q</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r</a:t>
            </a:r>
            <a:endParaRPr kumimoji="0" lang="en-US"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The dual of ~(</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sym typeface="Symbol" pitchFamily="18" charset="2"/>
              </a:rPr>
              <a:t>p</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q</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(p</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~(q</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~s))</a:t>
            </a:r>
            <a:endParaRPr kumimoji="0" lang="en-US"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                   ~(</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sym typeface="Symbol" pitchFamily="18" charset="2"/>
              </a:rPr>
              <a:t>p</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q</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(p</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~(q</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~s))</a:t>
            </a:r>
            <a:endPar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Symbol"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115328" cy="5895996"/>
          </a:xfrm>
        </p:spPr>
        <p:txBody>
          <a:bodyPr>
            <a:normAutofit fontScale="77500" lnSpcReduction="20000"/>
          </a:bodyPr>
          <a:lstStyle/>
          <a:p>
            <a:pPr lvl="1">
              <a:buNone/>
            </a:pPr>
            <a:r>
              <a:rPr lang="en-US" sz="3600" b="1" dirty="0" smtClean="0"/>
              <a:t>Normal Forms</a:t>
            </a:r>
            <a:endParaRPr lang="en-US" sz="3600" dirty="0" smtClean="0"/>
          </a:p>
          <a:p>
            <a:pPr>
              <a:buNone/>
            </a:pPr>
            <a:r>
              <a:rPr lang="en-US" sz="2800" dirty="0" smtClean="0"/>
              <a:t>	In a formula, a product of variables and their negations is called an elementary product. </a:t>
            </a:r>
          </a:p>
          <a:p>
            <a:pPr>
              <a:buNone/>
            </a:pPr>
            <a:r>
              <a:rPr lang="en-US" sz="2800" dirty="0" smtClean="0"/>
              <a:t>	</a:t>
            </a:r>
          </a:p>
          <a:p>
            <a:pPr>
              <a:buNone/>
            </a:pPr>
            <a:r>
              <a:rPr lang="en-US" sz="2800" dirty="0" smtClean="0"/>
              <a:t>	Similarly a sum of the variable and their negations is called an elementary sum. Let P and Q be any two variables. </a:t>
            </a:r>
          </a:p>
          <a:p>
            <a:pPr>
              <a:buNone/>
            </a:pPr>
            <a:r>
              <a:rPr lang="en-US" sz="2800" dirty="0" smtClean="0"/>
              <a:t>	</a:t>
            </a:r>
          </a:p>
          <a:p>
            <a:pPr>
              <a:buNone/>
            </a:pPr>
            <a:r>
              <a:rPr lang="en-US" sz="2800" dirty="0" smtClean="0"/>
              <a:t>	Then p, ~P</a:t>
            </a:r>
            <a:r>
              <a:rPr lang="en-US" sz="2800" dirty="0" smtClean="0">
                <a:sym typeface="Symbol"/>
              </a:rPr>
              <a:t></a:t>
            </a:r>
            <a:r>
              <a:rPr lang="en-US" sz="2800" dirty="0" smtClean="0"/>
              <a:t>Q, ~Q</a:t>
            </a:r>
            <a:r>
              <a:rPr lang="en-US" sz="2800" dirty="0" smtClean="0">
                <a:sym typeface="Symbol"/>
              </a:rPr>
              <a:t></a:t>
            </a:r>
            <a:r>
              <a:rPr lang="en-US" sz="2800" dirty="0" smtClean="0"/>
              <a:t>P</a:t>
            </a:r>
            <a:r>
              <a:rPr lang="en-US" sz="2800" dirty="0" smtClean="0">
                <a:sym typeface="Symbol"/>
              </a:rPr>
              <a:t></a:t>
            </a:r>
            <a:r>
              <a:rPr lang="en-US" sz="2800" dirty="0" smtClean="0"/>
              <a:t>~P, P</a:t>
            </a:r>
            <a:r>
              <a:rPr lang="en-US" sz="2800" dirty="0" smtClean="0">
                <a:sym typeface="Symbol"/>
              </a:rPr>
              <a:t></a:t>
            </a:r>
            <a:r>
              <a:rPr lang="en-US" sz="2800" dirty="0" smtClean="0"/>
              <a:t>~P and Q</a:t>
            </a:r>
            <a:r>
              <a:rPr lang="en-US" sz="2800" dirty="0" smtClean="0">
                <a:sym typeface="Symbol"/>
              </a:rPr>
              <a:t></a:t>
            </a:r>
            <a:r>
              <a:rPr lang="en-US" sz="2800" dirty="0" smtClean="0"/>
              <a:t>~P are some examples of elementary products. P, ~P</a:t>
            </a:r>
            <a:r>
              <a:rPr lang="en-US" sz="2800" dirty="0" smtClean="0">
                <a:sym typeface="Symbol"/>
              </a:rPr>
              <a:t></a:t>
            </a:r>
            <a:r>
              <a:rPr lang="en-US" sz="2800" dirty="0" smtClean="0"/>
              <a:t>Q, ~Q</a:t>
            </a:r>
            <a:r>
              <a:rPr lang="en-US" sz="2800" dirty="0" smtClean="0">
                <a:sym typeface="Symbol"/>
              </a:rPr>
              <a:t></a:t>
            </a:r>
            <a:r>
              <a:rPr lang="en-US" sz="2800" dirty="0" smtClean="0"/>
              <a:t>P</a:t>
            </a:r>
            <a:r>
              <a:rPr lang="en-US" sz="2800" dirty="0" smtClean="0">
                <a:sym typeface="Symbol"/>
              </a:rPr>
              <a:t></a:t>
            </a:r>
            <a:r>
              <a:rPr lang="en-US" sz="2800" dirty="0" smtClean="0"/>
              <a:t>~P, P</a:t>
            </a:r>
            <a:r>
              <a:rPr lang="en-US" sz="2800" dirty="0" smtClean="0">
                <a:sym typeface="Symbol"/>
              </a:rPr>
              <a:t></a:t>
            </a:r>
            <a:r>
              <a:rPr lang="en-US" sz="2800" dirty="0" smtClean="0"/>
              <a:t>~P and Q</a:t>
            </a:r>
            <a:r>
              <a:rPr lang="en-US" sz="2800" dirty="0" smtClean="0">
                <a:sym typeface="Symbol"/>
              </a:rPr>
              <a:t></a:t>
            </a:r>
            <a:r>
              <a:rPr lang="en-US" sz="2800" dirty="0" smtClean="0"/>
              <a:t>~P are some examples of elementary sum of two variables. </a:t>
            </a:r>
          </a:p>
          <a:p>
            <a:pPr>
              <a:buNone/>
            </a:pPr>
            <a:endParaRPr lang="en-US" sz="2800" dirty="0" smtClean="0"/>
          </a:p>
          <a:p>
            <a:pPr lvl="0">
              <a:buNone/>
            </a:pPr>
            <a:r>
              <a:rPr lang="en-US" sz="2800" dirty="0" smtClean="0"/>
              <a:t>1. An elementary product is identically false </a:t>
            </a:r>
            <a:r>
              <a:rPr lang="en-US" sz="2800" dirty="0" err="1" smtClean="0"/>
              <a:t>iff</a:t>
            </a:r>
            <a:r>
              <a:rPr lang="en-US" sz="2800" dirty="0" smtClean="0"/>
              <a:t> it contains at least one pair of factors which one is the negation of the other.</a:t>
            </a:r>
          </a:p>
          <a:p>
            <a:pPr>
              <a:buNone/>
            </a:pPr>
            <a:r>
              <a:rPr lang="en-US" sz="2800" dirty="0" smtClean="0"/>
              <a:t> 2. An elementary sum is identically true </a:t>
            </a:r>
            <a:r>
              <a:rPr lang="en-US" sz="2800" dirty="0" err="1" smtClean="0"/>
              <a:t>iff</a:t>
            </a:r>
            <a:r>
              <a:rPr lang="en-US" sz="2800" dirty="0" smtClean="0"/>
              <a:t> it contains at least one pair of actors in which one is the negation of the other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2571768"/>
          </a:xfrm>
        </p:spPr>
        <p:txBody>
          <a:bodyPr>
            <a:normAutofit fontScale="92500" lnSpcReduction="20000"/>
          </a:bodyPr>
          <a:lstStyle/>
          <a:p>
            <a:r>
              <a:rPr lang="en-US" b="1" dirty="0" smtClean="0"/>
              <a:t>Disjunctive Normal Forms (DNF)		</a:t>
            </a:r>
            <a:endParaRPr lang="en-US" dirty="0" smtClean="0"/>
          </a:p>
          <a:p>
            <a:pPr>
              <a:buNone/>
            </a:pPr>
            <a:r>
              <a:rPr lang="en-US" dirty="0" smtClean="0"/>
              <a:t>	A formula which is equivalent to a given formula and which consists of a sum of elementary product is called a disjunctive normal form of the given formula.</a:t>
            </a:r>
          </a:p>
          <a:p>
            <a:pPr>
              <a:buNone/>
            </a:pPr>
            <a:r>
              <a:rPr lang="en-US" dirty="0" smtClean="0"/>
              <a:t>	Given formula is identically false if every elementary product appearing in its DNF is identically false.</a:t>
            </a:r>
          </a:p>
          <a:p>
            <a:pPr>
              <a:buNone/>
            </a:pPr>
            <a:r>
              <a:rPr lang="en-US" b="1" dirty="0" smtClean="0"/>
              <a:t> </a:t>
            </a:r>
            <a:endParaRPr lang="en-US" dirty="0" smtClean="0"/>
          </a:p>
          <a:p>
            <a:endParaRPr lang="en-US" dirty="0"/>
          </a:p>
        </p:txBody>
      </p:sp>
      <p:pic>
        <p:nvPicPr>
          <p:cNvPr id="2051" name="Picture 3"/>
          <p:cNvPicPr>
            <a:picLocks noChangeAspect="1" noChangeArrowheads="1"/>
          </p:cNvPicPr>
          <p:nvPr/>
        </p:nvPicPr>
        <p:blipFill>
          <a:blip r:embed="rId2"/>
          <a:srcRect/>
          <a:stretch>
            <a:fillRect/>
          </a:stretch>
        </p:blipFill>
        <p:spPr bwMode="auto">
          <a:xfrm>
            <a:off x="1071538" y="2619375"/>
            <a:ext cx="7000924" cy="302420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229600" cy="5746442"/>
          </a:xfrm>
        </p:spPr>
        <p:txBody>
          <a:bodyPr/>
          <a:lstStyle/>
          <a:p>
            <a:r>
              <a:rPr lang="en-US" b="1" dirty="0" smtClean="0"/>
              <a:t>Conjunctive Normal Forms (CNF)</a:t>
            </a:r>
            <a:endParaRPr lang="en-US" dirty="0" smtClean="0"/>
          </a:p>
          <a:p>
            <a:pPr>
              <a:buNone/>
            </a:pPr>
            <a:r>
              <a:rPr lang="en-US" dirty="0" smtClean="0"/>
              <a:t> </a:t>
            </a:r>
          </a:p>
          <a:p>
            <a:pPr>
              <a:buNone/>
            </a:pPr>
            <a:r>
              <a:rPr lang="en-US" dirty="0" smtClean="0"/>
              <a:t>	A formula, which is consists of a product of elementary sums and is equivalent to a given formula is called a conjunctive normal forms of the given formula.</a:t>
            </a:r>
            <a:endParaRPr lang="en-US" dirty="0"/>
          </a:p>
        </p:txBody>
      </p:sp>
      <p:pic>
        <p:nvPicPr>
          <p:cNvPr id="1026" name="Picture 2"/>
          <p:cNvPicPr>
            <a:picLocks noChangeAspect="1" noChangeArrowheads="1"/>
          </p:cNvPicPr>
          <p:nvPr/>
        </p:nvPicPr>
        <p:blipFill>
          <a:blip r:embed="rId2"/>
          <a:srcRect/>
          <a:stretch>
            <a:fillRect/>
          </a:stretch>
        </p:blipFill>
        <p:spPr bwMode="auto">
          <a:xfrm>
            <a:off x="857224" y="3000371"/>
            <a:ext cx="7572428" cy="278608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92500" lnSpcReduction="10000"/>
          </a:bodyPr>
          <a:lstStyle/>
          <a:p>
            <a:r>
              <a:rPr lang="en-US" b="1" dirty="0" smtClean="0"/>
              <a:t>Principal Disjunctive Normal Forms</a:t>
            </a:r>
            <a:endParaRPr lang="en-US" dirty="0" smtClean="0"/>
          </a:p>
          <a:p>
            <a:endParaRPr lang="en-US" dirty="0" smtClean="0"/>
          </a:p>
          <a:p>
            <a:r>
              <a:rPr lang="en-US" dirty="0" smtClean="0"/>
              <a:t>For two statement variables P and Q, construct all possible formulas, which consists of conjunctions of P or its negation and conjunctions of q or its negation such that none of the formulas contain both a variable and its negation. Note that any formula which is obtained by commuting the formulas in the conjunction should not be included in this list because any such formula will be equivalent to one included in the list. For example, any one of </a:t>
            </a:r>
            <a:r>
              <a:rPr lang="en-US" dirty="0" err="1" smtClean="0"/>
              <a:t>p</a:t>
            </a:r>
            <a:r>
              <a:rPr lang="en-US" dirty="0" err="1" smtClean="0">
                <a:sym typeface="Symbol"/>
              </a:rPr>
              <a:t></a:t>
            </a:r>
            <a:r>
              <a:rPr lang="en-US" dirty="0" err="1" smtClean="0"/>
              <a:t>q</a:t>
            </a:r>
            <a:r>
              <a:rPr lang="en-US" dirty="0" smtClean="0"/>
              <a:t> or </a:t>
            </a:r>
            <a:r>
              <a:rPr lang="en-US" dirty="0" err="1" smtClean="0"/>
              <a:t>q</a:t>
            </a:r>
            <a:r>
              <a:rPr lang="en-US" dirty="0" err="1" smtClean="0">
                <a:sym typeface="Symbol"/>
              </a:rPr>
              <a:t></a:t>
            </a:r>
            <a:r>
              <a:rPr lang="en-US" dirty="0" err="1" smtClean="0"/>
              <a:t>p</a:t>
            </a:r>
            <a:r>
              <a:rPr lang="en-US" dirty="0" smtClean="0"/>
              <a:t> is included in the list, but not the both. For two variables p and q, there are 4 formulas included in the list; these are given by</a:t>
            </a:r>
          </a:p>
          <a:p>
            <a:pPr>
              <a:buNone/>
            </a:pPr>
            <a:r>
              <a:rPr lang="en-US" dirty="0" smtClean="0"/>
              <a:t>	</a:t>
            </a:r>
            <a:r>
              <a:rPr lang="en-US" dirty="0" err="1" smtClean="0"/>
              <a:t>p</a:t>
            </a:r>
            <a:r>
              <a:rPr lang="en-US" dirty="0" err="1" smtClean="0">
                <a:sym typeface="Symbol"/>
              </a:rPr>
              <a:t></a:t>
            </a:r>
            <a:r>
              <a:rPr lang="en-US" dirty="0" err="1" smtClean="0"/>
              <a:t>q</a:t>
            </a:r>
            <a:r>
              <a:rPr lang="en-US" dirty="0" smtClean="0"/>
              <a:t>, p </a:t>
            </a:r>
            <a:r>
              <a:rPr lang="en-US" dirty="0" smtClean="0">
                <a:sym typeface="Symbol"/>
              </a:rPr>
              <a:t></a:t>
            </a:r>
            <a:r>
              <a:rPr lang="en-US" dirty="0" smtClean="0"/>
              <a:t> ~q, ~</a:t>
            </a:r>
            <a:r>
              <a:rPr lang="en-US" dirty="0" err="1" smtClean="0"/>
              <a:t>p</a:t>
            </a:r>
            <a:r>
              <a:rPr lang="en-US" dirty="0" err="1" smtClean="0">
                <a:sym typeface="Symbol"/>
              </a:rPr>
              <a:t></a:t>
            </a:r>
            <a:r>
              <a:rPr lang="en-US" dirty="0" err="1" smtClean="0"/>
              <a:t>q</a:t>
            </a:r>
            <a:r>
              <a:rPr lang="en-US" dirty="0" smtClean="0"/>
              <a:t>, ~p </a:t>
            </a:r>
            <a:r>
              <a:rPr lang="en-US" dirty="0" smtClean="0">
                <a:sym typeface="Symbol"/>
              </a:rPr>
              <a:t></a:t>
            </a:r>
            <a:r>
              <a:rPr lang="en-US" dirty="0" smtClean="0"/>
              <a:t> q</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Principal Conjunctive Normal Form</a:t>
            </a:r>
            <a:br>
              <a:rPr lang="en-US" sz="3600" b="1" dirty="0" smtClean="0"/>
            </a:b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Given a number of variables, </a:t>
            </a:r>
            <a:r>
              <a:rPr lang="en-US" dirty="0" err="1" smtClean="0"/>
              <a:t>maxterm</a:t>
            </a:r>
            <a:r>
              <a:rPr lang="en-US" dirty="0" smtClean="0"/>
              <a:t> of these variables is a formula, which consists of disjunctions in which each variable or its negations, but not both, appear only once. Also the </a:t>
            </a:r>
            <a:r>
              <a:rPr lang="en-US" dirty="0" err="1" smtClean="0"/>
              <a:t>maxterms</a:t>
            </a:r>
            <a:r>
              <a:rPr lang="en-US" dirty="0" smtClean="0"/>
              <a:t> are duals of min. terms. For a given formula, an equivalent formula consisting of conjunctions of the </a:t>
            </a:r>
            <a:r>
              <a:rPr lang="en-US" dirty="0" err="1" smtClean="0"/>
              <a:t>maxterms</a:t>
            </a:r>
            <a:r>
              <a:rPr lang="en-US" dirty="0" smtClean="0"/>
              <a:t> only is known as its principal conjunctive normal form or the product of sums of canonical terms.</a:t>
            </a:r>
          </a:p>
          <a:p>
            <a:pPr>
              <a:buNone/>
            </a:pPr>
            <a:endParaRPr lang="en-US" dirty="0" smtClean="0"/>
          </a:p>
          <a:p>
            <a:r>
              <a:rPr lang="en-US" dirty="0" smtClean="0"/>
              <a:t>The principal conjunctive normal form for A is </a:t>
            </a:r>
          </a:p>
          <a:p>
            <a:pPr>
              <a:buNone/>
            </a:pPr>
            <a:r>
              <a:rPr lang="en-US" dirty="0" smtClean="0"/>
              <a:t>(~p</a:t>
            </a:r>
            <a:r>
              <a:rPr lang="en-US" dirty="0" smtClean="0">
                <a:sym typeface="Symbol"/>
              </a:rPr>
              <a:t></a:t>
            </a:r>
            <a:r>
              <a:rPr lang="en-US" dirty="0" smtClean="0"/>
              <a:t>~</a:t>
            </a:r>
            <a:r>
              <a:rPr lang="en-US" dirty="0" err="1" smtClean="0"/>
              <a:t>q</a:t>
            </a:r>
            <a:r>
              <a:rPr lang="en-US" dirty="0" err="1" smtClean="0">
                <a:sym typeface="Symbol"/>
              </a:rPr>
              <a:t></a:t>
            </a:r>
            <a:r>
              <a:rPr lang="en-US" dirty="0" err="1" smtClean="0"/>
              <a:t>r</a:t>
            </a:r>
            <a:r>
              <a:rPr lang="en-US" dirty="0" smtClean="0"/>
              <a:t>)</a:t>
            </a:r>
            <a:r>
              <a:rPr lang="en-US" dirty="0" smtClean="0">
                <a:sym typeface="Symbol"/>
              </a:rPr>
              <a:t></a:t>
            </a:r>
            <a:r>
              <a:rPr lang="en-US" dirty="0" smtClean="0"/>
              <a:t>(~</a:t>
            </a:r>
            <a:r>
              <a:rPr lang="en-US" dirty="0" err="1" smtClean="0"/>
              <a:t>p</a:t>
            </a:r>
            <a:r>
              <a:rPr lang="en-US" dirty="0" err="1" smtClean="0">
                <a:sym typeface="Symbol"/>
              </a:rPr>
              <a:t></a:t>
            </a:r>
            <a:r>
              <a:rPr lang="en-US" dirty="0" err="1" smtClean="0"/>
              <a:t>q</a:t>
            </a:r>
            <a:r>
              <a:rPr lang="en-US" dirty="0" smtClean="0">
                <a:sym typeface="Symbol"/>
              </a:rPr>
              <a:t></a:t>
            </a:r>
            <a:r>
              <a:rPr lang="en-US" dirty="0" smtClean="0"/>
              <a:t>~r)</a:t>
            </a:r>
            <a:r>
              <a:rPr lang="en-US" dirty="0" smtClean="0">
                <a:sym typeface="Symbol"/>
              </a:rPr>
              <a:t></a:t>
            </a:r>
            <a:r>
              <a:rPr lang="en-US" dirty="0" smtClean="0"/>
              <a:t>(~</a:t>
            </a:r>
            <a:r>
              <a:rPr lang="en-US" dirty="0" err="1" smtClean="0"/>
              <a:t>p</a:t>
            </a:r>
            <a:r>
              <a:rPr lang="en-US" dirty="0" err="1" smtClean="0">
                <a:sym typeface="Symbol"/>
              </a:rPr>
              <a:t></a:t>
            </a:r>
            <a:r>
              <a:rPr lang="en-US" dirty="0" err="1" smtClean="0"/>
              <a:t>q</a:t>
            </a:r>
            <a:r>
              <a:rPr lang="en-US" dirty="0" err="1" smtClean="0">
                <a:sym typeface="Symbol"/>
              </a:rPr>
              <a:t></a:t>
            </a:r>
            <a:r>
              <a:rPr lang="en-US" dirty="0" err="1" smtClean="0"/>
              <a:t>r</a:t>
            </a:r>
            <a:r>
              <a:rPr lang="en-US" dirty="0" smtClean="0"/>
              <a:t>)</a:t>
            </a:r>
            <a:r>
              <a:rPr lang="en-US" dirty="0" smtClean="0">
                <a:sym typeface="Symbol"/>
              </a:rPr>
              <a:t></a:t>
            </a:r>
            <a:r>
              <a:rPr lang="en-US" dirty="0" smtClean="0"/>
              <a:t>(p</a:t>
            </a:r>
            <a:r>
              <a:rPr lang="en-US" dirty="0" smtClean="0">
                <a:sym typeface="Symbol"/>
              </a:rPr>
              <a:t></a:t>
            </a:r>
            <a:r>
              <a:rPr lang="en-US" dirty="0" smtClean="0"/>
              <a:t>~</a:t>
            </a:r>
            <a:r>
              <a:rPr lang="en-US" dirty="0" err="1" smtClean="0"/>
              <a:t>q</a:t>
            </a:r>
            <a:r>
              <a:rPr lang="en-US" dirty="0" err="1" smtClean="0">
                <a:sym typeface="Symbol"/>
              </a:rPr>
              <a:t></a:t>
            </a:r>
            <a:r>
              <a:rPr lang="en-US" dirty="0" err="1" smtClean="0"/>
              <a:t>r</a:t>
            </a:r>
            <a:r>
              <a:rPr lang="en-US" dirty="0" smtClean="0"/>
              <a:t>)</a:t>
            </a:r>
            <a:r>
              <a:rPr lang="en-US" dirty="0" smtClean="0">
                <a:sym typeface="Symbol"/>
              </a:rPr>
              <a:t></a:t>
            </a:r>
            <a:r>
              <a:rPr lang="en-US" dirty="0" smtClean="0"/>
              <a:t>(</a:t>
            </a:r>
            <a:r>
              <a:rPr lang="en-US" dirty="0" err="1" smtClean="0"/>
              <a:t>p</a:t>
            </a:r>
            <a:r>
              <a:rPr lang="en-US" dirty="0" err="1" smtClean="0">
                <a:sym typeface="Symbol"/>
              </a:rPr>
              <a:t></a:t>
            </a:r>
            <a:r>
              <a:rPr lang="en-US" dirty="0" err="1" smtClean="0"/>
              <a:t>q</a:t>
            </a:r>
            <a:r>
              <a:rPr lang="en-US" dirty="0" smtClean="0">
                <a:sym typeface="Symbol"/>
              </a:rPr>
              <a:t></a:t>
            </a:r>
            <a:r>
              <a:rPr lang="en-US" dirty="0" smtClean="0"/>
              <a:t>~r)</a:t>
            </a:r>
          </a:p>
          <a:p>
            <a:pPr>
              <a:buNone/>
            </a:pPr>
            <a:r>
              <a:rPr lang="en-US" b="1" dirty="0" smtClean="0"/>
              <a:t>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First-order logic</a:t>
            </a:r>
            <a:endParaRPr lang="en-US" dirty="0"/>
          </a:p>
        </p:txBody>
      </p:sp>
      <p:sp>
        <p:nvSpPr>
          <p:cNvPr id="3" name="Content Placeholder 2"/>
          <p:cNvSpPr>
            <a:spLocks noGrp="1"/>
          </p:cNvSpPr>
          <p:nvPr>
            <p:ph idx="1"/>
          </p:nvPr>
        </p:nvSpPr>
        <p:spPr>
          <a:xfrm>
            <a:off x="357158" y="2000240"/>
            <a:ext cx="8229600" cy="4389120"/>
          </a:xfrm>
        </p:spPr>
        <p:txBody>
          <a:bodyPr>
            <a:normAutofit fontScale="92500" lnSpcReduction="20000"/>
          </a:bodyPr>
          <a:lstStyle/>
          <a:p>
            <a:r>
              <a:rPr lang="en-US" b="1" dirty="0" smtClean="0"/>
              <a:t>First-order logic</a:t>
            </a:r>
            <a:r>
              <a:rPr lang="en-US" dirty="0" smtClean="0"/>
              <a:t>—also known as </a:t>
            </a:r>
            <a:r>
              <a:rPr lang="en-US" b="1" dirty="0" smtClean="0"/>
              <a:t>predicate logic</a:t>
            </a:r>
            <a:r>
              <a:rPr lang="en-US" dirty="0" smtClean="0"/>
              <a:t>, </a:t>
            </a:r>
            <a:r>
              <a:rPr lang="en-US" b="1" dirty="0" smtClean="0"/>
              <a:t>quantificational logic</a:t>
            </a:r>
            <a:r>
              <a:rPr lang="en-US" dirty="0" smtClean="0"/>
              <a:t>, and </a:t>
            </a:r>
            <a:r>
              <a:rPr lang="en-US" b="1" dirty="0" smtClean="0"/>
              <a:t>first-order predicate calculus</a:t>
            </a:r>
            <a:r>
              <a:rPr lang="en-US" dirty="0" smtClean="0"/>
              <a:t>—is a collection of formal systems used in </a:t>
            </a:r>
          </a:p>
          <a:p>
            <a:pPr>
              <a:buNone/>
            </a:pPr>
            <a:r>
              <a:rPr lang="en-US" dirty="0" smtClean="0"/>
              <a:t>	Mathematics , philosophy,  and computer science. </a:t>
            </a:r>
          </a:p>
          <a:p>
            <a:r>
              <a:rPr lang="en-US" dirty="0" smtClean="0"/>
              <a:t>First-order logic uses quantified variables  over non-logical objects and allows the use of sentences that contain variables, so that rather than propositions such as </a:t>
            </a:r>
            <a:r>
              <a:rPr lang="en-US" i="1" dirty="0" smtClean="0"/>
              <a:t>Socrates is a man</a:t>
            </a:r>
            <a:r>
              <a:rPr lang="en-US" dirty="0" smtClean="0"/>
              <a:t> one can have expressions in the form "there exists x such that x is Socrates and x is a man" and </a:t>
            </a:r>
            <a:r>
              <a:rPr lang="en-US" i="1" dirty="0" smtClean="0"/>
              <a:t>there exists</a:t>
            </a:r>
            <a:r>
              <a:rPr lang="en-US" dirty="0" smtClean="0"/>
              <a:t> is a quantifier while </a:t>
            </a:r>
            <a:r>
              <a:rPr lang="en-US" i="1" dirty="0" smtClean="0"/>
              <a:t>x</a:t>
            </a:r>
            <a:r>
              <a:rPr lang="en-US" dirty="0" smtClean="0"/>
              <a:t> is a variable.</a:t>
            </a:r>
            <a:r>
              <a:rPr lang="en-US" baseline="30000" dirty="0" smtClean="0"/>
              <a:t> </a:t>
            </a:r>
          </a:p>
          <a:p>
            <a:r>
              <a:rPr lang="en-US" dirty="0" smtClean="0"/>
              <a:t>This distinguishes it from propositional logic, which does not use quantifiers or relations; in this sense, propositional logic is the foundation of first-order logic.</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order predicate logic</a:t>
            </a:r>
            <a:endParaRPr lang="en-US" dirty="0"/>
          </a:p>
        </p:txBody>
      </p:sp>
      <p:sp>
        <p:nvSpPr>
          <p:cNvPr id="3" name="Content Placeholder 2"/>
          <p:cNvSpPr>
            <a:spLocks noGrp="1"/>
          </p:cNvSpPr>
          <p:nvPr>
            <p:ph idx="1"/>
          </p:nvPr>
        </p:nvSpPr>
        <p:spPr/>
        <p:txBody>
          <a:bodyPr/>
          <a:lstStyle/>
          <a:p>
            <a:r>
              <a:rPr lang="en-US" dirty="0" smtClean="0"/>
              <a:t>In </a:t>
            </a:r>
            <a:r>
              <a:rPr lang="en-US" b="1" dirty="0" smtClean="0"/>
              <a:t>first</a:t>
            </a:r>
            <a:r>
              <a:rPr lang="en-US" dirty="0" smtClean="0"/>
              <a:t>-</a:t>
            </a:r>
            <a:r>
              <a:rPr lang="en-US" b="1" dirty="0" smtClean="0"/>
              <a:t>order</a:t>
            </a:r>
            <a:r>
              <a:rPr lang="en-US" dirty="0" smtClean="0"/>
              <a:t> </a:t>
            </a:r>
            <a:r>
              <a:rPr lang="en-US" b="1" dirty="0" smtClean="0"/>
              <a:t>logic</a:t>
            </a:r>
            <a:r>
              <a:rPr lang="en-US" dirty="0" smtClean="0"/>
              <a:t>, a </a:t>
            </a:r>
            <a:r>
              <a:rPr lang="en-US" b="1" dirty="0" smtClean="0"/>
              <a:t>predicate</a:t>
            </a:r>
            <a:r>
              <a:rPr lang="en-US" dirty="0" smtClean="0"/>
              <a:t> can only refer to a single subject. </a:t>
            </a:r>
            <a:r>
              <a:rPr lang="en-US" b="1" dirty="0" smtClean="0"/>
              <a:t>First</a:t>
            </a:r>
            <a:r>
              <a:rPr lang="en-US" dirty="0" smtClean="0"/>
              <a:t>-</a:t>
            </a:r>
            <a:r>
              <a:rPr lang="en-US" b="1" dirty="0" smtClean="0"/>
              <a:t>order</a:t>
            </a:r>
            <a:r>
              <a:rPr lang="en-US" dirty="0" smtClean="0"/>
              <a:t> </a:t>
            </a:r>
            <a:r>
              <a:rPr lang="en-US" b="1" dirty="0" smtClean="0"/>
              <a:t>logic</a:t>
            </a:r>
            <a:r>
              <a:rPr lang="en-US" dirty="0" smtClean="0"/>
              <a:t> is also known as </a:t>
            </a:r>
            <a:r>
              <a:rPr lang="en-US" b="1" dirty="0" smtClean="0"/>
              <a:t>first</a:t>
            </a:r>
            <a:r>
              <a:rPr lang="en-US" dirty="0" smtClean="0"/>
              <a:t>-</a:t>
            </a:r>
            <a:r>
              <a:rPr lang="en-US" b="1" dirty="0" smtClean="0"/>
              <a:t>order</a:t>
            </a:r>
            <a:r>
              <a:rPr lang="en-US" dirty="0" smtClean="0"/>
              <a:t> </a:t>
            </a:r>
            <a:r>
              <a:rPr lang="en-US" b="1" dirty="0" smtClean="0"/>
              <a:t>predicate</a:t>
            </a:r>
            <a:r>
              <a:rPr lang="en-US" dirty="0" smtClean="0"/>
              <a:t> calculus or </a:t>
            </a:r>
            <a:r>
              <a:rPr lang="en-US" b="1" dirty="0" smtClean="0"/>
              <a:t>first</a:t>
            </a:r>
            <a:r>
              <a:rPr lang="en-US" dirty="0" smtClean="0"/>
              <a:t>-</a:t>
            </a:r>
            <a:r>
              <a:rPr lang="en-US" b="1" dirty="0" smtClean="0"/>
              <a:t>order</a:t>
            </a:r>
            <a:r>
              <a:rPr lang="en-US" dirty="0" smtClean="0"/>
              <a:t> functional calculus. A sentence in </a:t>
            </a:r>
            <a:r>
              <a:rPr lang="en-US" b="1" dirty="0" smtClean="0"/>
              <a:t>first</a:t>
            </a:r>
            <a:r>
              <a:rPr lang="en-US" dirty="0" smtClean="0"/>
              <a:t>-</a:t>
            </a:r>
            <a:r>
              <a:rPr lang="en-US" b="1" dirty="0" smtClean="0"/>
              <a:t>order</a:t>
            </a:r>
            <a:r>
              <a:rPr lang="en-US" dirty="0" smtClean="0"/>
              <a:t> </a:t>
            </a:r>
            <a:r>
              <a:rPr lang="en-US" b="1" dirty="0" smtClean="0"/>
              <a:t>logic</a:t>
            </a:r>
            <a:r>
              <a:rPr lang="en-US" dirty="0" smtClean="0"/>
              <a:t> is written in the form </a:t>
            </a:r>
            <a:r>
              <a:rPr lang="en-US" dirty="0" err="1" smtClean="0"/>
              <a:t>Px</a:t>
            </a:r>
            <a:r>
              <a:rPr lang="en-US" dirty="0" smtClean="0"/>
              <a:t> or P(x), where P is the </a:t>
            </a:r>
            <a:r>
              <a:rPr lang="en-US" b="1" dirty="0" smtClean="0"/>
              <a:t>predicate</a:t>
            </a:r>
            <a:r>
              <a:rPr lang="en-US" dirty="0" smtClean="0"/>
              <a:t> and x is the subject, represented as a variable.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proof</a:t>
            </a:r>
            <a:endParaRPr lang="en-US" dirty="0"/>
          </a:p>
        </p:txBody>
      </p:sp>
      <p:sp>
        <p:nvSpPr>
          <p:cNvPr id="3" name="Content Placeholder 2"/>
          <p:cNvSpPr>
            <a:spLocks noGrp="1"/>
          </p:cNvSpPr>
          <p:nvPr>
            <p:ph idx="1"/>
          </p:nvPr>
        </p:nvSpPr>
        <p:spPr/>
        <p:txBody>
          <a:bodyPr/>
          <a:lstStyle/>
          <a:p>
            <a:r>
              <a:rPr lang="en-US" dirty="0" smtClean="0"/>
              <a:t>Direct Proof</a:t>
            </a:r>
          </a:p>
          <a:p>
            <a:r>
              <a:rPr lang="en-US" dirty="0" smtClean="0"/>
              <a:t>Indirect Proof</a:t>
            </a:r>
          </a:p>
          <a:p>
            <a:r>
              <a:rPr lang="en-US" dirty="0" smtClean="0"/>
              <a:t>Proof of Contradiction</a:t>
            </a:r>
          </a:p>
          <a:p>
            <a:r>
              <a:rPr lang="en-US" dirty="0" smtClean="0"/>
              <a:t>Proof of Exhaustion</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Inference </a:t>
            </a:r>
            <a:endParaRPr lang="en-US" dirty="0"/>
          </a:p>
        </p:txBody>
      </p:sp>
      <p:sp>
        <p:nvSpPr>
          <p:cNvPr id="3" name="Content Placeholder 2"/>
          <p:cNvSpPr>
            <a:spLocks noGrp="1"/>
          </p:cNvSpPr>
          <p:nvPr>
            <p:ph idx="1"/>
          </p:nvPr>
        </p:nvSpPr>
        <p:spPr/>
        <p:txBody>
          <a:bodyPr/>
          <a:lstStyle/>
          <a:p>
            <a:r>
              <a:rPr lang="en-US" dirty="0" smtClean="0"/>
              <a:t>The following are two important rules of inferences. </a:t>
            </a:r>
          </a:p>
          <a:p>
            <a:pPr>
              <a:buNone/>
            </a:pPr>
            <a:r>
              <a:rPr lang="en-US" dirty="0" smtClean="0"/>
              <a:t> </a:t>
            </a:r>
          </a:p>
          <a:p>
            <a:r>
              <a:rPr lang="en-US" dirty="0" smtClean="0"/>
              <a:t>Rule P:  A premise may be introduced at any point in the derivation. </a:t>
            </a:r>
          </a:p>
          <a:p>
            <a:pPr>
              <a:buNone/>
            </a:pPr>
            <a:r>
              <a:rPr lang="en-US" dirty="0" smtClean="0"/>
              <a:t> </a:t>
            </a:r>
          </a:p>
          <a:p>
            <a:r>
              <a:rPr lang="en-US" dirty="0" smtClean="0"/>
              <a:t>Rule T: A formula S may be introduced in a derivation if S is tautologically implied by one or more of the preceding formulas in the derivation. </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rmAutofit fontScale="85000" lnSpcReduction="20000"/>
          </a:bodyPr>
          <a:lstStyle/>
          <a:p>
            <a:r>
              <a:rPr lang="en-US" b="1" dirty="0" smtClean="0">
                <a:latin typeface="Times New Roman" pitchFamily="18" charset="0"/>
                <a:cs typeface="Times New Roman" pitchFamily="18" charset="0"/>
              </a:rPr>
              <a:t>Statement form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this representation, the well-defined description of the elements of the set is given. Below are some examples.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The set of all even number less than 10.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The set of the number less than 10 and more than 1.</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Roster form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this representation, elements are listed within the pair of brackets {} and are separated by commas. Below are two examples.</a:t>
            </a:r>
          </a:p>
          <a:p>
            <a:pPr>
              <a:buNone/>
            </a:pPr>
            <a:r>
              <a:rPr lang="en-US" dirty="0" smtClean="0">
                <a:latin typeface="Times New Roman" pitchFamily="18" charset="0"/>
                <a:cs typeface="Times New Roman" pitchFamily="18" charset="0"/>
              </a:rPr>
              <a:t>1. Let N is the set of natural numbers less than 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 = { 1 , 2 , 3, 4 }.</a:t>
            </a:r>
          </a:p>
          <a:p>
            <a:pPr>
              <a:buNone/>
            </a:pPr>
            <a:r>
              <a:rPr lang="en-US" dirty="0" smtClean="0">
                <a:latin typeface="Times New Roman" pitchFamily="18" charset="0"/>
                <a:cs typeface="Times New Roman" pitchFamily="18" charset="0"/>
              </a:rPr>
              <a:t>2. The set of all vowels in the English alphabet.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V = { a , e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o , u }.</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Set builder form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Set-builder set is described by a property that its member must satisfy.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{x : x is even number divisible by 6 and less than 100}.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{x : x is natural number less than 10}.</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57158" y="1142984"/>
            <a:ext cx="6286544" cy="421484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1409700" y="1214422"/>
            <a:ext cx="6324600" cy="489665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4000528"/>
          </a:xfrm>
        </p:spPr>
        <p:txBody>
          <a:bodyPr>
            <a:normAutofit fontScale="92500"/>
          </a:bodyPr>
          <a:lstStyle/>
          <a:p>
            <a:pPr lvl="1">
              <a:buNone/>
            </a:pPr>
            <a:r>
              <a:rPr lang="en-US" b="1" dirty="0" smtClean="0"/>
              <a:t>Theory of Inference for the Predicated Calculus</a:t>
            </a:r>
          </a:p>
          <a:p>
            <a:pPr>
              <a:buNone/>
            </a:pPr>
            <a:r>
              <a:rPr lang="en-US" sz="2800" dirty="0" smtClean="0"/>
              <a:t> </a:t>
            </a:r>
          </a:p>
          <a:p>
            <a:pPr>
              <a:buNone/>
            </a:pPr>
            <a:r>
              <a:rPr lang="en-US" sz="2800" dirty="0" smtClean="0"/>
              <a:t>	</a:t>
            </a:r>
            <a:r>
              <a:rPr lang="en-US" sz="2400" dirty="0" smtClean="0"/>
              <a:t>The following four rules describe when the universal and existential quantifiers can be added to or deleted from an assertion.</a:t>
            </a:r>
          </a:p>
          <a:p>
            <a:pPr>
              <a:buNone/>
            </a:pPr>
            <a:r>
              <a:rPr lang="en-US" sz="2400" b="1" dirty="0" smtClean="0"/>
              <a:t> </a:t>
            </a:r>
            <a:endParaRPr lang="en-US" sz="2400" dirty="0" smtClean="0"/>
          </a:p>
          <a:p>
            <a:pPr>
              <a:buNone/>
            </a:pPr>
            <a:r>
              <a:rPr lang="en-US" sz="2400" b="1" dirty="0" smtClean="0"/>
              <a:t>	Rule 1: Universal specifications (us) : </a:t>
            </a:r>
            <a:r>
              <a:rPr lang="en-US" sz="2400" dirty="0" smtClean="0"/>
              <a:t>if a statement of the form </a:t>
            </a:r>
            <a:r>
              <a:rPr lang="en-US" sz="2400" dirty="0" smtClean="0">
                <a:sym typeface="Symbol"/>
              </a:rPr>
              <a:t></a:t>
            </a:r>
            <a:r>
              <a:rPr lang="en-US" sz="2400" dirty="0" smtClean="0"/>
              <a:t>x, p(x) is assumed to be true, then the universal quantifier can be dropped to obtain p (c ) is true for an arbitrary object c in the universe. This rule may be represented as </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2214546" y="4357694"/>
            <a:ext cx="2643206" cy="121444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1" y="-1071594"/>
            <a:ext cx="8229600" cy="6848034"/>
          </a:xfrm>
        </p:spPr>
        <p:txBody>
          <a:bodyPr>
            <a:noAutofit/>
          </a:bodyPr>
          <a:lstStyle/>
          <a:p>
            <a:endParaRPr lang="en-US" sz="1800" b="1" dirty="0" smtClean="0"/>
          </a:p>
          <a:p>
            <a:endParaRPr lang="en-US" sz="1800" b="1" dirty="0" smtClean="0"/>
          </a:p>
          <a:p>
            <a:endParaRPr lang="en-US" sz="1800" b="1" dirty="0" smtClean="0"/>
          </a:p>
          <a:p>
            <a:endParaRPr lang="en-US" sz="1800" b="1" dirty="0" smtClean="0"/>
          </a:p>
          <a:p>
            <a:endParaRPr lang="en-US" sz="1800" b="1" dirty="0" smtClean="0"/>
          </a:p>
          <a:p>
            <a:r>
              <a:rPr lang="en-US" sz="2400" b="1" dirty="0" smtClean="0"/>
              <a:t>Rule 2 : Universal </a:t>
            </a:r>
            <a:r>
              <a:rPr lang="en-US" sz="2400" b="1" dirty="0" err="1" smtClean="0"/>
              <a:t>Generalisation</a:t>
            </a:r>
            <a:r>
              <a:rPr lang="en-US" sz="2400" b="1" dirty="0" smtClean="0"/>
              <a:t> (UG) : </a:t>
            </a:r>
            <a:r>
              <a:rPr lang="en-US" sz="2400" dirty="0" smtClean="0"/>
              <a:t> if a statement p (c ) is true for each element c of the universe, then the universal quantifier may be prefixed to obtain </a:t>
            </a:r>
            <a:r>
              <a:rPr lang="en-US" sz="2400" dirty="0" smtClean="0">
                <a:sym typeface="Symbol"/>
              </a:rPr>
              <a:t></a:t>
            </a:r>
            <a:r>
              <a:rPr lang="en-US" sz="2400" dirty="0" err="1" smtClean="0"/>
              <a:t>x,p</a:t>
            </a:r>
            <a:r>
              <a:rPr lang="en-US" sz="2400" dirty="0" smtClean="0"/>
              <a:t>(x). in symbols this rule is </a:t>
            </a:r>
          </a:p>
          <a:p>
            <a:pPr>
              <a:buNone/>
            </a:pPr>
            <a:r>
              <a:rPr lang="en-US" sz="2400" dirty="0" smtClean="0"/>
              <a:t>	</a:t>
            </a:r>
            <a:r>
              <a:rPr lang="en-US" sz="1800" dirty="0" smtClean="0"/>
              <a:t>		 </a:t>
            </a:r>
          </a:p>
          <a:p>
            <a:pPr>
              <a:buNone/>
            </a:pPr>
            <a:endParaRPr lang="en-US" sz="1800" dirty="0" smtClean="0"/>
          </a:p>
          <a:p>
            <a:pPr>
              <a:buNone/>
            </a:pPr>
            <a:endParaRPr lang="en-US" sz="1800" dirty="0" smtClean="0"/>
          </a:p>
          <a:p>
            <a:pPr>
              <a:buNone/>
            </a:pPr>
            <a:r>
              <a:rPr lang="en-US" sz="1800" dirty="0" smtClean="0"/>
              <a:t>			 </a:t>
            </a:r>
          </a:p>
          <a:p>
            <a:pPr>
              <a:buNone/>
            </a:pPr>
            <a:endParaRPr lang="en-US" sz="1800" dirty="0" smtClean="0"/>
          </a:p>
          <a:p>
            <a:pPr>
              <a:buNone/>
            </a:pPr>
            <a:r>
              <a:rPr lang="en-US" sz="1800" dirty="0" smtClean="0"/>
              <a:t>			  </a:t>
            </a:r>
          </a:p>
          <a:p>
            <a:endParaRPr lang="en-US" sz="1800" dirty="0"/>
          </a:p>
        </p:txBody>
      </p:sp>
      <p:pic>
        <p:nvPicPr>
          <p:cNvPr id="5123" name="Picture 3"/>
          <p:cNvPicPr>
            <a:picLocks noChangeAspect="1" noChangeArrowheads="1"/>
          </p:cNvPicPr>
          <p:nvPr/>
        </p:nvPicPr>
        <p:blipFill>
          <a:blip r:embed="rId2"/>
          <a:srcRect/>
          <a:stretch>
            <a:fillRect/>
          </a:stretch>
        </p:blipFill>
        <p:spPr bwMode="auto">
          <a:xfrm>
            <a:off x="1357290" y="2643182"/>
            <a:ext cx="3000395" cy="1285884"/>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67656"/>
          </a:xfrm>
        </p:spPr>
        <p:txBody>
          <a:bodyPr>
            <a:normAutofit/>
          </a:bodyPr>
          <a:lstStyle/>
          <a:p>
            <a:r>
              <a:rPr lang="en-US" sz="2800" b="1" dirty="0" smtClean="0">
                <a:solidFill>
                  <a:schemeClr val="tx1"/>
                </a:solidFill>
                <a:latin typeface="+mn-lt"/>
              </a:rPr>
              <a:t>Rule 3 : Existential specification (ES) :</a:t>
            </a:r>
            <a:r>
              <a:rPr lang="en-US" sz="2800" dirty="0" smtClean="0">
                <a:solidFill>
                  <a:schemeClr val="tx1"/>
                </a:solidFill>
                <a:latin typeface="+mn-lt"/>
              </a:rPr>
              <a:t> if </a:t>
            </a:r>
            <a:r>
              <a:rPr lang="en-US" sz="2800" dirty="0" smtClean="0">
                <a:solidFill>
                  <a:schemeClr val="tx1"/>
                </a:solidFill>
                <a:latin typeface="+mn-lt"/>
                <a:sym typeface="Symbol"/>
              </a:rPr>
              <a:t></a:t>
            </a:r>
            <a:r>
              <a:rPr lang="en-US" sz="2800" dirty="0" err="1" smtClean="0">
                <a:solidFill>
                  <a:schemeClr val="tx1"/>
                </a:solidFill>
                <a:latin typeface="+mn-lt"/>
              </a:rPr>
              <a:t>x,p</a:t>
            </a:r>
            <a:r>
              <a:rPr lang="en-US" sz="2800" dirty="0" smtClean="0">
                <a:solidFill>
                  <a:schemeClr val="tx1"/>
                </a:solidFill>
                <a:latin typeface="+mn-lt"/>
              </a:rPr>
              <a:t>(x) is assumed to be true, then there is an element c in the universe such that p (c) is true. Symbolically.</a:t>
            </a:r>
            <a:br>
              <a:rPr lang="en-US" sz="2800" dirty="0" smtClean="0">
                <a:solidFill>
                  <a:schemeClr val="tx1"/>
                </a:solidFill>
                <a:latin typeface="+mn-lt"/>
              </a:rPr>
            </a:br>
            <a:endParaRPr lang="en-US" sz="2800" dirty="0">
              <a:solidFill>
                <a:schemeClr val="tx1"/>
              </a:solidFill>
              <a:latin typeface="+mn-lt"/>
            </a:endParaRPr>
          </a:p>
        </p:txBody>
      </p:sp>
      <p:sp>
        <p:nvSpPr>
          <p:cNvPr id="3" name="Content Placeholder 2"/>
          <p:cNvSpPr>
            <a:spLocks noGrp="1"/>
          </p:cNvSpPr>
          <p:nvPr>
            <p:ph idx="1"/>
          </p:nvPr>
        </p:nvSpPr>
        <p:spPr>
          <a:xfrm>
            <a:off x="457200" y="3429000"/>
            <a:ext cx="8229600" cy="1928826"/>
          </a:xfrm>
        </p:spPr>
        <p:txBody>
          <a:bodyPr/>
          <a:lstStyle/>
          <a:p>
            <a:r>
              <a:rPr lang="en-US" sz="2800" b="1" dirty="0" smtClean="0"/>
              <a:t>Rule 4 : Existential Generalization (EG) : </a:t>
            </a:r>
            <a:r>
              <a:rPr lang="en-US" sz="2800" dirty="0" smtClean="0"/>
              <a:t> if  p (c )  is true for some element c in the universe, then </a:t>
            </a:r>
            <a:r>
              <a:rPr lang="en-US" sz="2800" dirty="0" smtClean="0">
                <a:sym typeface="Symbol"/>
              </a:rPr>
              <a:t></a:t>
            </a:r>
            <a:r>
              <a:rPr lang="en-US" sz="2800" dirty="0" smtClean="0"/>
              <a:t>x, p(x) is true in symbols, we have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2143108" y="2285992"/>
            <a:ext cx="2214578" cy="966793"/>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2500298" y="4857760"/>
            <a:ext cx="1857388" cy="101917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800" b="1" dirty="0" smtClean="0"/>
              <a:t>Automatic Theorem Proving</a:t>
            </a:r>
            <a:r>
              <a:rPr lang="en-US" sz="2800" dirty="0" smtClean="0"/>
              <a:t/>
            </a:r>
            <a:br>
              <a:rPr lang="en-US" sz="2800" dirty="0" smtClean="0"/>
            </a:br>
            <a:endParaRPr lang="en-US" sz="2800" dirty="0"/>
          </a:p>
        </p:txBody>
      </p:sp>
      <p:sp>
        <p:nvSpPr>
          <p:cNvPr id="3" name="Content Placeholder 2"/>
          <p:cNvSpPr>
            <a:spLocks noGrp="1"/>
          </p:cNvSpPr>
          <p:nvPr>
            <p:ph idx="1"/>
          </p:nvPr>
        </p:nvSpPr>
        <p:spPr>
          <a:xfrm>
            <a:off x="285720" y="1643050"/>
            <a:ext cx="8229600" cy="4389120"/>
          </a:xfrm>
        </p:spPr>
        <p:txBody>
          <a:bodyPr>
            <a:normAutofit fontScale="77500" lnSpcReduction="20000"/>
          </a:bodyPr>
          <a:lstStyle/>
          <a:p>
            <a:pPr>
              <a:buNone/>
            </a:pPr>
            <a:r>
              <a:rPr lang="en-US" sz="2800" b="1" dirty="0" smtClean="0"/>
              <a:t> </a:t>
            </a:r>
            <a:endParaRPr lang="en-US" sz="4800" dirty="0" smtClean="0"/>
          </a:p>
          <a:p>
            <a:pPr>
              <a:buNone/>
            </a:pPr>
            <a:r>
              <a:rPr lang="en-US" sz="2800" dirty="0" smtClean="0"/>
              <a:t>A proof of a proposition C is a mathematical argument consisting of a sequence of statements A</a:t>
            </a:r>
            <a:r>
              <a:rPr lang="en-US" sz="2800" baseline="-25000" dirty="0" smtClean="0"/>
              <a:t>1, </a:t>
            </a:r>
            <a:r>
              <a:rPr lang="en-US" sz="2800" dirty="0" smtClean="0"/>
              <a:t>A</a:t>
            </a:r>
            <a:r>
              <a:rPr lang="en-US" sz="2800" baseline="-25000" dirty="0" smtClean="0"/>
              <a:t>2………</a:t>
            </a:r>
            <a:r>
              <a:rPr lang="en-US" sz="2800" dirty="0" smtClean="0"/>
              <a:t>A</a:t>
            </a:r>
            <a:r>
              <a:rPr lang="en-US" sz="2800" baseline="-25000" dirty="0" smtClean="0"/>
              <a:t>m </a:t>
            </a:r>
            <a:r>
              <a:rPr lang="en-US" sz="2800" dirty="0" smtClean="0"/>
              <a:t> form which C logically follows. So C is the conclusion of this argument. The statement that is proved to be true is called a theorem. Sometimes it happens that we feel a certain statement is true, but he doesn’t succeed in proving it. It may also happen that we can’t disprove it. Such statements are called conjecture.</a:t>
            </a:r>
            <a:endParaRPr lang="en-US" sz="4800" dirty="0" smtClean="0"/>
          </a:p>
          <a:p>
            <a:pPr>
              <a:buNone/>
            </a:pPr>
            <a:r>
              <a:rPr lang="en-US" sz="2800" dirty="0" smtClean="0"/>
              <a:t>	</a:t>
            </a:r>
          </a:p>
          <a:p>
            <a:pPr>
              <a:buNone/>
            </a:pPr>
            <a:r>
              <a:rPr lang="en-US" sz="2800" dirty="0" smtClean="0"/>
              <a:t>For every n&gt;2, n </a:t>
            </a:r>
            <a:r>
              <a:rPr lang="en-US" sz="2800" dirty="0" smtClean="0">
                <a:sym typeface="Symbol"/>
              </a:rPr>
              <a:t></a:t>
            </a:r>
            <a:r>
              <a:rPr lang="en-US" sz="2800" dirty="0" smtClean="0"/>
              <a:t> N, If n is even, then n is sum of two primes. To this day, no one has been able to prove it or disprove it. </a:t>
            </a:r>
            <a:endParaRPr lang="en-US" sz="4800" dirty="0" smtClean="0"/>
          </a:p>
          <a:p>
            <a:pPr>
              <a:buNone/>
            </a:pPr>
            <a:r>
              <a:rPr lang="en-US" sz="2800" dirty="0" smtClean="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fontScale="92500" lnSpcReduction="20000"/>
          </a:bodyPr>
          <a:lstStyle/>
          <a:p>
            <a:pPr>
              <a:buNone/>
            </a:pPr>
            <a:endParaRPr lang="en-US" sz="4400" dirty="0" smtClean="0"/>
          </a:p>
          <a:p>
            <a:pPr lvl="0">
              <a:buNone/>
            </a:pPr>
            <a:r>
              <a:rPr lang="en-US" sz="2400" b="1" dirty="0" smtClean="0"/>
              <a:t>Variables: </a:t>
            </a:r>
            <a:r>
              <a:rPr lang="en-US" sz="2400" dirty="0" smtClean="0"/>
              <a:t>The capital letters of English alphabets A, B, C,…….P, Q, R….. will be used to denote the statement variables.</a:t>
            </a:r>
            <a:endParaRPr lang="en-US" sz="4400" dirty="0" smtClean="0"/>
          </a:p>
          <a:p>
            <a:pPr>
              <a:buNone/>
            </a:pPr>
            <a:r>
              <a:rPr lang="en-US" sz="2400" dirty="0" smtClean="0"/>
              <a:t> </a:t>
            </a:r>
            <a:endParaRPr lang="en-US" sz="4400" dirty="0" smtClean="0"/>
          </a:p>
          <a:p>
            <a:pPr lvl="0">
              <a:buNone/>
            </a:pPr>
            <a:r>
              <a:rPr lang="en-US" sz="2400" b="1" dirty="0" smtClean="0"/>
              <a:t>Connectives:</a:t>
            </a:r>
            <a:r>
              <a:rPr lang="en-US" sz="2400" dirty="0" smtClean="0"/>
              <a:t> The connectives ~, </a:t>
            </a:r>
            <a:r>
              <a:rPr lang="en-US" sz="2400" dirty="0" smtClean="0">
                <a:sym typeface="Symbol"/>
              </a:rPr>
              <a:t></a:t>
            </a:r>
            <a:r>
              <a:rPr lang="en-US" sz="2400" dirty="0" smtClean="0"/>
              <a:t>,</a:t>
            </a:r>
            <a:r>
              <a:rPr lang="en-US" sz="2400" dirty="0" smtClean="0">
                <a:sym typeface="Symbol"/>
              </a:rPr>
              <a:t></a:t>
            </a:r>
            <a:r>
              <a:rPr lang="en-US" sz="2400" dirty="0" smtClean="0"/>
              <a:t>,</a:t>
            </a:r>
            <a:r>
              <a:rPr lang="en-US" sz="2400" dirty="0" smtClean="0">
                <a:sym typeface="Symbol"/>
              </a:rPr>
              <a:t></a:t>
            </a:r>
            <a:r>
              <a:rPr lang="en-US" sz="2400" dirty="0" smtClean="0"/>
              <a:t>, </a:t>
            </a:r>
            <a:r>
              <a:rPr lang="en-US" sz="2400" dirty="0" smtClean="0">
                <a:sym typeface="Symbol"/>
              </a:rPr>
              <a:t></a:t>
            </a:r>
            <a:r>
              <a:rPr lang="en-US" sz="2400" dirty="0" smtClean="0"/>
              <a:t> appear in the formulas with the  order of precedence as given above</a:t>
            </a:r>
            <a:endParaRPr lang="en-US" sz="4400" dirty="0" smtClean="0"/>
          </a:p>
          <a:p>
            <a:pPr>
              <a:buNone/>
            </a:pPr>
            <a:r>
              <a:rPr lang="en-US" sz="2400" dirty="0" smtClean="0"/>
              <a:t> </a:t>
            </a:r>
            <a:endParaRPr lang="en-US" sz="4400" dirty="0" smtClean="0"/>
          </a:p>
          <a:p>
            <a:pPr lvl="0">
              <a:buNone/>
            </a:pPr>
            <a:r>
              <a:rPr lang="en-US" sz="2400" b="1" dirty="0" smtClean="0"/>
              <a:t>String of Formulas : </a:t>
            </a:r>
            <a:r>
              <a:rPr lang="en-US" sz="2400" dirty="0" smtClean="0"/>
              <a:t> A string of formulas is defined as follows : </a:t>
            </a:r>
            <a:endParaRPr lang="en-US" sz="4400" dirty="0" smtClean="0"/>
          </a:p>
          <a:p>
            <a:pPr>
              <a:buNone/>
            </a:pPr>
            <a:r>
              <a:rPr lang="en-US" sz="2400" dirty="0" smtClean="0"/>
              <a:t> </a:t>
            </a:r>
            <a:endParaRPr lang="en-US" sz="4400" dirty="0" smtClean="0"/>
          </a:p>
          <a:p>
            <a:pPr lvl="0">
              <a:buNone/>
            </a:pPr>
            <a:r>
              <a:rPr lang="en-US" sz="2400" dirty="0" smtClean="0"/>
              <a:t>any formula is a string of formulas.</a:t>
            </a:r>
            <a:endParaRPr lang="en-US" sz="4400" dirty="0" smtClean="0"/>
          </a:p>
          <a:p>
            <a:pPr lvl="0">
              <a:buNone/>
            </a:pPr>
            <a:r>
              <a:rPr lang="en-US" sz="2400" dirty="0" smtClean="0"/>
              <a:t>If </a:t>
            </a:r>
            <a:r>
              <a:rPr lang="en-US" sz="2400" dirty="0" smtClean="0">
                <a:sym typeface="Symbol"/>
              </a:rPr>
              <a:t></a:t>
            </a:r>
            <a:r>
              <a:rPr lang="en-US" sz="2400" dirty="0" smtClean="0"/>
              <a:t> and are strings of formulas, than </a:t>
            </a:r>
            <a:r>
              <a:rPr lang="en-US" sz="2400" dirty="0" smtClean="0">
                <a:sym typeface="Symbol"/>
              </a:rPr>
              <a:t></a:t>
            </a:r>
            <a:r>
              <a:rPr lang="en-US" sz="2400" dirty="0" smtClean="0"/>
              <a:t>, </a:t>
            </a:r>
            <a:r>
              <a:rPr lang="en-US" sz="2400" dirty="0" smtClean="0">
                <a:sym typeface="Symbol"/>
              </a:rPr>
              <a:t></a:t>
            </a:r>
            <a:r>
              <a:rPr lang="en-US" sz="2400" dirty="0" smtClean="0"/>
              <a:t> and </a:t>
            </a:r>
            <a:r>
              <a:rPr lang="en-US" sz="2400" dirty="0" smtClean="0">
                <a:sym typeface="Symbol"/>
              </a:rPr>
              <a:t></a:t>
            </a:r>
            <a:r>
              <a:rPr lang="en-US" sz="2400" dirty="0" smtClean="0"/>
              <a:t>, </a:t>
            </a:r>
            <a:r>
              <a:rPr lang="en-US" sz="2400" dirty="0" smtClean="0">
                <a:sym typeface="Symbol"/>
              </a:rPr>
              <a:t></a:t>
            </a:r>
            <a:r>
              <a:rPr lang="en-US" sz="2400" dirty="0" smtClean="0"/>
              <a:t> are strings formulas,</a:t>
            </a:r>
            <a:endParaRPr lang="en-US" sz="4400" dirty="0" smtClean="0"/>
          </a:p>
          <a:p>
            <a:pPr lvl="0">
              <a:buNone/>
            </a:pPr>
            <a:r>
              <a:rPr lang="en-US" sz="2400" dirty="0" smtClean="0"/>
              <a:t>Only those strings which are obtained from steps ( </a:t>
            </a:r>
            <a:r>
              <a:rPr lang="en-US" sz="2400" dirty="0" err="1" smtClean="0"/>
              <a:t>i</a:t>
            </a:r>
            <a:r>
              <a:rPr lang="en-US" sz="2400" dirty="0" smtClean="0"/>
              <a:t> ) and ( ii ) are strings of formulas.</a:t>
            </a:r>
            <a:endParaRPr lang="en-US" sz="4400" dirty="0" smtClean="0"/>
          </a:p>
          <a:p>
            <a:pPr>
              <a:buNone/>
            </a:pPr>
            <a:r>
              <a:rPr lang="en-US" sz="2400" b="1" dirty="0" smtClean="0"/>
              <a:t> </a:t>
            </a:r>
            <a:endParaRPr lang="en-US" sz="4400" dirty="0" smtClean="0"/>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fontScale="92500"/>
          </a:bodyPr>
          <a:lstStyle/>
          <a:p>
            <a:r>
              <a:rPr lang="en-US" b="1" dirty="0" smtClean="0"/>
              <a:t>Equal sets</a:t>
            </a:r>
            <a:r>
              <a:rPr lang="en-US" dirty="0" smtClean="0"/>
              <a:t/>
            </a:r>
            <a:br>
              <a:rPr lang="en-US" dirty="0" smtClean="0"/>
            </a:br>
            <a:r>
              <a:rPr lang="en-US" dirty="0" smtClean="0"/>
              <a:t>Two sets are said to be equal if both have same elements. For example A = {1, 3, 9, 7} and B = {3, 1, 7, 9} are equal sets.</a:t>
            </a:r>
          </a:p>
          <a:p>
            <a:r>
              <a:rPr lang="en-US" b="1" dirty="0" smtClean="0"/>
              <a:t>Subset</a:t>
            </a:r>
            <a:endParaRPr lang="en-US" dirty="0" smtClean="0"/>
          </a:p>
          <a:p>
            <a:pPr>
              <a:buNone/>
            </a:pPr>
            <a:r>
              <a:rPr lang="en-US" dirty="0" smtClean="0"/>
              <a:t>   A set A is said to be </a:t>
            </a:r>
            <a:r>
              <a:rPr lang="en-US" b="1" dirty="0" smtClean="0"/>
              <a:t>subset </a:t>
            </a:r>
            <a:r>
              <a:rPr lang="en-US" dirty="0" smtClean="0"/>
              <a:t>of another set B if and only if every element of set A is also a part of other set B.</a:t>
            </a:r>
            <a:br>
              <a:rPr lang="en-US" dirty="0" smtClean="0"/>
            </a:br>
            <a:r>
              <a:rPr lang="en-US" dirty="0" smtClean="0"/>
              <a:t>Denoted by ‘</a:t>
            </a:r>
            <a:r>
              <a:rPr lang="en-US" b="1" dirty="0" smtClean="0"/>
              <a:t>⊆</a:t>
            </a:r>
            <a:r>
              <a:rPr lang="en-US" dirty="0" smtClean="0"/>
              <a:t>‘.</a:t>
            </a:r>
            <a:br>
              <a:rPr lang="en-US" dirty="0" smtClean="0"/>
            </a:br>
            <a:r>
              <a:rPr lang="en-US" dirty="0" smtClean="0"/>
              <a:t>‘A ⊆ B ‘ denotes A is a subset of B.</a:t>
            </a:r>
          </a:p>
          <a:p>
            <a:pPr>
              <a:buNone/>
            </a:pPr>
            <a:endParaRPr lang="en-US" dirty="0" smtClean="0"/>
          </a:p>
          <a:p>
            <a:pPr>
              <a:buNone/>
            </a:pPr>
            <a:endParaRPr lang="en-US" dirty="0" smtClean="0"/>
          </a:p>
          <a:p>
            <a:pPr>
              <a:buNone/>
            </a:pPr>
            <a:endParaRPr lang="en-US" dirty="0" smtClean="0"/>
          </a:p>
          <a:p>
            <a:pPr>
              <a:buNone/>
            </a:pPr>
            <a:r>
              <a:rPr lang="en-US" dirty="0" smtClean="0"/>
              <a:t>	‘U’ denotes the universal set.</a:t>
            </a:r>
            <a:br>
              <a:rPr lang="en-US" dirty="0" smtClean="0"/>
            </a:br>
            <a:r>
              <a:rPr lang="en-US" dirty="0" smtClean="0"/>
              <a:t>Above Venn Diagram shows that A is a subset of B.</a:t>
            </a:r>
          </a:p>
          <a:p>
            <a:endParaRPr lang="en-US" dirty="0"/>
          </a:p>
        </p:txBody>
      </p:sp>
      <p:pic>
        <p:nvPicPr>
          <p:cNvPr id="4" name="Picture 3" descr="asubsetB">
            <a:hlinkClick r:id="rId2"/>
          </p:cNvPr>
          <p:cNvPicPr/>
          <p:nvPr/>
        </p:nvPicPr>
        <p:blipFill>
          <a:blip r:embed="rId3"/>
          <a:srcRect/>
          <a:stretch>
            <a:fillRect/>
          </a:stretch>
        </p:blipFill>
        <p:spPr bwMode="auto">
          <a:xfrm>
            <a:off x="5357818" y="4143380"/>
            <a:ext cx="2643206" cy="169361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2643206"/>
          </a:xfrm>
        </p:spPr>
        <p:txBody>
          <a:bodyPr>
            <a:normAutofit/>
          </a:bodyPr>
          <a:lstStyle/>
          <a:p>
            <a:r>
              <a:rPr lang="en-US" b="1" dirty="0" smtClean="0"/>
              <a:t>Set operations : UNION</a:t>
            </a:r>
          </a:p>
          <a:p>
            <a:pPr>
              <a:buNone/>
            </a:pPr>
            <a:r>
              <a:rPr lang="en-US" dirty="0" smtClean="0"/>
              <a:t>	</a:t>
            </a:r>
          </a:p>
          <a:p>
            <a:pPr>
              <a:buNone/>
            </a:pPr>
            <a:r>
              <a:rPr lang="en-US" b="1" dirty="0" smtClean="0"/>
              <a:t>	Definition:</a:t>
            </a:r>
            <a:r>
              <a:rPr lang="en-US" dirty="0" smtClean="0"/>
              <a:t> Let A and B be sets. The </a:t>
            </a:r>
            <a:r>
              <a:rPr lang="en-US" b="1" dirty="0" smtClean="0"/>
              <a:t>union</a:t>
            </a:r>
            <a:r>
              <a:rPr lang="en-US" dirty="0" smtClean="0"/>
              <a:t> of A and B, denoted by A ⋃ B, is the set that contains those elements that are either in A or in B, or in both. </a:t>
            </a:r>
          </a:p>
          <a:p>
            <a:endParaRPr lang="en-US" dirty="0" smtClean="0"/>
          </a:p>
          <a:p>
            <a:pPr>
              <a:buNone/>
            </a:pPr>
            <a:endParaRPr lang="en-US" dirty="0"/>
          </a:p>
        </p:txBody>
      </p:sp>
      <p:pic>
        <p:nvPicPr>
          <p:cNvPr id="7" name="Picture 4"/>
          <p:cNvPicPr>
            <a:picLocks noChangeAspect="1" noChangeArrowheads="1"/>
          </p:cNvPicPr>
          <p:nvPr/>
        </p:nvPicPr>
        <p:blipFill>
          <a:blip r:embed="rId2"/>
          <a:srcRect/>
          <a:stretch>
            <a:fillRect/>
          </a:stretch>
        </p:blipFill>
        <p:spPr bwMode="auto">
          <a:xfrm>
            <a:off x="1000100" y="3071810"/>
            <a:ext cx="6324600" cy="264320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2000264"/>
          </a:xfrm>
        </p:spPr>
        <p:txBody>
          <a:bodyPr>
            <a:normAutofit/>
          </a:bodyPr>
          <a:lstStyle/>
          <a:p>
            <a:pPr>
              <a:buNone/>
            </a:pPr>
            <a:r>
              <a:rPr lang="en-US" b="1" dirty="0" smtClean="0"/>
              <a:t>Set operations : INTERSECTION</a:t>
            </a:r>
            <a:r>
              <a:rPr lang="en-US" dirty="0" smtClean="0"/>
              <a:t> </a:t>
            </a:r>
            <a:endParaRPr lang="en-US" b="1" dirty="0" smtClean="0"/>
          </a:p>
          <a:p>
            <a:r>
              <a:rPr lang="en-US" dirty="0" smtClean="0"/>
              <a:t>Definition: Let A and B be sets. The </a:t>
            </a:r>
            <a:r>
              <a:rPr lang="en-US" b="1" dirty="0" smtClean="0"/>
              <a:t>intersection</a:t>
            </a:r>
            <a:r>
              <a:rPr lang="en-US" dirty="0" smtClean="0"/>
              <a:t> of A and B, denoted by A ⋂ B, is the set that contains those elements that are in both A and  B. </a:t>
            </a:r>
          </a:p>
          <a:p>
            <a:pPr>
              <a:buNone/>
            </a:pPr>
            <a:endParaRPr lang="en-US" dirty="0" smtClean="0"/>
          </a:p>
        </p:txBody>
      </p:sp>
      <p:pic>
        <p:nvPicPr>
          <p:cNvPr id="2051" name="Picture 3"/>
          <p:cNvPicPr>
            <a:picLocks noChangeAspect="1" noChangeArrowheads="1"/>
          </p:cNvPicPr>
          <p:nvPr/>
        </p:nvPicPr>
        <p:blipFill>
          <a:blip r:embed="rId2"/>
          <a:srcRect/>
          <a:stretch>
            <a:fillRect/>
          </a:stretch>
        </p:blipFill>
        <p:spPr bwMode="auto">
          <a:xfrm>
            <a:off x="857224" y="2786058"/>
            <a:ext cx="7715304" cy="316231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1643074"/>
          </a:xfrm>
        </p:spPr>
        <p:txBody>
          <a:bodyPr>
            <a:normAutofit fontScale="92500" lnSpcReduction="20000"/>
          </a:bodyPr>
          <a:lstStyle/>
          <a:p>
            <a:pPr>
              <a:buNone/>
            </a:pPr>
            <a:r>
              <a:rPr lang="en-US" b="1" dirty="0" smtClean="0"/>
              <a:t>Set difference </a:t>
            </a:r>
          </a:p>
          <a:p>
            <a:r>
              <a:rPr lang="en-US" dirty="0" smtClean="0"/>
              <a:t>Definition: Let A and B be sets. The </a:t>
            </a:r>
            <a:r>
              <a:rPr lang="en-US" b="1" dirty="0" smtClean="0"/>
              <a:t>difference</a:t>
            </a:r>
            <a:r>
              <a:rPr lang="en-US" dirty="0" smtClean="0"/>
              <a:t> of A and B, denoted by A - B, is the set containing those elements that are in A but not in B.  The difference of A and B is also called the complement of B with respect to A. </a:t>
            </a:r>
          </a:p>
        </p:txBody>
      </p:sp>
      <p:pic>
        <p:nvPicPr>
          <p:cNvPr id="3074" name="Picture 2"/>
          <p:cNvPicPr>
            <a:picLocks noChangeAspect="1" noChangeArrowheads="1"/>
          </p:cNvPicPr>
          <p:nvPr/>
        </p:nvPicPr>
        <p:blipFill>
          <a:blip r:embed="rId2"/>
          <a:srcRect/>
          <a:stretch>
            <a:fillRect/>
          </a:stretch>
        </p:blipFill>
        <p:spPr bwMode="auto">
          <a:xfrm>
            <a:off x="285720" y="2285993"/>
            <a:ext cx="8072462" cy="457200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Special sets</a:t>
            </a:r>
          </a:p>
          <a:p>
            <a:r>
              <a:rPr lang="en-US" dirty="0" smtClean="0"/>
              <a:t>The universal set is denoted by U: the set of all objects under the consideration. </a:t>
            </a:r>
          </a:p>
          <a:p>
            <a:r>
              <a:rPr lang="en-US" dirty="0" smtClean="0"/>
              <a:t> The empty set is denoted as  or {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556</TotalTime>
  <Words>1848</Words>
  <Application>Microsoft Office PowerPoint</Application>
  <PresentationFormat>On-screen Show (4:3)</PresentationFormat>
  <Paragraphs>377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Flow</vt:lpstr>
      <vt:lpstr>Slide 1</vt:lpstr>
      <vt:lpstr> Mathematical Foundations of Computer Science  </vt:lpstr>
      <vt:lpstr>Introduction of Set theory</vt:lpstr>
      <vt:lpstr>Slide 4</vt:lpstr>
      <vt:lpstr>Slide 5</vt:lpstr>
      <vt:lpstr>Slide 6</vt:lpstr>
      <vt:lpstr>Slide 7</vt:lpstr>
      <vt:lpstr>Slide 8</vt:lpstr>
      <vt:lpstr>Slide 9</vt:lpstr>
      <vt:lpstr>Mathematical Logic </vt:lpstr>
      <vt:lpstr>Slide 11</vt:lpstr>
      <vt:lpstr>Slide 12</vt:lpstr>
      <vt:lpstr>Connectives </vt:lpstr>
      <vt:lpstr>Slide 14</vt:lpstr>
      <vt:lpstr>Conjunction  </vt:lpstr>
      <vt:lpstr>disjunction  </vt:lpstr>
      <vt:lpstr>Negation </vt:lpstr>
      <vt:lpstr>Conditional Connective </vt:lpstr>
      <vt:lpstr>Biconditional</vt:lpstr>
      <vt:lpstr>Slide 20</vt:lpstr>
      <vt:lpstr>Well-Formed Formula (WFF) </vt:lpstr>
      <vt:lpstr>Slide 22</vt:lpstr>
      <vt:lpstr>Tautologies </vt:lpstr>
      <vt:lpstr>Slide 24</vt:lpstr>
      <vt:lpstr>Equivalence Of Formulae (Logical Equivalence) </vt:lpstr>
      <vt:lpstr> Prove (pq)(~pq) (law of implication) Solution: We prove this by truth table. </vt:lpstr>
      <vt:lpstr>Prove that ~ (pq)  (~p) (~q) (Demorgan  law) Solution:</vt:lpstr>
      <vt:lpstr>Slide 28</vt:lpstr>
      <vt:lpstr>Important Equivalences</vt:lpstr>
      <vt:lpstr>Duality Law  </vt:lpstr>
      <vt:lpstr>Slide 31</vt:lpstr>
      <vt:lpstr>Slide 32</vt:lpstr>
      <vt:lpstr>Slide 33</vt:lpstr>
      <vt:lpstr>Slide 34</vt:lpstr>
      <vt:lpstr>Principal Conjunctive Normal Form </vt:lpstr>
      <vt:lpstr>First-order logic</vt:lpstr>
      <vt:lpstr>First order predicate logic</vt:lpstr>
      <vt:lpstr>Methods of proof</vt:lpstr>
      <vt:lpstr>Rules of Inference </vt:lpstr>
      <vt:lpstr>Slide 40</vt:lpstr>
      <vt:lpstr>Slide 41</vt:lpstr>
      <vt:lpstr>Slide 42</vt:lpstr>
      <vt:lpstr>Slide 43</vt:lpstr>
      <vt:lpstr>Rule 3 : Existential specification (ES) : if x,p(x) is assumed to be true, then there is an element c in the universe such that p (c) is true. Symbolically. </vt:lpstr>
      <vt:lpstr>Automatic Theorem Proving </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56</cp:revision>
  <dcterms:created xsi:type="dcterms:W3CDTF">2020-07-09T08:32:16Z</dcterms:created>
  <dcterms:modified xsi:type="dcterms:W3CDTF">2020-07-16T03:54:59Z</dcterms:modified>
</cp:coreProperties>
</file>