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46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258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60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643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392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04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089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386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19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27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819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3753-E44F-4967-B485-C7EE4488F140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4354-B583-46C7-8B90-A3D4E900B9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21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9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1368151"/>
          </a:xfrm>
        </p:spPr>
        <p:txBody>
          <a:bodyPr/>
          <a:lstStyle/>
          <a:p>
            <a:r>
              <a:rPr lang="en-US" dirty="0" smtClean="0"/>
              <a:t>UNIT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492896"/>
            <a:ext cx="7776864" cy="314590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Generating functions and recurrence relation </a:t>
            </a:r>
            <a:endParaRPr lang="en-IN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9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Relations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Example 1: </a:t>
            </a:r>
            <a:r>
              <a:rPr lang="en-US" altLang="zh-TW" dirty="0"/>
              <a:t>Let {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</a:t>
            </a:r>
            <a:r>
              <a:rPr lang="en-US" altLang="zh-TW" dirty="0"/>
              <a:t>} be a sequence that satisfies  the recurrence relation 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</a:t>
            </a:r>
            <a:r>
              <a:rPr lang="en-US" altLang="zh-TW" dirty="0"/>
              <a:t> =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n-1</a:t>
            </a:r>
            <a:r>
              <a:rPr lang="en-US" altLang="zh-TW" dirty="0"/>
              <a:t> –</a:t>
            </a:r>
            <a:r>
              <a:rPr lang="en-US" altLang="zh-TW" i="1" dirty="0"/>
              <a:t> a</a:t>
            </a:r>
            <a:r>
              <a:rPr lang="en-US" altLang="zh-TW" i="1" baseline="-25000" dirty="0"/>
              <a:t>n-2</a:t>
            </a:r>
            <a:r>
              <a:rPr lang="en-US" altLang="zh-TW" i="1" dirty="0"/>
              <a:t> </a:t>
            </a:r>
            <a:r>
              <a:rPr lang="en-US" altLang="zh-TW" dirty="0"/>
              <a:t>for n=2, 3, 4, . . . And suppose that</a:t>
            </a:r>
            <a:r>
              <a:rPr lang="en-US" altLang="zh-TW" i="1" dirty="0"/>
              <a:t> a</a:t>
            </a:r>
            <a:r>
              <a:rPr lang="en-US" altLang="zh-TW" i="1" baseline="-25000" dirty="0"/>
              <a:t>0</a:t>
            </a:r>
            <a:r>
              <a:rPr lang="en-US" altLang="zh-TW" dirty="0"/>
              <a:t>= 3</a:t>
            </a:r>
            <a:r>
              <a:rPr lang="en-US" altLang="zh-TW" i="1" dirty="0"/>
              <a:t> </a:t>
            </a:r>
            <a:r>
              <a:rPr lang="en-US" altLang="zh-TW" dirty="0"/>
              <a:t>and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1</a:t>
            </a:r>
            <a:r>
              <a:rPr lang="en-US" altLang="zh-TW" dirty="0"/>
              <a:t>= 5. </a:t>
            </a:r>
          </a:p>
          <a:p>
            <a:pPr>
              <a:buNone/>
            </a:pPr>
            <a:r>
              <a:rPr lang="en-US" altLang="zh-TW" dirty="0"/>
              <a:t>    What are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2</a:t>
            </a:r>
            <a:r>
              <a:rPr lang="en-US" altLang="zh-TW" dirty="0"/>
              <a:t> and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3 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Example 2: </a:t>
            </a:r>
            <a:r>
              <a:rPr lang="en-US" altLang="zh-TW" dirty="0"/>
              <a:t>Determine whether the sequence {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</a:t>
            </a:r>
            <a:r>
              <a:rPr lang="en-US" altLang="zh-TW" dirty="0"/>
              <a:t>}, where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</a:t>
            </a:r>
            <a:r>
              <a:rPr lang="en-US" altLang="zh-TW" dirty="0"/>
              <a:t>=</a:t>
            </a:r>
            <a:r>
              <a:rPr lang="en-US" altLang="zh-TW" i="1" dirty="0"/>
              <a:t>3n</a:t>
            </a:r>
            <a:r>
              <a:rPr lang="en-US" altLang="zh-TW" dirty="0"/>
              <a:t> for every  nonnegative integer </a:t>
            </a:r>
            <a:r>
              <a:rPr lang="en-US" altLang="zh-TW" i="1" dirty="0"/>
              <a:t>n</a:t>
            </a:r>
            <a:r>
              <a:rPr lang="en-US" altLang="zh-TW" dirty="0"/>
              <a:t>, is a solution of the recurrence relation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</a:t>
            </a:r>
            <a:r>
              <a:rPr lang="en-US" altLang="zh-TW" dirty="0"/>
              <a:t>=2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n-1</a:t>
            </a:r>
            <a:r>
              <a:rPr lang="en-US" altLang="zh-TW" dirty="0"/>
              <a:t> –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n-2</a:t>
            </a:r>
            <a:r>
              <a:rPr lang="en-US" altLang="zh-TW" dirty="0"/>
              <a:t> for n=2, 3, 4, . . ., Answer the same question where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</a:t>
            </a:r>
            <a:r>
              <a:rPr lang="en-US" altLang="zh-TW" dirty="0"/>
              <a:t>= </a:t>
            </a:r>
            <a:r>
              <a:rPr lang="en-US" altLang="zh-TW" i="1" dirty="0"/>
              <a:t>2</a:t>
            </a:r>
            <a:r>
              <a:rPr lang="en-US" altLang="zh-TW" i="1" baseline="30000" dirty="0"/>
              <a:t>n</a:t>
            </a:r>
            <a:r>
              <a:rPr lang="en-US" altLang="zh-TW" dirty="0"/>
              <a:t> and where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n</a:t>
            </a:r>
            <a:r>
              <a:rPr lang="en-US" altLang="zh-TW" dirty="0"/>
              <a:t>= 5?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002C-3E4F-487D-826C-1A6CA43970D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723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u="sng" dirty="0">
                <a:solidFill>
                  <a:srgbClr val="00B050"/>
                </a:solidFill>
              </a:rPr>
              <a:t>Modeling with Recurrence Relations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Example 3: </a:t>
            </a:r>
            <a:r>
              <a:rPr lang="en-US" altLang="zh-TW" dirty="0">
                <a:solidFill>
                  <a:srgbClr val="0070C0"/>
                </a:solidFill>
              </a:rPr>
              <a:t>Compound Interest       </a:t>
            </a:r>
            <a:r>
              <a:rPr lang="en-US" altLang="zh-TW" dirty="0"/>
              <a:t>Suppose that  person deposits $10,000 in a savings account at a bank yielding 11% per year with interest compounded annually. </a:t>
            </a:r>
          </a:p>
          <a:p>
            <a:r>
              <a:rPr lang="en-US" altLang="zh-TW" dirty="0"/>
              <a:t>How much sill be in the account after 30 year?</a:t>
            </a:r>
          </a:p>
          <a:p>
            <a:r>
              <a:rPr lang="en-US" altLang="zh-TW" sz="2600" dirty="0">
                <a:solidFill>
                  <a:schemeClr val="accent6">
                    <a:lumMod val="75000"/>
                  </a:schemeClr>
                </a:solidFill>
              </a:rPr>
              <a:t>Solution: </a:t>
            </a:r>
            <a:r>
              <a:rPr lang="en-US" altLang="zh-TW" sz="2600" dirty="0" err="1"/>
              <a:t>P</a:t>
            </a:r>
            <a:r>
              <a:rPr lang="en-US" altLang="zh-TW" sz="2600" baseline="-25000" dirty="0" err="1"/>
              <a:t>n</a:t>
            </a:r>
            <a:r>
              <a:rPr lang="en-US" altLang="zh-TW" sz="2600" dirty="0"/>
              <a:t> = P</a:t>
            </a:r>
            <a:r>
              <a:rPr lang="en-US" altLang="zh-TW" sz="2600" baseline="-25000" dirty="0"/>
              <a:t>n-1</a:t>
            </a:r>
            <a:r>
              <a:rPr lang="en-US" altLang="zh-TW" sz="2600" dirty="0"/>
              <a:t> +0.11P</a:t>
            </a:r>
            <a:r>
              <a:rPr lang="en-US" altLang="zh-TW" sz="2600" baseline="-25000" dirty="0"/>
              <a:t>n-1</a:t>
            </a:r>
            <a:r>
              <a:rPr lang="en-US" altLang="zh-TW" sz="2600" dirty="0"/>
              <a:t> = (1.11)P</a:t>
            </a:r>
            <a:r>
              <a:rPr lang="en-US" altLang="zh-TW" sz="2600" baseline="-25000" dirty="0"/>
              <a:t>n-1</a:t>
            </a:r>
          </a:p>
          <a:p>
            <a:r>
              <a:rPr lang="en-US" altLang="zh-TW" sz="2600" dirty="0"/>
              <a:t>P</a:t>
            </a:r>
            <a:r>
              <a:rPr lang="en-US" altLang="zh-TW" sz="2600" baseline="-25000" dirty="0"/>
              <a:t>1</a:t>
            </a:r>
            <a:r>
              <a:rPr lang="en-US" altLang="zh-TW" sz="2600" dirty="0"/>
              <a:t> = (1.11)P</a:t>
            </a:r>
            <a:r>
              <a:rPr lang="en-US" altLang="zh-TW" sz="2600" baseline="-25000" dirty="0"/>
              <a:t>0</a:t>
            </a:r>
          </a:p>
          <a:p>
            <a:r>
              <a:rPr lang="en-US" altLang="zh-TW" sz="2600" dirty="0"/>
              <a:t>P</a:t>
            </a:r>
            <a:r>
              <a:rPr lang="en-US" altLang="zh-TW" sz="2600" baseline="-25000" dirty="0"/>
              <a:t>2</a:t>
            </a:r>
            <a:r>
              <a:rPr lang="en-US" altLang="zh-TW" sz="2600" dirty="0"/>
              <a:t> = (1.11) p</a:t>
            </a:r>
            <a:r>
              <a:rPr lang="en-US" altLang="zh-TW" sz="2600" baseline="-25000" dirty="0"/>
              <a:t>1</a:t>
            </a:r>
            <a:r>
              <a:rPr lang="en-US" altLang="zh-TW" sz="2600" dirty="0"/>
              <a:t>=(1.11)</a:t>
            </a:r>
            <a:r>
              <a:rPr lang="en-US" altLang="zh-TW" sz="2600" baseline="30000" dirty="0"/>
              <a:t>2 </a:t>
            </a:r>
            <a:r>
              <a:rPr lang="en-US" altLang="zh-TW" sz="2600" dirty="0"/>
              <a:t>p</a:t>
            </a:r>
            <a:r>
              <a:rPr lang="en-US" altLang="zh-TW" sz="2600" baseline="-25000" dirty="0"/>
              <a:t>0</a:t>
            </a:r>
          </a:p>
          <a:p>
            <a:r>
              <a:rPr lang="en-US" altLang="zh-TW" sz="2600" dirty="0"/>
              <a:t>P</a:t>
            </a:r>
            <a:r>
              <a:rPr lang="en-US" altLang="zh-TW" sz="2600" baseline="-25000" dirty="0"/>
              <a:t>3</a:t>
            </a:r>
            <a:r>
              <a:rPr lang="en-US" altLang="zh-TW" sz="2600" dirty="0"/>
              <a:t> = (1.11) P</a:t>
            </a:r>
            <a:r>
              <a:rPr lang="en-US" altLang="zh-TW" sz="2600" baseline="-25000" dirty="0"/>
              <a:t>2</a:t>
            </a:r>
            <a:r>
              <a:rPr lang="en-US" altLang="zh-TW" sz="2600" dirty="0"/>
              <a:t>=(1.11)</a:t>
            </a:r>
            <a:r>
              <a:rPr lang="en-US" altLang="zh-TW" sz="2600" baseline="30000" dirty="0"/>
              <a:t>3 </a:t>
            </a:r>
            <a:r>
              <a:rPr lang="en-US" altLang="zh-TW" sz="2600" dirty="0"/>
              <a:t>P</a:t>
            </a:r>
            <a:r>
              <a:rPr lang="en-US" altLang="zh-TW" sz="2600" baseline="-25000" dirty="0"/>
              <a:t>0</a:t>
            </a:r>
          </a:p>
          <a:p>
            <a:pPr>
              <a:buNone/>
            </a:pPr>
            <a:r>
              <a:rPr lang="en-US" altLang="zh-TW" sz="2600" dirty="0"/>
              <a:t>          :</a:t>
            </a:r>
          </a:p>
          <a:p>
            <a:r>
              <a:rPr lang="en-US" altLang="zh-TW" sz="2600" dirty="0" err="1"/>
              <a:t>P</a:t>
            </a:r>
            <a:r>
              <a:rPr lang="en-US" altLang="zh-TW" sz="2600" baseline="-25000" dirty="0" err="1"/>
              <a:t>n</a:t>
            </a:r>
            <a:r>
              <a:rPr lang="en-US" altLang="zh-TW" sz="2600" dirty="0"/>
              <a:t> = (1.11) P</a:t>
            </a:r>
            <a:r>
              <a:rPr lang="en-US" altLang="zh-TW" sz="2600" baseline="-25000" dirty="0"/>
              <a:t>n-1</a:t>
            </a:r>
            <a:r>
              <a:rPr lang="en-US" altLang="zh-TW" sz="2600" dirty="0"/>
              <a:t>=(1.11)</a:t>
            </a:r>
            <a:r>
              <a:rPr lang="en-US" altLang="zh-TW" sz="2600" baseline="30000" dirty="0"/>
              <a:t>n </a:t>
            </a:r>
            <a:r>
              <a:rPr lang="en-US" altLang="zh-TW" sz="2600" dirty="0"/>
              <a:t>P</a:t>
            </a:r>
            <a:r>
              <a:rPr lang="en-US" altLang="zh-TW" sz="2600" baseline="-25000" dirty="0"/>
              <a:t>0</a:t>
            </a:r>
          </a:p>
          <a:p>
            <a:r>
              <a:rPr lang="en-US" altLang="zh-TW" sz="2600" dirty="0"/>
              <a:t>Inserting n =30 into the formula </a:t>
            </a:r>
            <a:r>
              <a:rPr lang="en-US" altLang="zh-TW" sz="2600" dirty="0" err="1"/>
              <a:t>P</a:t>
            </a:r>
            <a:r>
              <a:rPr lang="en-US" altLang="zh-TW" sz="2600" baseline="-25000" dirty="0" err="1"/>
              <a:t>n</a:t>
            </a:r>
            <a:r>
              <a:rPr lang="en-US" altLang="zh-TW" sz="2600" dirty="0"/>
              <a:t> =(1.11)</a:t>
            </a:r>
            <a:r>
              <a:rPr lang="en-US" altLang="zh-TW" sz="2600" baseline="30000" dirty="0"/>
              <a:t>n  </a:t>
            </a:r>
            <a:r>
              <a:rPr lang="en-US" altLang="zh-TW" sz="2600" dirty="0"/>
              <a:t>10,000 shows that after 30 year the account contains</a:t>
            </a:r>
          </a:p>
          <a:p>
            <a:r>
              <a:rPr lang="en-US" altLang="zh-TW" dirty="0"/>
              <a:t>P</a:t>
            </a:r>
            <a:r>
              <a:rPr lang="en-US" altLang="zh-TW" baseline="-25000" dirty="0"/>
              <a:t>30</a:t>
            </a:r>
            <a:r>
              <a:rPr lang="en-US" altLang="zh-TW" dirty="0"/>
              <a:t> = (1.11)</a:t>
            </a:r>
            <a:r>
              <a:rPr lang="en-US" altLang="zh-TW" baseline="30000" dirty="0"/>
              <a:t>30</a:t>
            </a:r>
            <a:r>
              <a:rPr lang="en-US" altLang="zh-TW" dirty="0"/>
              <a:t>10,000=$228,922.97</a:t>
            </a:r>
            <a:endParaRPr lang="en-US" altLang="zh-TW" baseline="-25000" dirty="0"/>
          </a:p>
          <a:p>
            <a:endParaRPr lang="en-US" altLang="zh-TW" dirty="0"/>
          </a:p>
          <a:p>
            <a:endParaRPr lang="en-US" altLang="zh-TW" baseline="-25000" dirty="0"/>
          </a:p>
          <a:p>
            <a:endParaRPr lang="en-US" altLang="zh-TW" dirty="0"/>
          </a:p>
          <a:p>
            <a:endParaRPr lang="zh-TW" alt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002C-3E4F-487D-826C-1A6CA43970D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344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70"/>
              </a:spcBef>
            </a:pPr>
            <a:r>
              <a:rPr spc="5" dirty="0"/>
              <a:t>Linear Homogeneous </a:t>
            </a:r>
            <a:r>
              <a:rPr spc="-10" dirty="0"/>
              <a:t>Recurrence  Relations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0250" y="1965960"/>
            <a:ext cx="7933055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17780" indent="-19050">
              <a:lnSpc>
                <a:spcPct val="111100"/>
              </a:lnSpc>
              <a:spcBef>
                <a:spcPts val="100"/>
              </a:spcBef>
              <a:tabLst>
                <a:tab pos="7165975" algn="l"/>
              </a:tabLst>
            </a:pPr>
            <a:r>
              <a:rPr sz="2400" b="1" spc="-5" dirty="0">
                <a:latin typeface="Book Antiqua"/>
                <a:cs typeface="Book Antiqua"/>
              </a:rPr>
              <a:t>Definition: </a:t>
            </a:r>
            <a:r>
              <a:rPr sz="2400" dirty="0">
                <a:latin typeface="Book Antiqua"/>
                <a:cs typeface="Book Antiqua"/>
              </a:rPr>
              <a:t>A </a:t>
            </a:r>
            <a:r>
              <a:rPr sz="2400" i="1" spc="-5" dirty="0">
                <a:latin typeface="Book Antiqua"/>
                <a:cs typeface="Book Antiqua"/>
              </a:rPr>
              <a:t>linear homogeneous </a:t>
            </a:r>
            <a:r>
              <a:rPr sz="2400" i="1" spc="-10" dirty="0">
                <a:latin typeface="Book Antiqua"/>
                <a:cs typeface="Book Antiqua"/>
              </a:rPr>
              <a:t>recurrence relation </a:t>
            </a:r>
            <a:r>
              <a:rPr sz="2400" i="1" spc="-5" dirty="0">
                <a:latin typeface="Book Antiqua"/>
                <a:cs typeface="Book Antiqua"/>
              </a:rPr>
              <a:t>of </a:t>
            </a:r>
            <a:r>
              <a:rPr sz="2400" i="1" spc="-10" dirty="0">
                <a:latin typeface="Book Antiqua"/>
                <a:cs typeface="Book Antiqua"/>
              </a:rPr>
              <a:t>degree  </a:t>
            </a:r>
            <a:r>
              <a:rPr sz="2400" dirty="0">
                <a:latin typeface="Book Antiqua"/>
                <a:cs typeface="Book Antiqua"/>
              </a:rPr>
              <a:t>k </a:t>
            </a:r>
            <a:r>
              <a:rPr sz="2400" i="1" spc="-5" dirty="0">
                <a:latin typeface="Book Antiqua"/>
                <a:cs typeface="Book Antiqua"/>
              </a:rPr>
              <a:t>with constant coefficients </a:t>
            </a:r>
            <a:r>
              <a:rPr sz="2400" dirty="0">
                <a:latin typeface="Book Antiqua"/>
                <a:cs typeface="Book Antiqua"/>
              </a:rPr>
              <a:t>is a </a:t>
            </a:r>
            <a:r>
              <a:rPr sz="2400" spc="-15" dirty="0">
                <a:latin typeface="Book Antiqua"/>
                <a:cs typeface="Book Antiqua"/>
              </a:rPr>
              <a:t>recurrence </a:t>
            </a:r>
            <a:r>
              <a:rPr sz="2400" spc="-10" dirty="0">
                <a:latin typeface="Book Antiqua"/>
                <a:cs typeface="Book Antiqua"/>
              </a:rPr>
              <a:t>relation </a:t>
            </a:r>
            <a:r>
              <a:rPr sz="2400" dirty="0">
                <a:latin typeface="Book Antiqua"/>
                <a:cs typeface="Book Antiqua"/>
              </a:rPr>
              <a:t>of </a:t>
            </a:r>
            <a:r>
              <a:rPr sz="2400" spc="-5" dirty="0">
                <a:latin typeface="Book Antiqua"/>
                <a:cs typeface="Book Antiqua"/>
              </a:rPr>
              <a:t>the  form </a:t>
            </a:r>
            <a:r>
              <a:rPr sz="2400" i="1" dirty="0">
                <a:latin typeface="Book Antiqua"/>
                <a:cs typeface="Book Antiqua"/>
              </a:rPr>
              <a:t>a</a:t>
            </a:r>
            <a:r>
              <a:rPr sz="2400" i="1" baseline="-24305" dirty="0">
                <a:latin typeface="Book Antiqua"/>
                <a:cs typeface="Book Antiqua"/>
              </a:rPr>
              <a:t>n </a:t>
            </a:r>
            <a:r>
              <a:rPr sz="2400" i="1" dirty="0">
                <a:latin typeface="Book Antiqua"/>
                <a:cs typeface="Book Antiqua"/>
              </a:rPr>
              <a:t>= </a:t>
            </a:r>
            <a:r>
              <a:rPr sz="2400" i="1" spc="-5" dirty="0">
                <a:latin typeface="Book Antiqua"/>
                <a:cs typeface="Book Antiqua"/>
              </a:rPr>
              <a:t>c</a:t>
            </a:r>
            <a:r>
              <a:rPr sz="2400" spc="-7" baseline="-22569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Book Antiqua"/>
                <a:cs typeface="Book Antiqua"/>
              </a:rPr>
              <a:t>a</a:t>
            </a:r>
            <a:r>
              <a:rPr sz="2400" i="1" spc="-7" baseline="-24305" dirty="0">
                <a:latin typeface="Book Antiqua"/>
                <a:cs typeface="Book Antiqua"/>
              </a:rPr>
              <a:t>n</a:t>
            </a:r>
            <a:r>
              <a:rPr sz="2400" spc="-7" baseline="-22569" dirty="0">
                <a:latin typeface="Times New Roman"/>
                <a:cs typeface="Times New Roman"/>
              </a:rPr>
              <a:t>−1 </a:t>
            </a:r>
            <a:r>
              <a:rPr sz="2400" i="1" dirty="0">
                <a:latin typeface="Book Antiqua"/>
                <a:cs typeface="Book Antiqua"/>
              </a:rPr>
              <a:t>+ </a:t>
            </a:r>
            <a:r>
              <a:rPr sz="2400" i="1" spc="-5" dirty="0">
                <a:latin typeface="Book Antiqua"/>
                <a:cs typeface="Book Antiqua"/>
              </a:rPr>
              <a:t>c</a:t>
            </a:r>
            <a:r>
              <a:rPr sz="2400" spc="-7" baseline="-22569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Book Antiqua"/>
                <a:cs typeface="Book Antiqua"/>
              </a:rPr>
              <a:t>a</a:t>
            </a:r>
            <a:r>
              <a:rPr sz="2400" i="1" spc="-7" baseline="-24305" dirty="0">
                <a:latin typeface="Book Antiqua"/>
                <a:cs typeface="Book Antiqua"/>
              </a:rPr>
              <a:t>n</a:t>
            </a:r>
            <a:r>
              <a:rPr sz="2400" spc="-7" baseline="-22569" dirty="0">
                <a:latin typeface="Times New Roman"/>
                <a:cs typeface="Times New Roman"/>
              </a:rPr>
              <a:t>−2 </a:t>
            </a:r>
            <a:r>
              <a:rPr sz="2400" i="1" dirty="0">
                <a:latin typeface="Book Antiqua"/>
                <a:cs typeface="Book Antiqua"/>
              </a:rPr>
              <a:t>+ ….. + </a:t>
            </a:r>
            <a:r>
              <a:rPr sz="2400" i="1" spc="-5" dirty="0">
                <a:latin typeface="Book Antiqua"/>
                <a:cs typeface="Book Antiqua"/>
              </a:rPr>
              <a:t>c</a:t>
            </a:r>
            <a:r>
              <a:rPr sz="2400" i="1" spc="-7" baseline="-24305" dirty="0">
                <a:latin typeface="Book Antiqua"/>
                <a:cs typeface="Book Antiqua"/>
              </a:rPr>
              <a:t>k </a:t>
            </a:r>
            <a:r>
              <a:rPr sz="2400" i="1" dirty="0">
                <a:latin typeface="Book Antiqua"/>
                <a:cs typeface="Book Antiqua"/>
              </a:rPr>
              <a:t>a</a:t>
            </a:r>
            <a:r>
              <a:rPr sz="2400" i="1" baseline="-24305" dirty="0">
                <a:latin typeface="Book Antiqua"/>
                <a:cs typeface="Book Antiqua"/>
              </a:rPr>
              <a:t>n</a:t>
            </a:r>
            <a:r>
              <a:rPr sz="2400" baseline="-22569" dirty="0">
                <a:latin typeface="Times New Roman"/>
                <a:cs typeface="Times New Roman"/>
              </a:rPr>
              <a:t>−</a:t>
            </a:r>
            <a:r>
              <a:rPr sz="2400" i="1" baseline="-24305" dirty="0">
                <a:latin typeface="Book Antiqua"/>
                <a:cs typeface="Book Antiqua"/>
              </a:rPr>
              <a:t>k </a:t>
            </a:r>
            <a:r>
              <a:rPr sz="2400" i="1" spc="382" baseline="-24305" dirty="0">
                <a:latin typeface="Book Antiqua"/>
                <a:cs typeface="Book Antiqua"/>
              </a:rPr>
              <a:t> </a:t>
            </a:r>
            <a:r>
              <a:rPr sz="2400" i="1" baseline="-24305" dirty="0">
                <a:latin typeface="Book Antiqua"/>
                <a:cs typeface="Book Antiqua"/>
              </a:rPr>
              <a:t>,</a:t>
            </a:r>
            <a:r>
              <a:rPr sz="2400" i="1" spc="307" baseline="-24305" dirty="0">
                <a:latin typeface="Book Antiqua"/>
                <a:cs typeface="Book Antiqua"/>
              </a:rPr>
              <a:t> </a:t>
            </a:r>
            <a:r>
              <a:rPr sz="2400" spc="-10" dirty="0">
                <a:latin typeface="Book Antiqua"/>
                <a:cs typeface="Book Antiqua"/>
              </a:rPr>
              <a:t>where	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baseline="-22569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Book Antiqua"/>
                <a:cs typeface="Book Antiqua"/>
              </a:rPr>
              <a:t>,</a:t>
            </a:r>
            <a:r>
              <a:rPr sz="2400" i="1" spc="-50" dirty="0">
                <a:latin typeface="Book Antiqua"/>
                <a:cs typeface="Book Antiqua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baseline="-22569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Book Antiqua"/>
                <a:cs typeface="Book Antiqua"/>
              </a:rPr>
              <a:t>,</a:t>
            </a:r>
            <a:endParaRPr sz="2400">
              <a:latin typeface="Book Antiqua"/>
              <a:cs typeface="Book Antiqua"/>
            </a:endParaRPr>
          </a:p>
          <a:p>
            <a:pPr marL="44450">
              <a:lnSpc>
                <a:spcPct val="100000"/>
              </a:lnSpc>
              <a:spcBef>
                <a:spcPts val="819"/>
              </a:spcBef>
            </a:pPr>
            <a:r>
              <a:rPr sz="2400" i="1" dirty="0">
                <a:latin typeface="Book Antiqua"/>
                <a:cs typeface="Book Antiqua"/>
              </a:rPr>
              <a:t>….,c</a:t>
            </a:r>
            <a:r>
              <a:rPr sz="2400" i="1" baseline="-24305" dirty="0">
                <a:latin typeface="Book Antiqua"/>
                <a:cs typeface="Book Antiqua"/>
              </a:rPr>
              <a:t>k </a:t>
            </a:r>
            <a:r>
              <a:rPr sz="2400" spc="-15" dirty="0">
                <a:latin typeface="Book Antiqua"/>
                <a:cs typeface="Book Antiqua"/>
              </a:rPr>
              <a:t>are real </a:t>
            </a:r>
            <a:r>
              <a:rPr sz="2400" spc="-5" dirty="0">
                <a:latin typeface="Book Antiqua"/>
                <a:cs typeface="Book Antiqua"/>
              </a:rPr>
              <a:t>numbers, </a:t>
            </a:r>
            <a:r>
              <a:rPr sz="2400" dirty="0">
                <a:latin typeface="Book Antiqua"/>
                <a:cs typeface="Book Antiqua"/>
              </a:rPr>
              <a:t>and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i="1" baseline="-24305" dirty="0">
                <a:latin typeface="Book Antiqua"/>
                <a:cs typeface="Book Antiqua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3886200"/>
            <a:ext cx="8305800" cy="1499235"/>
          </a:xfrm>
          <a:prstGeom prst="rect">
            <a:avLst/>
          </a:prstGeom>
          <a:ln w="9525">
            <a:solidFill>
              <a:srgbClr val="0F6FC6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50800" marR="97790" indent="-635">
              <a:lnSpc>
                <a:spcPct val="109400"/>
              </a:lnSpc>
              <a:spcBef>
                <a:spcPts val="520"/>
              </a:spcBef>
              <a:buSzPct val="112500"/>
              <a:buFont typeface="Arial"/>
              <a:buChar char="•"/>
              <a:tabLst>
                <a:tab pos="184150" algn="l"/>
              </a:tabLst>
            </a:pPr>
            <a:r>
              <a:rPr sz="1600" dirty="0">
                <a:latin typeface="Book Antiqua"/>
                <a:cs typeface="Book Antiqua"/>
              </a:rPr>
              <a:t>it is </a:t>
            </a:r>
            <a:r>
              <a:rPr sz="1600" i="1" dirty="0">
                <a:latin typeface="Book Antiqua"/>
                <a:cs typeface="Book Antiqua"/>
              </a:rPr>
              <a:t>linear </a:t>
            </a:r>
            <a:r>
              <a:rPr sz="1600" spc="-5" dirty="0">
                <a:latin typeface="Book Antiqua"/>
                <a:cs typeface="Book Antiqua"/>
              </a:rPr>
              <a:t>because the right-hand side </a:t>
            </a:r>
            <a:r>
              <a:rPr sz="1600" dirty="0">
                <a:latin typeface="Book Antiqua"/>
                <a:cs typeface="Book Antiqua"/>
              </a:rPr>
              <a:t>is a sum of </a:t>
            </a:r>
            <a:r>
              <a:rPr sz="1600" spc="-5" dirty="0">
                <a:latin typeface="Book Antiqua"/>
                <a:cs typeface="Book Antiqua"/>
              </a:rPr>
              <a:t>the previous terms </a:t>
            </a:r>
            <a:r>
              <a:rPr sz="1600" dirty="0">
                <a:latin typeface="Book Antiqua"/>
                <a:cs typeface="Book Antiqua"/>
              </a:rPr>
              <a:t>of </a:t>
            </a:r>
            <a:r>
              <a:rPr sz="1600" spc="-5" dirty="0">
                <a:latin typeface="Book Antiqua"/>
                <a:cs typeface="Book Antiqua"/>
              </a:rPr>
              <a:t>the sequence each  </a:t>
            </a:r>
            <a:r>
              <a:rPr sz="1600" dirty="0">
                <a:latin typeface="Book Antiqua"/>
                <a:cs typeface="Book Antiqua"/>
              </a:rPr>
              <a:t>multiplied by a </a:t>
            </a:r>
            <a:r>
              <a:rPr sz="1600" spc="-5" dirty="0">
                <a:latin typeface="Book Antiqua"/>
                <a:cs typeface="Book Antiqua"/>
              </a:rPr>
              <a:t>function </a:t>
            </a:r>
            <a:r>
              <a:rPr sz="1600" dirty="0">
                <a:latin typeface="Book Antiqua"/>
                <a:cs typeface="Book Antiqua"/>
              </a:rPr>
              <a:t>of</a:t>
            </a:r>
            <a:r>
              <a:rPr sz="1600" spc="-10" dirty="0">
                <a:latin typeface="Book Antiqua"/>
                <a:cs typeface="Book Antiqua"/>
              </a:rPr>
              <a:t> </a:t>
            </a:r>
            <a:r>
              <a:rPr sz="1600" i="1" dirty="0">
                <a:latin typeface="Book Antiqua"/>
                <a:cs typeface="Book Antiqua"/>
              </a:rPr>
              <a:t>n</a:t>
            </a:r>
            <a:r>
              <a:rPr sz="1600" dirty="0">
                <a:latin typeface="Book Antiqua"/>
                <a:cs typeface="Book Antiqua"/>
              </a:rPr>
              <a:t>.</a:t>
            </a:r>
            <a:endParaRPr sz="1600">
              <a:latin typeface="Book Antiqua"/>
              <a:cs typeface="Book Antiqua"/>
            </a:endParaRPr>
          </a:p>
          <a:p>
            <a:pPr marL="177800" indent="-12763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177800" algn="l"/>
              </a:tabLst>
            </a:pPr>
            <a:r>
              <a:rPr sz="2400" baseline="3472" dirty="0">
                <a:latin typeface="Book Antiqua"/>
                <a:cs typeface="Book Antiqua"/>
              </a:rPr>
              <a:t>it is </a:t>
            </a:r>
            <a:r>
              <a:rPr sz="2400" i="1" spc="-7" baseline="3472" dirty="0">
                <a:latin typeface="Book Antiqua"/>
                <a:cs typeface="Book Antiqua"/>
              </a:rPr>
              <a:t>homogeneous </a:t>
            </a:r>
            <a:r>
              <a:rPr sz="2400" spc="-7" baseline="3472" dirty="0">
                <a:latin typeface="Book Antiqua"/>
                <a:cs typeface="Book Antiqua"/>
              </a:rPr>
              <a:t>because no terms occur that </a:t>
            </a:r>
            <a:r>
              <a:rPr sz="2400" spc="-15" baseline="3472" dirty="0">
                <a:latin typeface="Book Antiqua"/>
                <a:cs typeface="Book Antiqua"/>
              </a:rPr>
              <a:t>are </a:t>
            </a:r>
            <a:r>
              <a:rPr sz="2400" spc="-7" baseline="3472" dirty="0">
                <a:latin typeface="Book Antiqua"/>
                <a:cs typeface="Book Antiqua"/>
              </a:rPr>
              <a:t>not </a:t>
            </a:r>
            <a:r>
              <a:rPr sz="2400" baseline="3472" dirty="0">
                <a:latin typeface="Book Antiqua"/>
                <a:cs typeface="Book Antiqua"/>
              </a:rPr>
              <a:t>multiples of </a:t>
            </a:r>
            <a:r>
              <a:rPr sz="2400" spc="-7" baseline="3472" dirty="0">
                <a:latin typeface="Book Antiqua"/>
                <a:cs typeface="Book Antiqua"/>
              </a:rPr>
              <a:t>the </a:t>
            </a:r>
            <a:r>
              <a:rPr sz="2400" i="1" baseline="3472" dirty="0">
                <a:latin typeface="Book Antiqua"/>
                <a:cs typeface="Book Antiqua"/>
              </a:rPr>
              <a:t>a</a:t>
            </a:r>
            <a:r>
              <a:rPr sz="1575" i="1" baseline="-18518" dirty="0">
                <a:latin typeface="Book Antiqua"/>
                <a:cs typeface="Book Antiqua"/>
              </a:rPr>
              <a:t>j</a:t>
            </a:r>
            <a:r>
              <a:rPr sz="2400" baseline="3472" dirty="0">
                <a:latin typeface="Book Antiqua"/>
                <a:cs typeface="Book Antiqua"/>
              </a:rPr>
              <a:t>s. </a:t>
            </a:r>
            <a:r>
              <a:rPr sz="2400" spc="-7" baseline="3472" dirty="0">
                <a:latin typeface="Book Antiqua"/>
                <a:cs typeface="Book Antiqua"/>
              </a:rPr>
              <a:t>Each</a:t>
            </a:r>
            <a:r>
              <a:rPr sz="2400" spc="89" baseline="3472" dirty="0">
                <a:latin typeface="Book Antiqua"/>
                <a:cs typeface="Book Antiqua"/>
              </a:rPr>
              <a:t> </a:t>
            </a:r>
            <a:r>
              <a:rPr sz="2400" spc="-7" baseline="3472" dirty="0">
                <a:latin typeface="Book Antiqua"/>
                <a:cs typeface="Book Antiqua"/>
              </a:rPr>
              <a:t>coefficient</a:t>
            </a:r>
            <a:endParaRPr sz="2400" baseline="3472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latin typeface="Book Antiqua"/>
                <a:cs typeface="Book Antiqua"/>
              </a:rPr>
              <a:t>is a</a:t>
            </a:r>
            <a:r>
              <a:rPr sz="1600" spc="-10" dirty="0">
                <a:latin typeface="Book Antiqua"/>
                <a:cs typeface="Book Antiqua"/>
              </a:rPr>
              <a:t> </a:t>
            </a:r>
            <a:r>
              <a:rPr sz="1600" spc="-5" dirty="0">
                <a:latin typeface="Book Antiqua"/>
                <a:cs typeface="Book Antiqua"/>
              </a:rPr>
              <a:t>constant.</a:t>
            </a:r>
            <a:endParaRPr sz="1600">
              <a:latin typeface="Book Antiqua"/>
              <a:cs typeface="Book Antiqua"/>
            </a:endParaRPr>
          </a:p>
          <a:p>
            <a:pPr marL="177800" indent="-12763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77800" algn="l"/>
              </a:tabLst>
            </a:pPr>
            <a:r>
              <a:rPr sz="2400" spc="-7" baseline="3472" dirty="0">
                <a:latin typeface="Book Antiqua"/>
                <a:cs typeface="Book Antiqua"/>
              </a:rPr>
              <a:t>the </a:t>
            </a:r>
            <a:r>
              <a:rPr sz="2400" i="1" spc="-7" baseline="3472" dirty="0">
                <a:latin typeface="Book Antiqua"/>
                <a:cs typeface="Book Antiqua"/>
              </a:rPr>
              <a:t>degree </a:t>
            </a:r>
            <a:r>
              <a:rPr sz="2400" baseline="3472" dirty="0">
                <a:latin typeface="Book Antiqua"/>
                <a:cs typeface="Book Antiqua"/>
              </a:rPr>
              <a:t>is </a:t>
            </a:r>
            <a:r>
              <a:rPr sz="2400" i="1" baseline="3472" dirty="0">
                <a:latin typeface="Book Antiqua"/>
                <a:cs typeface="Book Antiqua"/>
              </a:rPr>
              <a:t>k </a:t>
            </a:r>
            <a:r>
              <a:rPr sz="2400" spc="-7" baseline="3472" dirty="0">
                <a:latin typeface="Book Antiqua"/>
                <a:cs typeface="Book Antiqua"/>
              </a:rPr>
              <a:t>because </a:t>
            </a:r>
            <a:r>
              <a:rPr sz="2400" i="1" baseline="3472" dirty="0">
                <a:latin typeface="Book Antiqua"/>
                <a:cs typeface="Book Antiqua"/>
              </a:rPr>
              <a:t>a</a:t>
            </a:r>
            <a:r>
              <a:rPr sz="1575" i="1" baseline="-18518" dirty="0">
                <a:latin typeface="Book Antiqua"/>
                <a:cs typeface="Book Antiqua"/>
              </a:rPr>
              <a:t>n </a:t>
            </a:r>
            <a:r>
              <a:rPr sz="2400" baseline="3472" dirty="0">
                <a:latin typeface="Book Antiqua"/>
                <a:cs typeface="Book Antiqua"/>
              </a:rPr>
              <a:t>is </a:t>
            </a:r>
            <a:r>
              <a:rPr sz="2400" spc="-7" baseline="3472" dirty="0">
                <a:latin typeface="Book Antiqua"/>
                <a:cs typeface="Book Antiqua"/>
              </a:rPr>
              <a:t>expressed in terms </a:t>
            </a:r>
            <a:r>
              <a:rPr sz="2400" baseline="3472" dirty="0">
                <a:latin typeface="Book Antiqua"/>
                <a:cs typeface="Book Antiqua"/>
              </a:rPr>
              <a:t>of </a:t>
            </a:r>
            <a:r>
              <a:rPr sz="2400" spc="-7" baseline="3472" dirty="0">
                <a:latin typeface="Book Antiqua"/>
                <a:cs typeface="Book Antiqua"/>
              </a:rPr>
              <a:t>the previous </a:t>
            </a:r>
            <a:r>
              <a:rPr sz="2400" i="1" baseline="3472" dirty="0">
                <a:latin typeface="Book Antiqua"/>
                <a:cs typeface="Book Antiqua"/>
              </a:rPr>
              <a:t>k </a:t>
            </a:r>
            <a:r>
              <a:rPr sz="2400" spc="-7" baseline="3472" dirty="0">
                <a:latin typeface="Book Antiqua"/>
                <a:cs typeface="Book Antiqua"/>
              </a:rPr>
              <a:t>terms </a:t>
            </a:r>
            <a:r>
              <a:rPr sz="2400" baseline="3472" dirty="0">
                <a:latin typeface="Book Antiqua"/>
                <a:cs typeface="Book Antiqua"/>
              </a:rPr>
              <a:t>of </a:t>
            </a:r>
            <a:r>
              <a:rPr sz="2400" spc="-7" baseline="3472" dirty="0">
                <a:latin typeface="Book Antiqua"/>
                <a:cs typeface="Book Antiqua"/>
              </a:rPr>
              <a:t>the</a:t>
            </a:r>
            <a:r>
              <a:rPr sz="2400" spc="-97" baseline="3472" dirty="0">
                <a:latin typeface="Book Antiqua"/>
                <a:cs typeface="Book Antiqua"/>
              </a:rPr>
              <a:t> </a:t>
            </a:r>
            <a:r>
              <a:rPr sz="2400" spc="-7" baseline="3472" dirty="0">
                <a:latin typeface="Book Antiqua"/>
                <a:cs typeface="Book Antiqua"/>
              </a:rPr>
              <a:t>sequence.</a:t>
            </a:r>
            <a:endParaRPr sz="2400" baseline="34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5715000"/>
            <a:ext cx="8305800" cy="940435"/>
          </a:xfrm>
          <a:prstGeom prst="rect">
            <a:avLst/>
          </a:prstGeom>
          <a:ln w="9525">
            <a:solidFill>
              <a:srgbClr val="0F6FC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0800" marR="69215">
              <a:lnSpc>
                <a:spcPct val="104200"/>
              </a:lnSpc>
              <a:spcBef>
                <a:spcPts val="320"/>
              </a:spcBef>
            </a:pPr>
            <a:r>
              <a:rPr sz="1600" spc="-5" dirty="0">
                <a:latin typeface="Book Antiqua"/>
                <a:cs typeface="Book Antiqua"/>
              </a:rPr>
              <a:t>By </a:t>
            </a:r>
            <a:r>
              <a:rPr sz="1600" spc="-10" dirty="0">
                <a:latin typeface="Book Antiqua"/>
                <a:cs typeface="Book Antiqua"/>
              </a:rPr>
              <a:t>strong </a:t>
            </a:r>
            <a:r>
              <a:rPr sz="1600" spc="-5" dirty="0">
                <a:latin typeface="Book Antiqua"/>
                <a:cs typeface="Book Antiqua"/>
              </a:rPr>
              <a:t>induction, </a:t>
            </a:r>
            <a:r>
              <a:rPr sz="1600" dirty="0">
                <a:latin typeface="Book Antiqua"/>
                <a:cs typeface="Book Antiqua"/>
              </a:rPr>
              <a:t>a </a:t>
            </a:r>
            <a:r>
              <a:rPr sz="1600" spc="-5" dirty="0">
                <a:latin typeface="Book Antiqua"/>
                <a:cs typeface="Book Antiqua"/>
              </a:rPr>
              <a:t>sequence satisfying such </a:t>
            </a:r>
            <a:r>
              <a:rPr sz="1600" dirty="0">
                <a:latin typeface="Book Antiqua"/>
                <a:cs typeface="Book Antiqua"/>
              </a:rPr>
              <a:t>a </a:t>
            </a:r>
            <a:r>
              <a:rPr sz="1600" spc="-10" dirty="0">
                <a:latin typeface="Book Antiqua"/>
                <a:cs typeface="Book Antiqua"/>
              </a:rPr>
              <a:t>recurrence </a:t>
            </a:r>
            <a:r>
              <a:rPr sz="1600" spc="-5" dirty="0">
                <a:latin typeface="Book Antiqua"/>
                <a:cs typeface="Book Antiqua"/>
              </a:rPr>
              <a:t>relation </a:t>
            </a:r>
            <a:r>
              <a:rPr sz="1600" dirty="0">
                <a:latin typeface="Book Antiqua"/>
                <a:cs typeface="Book Antiqua"/>
              </a:rPr>
              <a:t>is uniquely  </a:t>
            </a:r>
            <a:r>
              <a:rPr sz="1600" spc="-5" dirty="0">
                <a:latin typeface="Book Antiqua"/>
                <a:cs typeface="Book Antiqua"/>
              </a:rPr>
              <a:t>determined </a:t>
            </a:r>
            <a:r>
              <a:rPr sz="1600" dirty="0">
                <a:latin typeface="Book Antiqua"/>
                <a:cs typeface="Book Antiqua"/>
              </a:rPr>
              <a:t>by </a:t>
            </a:r>
            <a:r>
              <a:rPr sz="1600" spc="-5" dirty="0">
                <a:latin typeface="Book Antiqua"/>
                <a:cs typeface="Book Antiqua"/>
              </a:rPr>
              <a:t>the </a:t>
            </a:r>
            <a:r>
              <a:rPr sz="1600" spc="-10" dirty="0">
                <a:latin typeface="Book Antiqua"/>
                <a:cs typeface="Book Antiqua"/>
              </a:rPr>
              <a:t>recurrence </a:t>
            </a:r>
            <a:r>
              <a:rPr sz="1600" spc="-5" dirty="0">
                <a:latin typeface="Book Antiqua"/>
                <a:cs typeface="Book Antiqua"/>
              </a:rPr>
              <a:t>relation </a:t>
            </a:r>
            <a:r>
              <a:rPr sz="1600" dirty="0">
                <a:latin typeface="Book Antiqua"/>
                <a:cs typeface="Book Antiqua"/>
              </a:rPr>
              <a:t>and </a:t>
            </a:r>
            <a:r>
              <a:rPr sz="1600" spc="-5" dirty="0">
                <a:latin typeface="Book Antiqua"/>
                <a:cs typeface="Book Antiqua"/>
              </a:rPr>
              <a:t>the </a:t>
            </a:r>
            <a:r>
              <a:rPr sz="1600" i="1" dirty="0">
                <a:latin typeface="Book Antiqua"/>
                <a:cs typeface="Book Antiqua"/>
              </a:rPr>
              <a:t>k </a:t>
            </a:r>
            <a:r>
              <a:rPr sz="1600" spc="-5" dirty="0">
                <a:latin typeface="Book Antiqua"/>
                <a:cs typeface="Book Antiqua"/>
              </a:rPr>
              <a:t>initial conditions </a:t>
            </a:r>
            <a:r>
              <a:rPr sz="1600" i="1" dirty="0">
                <a:latin typeface="Book Antiqua"/>
                <a:cs typeface="Book Antiqua"/>
              </a:rPr>
              <a:t>a</a:t>
            </a:r>
            <a:r>
              <a:rPr sz="1575" baseline="-23809" dirty="0">
                <a:latin typeface="Times New Roman"/>
                <a:cs typeface="Times New Roman"/>
              </a:rPr>
              <a:t>0 </a:t>
            </a:r>
            <a:r>
              <a:rPr sz="1600" dirty="0">
                <a:latin typeface="Book Antiqua"/>
                <a:cs typeface="Book Antiqua"/>
              </a:rPr>
              <a:t>= </a:t>
            </a:r>
            <a:r>
              <a:rPr sz="1600" i="1" dirty="0">
                <a:latin typeface="Book Antiqua"/>
                <a:cs typeface="Book Antiqua"/>
              </a:rPr>
              <a:t>C</a:t>
            </a:r>
            <a:r>
              <a:rPr sz="1575" baseline="-23809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Book Antiqua"/>
                <a:cs typeface="Book Antiqua"/>
              </a:rPr>
              <a:t>, </a:t>
            </a:r>
            <a:r>
              <a:rPr sz="1600" i="1" dirty="0">
                <a:latin typeface="Book Antiqua"/>
                <a:cs typeface="Book Antiqua"/>
              </a:rPr>
              <a:t>a</a:t>
            </a:r>
            <a:r>
              <a:rPr sz="1575" baseline="-23809" dirty="0">
                <a:latin typeface="Times New Roman"/>
                <a:cs typeface="Times New Roman"/>
              </a:rPr>
              <a:t>0 </a:t>
            </a:r>
            <a:r>
              <a:rPr sz="1600" dirty="0">
                <a:latin typeface="Book Antiqua"/>
                <a:cs typeface="Book Antiqua"/>
              </a:rPr>
              <a:t>= </a:t>
            </a:r>
            <a:r>
              <a:rPr sz="1600" i="1" dirty="0">
                <a:latin typeface="Book Antiqua"/>
                <a:cs typeface="Book Antiqua"/>
              </a:rPr>
              <a:t>C</a:t>
            </a:r>
            <a:r>
              <a:rPr sz="1575" baseline="-23809" dirty="0">
                <a:latin typeface="Times New Roman"/>
                <a:cs typeface="Times New Roman"/>
              </a:rPr>
              <a:t>1 </a:t>
            </a:r>
            <a:r>
              <a:rPr sz="1600" dirty="0">
                <a:latin typeface="Book Antiqua"/>
                <a:cs typeface="Book Antiqua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… </a:t>
            </a:r>
            <a:r>
              <a:rPr sz="1600" dirty="0">
                <a:latin typeface="Book Antiqua"/>
                <a:cs typeface="Book Antiqua"/>
              </a:rPr>
              <a:t>, </a:t>
            </a:r>
            <a:r>
              <a:rPr sz="1600" i="1" spc="5" dirty="0">
                <a:latin typeface="Book Antiqua"/>
                <a:cs typeface="Book Antiqua"/>
              </a:rPr>
              <a:t>a</a:t>
            </a:r>
            <a:r>
              <a:rPr sz="1575" i="1" spc="7" baseline="-23809" dirty="0">
                <a:latin typeface="Book Antiqua"/>
                <a:cs typeface="Book Antiqua"/>
              </a:rPr>
              <a:t>k</a:t>
            </a:r>
            <a:r>
              <a:rPr sz="1575" spc="7" baseline="-23809" dirty="0">
                <a:latin typeface="Times New Roman"/>
                <a:cs typeface="Times New Roman"/>
              </a:rPr>
              <a:t>−1</a:t>
            </a:r>
            <a:r>
              <a:rPr sz="1575" spc="179" baseline="-2380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Book Antiqua"/>
                <a:cs typeface="Book Antiqua"/>
              </a:rPr>
              <a:t>=</a:t>
            </a:r>
            <a:endParaRPr sz="160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  <a:spcBef>
                <a:spcPts val="830"/>
              </a:spcBef>
            </a:pPr>
            <a:r>
              <a:rPr sz="2400" i="1" spc="7" baseline="15625" dirty="0">
                <a:latin typeface="Book Antiqua"/>
                <a:cs typeface="Book Antiqua"/>
              </a:rPr>
              <a:t>C</a:t>
            </a:r>
            <a:r>
              <a:rPr sz="1050" i="1" spc="5" dirty="0">
                <a:latin typeface="Book Antiqua"/>
                <a:cs typeface="Book Antiqua"/>
              </a:rPr>
              <a:t>k</a:t>
            </a:r>
            <a:r>
              <a:rPr sz="1050" spc="5" dirty="0">
                <a:latin typeface="Times New Roman"/>
                <a:cs typeface="Times New Roman"/>
              </a:rPr>
              <a:t>−1</a:t>
            </a:r>
            <a:r>
              <a:rPr sz="2400" spc="7" baseline="15625" dirty="0">
                <a:latin typeface="Book Antiqua"/>
                <a:cs typeface="Book Antiqua"/>
              </a:rPr>
              <a:t>.</a:t>
            </a:r>
            <a:endParaRPr sz="2400" baseline="15625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79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70"/>
              </a:spcBef>
            </a:pPr>
            <a:r>
              <a:rPr spc="5" dirty="0"/>
              <a:t>Examples of Linear Homogeneous  </a:t>
            </a:r>
            <a:r>
              <a:rPr spc="-10" dirty="0"/>
              <a:t>Recurrence</a:t>
            </a:r>
            <a:r>
              <a:rPr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7519" y="1882139"/>
            <a:ext cx="72878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17780" indent="-271780">
              <a:lnSpc>
                <a:spcPct val="125000"/>
              </a:lnSpc>
              <a:spcBef>
                <a:spcPts val="100"/>
              </a:spcBef>
              <a:buClr>
                <a:srgbClr val="0BD0D9"/>
              </a:buClr>
              <a:buSzPct val="94230"/>
              <a:buFont typeface="Lucida Sans Unicode"/>
              <a:buChar char="●"/>
              <a:tabLst>
                <a:tab pos="297180" algn="l"/>
                <a:tab pos="2664460" algn="l"/>
              </a:tabLst>
            </a:pPr>
            <a:r>
              <a:rPr sz="2600" i="1" spc="5" dirty="0">
                <a:latin typeface="Book Antiqua"/>
                <a:cs typeface="Book Antiqua"/>
              </a:rPr>
              <a:t>P</a:t>
            </a:r>
            <a:r>
              <a:rPr sz="2550" i="1" spc="7" baseline="-24509" dirty="0">
                <a:latin typeface="Book Antiqua"/>
                <a:cs typeface="Book Antiqua"/>
              </a:rPr>
              <a:t>n</a:t>
            </a:r>
            <a:r>
              <a:rPr sz="2550" i="1" spc="352" baseline="-24509" dirty="0">
                <a:latin typeface="Book Antiqua"/>
                <a:cs typeface="Book Antiqua"/>
              </a:rPr>
              <a:t> </a:t>
            </a:r>
            <a:r>
              <a:rPr sz="2600" i="1" dirty="0">
                <a:latin typeface="Book Antiqua"/>
                <a:cs typeface="Book Antiqua"/>
              </a:rPr>
              <a:t>=</a:t>
            </a:r>
            <a:r>
              <a:rPr sz="2600" i="1" spc="10" dirty="0">
                <a:latin typeface="Book Antiqua"/>
                <a:cs typeface="Book Antiqua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(1.11)</a:t>
            </a:r>
            <a:r>
              <a:rPr sz="2600" i="1" spc="-10" dirty="0">
                <a:latin typeface="Book Antiqua"/>
                <a:cs typeface="Book Antiqua"/>
              </a:rPr>
              <a:t>P</a:t>
            </a:r>
            <a:r>
              <a:rPr sz="2550" i="1" spc="-15" baseline="-24509" dirty="0">
                <a:latin typeface="Book Antiqua"/>
                <a:cs typeface="Book Antiqua"/>
              </a:rPr>
              <a:t>n-1	</a:t>
            </a: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linear homogeneous </a:t>
            </a:r>
            <a:r>
              <a:rPr sz="2600" spc="-15" dirty="0">
                <a:solidFill>
                  <a:srgbClr val="FF0000"/>
                </a:solidFill>
                <a:latin typeface="Book Antiqua"/>
                <a:cs typeface="Book Antiqua"/>
              </a:rPr>
              <a:t>recurrence  </a:t>
            </a:r>
            <a:r>
              <a:rPr sz="2600" spc="-10" dirty="0">
                <a:solidFill>
                  <a:srgbClr val="FF0000"/>
                </a:solidFill>
                <a:latin typeface="Book Antiqua"/>
                <a:cs typeface="Book Antiqua"/>
              </a:rPr>
              <a:t>relation </a:t>
            </a:r>
            <a:r>
              <a:rPr sz="2600" dirty="0">
                <a:solidFill>
                  <a:srgbClr val="FF0000"/>
                </a:solidFill>
                <a:latin typeface="Book Antiqua"/>
                <a:cs typeface="Book Antiqua"/>
              </a:rPr>
              <a:t>of </a:t>
            </a:r>
            <a:r>
              <a:rPr sz="2600" spc="-10" dirty="0">
                <a:solidFill>
                  <a:srgbClr val="FF0000"/>
                </a:solidFill>
                <a:latin typeface="Book Antiqua"/>
                <a:cs typeface="Book Antiqua"/>
              </a:rPr>
              <a:t>degree</a:t>
            </a:r>
            <a:r>
              <a:rPr sz="2600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one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819" y="3077764"/>
            <a:ext cx="22256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35433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4230"/>
              <a:buFont typeface="Lucida Sans Unicode"/>
              <a:buChar char="●"/>
              <a:tabLst>
                <a:tab pos="391795" algn="l"/>
                <a:tab pos="392430" algn="l"/>
                <a:tab pos="1506220" algn="l"/>
              </a:tabLst>
            </a:pPr>
            <a:r>
              <a:rPr sz="3900" i="1" spc="7" baseline="16025" dirty="0">
                <a:latin typeface="Book Antiqua"/>
                <a:cs typeface="Book Antiqua"/>
              </a:rPr>
              <a:t>f</a:t>
            </a:r>
            <a:r>
              <a:rPr sz="1700" i="1" spc="5" dirty="0">
                <a:latin typeface="Book Antiqua"/>
                <a:cs typeface="Book Antiqua"/>
              </a:rPr>
              <a:t>n</a:t>
            </a:r>
            <a:r>
              <a:rPr sz="1700" i="1" spc="225" dirty="0">
                <a:latin typeface="Book Antiqua"/>
                <a:cs typeface="Book Antiqua"/>
              </a:rPr>
              <a:t> </a:t>
            </a:r>
            <a:r>
              <a:rPr sz="3900" i="1" baseline="16025" dirty="0">
                <a:latin typeface="Book Antiqua"/>
                <a:cs typeface="Book Antiqua"/>
              </a:rPr>
              <a:t>=</a:t>
            </a:r>
            <a:r>
              <a:rPr sz="3900" i="1" spc="7" baseline="16025" dirty="0">
                <a:latin typeface="Book Antiqua"/>
                <a:cs typeface="Book Antiqua"/>
              </a:rPr>
              <a:t> </a:t>
            </a:r>
            <a:r>
              <a:rPr sz="3900" i="1" spc="15" baseline="16025" dirty="0">
                <a:latin typeface="Book Antiqua"/>
                <a:cs typeface="Book Antiqua"/>
              </a:rPr>
              <a:t>f</a:t>
            </a:r>
            <a:r>
              <a:rPr sz="1700" i="1" spc="10" dirty="0">
                <a:latin typeface="Book Antiqua"/>
                <a:cs typeface="Book Antiqua"/>
              </a:rPr>
              <a:t>n-1	</a:t>
            </a:r>
            <a:r>
              <a:rPr sz="3900" i="1" baseline="16025" dirty="0">
                <a:latin typeface="Book Antiqua"/>
                <a:cs typeface="Book Antiqua"/>
              </a:rPr>
              <a:t>+</a:t>
            </a:r>
            <a:r>
              <a:rPr sz="3900" i="1" spc="-104" baseline="16025" dirty="0">
                <a:latin typeface="Book Antiqua"/>
                <a:cs typeface="Book Antiqua"/>
              </a:rPr>
              <a:t> </a:t>
            </a:r>
            <a:r>
              <a:rPr sz="3900" i="1" spc="15" baseline="16025" dirty="0">
                <a:latin typeface="Book Antiqua"/>
                <a:cs typeface="Book Antiqua"/>
              </a:rPr>
              <a:t>f</a:t>
            </a:r>
            <a:r>
              <a:rPr sz="1700" i="1" spc="10" dirty="0">
                <a:latin typeface="Book Antiqua"/>
                <a:cs typeface="Book Antiqua"/>
              </a:rPr>
              <a:t>n-2</a:t>
            </a:r>
            <a:endParaRPr sz="17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6855" y="2984500"/>
            <a:ext cx="46228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linear homogeneous</a:t>
            </a:r>
            <a:r>
              <a:rPr sz="2600" spc="-35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Book Antiqua"/>
                <a:cs typeface="Book Antiqua"/>
              </a:rPr>
              <a:t>recurrence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719" y="3368040"/>
            <a:ext cx="6136005" cy="21971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980"/>
              </a:spcBef>
            </a:pPr>
            <a:r>
              <a:rPr sz="2600" spc="-10" dirty="0">
                <a:solidFill>
                  <a:srgbClr val="FF0000"/>
                </a:solidFill>
                <a:latin typeface="Book Antiqua"/>
                <a:cs typeface="Book Antiqua"/>
              </a:rPr>
              <a:t>relation </a:t>
            </a:r>
            <a:r>
              <a:rPr sz="2600" dirty="0">
                <a:solidFill>
                  <a:srgbClr val="FF0000"/>
                </a:solidFill>
                <a:latin typeface="Book Antiqua"/>
                <a:cs typeface="Book Antiqua"/>
              </a:rPr>
              <a:t>of </a:t>
            </a:r>
            <a:r>
              <a:rPr sz="2600" spc="-10" dirty="0">
                <a:solidFill>
                  <a:srgbClr val="FF0000"/>
                </a:solidFill>
                <a:latin typeface="Book Antiqua"/>
                <a:cs typeface="Book Antiqua"/>
              </a:rPr>
              <a:t>degree</a:t>
            </a: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2600" dirty="0">
                <a:solidFill>
                  <a:srgbClr val="FF0000"/>
                </a:solidFill>
                <a:latin typeface="Book Antiqua"/>
                <a:cs typeface="Book Antiqua"/>
              </a:rPr>
              <a:t>two</a:t>
            </a:r>
            <a:endParaRPr sz="2600">
              <a:latin typeface="Book Antiqua"/>
              <a:cs typeface="Book Antiqua"/>
            </a:endParaRPr>
          </a:p>
          <a:p>
            <a:pPr marL="3181985" indent="-3106420">
              <a:lnSpc>
                <a:spcPct val="100000"/>
              </a:lnSpc>
              <a:spcBef>
                <a:spcPts val="880"/>
              </a:spcBef>
              <a:buClr>
                <a:srgbClr val="0BD0D9"/>
              </a:buClr>
              <a:buSzPct val="94230"/>
              <a:buFont typeface="Lucida Sans Unicode"/>
              <a:buChar char="●"/>
              <a:tabLst>
                <a:tab pos="3181985" algn="l"/>
                <a:tab pos="3182620" algn="l"/>
              </a:tabLst>
            </a:pP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not </a:t>
            </a:r>
            <a:r>
              <a:rPr sz="2600" dirty="0">
                <a:solidFill>
                  <a:srgbClr val="FF0000"/>
                </a:solidFill>
                <a:latin typeface="Book Antiqua"/>
                <a:cs typeface="Book Antiqua"/>
              </a:rPr>
              <a:t>linear</a:t>
            </a:r>
            <a:endParaRPr sz="2600">
              <a:latin typeface="Book Antiqua"/>
              <a:cs typeface="Book Antiqua"/>
            </a:endParaRPr>
          </a:p>
          <a:p>
            <a:pPr marL="347980" indent="-271780">
              <a:lnSpc>
                <a:spcPct val="100000"/>
              </a:lnSpc>
              <a:spcBef>
                <a:spcPts val="1380"/>
              </a:spcBef>
              <a:buClr>
                <a:srgbClr val="0BD0D9"/>
              </a:buClr>
              <a:buSzPct val="94230"/>
              <a:buFont typeface="Lucida Sans Unicode"/>
              <a:buChar char="●"/>
              <a:tabLst>
                <a:tab pos="347980" algn="l"/>
                <a:tab pos="2648585" algn="l"/>
              </a:tabLst>
            </a:pPr>
            <a:r>
              <a:rPr sz="2600" i="1" spc="5" dirty="0">
                <a:latin typeface="Book Antiqua"/>
                <a:cs typeface="Book Antiqua"/>
              </a:rPr>
              <a:t>H</a:t>
            </a:r>
            <a:r>
              <a:rPr sz="2550" i="1" spc="7" baseline="-24509" dirty="0">
                <a:latin typeface="Book Antiqua"/>
                <a:cs typeface="Book Antiqua"/>
              </a:rPr>
              <a:t>n  </a:t>
            </a:r>
            <a:r>
              <a:rPr sz="2600" i="1" dirty="0">
                <a:latin typeface="Book Antiqua"/>
                <a:cs typeface="Book Antiqua"/>
              </a:rPr>
              <a:t>= </a:t>
            </a:r>
            <a:r>
              <a:rPr sz="2600" spc="10" dirty="0">
                <a:latin typeface="Times New Roman"/>
                <a:cs typeface="Times New Roman"/>
              </a:rPr>
              <a:t>2</a:t>
            </a:r>
            <a:r>
              <a:rPr sz="2600" i="1" spc="10" dirty="0">
                <a:latin typeface="Book Antiqua"/>
                <a:cs typeface="Book Antiqua"/>
              </a:rPr>
              <a:t>H</a:t>
            </a:r>
            <a:r>
              <a:rPr sz="2550" i="1" spc="15" baseline="-24509" dirty="0">
                <a:latin typeface="Book Antiqua"/>
                <a:cs typeface="Book Antiqua"/>
              </a:rPr>
              <a:t>n</a:t>
            </a:r>
            <a:r>
              <a:rPr sz="2550" spc="15" baseline="-22875" dirty="0">
                <a:latin typeface="Times New Roman"/>
                <a:cs typeface="Times New Roman"/>
              </a:rPr>
              <a:t>−1</a:t>
            </a:r>
            <a:r>
              <a:rPr sz="2550" spc="22" baseline="-2287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Book Antiqua"/>
                <a:cs typeface="Book Antiqua"/>
              </a:rPr>
              <a:t>+ </a:t>
            </a:r>
            <a:r>
              <a:rPr sz="2600" dirty="0">
                <a:latin typeface="Times New Roman"/>
                <a:cs typeface="Times New Roman"/>
              </a:rPr>
              <a:t>1	</a:t>
            </a: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not homogeneous</a:t>
            </a:r>
            <a:endParaRPr sz="2600">
              <a:latin typeface="Book Antiqua"/>
              <a:cs typeface="Book Antiqua"/>
            </a:endParaRPr>
          </a:p>
          <a:p>
            <a:pPr marL="347980" indent="-271780">
              <a:lnSpc>
                <a:spcPct val="100000"/>
              </a:lnSpc>
              <a:spcBef>
                <a:spcPts val="1480"/>
              </a:spcBef>
              <a:buClr>
                <a:srgbClr val="0BD0D9"/>
              </a:buClr>
              <a:buSzPct val="94230"/>
              <a:buFont typeface="Lucida Sans Unicode"/>
              <a:buChar char="●"/>
              <a:tabLst>
                <a:tab pos="347980" algn="l"/>
              </a:tabLst>
            </a:pPr>
            <a:r>
              <a:rPr sz="2600" i="1" spc="5" dirty="0">
                <a:latin typeface="Book Antiqua"/>
                <a:cs typeface="Book Antiqua"/>
              </a:rPr>
              <a:t>B</a:t>
            </a:r>
            <a:r>
              <a:rPr sz="2550" i="1" spc="7" baseline="-24509" dirty="0">
                <a:latin typeface="Book Antiqua"/>
                <a:cs typeface="Book Antiqua"/>
              </a:rPr>
              <a:t>n </a:t>
            </a:r>
            <a:r>
              <a:rPr sz="2600" i="1" dirty="0">
                <a:latin typeface="Book Antiqua"/>
                <a:cs typeface="Book Antiqua"/>
              </a:rPr>
              <a:t>= </a:t>
            </a:r>
            <a:r>
              <a:rPr sz="2600" i="1" spc="5" dirty="0">
                <a:latin typeface="Book Antiqua"/>
                <a:cs typeface="Book Antiqua"/>
              </a:rPr>
              <a:t>nB</a:t>
            </a:r>
            <a:r>
              <a:rPr sz="2550" i="1" spc="7" baseline="-24509" dirty="0">
                <a:latin typeface="Book Antiqua"/>
                <a:cs typeface="Book Antiqua"/>
              </a:rPr>
              <a:t>n</a:t>
            </a:r>
            <a:r>
              <a:rPr sz="2550" spc="7" baseline="-22875" dirty="0">
                <a:latin typeface="Times New Roman"/>
                <a:cs typeface="Times New Roman"/>
              </a:rPr>
              <a:t>−1 </a:t>
            </a: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coefficients </a:t>
            </a:r>
            <a:r>
              <a:rPr sz="2600" spc="-20" dirty="0">
                <a:solidFill>
                  <a:srgbClr val="FF0000"/>
                </a:solidFill>
                <a:latin typeface="Book Antiqua"/>
                <a:cs typeface="Book Antiqua"/>
              </a:rPr>
              <a:t>are </a:t>
            </a: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not</a:t>
            </a:r>
            <a:r>
              <a:rPr sz="2600" spc="-204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constants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8200" y="4051300"/>
            <a:ext cx="24384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3113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70"/>
              </a:spcBef>
            </a:pPr>
            <a:r>
              <a:rPr spc="5" dirty="0"/>
              <a:t>Solving Linear Homogeneous  </a:t>
            </a:r>
            <a:r>
              <a:rPr spc="-10" dirty="0"/>
              <a:t>Recurrence</a:t>
            </a:r>
            <a:r>
              <a:rPr spc="-5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7519" y="1968245"/>
            <a:ext cx="6458585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46379">
              <a:lnSpc>
                <a:spcPts val="2250"/>
              </a:lnSpc>
              <a:spcBef>
                <a:spcPts val="1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71780" algn="l"/>
              </a:tabLst>
            </a:pPr>
            <a:r>
              <a:rPr sz="2000" spc="-5" dirty="0">
                <a:latin typeface="Book Antiqua"/>
                <a:cs typeface="Book Antiqua"/>
              </a:rPr>
              <a:t>The basic approach </a:t>
            </a:r>
            <a:r>
              <a:rPr sz="2000" dirty="0">
                <a:latin typeface="Book Antiqua"/>
                <a:cs typeface="Book Antiqua"/>
              </a:rPr>
              <a:t>is to </a:t>
            </a:r>
            <a:r>
              <a:rPr sz="2000" spc="-5" dirty="0">
                <a:latin typeface="Book Antiqua"/>
                <a:cs typeface="Book Antiqua"/>
              </a:rPr>
              <a:t>look for solutions </a:t>
            </a:r>
            <a:r>
              <a:rPr sz="2000" dirty="0">
                <a:latin typeface="Book Antiqua"/>
                <a:cs typeface="Book Antiqua"/>
              </a:rPr>
              <a:t>of </a:t>
            </a:r>
            <a:r>
              <a:rPr sz="2000" spc="-5" dirty="0">
                <a:latin typeface="Book Antiqua"/>
                <a:cs typeface="Book Antiqua"/>
              </a:rPr>
              <a:t>the</a:t>
            </a:r>
            <a:r>
              <a:rPr sz="2000" spc="65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form</a:t>
            </a:r>
            <a:endParaRPr sz="2000">
              <a:latin typeface="Book Antiqua"/>
              <a:cs typeface="Book Antiqua"/>
            </a:endParaRPr>
          </a:p>
          <a:p>
            <a:pPr marL="271780">
              <a:lnSpc>
                <a:spcPts val="2250"/>
              </a:lnSpc>
            </a:pPr>
            <a:r>
              <a:rPr sz="2000" i="1" spc="10" dirty="0">
                <a:solidFill>
                  <a:srgbClr val="FF0000"/>
                </a:solidFill>
                <a:latin typeface="Book Antiqua"/>
                <a:cs typeface="Book Antiqua"/>
              </a:rPr>
              <a:t>a</a:t>
            </a:r>
            <a:r>
              <a:rPr sz="1950" i="1" spc="15" baseline="-27777" dirty="0">
                <a:solidFill>
                  <a:srgbClr val="FF0000"/>
                </a:solidFill>
                <a:latin typeface="Book Antiqua"/>
                <a:cs typeface="Book Antiqua"/>
              </a:rPr>
              <a:t>n </a:t>
            </a:r>
            <a:r>
              <a:rPr sz="2000" dirty="0">
                <a:solidFill>
                  <a:srgbClr val="FF0000"/>
                </a:solidFill>
                <a:latin typeface="Book Antiqua"/>
                <a:cs typeface="Book Antiqua"/>
              </a:rPr>
              <a:t>= </a:t>
            </a:r>
            <a:r>
              <a:rPr sz="2000" i="1" spc="5" dirty="0">
                <a:solidFill>
                  <a:srgbClr val="FF0000"/>
                </a:solidFill>
                <a:latin typeface="Book Antiqua"/>
                <a:cs typeface="Book Antiqua"/>
              </a:rPr>
              <a:t>r</a:t>
            </a:r>
            <a:r>
              <a:rPr sz="1950" i="1" spc="7" baseline="27777" dirty="0">
                <a:solidFill>
                  <a:srgbClr val="FF0000"/>
                </a:solidFill>
                <a:latin typeface="Book Antiqua"/>
                <a:cs typeface="Book Antiqua"/>
              </a:rPr>
              <a:t>n</a:t>
            </a:r>
            <a:r>
              <a:rPr sz="2000" spc="5" dirty="0">
                <a:solidFill>
                  <a:srgbClr val="FF0000"/>
                </a:solidFill>
                <a:latin typeface="Book Antiqua"/>
                <a:cs typeface="Book Antiqua"/>
              </a:rPr>
              <a:t>, </a:t>
            </a:r>
            <a:r>
              <a:rPr sz="2000" spc="-10" dirty="0">
                <a:latin typeface="Book Antiqua"/>
                <a:cs typeface="Book Antiqua"/>
              </a:rPr>
              <a:t>where </a:t>
            </a:r>
            <a:r>
              <a:rPr sz="2000" i="1" dirty="0">
                <a:latin typeface="Book Antiqua"/>
                <a:cs typeface="Book Antiqua"/>
              </a:rPr>
              <a:t>r </a:t>
            </a:r>
            <a:r>
              <a:rPr sz="2000" dirty="0">
                <a:latin typeface="Book Antiqua"/>
                <a:cs typeface="Book Antiqua"/>
              </a:rPr>
              <a:t>is a</a:t>
            </a:r>
            <a:r>
              <a:rPr sz="2000" spc="-17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constant.</a:t>
            </a:r>
            <a:endParaRPr sz="2000">
              <a:latin typeface="Book Antiqua"/>
              <a:cs typeface="Book Antiqua"/>
            </a:endParaRPr>
          </a:p>
          <a:p>
            <a:pPr marL="271780" indent="-246379">
              <a:lnSpc>
                <a:spcPct val="100000"/>
              </a:lnSpc>
              <a:spcBef>
                <a:spcPts val="5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71780" algn="l"/>
                <a:tab pos="2202815" algn="l"/>
              </a:tabLst>
            </a:pPr>
            <a:r>
              <a:rPr sz="2000" dirty="0">
                <a:latin typeface="Book Antiqua"/>
                <a:cs typeface="Book Antiqua"/>
              </a:rPr>
              <a:t>Note </a:t>
            </a:r>
            <a:r>
              <a:rPr sz="2000" spc="-5" dirty="0">
                <a:latin typeface="Book Antiqua"/>
                <a:cs typeface="Book Antiqua"/>
              </a:rPr>
              <a:t>that </a:t>
            </a:r>
            <a:r>
              <a:rPr sz="2000" i="1" spc="10" dirty="0">
                <a:latin typeface="Book Antiqua"/>
                <a:cs typeface="Book Antiqua"/>
              </a:rPr>
              <a:t>a</a:t>
            </a:r>
            <a:r>
              <a:rPr sz="1950" i="1" spc="15" baseline="-27777" dirty="0">
                <a:latin typeface="Book Antiqua"/>
                <a:cs typeface="Book Antiqua"/>
              </a:rPr>
              <a:t>n</a:t>
            </a:r>
            <a:r>
              <a:rPr sz="1950" i="1" spc="277" baseline="-27777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=</a:t>
            </a:r>
            <a:r>
              <a:rPr sz="2000" spc="5" dirty="0">
                <a:latin typeface="Book Antiqua"/>
                <a:cs typeface="Book Antiqua"/>
              </a:rPr>
              <a:t> </a:t>
            </a:r>
            <a:r>
              <a:rPr sz="2000" i="1" spc="10" dirty="0">
                <a:latin typeface="Book Antiqua"/>
                <a:cs typeface="Book Antiqua"/>
              </a:rPr>
              <a:t>r</a:t>
            </a:r>
            <a:r>
              <a:rPr sz="1950" i="1" spc="15" baseline="27777" dirty="0">
                <a:latin typeface="Book Antiqua"/>
                <a:cs typeface="Book Antiqua"/>
              </a:rPr>
              <a:t>n	</a:t>
            </a:r>
            <a:r>
              <a:rPr sz="2000" dirty="0">
                <a:latin typeface="Book Antiqua"/>
                <a:cs typeface="Book Antiqua"/>
              </a:rPr>
              <a:t>is a </a:t>
            </a:r>
            <a:r>
              <a:rPr sz="2000" spc="-5" dirty="0">
                <a:latin typeface="Book Antiqua"/>
                <a:cs typeface="Book Antiqua"/>
              </a:rPr>
              <a:t>solution </a:t>
            </a:r>
            <a:r>
              <a:rPr sz="2000" dirty="0">
                <a:latin typeface="Book Antiqua"/>
                <a:cs typeface="Book Antiqua"/>
              </a:rPr>
              <a:t>to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spc="-10" dirty="0">
                <a:latin typeface="Book Antiqua"/>
                <a:cs typeface="Book Antiqua"/>
              </a:rPr>
              <a:t>recurrence</a:t>
            </a:r>
            <a:r>
              <a:rPr sz="2000" spc="-2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relation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3009252"/>
            <a:ext cx="356489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i="1" spc="-7" baseline="18518" dirty="0">
                <a:latin typeface="Book Antiqua"/>
                <a:cs typeface="Book Antiqua"/>
              </a:rPr>
              <a:t>a</a:t>
            </a:r>
            <a:r>
              <a:rPr sz="1400" i="1" spc="-5" dirty="0">
                <a:latin typeface="Book Antiqua"/>
                <a:cs typeface="Book Antiqua"/>
              </a:rPr>
              <a:t>n </a:t>
            </a:r>
            <a:r>
              <a:rPr sz="3150" i="1" spc="-7" baseline="18518" dirty="0">
                <a:latin typeface="Book Antiqua"/>
                <a:cs typeface="Book Antiqua"/>
              </a:rPr>
              <a:t>= c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r>
              <a:rPr sz="3150" i="1" spc="-7" baseline="18518" dirty="0">
                <a:latin typeface="Book Antiqua"/>
                <a:cs typeface="Book Antiqua"/>
              </a:rPr>
              <a:t>a</a:t>
            </a:r>
            <a:r>
              <a:rPr sz="1400" i="1" spc="-5" dirty="0">
                <a:latin typeface="Book Antiqua"/>
                <a:cs typeface="Book Antiqua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−1 </a:t>
            </a:r>
            <a:r>
              <a:rPr sz="3150" i="1" spc="-7" baseline="18518" dirty="0">
                <a:latin typeface="Book Antiqua"/>
                <a:cs typeface="Book Antiqua"/>
              </a:rPr>
              <a:t>+ c</a:t>
            </a:r>
            <a:r>
              <a:rPr sz="1400" spc="-5" dirty="0">
                <a:latin typeface="Times New Roman"/>
                <a:cs typeface="Times New Roman"/>
              </a:rPr>
              <a:t>2</a:t>
            </a:r>
            <a:r>
              <a:rPr sz="3150" i="1" spc="-7" baseline="18518" dirty="0">
                <a:latin typeface="Book Antiqua"/>
                <a:cs typeface="Book Antiqua"/>
              </a:rPr>
              <a:t>a</a:t>
            </a:r>
            <a:r>
              <a:rPr sz="1400" i="1" spc="-5" dirty="0">
                <a:latin typeface="Book Antiqua"/>
                <a:cs typeface="Book Antiqua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−2 </a:t>
            </a:r>
            <a:r>
              <a:rPr sz="3150" i="1" spc="-7" baseline="18518" dirty="0">
                <a:latin typeface="Book Antiqua"/>
                <a:cs typeface="Book Antiqua"/>
              </a:rPr>
              <a:t>+ </a:t>
            </a:r>
            <a:r>
              <a:rPr sz="3150" spc="-1357" baseline="18518" dirty="0">
                <a:latin typeface="Arial Black"/>
                <a:cs typeface="Arial Black"/>
              </a:rPr>
              <a:t>…⋯</a:t>
            </a:r>
            <a:r>
              <a:rPr sz="3150" spc="-284" baseline="18518" dirty="0">
                <a:latin typeface="Arial Black"/>
                <a:cs typeface="Arial Black"/>
              </a:rPr>
              <a:t> </a:t>
            </a:r>
            <a:r>
              <a:rPr sz="3150" i="1" spc="-7" baseline="18518" dirty="0">
                <a:latin typeface="Book Antiqua"/>
                <a:cs typeface="Book Antiqua"/>
              </a:rPr>
              <a:t>+ c</a:t>
            </a:r>
            <a:r>
              <a:rPr sz="1400" i="1" spc="-5" dirty="0">
                <a:latin typeface="Book Antiqua"/>
                <a:cs typeface="Book Antiqua"/>
              </a:rPr>
              <a:t>k</a:t>
            </a:r>
            <a:r>
              <a:rPr sz="1400" i="1" spc="120" dirty="0">
                <a:latin typeface="Book Antiqua"/>
                <a:cs typeface="Book Antiqua"/>
              </a:rPr>
              <a:t> </a:t>
            </a:r>
            <a:r>
              <a:rPr sz="3150" i="1" spc="-7" baseline="18518" dirty="0">
                <a:latin typeface="Book Antiqua"/>
                <a:cs typeface="Book Antiqua"/>
              </a:rPr>
              <a:t>a</a:t>
            </a:r>
            <a:r>
              <a:rPr sz="1400" i="1" spc="-5" dirty="0">
                <a:latin typeface="Book Antiqua"/>
                <a:cs typeface="Book Antiqua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−</a:t>
            </a:r>
            <a:r>
              <a:rPr sz="1400" i="1" spc="-5" dirty="0">
                <a:latin typeface="Book Antiqua"/>
                <a:cs typeface="Book Antiqua"/>
              </a:rPr>
              <a:t>k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80080" y="2921889"/>
            <a:ext cx="153162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Book Antiqua"/>
                <a:cs typeface="Book Antiqua"/>
              </a:rPr>
              <a:t>if and </a:t>
            </a:r>
            <a:r>
              <a:rPr sz="2100" spc="-10" dirty="0">
                <a:latin typeface="Book Antiqua"/>
                <a:cs typeface="Book Antiqua"/>
              </a:rPr>
              <a:t>only</a:t>
            </a:r>
            <a:r>
              <a:rPr sz="2100" spc="-75" dirty="0">
                <a:latin typeface="Book Antiqua"/>
                <a:cs typeface="Book Antiqua"/>
              </a:rPr>
              <a:t> </a:t>
            </a:r>
            <a:r>
              <a:rPr sz="2100" spc="-10" dirty="0">
                <a:latin typeface="Book Antiqua"/>
                <a:cs typeface="Book Antiqua"/>
              </a:rPr>
              <a:t>if</a:t>
            </a:r>
            <a:endParaRPr sz="2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419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97180" marR="1572895" indent="-297180">
              <a:lnSpc>
                <a:spcPct val="1083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97180" algn="l"/>
              </a:tabLst>
            </a:pPr>
            <a:endParaRPr lang="en-US" sz="2000" dirty="0" smtClean="0"/>
          </a:p>
          <a:p>
            <a:pPr marL="297180" marR="1572895" indent="-297180">
              <a:lnSpc>
                <a:spcPct val="1083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97180" algn="l"/>
              </a:tabLst>
            </a:pPr>
            <a:endParaRPr lang="en-US" sz="2000" dirty="0"/>
          </a:p>
          <a:p>
            <a:pPr marL="297180" marR="1572895" indent="-297180">
              <a:lnSpc>
                <a:spcPct val="1083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97180" algn="l"/>
              </a:tabLst>
            </a:pPr>
            <a:endParaRPr lang="en-US" sz="2000" dirty="0" smtClean="0"/>
          </a:p>
          <a:p>
            <a:pPr marL="297180" marR="1572895" indent="-297180">
              <a:lnSpc>
                <a:spcPct val="1083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97180" algn="l"/>
              </a:tabLst>
            </a:pPr>
            <a:endParaRPr lang="en-US" sz="2000" dirty="0"/>
          </a:p>
          <a:p>
            <a:pPr marL="297180" marR="1572895" indent="-297180">
              <a:lnSpc>
                <a:spcPct val="1083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97180" algn="l"/>
              </a:tabLst>
            </a:pPr>
            <a:endParaRPr lang="en-US" sz="2000" dirty="0" smtClean="0"/>
          </a:p>
          <a:p>
            <a:pPr marL="297180" marR="1572895" indent="-297180">
              <a:lnSpc>
                <a:spcPct val="1083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97180" algn="l"/>
              </a:tabLst>
            </a:pPr>
            <a:r>
              <a:rPr lang="en-IN" sz="2400" i="1" spc="10" dirty="0" err="1" smtClean="0">
                <a:latin typeface="Book Antiqua"/>
                <a:cs typeface="Book Antiqua"/>
              </a:rPr>
              <a:t>r</a:t>
            </a:r>
            <a:r>
              <a:rPr lang="en-IN" sz="2400" i="1" spc="15" baseline="27777" dirty="0" err="1" smtClean="0">
                <a:latin typeface="Book Antiqua"/>
                <a:cs typeface="Book Antiqua"/>
              </a:rPr>
              <a:t>n</a:t>
            </a:r>
            <a:r>
              <a:rPr lang="en-IN" sz="2400" i="1" spc="15" baseline="27777" dirty="0" smtClean="0">
                <a:latin typeface="Book Antiqua"/>
                <a:cs typeface="Book Antiqua"/>
              </a:rPr>
              <a:t> </a:t>
            </a:r>
            <a:r>
              <a:rPr lang="en-IN" sz="2000" i="1" spc="10" dirty="0" smtClean="0">
                <a:latin typeface="Book Antiqua"/>
                <a:cs typeface="Book Antiqua"/>
              </a:rPr>
              <a:t>= </a:t>
            </a:r>
            <a:r>
              <a:rPr lang="en-IN" sz="2000" i="1" spc="5" dirty="0" smtClean="0">
                <a:latin typeface="Book Antiqua"/>
                <a:cs typeface="Book Antiqua"/>
              </a:rPr>
              <a:t>c</a:t>
            </a:r>
            <a:r>
              <a:rPr lang="en-IN" sz="2000" spc="7" baseline="-27777" dirty="0" smtClean="0">
                <a:latin typeface="Times New Roman"/>
                <a:cs typeface="Times New Roman"/>
              </a:rPr>
              <a:t>1</a:t>
            </a:r>
            <a:r>
              <a:rPr lang="en-IN" sz="2000" i="1" spc="5" dirty="0" smtClean="0">
                <a:latin typeface="Book Antiqua"/>
                <a:cs typeface="Book Antiqua"/>
              </a:rPr>
              <a:t>r</a:t>
            </a:r>
            <a:r>
              <a:rPr lang="en-IN" sz="2000" i="1" spc="7" baseline="27777" dirty="0" smtClean="0">
                <a:latin typeface="Book Antiqua"/>
                <a:cs typeface="Book Antiqua"/>
              </a:rPr>
              <a:t>n</a:t>
            </a:r>
            <a:r>
              <a:rPr lang="en-IN" sz="2000" spc="7" baseline="25462" dirty="0" smtClean="0">
                <a:latin typeface="Times New Roman"/>
                <a:cs typeface="Times New Roman"/>
              </a:rPr>
              <a:t>−1 </a:t>
            </a:r>
            <a:r>
              <a:rPr lang="en-IN" sz="2000" i="1" spc="10" dirty="0" smtClean="0">
                <a:latin typeface="Book Antiqua"/>
                <a:cs typeface="Book Antiqua"/>
              </a:rPr>
              <a:t>+ </a:t>
            </a:r>
            <a:r>
              <a:rPr lang="en-IN" sz="2000" i="1" spc="5" dirty="0" smtClean="0">
                <a:latin typeface="Book Antiqua"/>
                <a:cs typeface="Book Antiqua"/>
              </a:rPr>
              <a:t>c</a:t>
            </a:r>
            <a:r>
              <a:rPr lang="en-IN" sz="2000" spc="7" baseline="-27777" dirty="0" smtClean="0">
                <a:latin typeface="Times New Roman"/>
                <a:cs typeface="Times New Roman"/>
              </a:rPr>
              <a:t>2</a:t>
            </a:r>
            <a:r>
              <a:rPr lang="en-IN" sz="2000" i="1" spc="5" dirty="0" smtClean="0">
                <a:latin typeface="Book Antiqua"/>
                <a:cs typeface="Book Antiqua"/>
              </a:rPr>
              <a:t>r</a:t>
            </a:r>
            <a:r>
              <a:rPr lang="en-IN" sz="2000" i="1" spc="7" baseline="27777" dirty="0" smtClean="0">
                <a:latin typeface="Book Antiqua"/>
                <a:cs typeface="Book Antiqua"/>
              </a:rPr>
              <a:t>n</a:t>
            </a:r>
            <a:r>
              <a:rPr lang="en-IN" sz="2000" spc="7" baseline="25462" dirty="0" smtClean="0">
                <a:latin typeface="Times New Roman"/>
                <a:cs typeface="Times New Roman"/>
              </a:rPr>
              <a:t>−2 </a:t>
            </a:r>
            <a:r>
              <a:rPr lang="en-IN" sz="2000" i="1" spc="10" dirty="0" smtClean="0">
                <a:latin typeface="Book Antiqua"/>
                <a:cs typeface="Book Antiqua"/>
              </a:rPr>
              <a:t>+ </a:t>
            </a:r>
            <a:r>
              <a:rPr lang="en-IN" sz="2000" spc="-760" dirty="0" smtClean="0">
                <a:latin typeface="Arial Black"/>
                <a:cs typeface="Arial Black"/>
              </a:rPr>
              <a:t>…⋯</a:t>
            </a:r>
            <a:r>
              <a:rPr lang="en-IN" sz="2000" spc="-155" dirty="0" smtClean="0">
                <a:latin typeface="Arial Black"/>
                <a:cs typeface="Arial Black"/>
              </a:rPr>
              <a:t> </a:t>
            </a:r>
            <a:r>
              <a:rPr lang="en-IN" sz="2000" i="1" spc="10" dirty="0" smtClean="0">
                <a:latin typeface="Book Antiqua"/>
                <a:cs typeface="Book Antiqua"/>
              </a:rPr>
              <a:t>+ </a:t>
            </a:r>
            <a:r>
              <a:rPr lang="en-IN" sz="2000" i="1" dirty="0" err="1" smtClean="0">
                <a:latin typeface="Book Antiqua"/>
                <a:cs typeface="Book Antiqua"/>
              </a:rPr>
              <a:t>c</a:t>
            </a:r>
            <a:r>
              <a:rPr lang="en-IN" sz="2000" i="1" baseline="-27777" dirty="0" err="1" smtClean="0">
                <a:latin typeface="Book Antiqua"/>
                <a:cs typeface="Book Antiqua"/>
              </a:rPr>
              <a:t>k</a:t>
            </a:r>
            <a:r>
              <a:rPr lang="en-IN" sz="2000" i="1" baseline="-27777" dirty="0" smtClean="0">
                <a:latin typeface="Book Antiqua"/>
                <a:cs typeface="Book Antiqua"/>
              </a:rPr>
              <a:t> </a:t>
            </a:r>
            <a:r>
              <a:rPr lang="en-IN" sz="2000" i="1" spc="5" dirty="0" err="1" smtClean="0">
                <a:latin typeface="Book Antiqua"/>
                <a:cs typeface="Book Antiqua"/>
              </a:rPr>
              <a:t>r</a:t>
            </a:r>
            <a:r>
              <a:rPr lang="en-IN" sz="2000" i="1" spc="7" baseline="27777" dirty="0" err="1" smtClean="0">
                <a:latin typeface="Book Antiqua"/>
                <a:cs typeface="Book Antiqua"/>
              </a:rPr>
              <a:t>n</a:t>
            </a:r>
            <a:r>
              <a:rPr lang="en-IN" sz="2000" spc="7" baseline="25462" dirty="0" smtClean="0">
                <a:latin typeface="Times New Roman"/>
                <a:cs typeface="Times New Roman"/>
              </a:rPr>
              <a:t>−</a:t>
            </a:r>
            <a:r>
              <a:rPr lang="en-IN" sz="2000" i="1" spc="7" baseline="27777" dirty="0" smtClean="0">
                <a:latin typeface="Book Antiqua"/>
                <a:cs typeface="Book Antiqua"/>
              </a:rPr>
              <a:t>k</a:t>
            </a:r>
            <a:r>
              <a:rPr lang="en-IN" sz="2000" i="1" spc="-22" baseline="27777" dirty="0" smtClean="0">
                <a:latin typeface="Book Antiqua"/>
                <a:cs typeface="Book Antiqua"/>
              </a:rPr>
              <a:t> </a:t>
            </a:r>
            <a:r>
              <a:rPr lang="en-IN" sz="2400" dirty="0" smtClean="0"/>
              <a:t>.</a:t>
            </a:r>
            <a:endParaRPr lang="en-IN" sz="2400" dirty="0" smtClean="0">
              <a:latin typeface="Book Antiqua"/>
              <a:cs typeface="Book Antiqua"/>
            </a:endParaRPr>
          </a:p>
          <a:p>
            <a:pPr marL="297180" marR="1572895" indent="-297180">
              <a:lnSpc>
                <a:spcPct val="1083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97180" algn="l"/>
              </a:tabLst>
            </a:pPr>
            <a:r>
              <a:rPr lang="en-US" sz="2000" dirty="0" smtClean="0"/>
              <a:t>a</a:t>
            </a:r>
            <a:r>
              <a:rPr sz="2000" dirty="0" smtClean="0"/>
              <a:t>lgebraic </a:t>
            </a:r>
            <a:r>
              <a:rPr sz="2000" spc="-5" dirty="0"/>
              <a:t>manipulation </a:t>
            </a:r>
            <a:r>
              <a:rPr sz="2000" dirty="0"/>
              <a:t>yields </a:t>
            </a:r>
            <a:r>
              <a:rPr sz="2000" spc="-5" dirty="0"/>
              <a:t>the </a:t>
            </a:r>
            <a:r>
              <a:rPr sz="2000" i="1" spc="-5" dirty="0">
                <a:solidFill>
                  <a:srgbClr val="FF0000"/>
                </a:solidFill>
                <a:latin typeface="Book Antiqua"/>
                <a:cs typeface="Book Antiqua"/>
              </a:rPr>
              <a:t>characteristic equation</a:t>
            </a:r>
            <a:r>
              <a:rPr sz="2000" spc="-5" dirty="0"/>
              <a:t>:  </a:t>
            </a:r>
            <a:r>
              <a:rPr sz="2000" i="1" spc="5" dirty="0">
                <a:latin typeface="Book Antiqua"/>
                <a:cs typeface="Book Antiqua"/>
              </a:rPr>
              <a:t>r</a:t>
            </a:r>
            <a:r>
              <a:rPr sz="1950" i="1" spc="7" baseline="27777" dirty="0">
                <a:latin typeface="Book Antiqua"/>
                <a:cs typeface="Book Antiqua"/>
              </a:rPr>
              <a:t>k </a:t>
            </a:r>
            <a:r>
              <a:rPr sz="2100" spc="-5" dirty="0">
                <a:latin typeface="Times New Roman"/>
                <a:cs typeface="Times New Roman"/>
              </a:rPr>
              <a:t>− </a:t>
            </a:r>
            <a:r>
              <a:rPr sz="2100" i="1" spc="-5" dirty="0">
                <a:latin typeface="Book Antiqua"/>
                <a:cs typeface="Book Antiqua"/>
              </a:rPr>
              <a:t>c</a:t>
            </a:r>
            <a:r>
              <a:rPr sz="2100" spc="-7" baseline="-25793" dirty="0">
                <a:latin typeface="Times New Roman"/>
                <a:cs typeface="Times New Roman"/>
              </a:rPr>
              <a:t>1</a:t>
            </a:r>
            <a:r>
              <a:rPr sz="2100" i="1" spc="-5" dirty="0">
                <a:latin typeface="Book Antiqua"/>
                <a:cs typeface="Book Antiqua"/>
              </a:rPr>
              <a:t>r</a:t>
            </a:r>
            <a:r>
              <a:rPr sz="2100" i="1" spc="-7" baseline="27777" dirty="0">
                <a:latin typeface="Book Antiqua"/>
                <a:cs typeface="Book Antiqua"/>
              </a:rPr>
              <a:t>k</a:t>
            </a:r>
            <a:r>
              <a:rPr sz="2100" spc="-7" baseline="25793" dirty="0">
                <a:latin typeface="Times New Roman"/>
                <a:cs typeface="Times New Roman"/>
              </a:rPr>
              <a:t>−1 </a:t>
            </a:r>
            <a:r>
              <a:rPr sz="2100" spc="-5" dirty="0">
                <a:latin typeface="Times New Roman"/>
                <a:cs typeface="Times New Roman"/>
              </a:rPr>
              <a:t>− </a:t>
            </a:r>
            <a:r>
              <a:rPr sz="2100" i="1" spc="-5" dirty="0">
                <a:latin typeface="Book Antiqua"/>
                <a:cs typeface="Book Antiqua"/>
              </a:rPr>
              <a:t>c</a:t>
            </a:r>
            <a:r>
              <a:rPr sz="2100" spc="-7" baseline="-25793" dirty="0">
                <a:latin typeface="Times New Roman"/>
                <a:cs typeface="Times New Roman"/>
              </a:rPr>
              <a:t>2</a:t>
            </a:r>
            <a:r>
              <a:rPr sz="2100" i="1" spc="-5" dirty="0">
                <a:latin typeface="Book Antiqua"/>
                <a:cs typeface="Book Antiqua"/>
              </a:rPr>
              <a:t>r</a:t>
            </a:r>
            <a:r>
              <a:rPr sz="2100" i="1" spc="-7" baseline="27777" dirty="0">
                <a:latin typeface="Book Antiqua"/>
                <a:cs typeface="Book Antiqua"/>
              </a:rPr>
              <a:t>k</a:t>
            </a:r>
            <a:r>
              <a:rPr sz="2100" spc="-7" baseline="25793" dirty="0">
                <a:latin typeface="Times New Roman"/>
                <a:cs typeface="Times New Roman"/>
              </a:rPr>
              <a:t>−2 </a:t>
            </a:r>
            <a:r>
              <a:rPr sz="2100" spc="-5" dirty="0">
                <a:latin typeface="Times New Roman"/>
                <a:cs typeface="Times New Roman"/>
              </a:rPr>
              <a:t>− </a:t>
            </a:r>
            <a:r>
              <a:rPr sz="2100" spc="-905" dirty="0">
                <a:latin typeface="Arial Black"/>
                <a:cs typeface="Arial Black"/>
              </a:rPr>
              <a:t>…⋯</a:t>
            </a:r>
            <a:r>
              <a:rPr sz="2100" spc="-185" dirty="0">
                <a:latin typeface="Arial Black"/>
                <a:cs typeface="Arial Black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− </a:t>
            </a:r>
            <a:r>
              <a:rPr sz="2100" i="1" spc="-5" dirty="0">
                <a:latin typeface="Book Antiqua"/>
                <a:cs typeface="Book Antiqua"/>
              </a:rPr>
              <a:t>c</a:t>
            </a:r>
            <a:r>
              <a:rPr sz="2100" i="1" spc="-7" baseline="-27777" dirty="0">
                <a:latin typeface="Book Antiqua"/>
                <a:cs typeface="Book Antiqua"/>
              </a:rPr>
              <a:t>k</a:t>
            </a:r>
            <a:r>
              <a:rPr sz="2100" spc="-7" baseline="-25793" dirty="0">
                <a:latin typeface="Times New Roman"/>
                <a:cs typeface="Times New Roman"/>
              </a:rPr>
              <a:t>−1</a:t>
            </a:r>
            <a:r>
              <a:rPr sz="2100" i="1" spc="-5" dirty="0">
                <a:latin typeface="Book Antiqua"/>
                <a:cs typeface="Book Antiqua"/>
              </a:rPr>
              <a:t>r </a:t>
            </a:r>
            <a:r>
              <a:rPr sz="2100" spc="-5" dirty="0">
                <a:latin typeface="Times New Roman"/>
                <a:cs typeface="Times New Roman"/>
              </a:rPr>
              <a:t>− </a:t>
            </a:r>
            <a:r>
              <a:rPr sz="2100" i="1" dirty="0">
                <a:latin typeface="Book Antiqua"/>
                <a:cs typeface="Book Antiqua"/>
              </a:rPr>
              <a:t>c</a:t>
            </a:r>
            <a:r>
              <a:rPr sz="1800" i="1" baseline="-27777" dirty="0">
                <a:latin typeface="Book Antiqua"/>
                <a:cs typeface="Book Antiqua"/>
              </a:rPr>
              <a:t>k </a:t>
            </a:r>
            <a:r>
              <a:rPr sz="1800" spc="10" dirty="0"/>
              <a:t>=</a:t>
            </a:r>
            <a:r>
              <a:rPr sz="1800" spc="-145" dirty="0"/>
              <a:t> </a:t>
            </a:r>
            <a:r>
              <a:rPr sz="1800" spc="10" dirty="0" smtClean="0">
                <a:latin typeface="Times New Roman"/>
                <a:cs typeface="Times New Roman"/>
              </a:rPr>
              <a:t>0</a:t>
            </a:r>
            <a:endParaRPr lang="en-US" sz="1800" spc="10" dirty="0" smtClean="0">
              <a:latin typeface="Times New Roman"/>
              <a:cs typeface="Times New Roman"/>
            </a:endParaRPr>
          </a:p>
          <a:p>
            <a:pPr marL="297180" marR="1572895" indent="-297180">
              <a:lnSpc>
                <a:spcPct val="108300"/>
              </a:lnSpc>
              <a:spcBef>
                <a:spcPts val="30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97180" algn="l"/>
              </a:tabLst>
            </a:pPr>
            <a:r>
              <a:rPr sz="2000" spc="-5" dirty="0" smtClean="0"/>
              <a:t>The </a:t>
            </a:r>
            <a:r>
              <a:rPr sz="2000" spc="-5" dirty="0"/>
              <a:t>sequence</a:t>
            </a:r>
            <a:r>
              <a:rPr sz="2000" spc="20" dirty="0"/>
              <a:t> </a:t>
            </a:r>
            <a:r>
              <a:rPr sz="2000" spc="5" dirty="0"/>
              <a:t>{</a:t>
            </a:r>
            <a:r>
              <a:rPr sz="2000" i="1" spc="5" dirty="0">
                <a:latin typeface="Book Antiqua"/>
                <a:cs typeface="Book Antiqua"/>
              </a:rPr>
              <a:t>a</a:t>
            </a:r>
            <a:r>
              <a:rPr sz="1950" i="1" spc="7" baseline="-27777" dirty="0">
                <a:latin typeface="Book Antiqua"/>
                <a:cs typeface="Book Antiqua"/>
              </a:rPr>
              <a:t>n</a:t>
            </a:r>
            <a:r>
              <a:rPr sz="2000" spc="5" dirty="0"/>
              <a:t>}</a:t>
            </a:r>
            <a:r>
              <a:rPr sz="2000" spc="10" dirty="0"/>
              <a:t> </a:t>
            </a:r>
            <a:r>
              <a:rPr sz="2000" dirty="0"/>
              <a:t>with	</a:t>
            </a:r>
            <a:r>
              <a:rPr sz="2000" i="1" spc="10" dirty="0">
                <a:latin typeface="Book Antiqua"/>
                <a:cs typeface="Book Antiqua"/>
              </a:rPr>
              <a:t>a</a:t>
            </a:r>
            <a:r>
              <a:rPr sz="1950" i="1" spc="15" baseline="-27777" dirty="0">
                <a:latin typeface="Book Antiqua"/>
                <a:cs typeface="Book Antiqua"/>
              </a:rPr>
              <a:t>n</a:t>
            </a:r>
            <a:r>
              <a:rPr sz="1950" i="1" spc="262" baseline="-27777" dirty="0">
                <a:latin typeface="Book Antiqua"/>
                <a:cs typeface="Book Antiqua"/>
              </a:rPr>
              <a:t> </a:t>
            </a:r>
            <a:r>
              <a:rPr sz="2000" dirty="0"/>
              <a:t>= </a:t>
            </a:r>
            <a:r>
              <a:rPr sz="2000" i="1" spc="10" dirty="0">
                <a:latin typeface="Book Antiqua"/>
                <a:cs typeface="Book Antiqua"/>
              </a:rPr>
              <a:t>r</a:t>
            </a:r>
            <a:r>
              <a:rPr sz="1950" i="1" spc="15" baseline="27777" dirty="0">
                <a:latin typeface="Book Antiqua"/>
                <a:cs typeface="Book Antiqua"/>
              </a:rPr>
              <a:t>n	</a:t>
            </a:r>
            <a:r>
              <a:rPr sz="2000" dirty="0"/>
              <a:t>is a </a:t>
            </a:r>
            <a:r>
              <a:rPr sz="2000" spc="-5" dirty="0"/>
              <a:t>solution if </a:t>
            </a:r>
            <a:r>
              <a:rPr sz="2000" dirty="0"/>
              <a:t>and </a:t>
            </a:r>
            <a:r>
              <a:rPr sz="2000" spc="-5" dirty="0"/>
              <a:t>only if </a:t>
            </a:r>
            <a:r>
              <a:rPr sz="2000" i="1" dirty="0">
                <a:latin typeface="Book Antiqua"/>
                <a:cs typeface="Book Antiqua"/>
              </a:rPr>
              <a:t>r </a:t>
            </a:r>
            <a:r>
              <a:rPr sz="2000" dirty="0"/>
              <a:t>is a  </a:t>
            </a:r>
            <a:r>
              <a:rPr sz="2000" spc="-5" dirty="0"/>
              <a:t>solution </a:t>
            </a:r>
            <a:r>
              <a:rPr sz="2000" dirty="0"/>
              <a:t>to </a:t>
            </a:r>
            <a:r>
              <a:rPr sz="2000" spc="-5" dirty="0"/>
              <a:t>the characteristic</a:t>
            </a:r>
            <a:r>
              <a:rPr sz="2000" spc="10" dirty="0"/>
              <a:t> </a:t>
            </a:r>
            <a:r>
              <a:rPr sz="2000" spc="-5" dirty="0"/>
              <a:t>equation</a:t>
            </a:r>
            <a:r>
              <a:rPr sz="2000" spc="-5" dirty="0" smtClean="0"/>
              <a:t>.</a:t>
            </a:r>
            <a:endParaRPr lang="en-US" sz="2000" spc="-5" dirty="0" smtClean="0"/>
          </a:p>
          <a:p>
            <a:pPr marL="297180" marR="43180" indent="-246379">
              <a:lnSpc>
                <a:spcPts val="2100"/>
              </a:lnSpc>
              <a:spcBef>
                <a:spcPts val="520"/>
              </a:spcBef>
              <a:buClr>
                <a:srgbClr val="0BD0D9"/>
              </a:buClr>
              <a:buSzPct val="95000"/>
              <a:buFont typeface="Lucida Sans Unicode"/>
              <a:buChar char="●"/>
              <a:tabLst>
                <a:tab pos="297180" algn="l"/>
              </a:tabLst>
            </a:pPr>
            <a:r>
              <a:rPr sz="2000" spc="-5" dirty="0" smtClean="0"/>
              <a:t>The </a:t>
            </a:r>
            <a:r>
              <a:rPr sz="2000" spc="-5" dirty="0"/>
              <a:t>solutions </a:t>
            </a:r>
            <a:r>
              <a:rPr sz="2000" dirty="0"/>
              <a:t>to </a:t>
            </a:r>
            <a:r>
              <a:rPr sz="2000" spc="-5" dirty="0"/>
              <a:t>the characteristic equation </a:t>
            </a:r>
            <a:r>
              <a:rPr sz="2000" spc="-15" dirty="0"/>
              <a:t>are </a:t>
            </a:r>
            <a:r>
              <a:rPr sz="2000" dirty="0"/>
              <a:t>called </a:t>
            </a:r>
            <a:r>
              <a:rPr sz="2000" spc="-5" dirty="0"/>
              <a:t>the </a:t>
            </a:r>
            <a:r>
              <a:rPr sz="2000" i="1" spc="-5" dirty="0">
                <a:solidFill>
                  <a:srgbClr val="FF0000"/>
                </a:solidFill>
                <a:latin typeface="Book Antiqua"/>
                <a:cs typeface="Book Antiqua"/>
              </a:rPr>
              <a:t>characteristic  </a:t>
            </a:r>
            <a:r>
              <a:rPr sz="2000" i="1" spc="-10" dirty="0">
                <a:solidFill>
                  <a:srgbClr val="FF0000"/>
                </a:solidFill>
                <a:latin typeface="Book Antiqua"/>
                <a:cs typeface="Book Antiqua"/>
              </a:rPr>
              <a:t>roots </a:t>
            </a:r>
            <a:r>
              <a:rPr sz="2000" dirty="0"/>
              <a:t>of </a:t>
            </a:r>
            <a:r>
              <a:rPr sz="2000" spc="-5" dirty="0"/>
              <a:t>the </a:t>
            </a:r>
            <a:r>
              <a:rPr sz="2000" spc="-10" dirty="0"/>
              <a:t>recurrence </a:t>
            </a:r>
            <a:r>
              <a:rPr sz="2000" spc="-5" dirty="0"/>
              <a:t>relation. The </a:t>
            </a:r>
            <a:r>
              <a:rPr sz="2000" spc="-10" dirty="0"/>
              <a:t>roots </a:t>
            </a:r>
            <a:r>
              <a:rPr sz="2000" spc="-15" dirty="0"/>
              <a:t>are </a:t>
            </a:r>
            <a:r>
              <a:rPr sz="2000" spc="-5" dirty="0"/>
              <a:t>used </a:t>
            </a:r>
            <a:r>
              <a:rPr sz="2000" dirty="0"/>
              <a:t>to </a:t>
            </a:r>
            <a:r>
              <a:rPr sz="2000" spc="-5" dirty="0"/>
              <a:t>give </a:t>
            </a:r>
            <a:r>
              <a:rPr sz="2000" dirty="0"/>
              <a:t>an explicit  </a:t>
            </a:r>
            <a:r>
              <a:rPr sz="2000" spc="-5" dirty="0"/>
              <a:t>formula for </a:t>
            </a:r>
            <a:r>
              <a:rPr sz="2000" dirty="0"/>
              <a:t>all </a:t>
            </a:r>
            <a:r>
              <a:rPr sz="2000" spc="-5" dirty="0"/>
              <a:t>the solutions </a:t>
            </a:r>
            <a:r>
              <a:rPr sz="2000" dirty="0"/>
              <a:t>of </a:t>
            </a:r>
            <a:r>
              <a:rPr sz="2000" spc="-5" dirty="0"/>
              <a:t>the </a:t>
            </a:r>
            <a:r>
              <a:rPr sz="2000" spc="-10" dirty="0"/>
              <a:t>recurrence</a:t>
            </a:r>
            <a:r>
              <a:rPr sz="2000" spc="35" dirty="0"/>
              <a:t> </a:t>
            </a:r>
            <a:r>
              <a:rPr sz="2000" spc="-10" dirty="0"/>
              <a:t>relation.</a:t>
            </a:r>
            <a:endParaRPr sz="20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944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736600"/>
            <a:ext cx="7373620" cy="11074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340"/>
              </a:spcBef>
              <a:tabLst>
                <a:tab pos="2453640" algn="l"/>
                <a:tab pos="5006975" algn="l"/>
              </a:tabLst>
            </a:pPr>
            <a:r>
              <a:rPr sz="3600" spc="-5" dirty="0"/>
              <a:t>Solving Linear Homogeneous  </a:t>
            </a:r>
            <a:r>
              <a:rPr sz="3600" spc="-20" dirty="0"/>
              <a:t>Recurrence	Relations</a:t>
            </a:r>
            <a:r>
              <a:rPr sz="3600" spc="10" dirty="0"/>
              <a:t> </a:t>
            </a:r>
            <a:r>
              <a:rPr sz="3600" spc="-5" dirty="0"/>
              <a:t>of	Degree</a:t>
            </a:r>
            <a:r>
              <a:rPr sz="3600" spc="-140" dirty="0"/>
              <a:t> </a:t>
            </a:r>
            <a:r>
              <a:rPr sz="3600" spc="-170" dirty="0"/>
              <a:t>Two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730250" y="1894839"/>
            <a:ext cx="7719059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marR="229870" indent="-19050">
              <a:lnSpc>
                <a:spcPct val="121800"/>
              </a:lnSpc>
              <a:spcBef>
                <a:spcPts val="100"/>
              </a:spcBef>
              <a:tabLst>
                <a:tab pos="1878330" algn="l"/>
              </a:tabLst>
            </a:pPr>
            <a:r>
              <a:rPr sz="2600" b="1" spc="-5" dirty="0">
                <a:latin typeface="Book Antiqua"/>
                <a:cs typeface="Book Antiqua"/>
              </a:rPr>
              <a:t>Theorem</a:t>
            </a:r>
            <a:r>
              <a:rPr sz="2600" b="1" dirty="0">
                <a:latin typeface="Book Antiqua"/>
                <a:cs typeface="Book Antiqu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Book Antiqua"/>
                <a:cs typeface="Book Antiqua"/>
              </a:rPr>
              <a:t>:	</a:t>
            </a:r>
            <a:r>
              <a:rPr sz="2600" spc="-5" dirty="0">
                <a:latin typeface="Book Antiqua"/>
                <a:cs typeface="Book Antiqua"/>
              </a:rPr>
              <a:t>Let </a:t>
            </a:r>
            <a:r>
              <a:rPr sz="2600" i="1" spc="5" dirty="0">
                <a:latin typeface="Book Antiqua"/>
                <a:cs typeface="Book Antiqua"/>
              </a:rPr>
              <a:t>c</a:t>
            </a:r>
            <a:r>
              <a:rPr sz="2550" spc="7" baseline="-22875" dirty="0">
                <a:latin typeface="Times New Roman"/>
                <a:cs typeface="Times New Roman"/>
              </a:rPr>
              <a:t>1 </a:t>
            </a:r>
            <a:r>
              <a:rPr sz="2600" dirty="0">
                <a:latin typeface="Book Antiqua"/>
                <a:cs typeface="Book Antiqua"/>
              </a:rPr>
              <a:t>and </a:t>
            </a:r>
            <a:r>
              <a:rPr sz="2600" i="1" spc="5" dirty="0">
                <a:latin typeface="Book Antiqua"/>
                <a:cs typeface="Book Antiqua"/>
              </a:rPr>
              <a:t>c</a:t>
            </a:r>
            <a:r>
              <a:rPr sz="2550" spc="7" baseline="-22875" dirty="0">
                <a:latin typeface="Times New Roman"/>
                <a:cs typeface="Times New Roman"/>
              </a:rPr>
              <a:t>2 </a:t>
            </a:r>
            <a:r>
              <a:rPr sz="2600" spc="-5" dirty="0">
                <a:latin typeface="Book Antiqua"/>
                <a:cs typeface="Book Antiqua"/>
              </a:rPr>
              <a:t>be </a:t>
            </a:r>
            <a:r>
              <a:rPr sz="2600" spc="-15" dirty="0">
                <a:latin typeface="Book Antiqua"/>
                <a:cs typeface="Book Antiqua"/>
              </a:rPr>
              <a:t>real </a:t>
            </a:r>
            <a:r>
              <a:rPr sz="2600" spc="-5" dirty="0">
                <a:latin typeface="Book Antiqua"/>
                <a:cs typeface="Book Antiqua"/>
              </a:rPr>
              <a:t>numbers. Suppose  that </a:t>
            </a:r>
            <a:r>
              <a:rPr sz="2600" i="1" spc="5" dirty="0">
                <a:latin typeface="Book Antiqua"/>
                <a:cs typeface="Book Antiqua"/>
              </a:rPr>
              <a:t>r</a:t>
            </a:r>
            <a:r>
              <a:rPr sz="2550" spc="7" baseline="19607" dirty="0">
                <a:latin typeface="Times New Roman"/>
                <a:cs typeface="Times New Roman"/>
              </a:rPr>
              <a:t>2 </a:t>
            </a:r>
            <a:r>
              <a:rPr sz="2600" i="1" dirty="0">
                <a:latin typeface="Book Antiqua"/>
                <a:cs typeface="Book Antiqua"/>
              </a:rPr>
              <a:t>– </a:t>
            </a:r>
            <a:r>
              <a:rPr sz="2600" i="1" spc="5" dirty="0">
                <a:latin typeface="Book Antiqua"/>
                <a:cs typeface="Book Antiqua"/>
              </a:rPr>
              <a:t>c</a:t>
            </a:r>
            <a:r>
              <a:rPr sz="2550" spc="7" baseline="-22875" dirty="0">
                <a:latin typeface="Times New Roman"/>
                <a:cs typeface="Times New Roman"/>
              </a:rPr>
              <a:t>1</a:t>
            </a:r>
            <a:r>
              <a:rPr sz="2600" i="1" spc="5" dirty="0">
                <a:latin typeface="Book Antiqua"/>
                <a:cs typeface="Book Antiqua"/>
              </a:rPr>
              <a:t>r </a:t>
            </a:r>
            <a:r>
              <a:rPr sz="2600" i="1" dirty="0">
                <a:latin typeface="Book Antiqua"/>
                <a:cs typeface="Book Antiqua"/>
              </a:rPr>
              <a:t>– </a:t>
            </a:r>
            <a:r>
              <a:rPr sz="2600" i="1" spc="5" dirty="0">
                <a:latin typeface="Book Antiqua"/>
                <a:cs typeface="Book Antiqua"/>
              </a:rPr>
              <a:t>c</a:t>
            </a:r>
            <a:r>
              <a:rPr sz="2550" spc="7" baseline="-22875" dirty="0">
                <a:latin typeface="Times New Roman"/>
                <a:cs typeface="Times New Roman"/>
              </a:rPr>
              <a:t>2 </a:t>
            </a:r>
            <a:r>
              <a:rPr sz="2600" i="1" dirty="0">
                <a:latin typeface="Book Antiqua"/>
                <a:cs typeface="Book Antiqua"/>
              </a:rPr>
              <a:t>= </a:t>
            </a:r>
            <a:r>
              <a:rPr sz="2600" dirty="0">
                <a:latin typeface="Times New Roman"/>
                <a:cs typeface="Times New Roman"/>
              </a:rPr>
              <a:t>0 </a:t>
            </a:r>
            <a:r>
              <a:rPr sz="2600" spc="-5" dirty="0">
                <a:latin typeface="Book Antiqua"/>
                <a:cs typeface="Book Antiqua"/>
              </a:rPr>
              <a:t>has </a:t>
            </a:r>
            <a:r>
              <a:rPr sz="2600" dirty="0">
                <a:latin typeface="Book Antiqua"/>
                <a:cs typeface="Book Antiqua"/>
              </a:rPr>
              <a:t>two </a:t>
            </a:r>
            <a:r>
              <a:rPr sz="2600" spc="-5" dirty="0">
                <a:latin typeface="Book Antiqua"/>
                <a:cs typeface="Book Antiqua"/>
              </a:rPr>
              <a:t>distinct </a:t>
            </a:r>
            <a:r>
              <a:rPr sz="2600" spc="-10" dirty="0">
                <a:latin typeface="Book Antiqua"/>
                <a:cs typeface="Book Antiqua"/>
              </a:rPr>
              <a:t>roots </a:t>
            </a:r>
            <a:r>
              <a:rPr sz="2600" i="1" spc="5" dirty="0">
                <a:latin typeface="Book Antiqua"/>
                <a:cs typeface="Book Antiqua"/>
              </a:rPr>
              <a:t>r</a:t>
            </a:r>
            <a:r>
              <a:rPr sz="2550" i="1" spc="7" baseline="-24509" dirty="0">
                <a:latin typeface="Book Antiqua"/>
                <a:cs typeface="Book Antiqua"/>
              </a:rPr>
              <a:t>1 </a:t>
            </a:r>
            <a:r>
              <a:rPr sz="2600" dirty="0">
                <a:latin typeface="Book Antiqua"/>
                <a:cs typeface="Book Antiqua"/>
              </a:rPr>
              <a:t>and</a:t>
            </a:r>
            <a:r>
              <a:rPr sz="2600" spc="630" dirty="0">
                <a:latin typeface="Book Antiqua"/>
                <a:cs typeface="Book Antiqua"/>
              </a:rPr>
              <a:t> </a:t>
            </a:r>
            <a:r>
              <a:rPr sz="2600" i="1" spc="5" dirty="0">
                <a:latin typeface="Book Antiqua"/>
                <a:cs typeface="Book Antiqua"/>
              </a:rPr>
              <a:t>r</a:t>
            </a:r>
            <a:r>
              <a:rPr sz="2550" i="1" spc="7" baseline="-24509" dirty="0">
                <a:latin typeface="Book Antiqua"/>
                <a:cs typeface="Book Antiqua"/>
              </a:rPr>
              <a:t>2</a:t>
            </a:r>
            <a:r>
              <a:rPr sz="2600" spc="5" dirty="0">
                <a:latin typeface="Book Antiqua"/>
                <a:cs typeface="Book Antiqua"/>
              </a:rPr>
              <a:t>.</a:t>
            </a:r>
            <a:endParaRPr sz="2600">
              <a:latin typeface="Book Antiqua"/>
              <a:cs typeface="Book Antiqua"/>
            </a:endParaRPr>
          </a:p>
          <a:p>
            <a:pPr marL="43815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latin typeface="Book Antiqua"/>
                <a:cs typeface="Book Antiqua"/>
              </a:rPr>
              <a:t>Then the sequence </a:t>
            </a:r>
            <a:r>
              <a:rPr sz="2600" dirty="0">
                <a:latin typeface="Book Antiqua"/>
                <a:cs typeface="Book Antiqua"/>
              </a:rPr>
              <a:t>{</a:t>
            </a:r>
            <a:r>
              <a:rPr sz="2600" i="1" dirty="0">
                <a:latin typeface="Book Antiqua"/>
                <a:cs typeface="Book Antiqua"/>
              </a:rPr>
              <a:t>a</a:t>
            </a:r>
            <a:r>
              <a:rPr sz="2550" i="1" baseline="-24509" dirty="0">
                <a:latin typeface="Book Antiqua"/>
                <a:cs typeface="Book Antiqua"/>
              </a:rPr>
              <a:t>n</a:t>
            </a:r>
            <a:r>
              <a:rPr sz="2600" dirty="0">
                <a:latin typeface="Book Antiqua"/>
                <a:cs typeface="Book Antiqua"/>
              </a:rPr>
              <a:t>} is a </a:t>
            </a:r>
            <a:r>
              <a:rPr sz="2600" spc="-5" dirty="0">
                <a:latin typeface="Book Antiqua"/>
                <a:cs typeface="Book Antiqua"/>
              </a:rPr>
              <a:t>solution </a:t>
            </a:r>
            <a:r>
              <a:rPr sz="2600" dirty="0">
                <a:latin typeface="Book Antiqua"/>
                <a:cs typeface="Book Antiqua"/>
              </a:rPr>
              <a:t>to </a:t>
            </a:r>
            <a:r>
              <a:rPr sz="2600" spc="-5" dirty="0">
                <a:latin typeface="Book Antiqua"/>
                <a:cs typeface="Book Antiqua"/>
              </a:rPr>
              <a:t>the</a:t>
            </a:r>
            <a:r>
              <a:rPr sz="2600" spc="15" dirty="0">
                <a:latin typeface="Book Antiqua"/>
                <a:cs typeface="Book Antiqua"/>
              </a:rPr>
              <a:t> </a:t>
            </a:r>
            <a:r>
              <a:rPr sz="2600" spc="-15" dirty="0">
                <a:latin typeface="Book Antiqua"/>
                <a:cs typeface="Book Antiqua"/>
              </a:rPr>
              <a:t>recurrence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4478" y="3547664"/>
            <a:ext cx="2583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900" i="1" spc="7" baseline="16025" dirty="0">
                <a:latin typeface="Book Antiqua"/>
                <a:cs typeface="Book Antiqua"/>
              </a:rPr>
              <a:t>a</a:t>
            </a:r>
            <a:r>
              <a:rPr sz="1700" i="1" spc="5" dirty="0">
                <a:latin typeface="Book Antiqua"/>
                <a:cs typeface="Book Antiqua"/>
              </a:rPr>
              <a:t>n </a:t>
            </a:r>
            <a:r>
              <a:rPr sz="3900" i="1" baseline="16025" dirty="0">
                <a:latin typeface="Book Antiqua"/>
                <a:cs typeface="Book Antiqua"/>
              </a:rPr>
              <a:t>= </a:t>
            </a:r>
            <a:r>
              <a:rPr sz="3900" spc="15" baseline="16025" dirty="0">
                <a:latin typeface="Book Antiqua"/>
                <a:cs typeface="Book Antiqua"/>
              </a:rPr>
              <a:t>c</a:t>
            </a:r>
            <a:r>
              <a:rPr sz="1700" spc="10" dirty="0">
                <a:latin typeface="Times New Roman"/>
                <a:cs typeface="Times New Roman"/>
              </a:rPr>
              <a:t>1</a:t>
            </a:r>
            <a:r>
              <a:rPr sz="3900" i="1" spc="15" baseline="16025" dirty="0">
                <a:latin typeface="Book Antiqua"/>
                <a:cs typeface="Book Antiqua"/>
              </a:rPr>
              <a:t>a</a:t>
            </a:r>
            <a:r>
              <a:rPr sz="1700" i="1" spc="10" dirty="0">
                <a:latin typeface="Book Antiqua"/>
                <a:cs typeface="Book Antiqua"/>
              </a:rPr>
              <a:t>n</a:t>
            </a:r>
            <a:r>
              <a:rPr sz="1700" spc="10" dirty="0">
                <a:latin typeface="Times New Roman"/>
                <a:cs typeface="Times New Roman"/>
              </a:rPr>
              <a:t>−1 </a:t>
            </a:r>
            <a:r>
              <a:rPr sz="3900" i="1" baseline="16025" dirty="0">
                <a:latin typeface="Book Antiqua"/>
                <a:cs typeface="Book Antiqua"/>
              </a:rPr>
              <a:t>+</a:t>
            </a:r>
            <a:r>
              <a:rPr sz="3900" i="1" spc="540" baseline="16025" dirty="0">
                <a:latin typeface="Book Antiqua"/>
                <a:cs typeface="Book Antiqua"/>
              </a:rPr>
              <a:t> </a:t>
            </a:r>
            <a:r>
              <a:rPr sz="3900" i="1" spc="15" baseline="16025" dirty="0">
                <a:latin typeface="Book Antiqua"/>
                <a:cs typeface="Book Antiqua"/>
              </a:rPr>
              <a:t>c</a:t>
            </a:r>
            <a:r>
              <a:rPr sz="1700" spc="10" dirty="0">
                <a:latin typeface="Times New Roman"/>
                <a:cs typeface="Times New Roman"/>
              </a:rPr>
              <a:t>2</a:t>
            </a:r>
            <a:r>
              <a:rPr sz="3900" i="1" spc="15" baseline="16025" dirty="0">
                <a:latin typeface="Book Antiqua"/>
                <a:cs typeface="Book Antiqua"/>
              </a:rPr>
              <a:t>a</a:t>
            </a:r>
            <a:r>
              <a:rPr sz="1700" i="1" spc="10" dirty="0">
                <a:latin typeface="Book Antiqua"/>
                <a:cs typeface="Book Antiqua"/>
              </a:rPr>
              <a:t>n</a:t>
            </a:r>
            <a:r>
              <a:rPr sz="1700" spc="10" dirty="0">
                <a:latin typeface="Times New Roman"/>
                <a:cs typeface="Times New Roman"/>
              </a:rPr>
              <a:t>−2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3454400"/>
            <a:ext cx="60191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4485" algn="l"/>
              </a:tabLst>
            </a:pPr>
            <a:r>
              <a:rPr sz="2600" spc="-10" dirty="0">
                <a:latin typeface="Book Antiqua"/>
                <a:cs typeface="Book Antiqua"/>
              </a:rPr>
              <a:t>relation	</a:t>
            </a:r>
            <a:r>
              <a:rPr sz="2600" spc="-5" dirty="0">
                <a:latin typeface="Book Antiqua"/>
                <a:cs typeface="Book Antiqua"/>
              </a:rPr>
              <a:t>if </a:t>
            </a:r>
            <a:r>
              <a:rPr sz="2600" dirty="0">
                <a:latin typeface="Book Antiqua"/>
                <a:cs typeface="Book Antiqua"/>
              </a:rPr>
              <a:t>and </a:t>
            </a:r>
            <a:r>
              <a:rPr sz="2600" spc="-5" dirty="0">
                <a:latin typeface="Book Antiqua"/>
                <a:cs typeface="Book Antiqua"/>
              </a:rPr>
              <a:t>only</a:t>
            </a:r>
            <a:r>
              <a:rPr sz="2600" spc="-85" dirty="0">
                <a:latin typeface="Book Antiqua"/>
                <a:cs typeface="Book Antiqua"/>
              </a:rPr>
              <a:t> </a:t>
            </a:r>
            <a:r>
              <a:rPr sz="2600" dirty="0">
                <a:latin typeface="Book Antiqua"/>
                <a:cs typeface="Book Antiqua"/>
              </a:rPr>
              <a:t>if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100" y="5054600"/>
            <a:ext cx="68192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Book Antiqua"/>
                <a:cs typeface="Book Antiqua"/>
              </a:rPr>
              <a:t>for </a:t>
            </a:r>
            <a:r>
              <a:rPr sz="2600" i="1" dirty="0">
                <a:latin typeface="Book Antiqua"/>
                <a:cs typeface="Book Antiqua"/>
              </a:rPr>
              <a:t>n = 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i="1" dirty="0">
                <a:latin typeface="Book Antiqua"/>
                <a:cs typeface="Book Antiqua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i="1" dirty="0">
                <a:latin typeface="Book Antiqua"/>
                <a:cs typeface="Book Antiqua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i="1" dirty="0">
                <a:latin typeface="Book Antiqua"/>
                <a:cs typeface="Book Antiqua"/>
              </a:rPr>
              <a:t>,… </a:t>
            </a:r>
            <a:r>
              <a:rPr sz="2600" dirty="0">
                <a:latin typeface="Book Antiqua"/>
                <a:cs typeface="Book Antiqua"/>
              </a:rPr>
              <a:t>, </a:t>
            </a:r>
            <a:r>
              <a:rPr sz="2600" spc="-10" dirty="0">
                <a:latin typeface="Book Antiqua"/>
                <a:cs typeface="Book Antiqua"/>
              </a:rPr>
              <a:t>where </a:t>
            </a:r>
            <a:r>
              <a:rPr sz="2600" spc="85" dirty="0">
                <a:latin typeface="Arial"/>
                <a:cs typeface="Arial"/>
              </a:rPr>
              <a:t>α</a:t>
            </a:r>
            <a:r>
              <a:rPr sz="2550" spc="127" baseline="-22875" dirty="0">
                <a:latin typeface="Times New Roman"/>
                <a:cs typeface="Times New Roman"/>
              </a:rPr>
              <a:t>1 </a:t>
            </a:r>
            <a:r>
              <a:rPr sz="2600" dirty="0">
                <a:latin typeface="Book Antiqua"/>
                <a:cs typeface="Book Antiqua"/>
              </a:rPr>
              <a:t>and </a:t>
            </a:r>
            <a:r>
              <a:rPr sz="2600" spc="85" dirty="0">
                <a:latin typeface="Arial"/>
                <a:cs typeface="Arial"/>
              </a:rPr>
              <a:t>α</a:t>
            </a:r>
            <a:r>
              <a:rPr sz="2550" spc="127" baseline="-22875" dirty="0">
                <a:latin typeface="Times New Roman"/>
                <a:cs typeface="Times New Roman"/>
              </a:rPr>
              <a:t>2 </a:t>
            </a:r>
            <a:r>
              <a:rPr sz="2600" spc="-20" dirty="0">
                <a:latin typeface="Book Antiqua"/>
                <a:cs typeface="Book Antiqua"/>
              </a:rPr>
              <a:t>are</a:t>
            </a:r>
            <a:r>
              <a:rPr sz="2600" spc="-190" dirty="0">
                <a:latin typeface="Book Antiqua"/>
                <a:cs typeface="Book Antiqua"/>
              </a:rPr>
              <a:t> </a:t>
            </a:r>
            <a:r>
              <a:rPr sz="2600" spc="-5" dirty="0">
                <a:latin typeface="Book Antiqua"/>
                <a:cs typeface="Book Antiqua"/>
              </a:rPr>
              <a:t>constants.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200" y="4152900"/>
            <a:ext cx="34544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188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54100"/>
            <a:ext cx="47682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Using Theorem</a:t>
            </a:r>
            <a:r>
              <a:rPr sz="5000" spc="-145" dirty="0"/>
              <a:t> </a:t>
            </a:r>
            <a:r>
              <a:rPr sz="5000" dirty="0"/>
              <a:t>1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4247871" y="3260120"/>
            <a:ext cx="9715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i="1" spc="5" dirty="0">
                <a:latin typeface="Book Antiqua"/>
                <a:cs typeface="Book Antiqua"/>
              </a:rPr>
              <a:t>n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112" y="1966086"/>
            <a:ext cx="7597775" cy="137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1500" b="1" spc="5" dirty="0">
                <a:latin typeface="Book Antiqua"/>
                <a:cs typeface="Book Antiqua"/>
              </a:rPr>
              <a:t>Example</a:t>
            </a:r>
            <a:r>
              <a:rPr sz="1500" spc="5" dirty="0">
                <a:latin typeface="Book Antiqua"/>
                <a:cs typeface="Book Antiqua"/>
              </a:rPr>
              <a:t>: </a:t>
            </a:r>
            <a:r>
              <a:rPr sz="1500" spc="10" dirty="0">
                <a:latin typeface="Book Antiqua"/>
                <a:cs typeface="Book Antiqua"/>
              </a:rPr>
              <a:t>What </a:t>
            </a:r>
            <a:r>
              <a:rPr sz="1500" spc="5" dirty="0">
                <a:latin typeface="Book Antiqua"/>
                <a:cs typeface="Book Antiqua"/>
              </a:rPr>
              <a:t>is the solution to the </a:t>
            </a:r>
            <a:r>
              <a:rPr sz="1500" dirty="0">
                <a:latin typeface="Book Antiqua"/>
                <a:cs typeface="Book Antiqua"/>
              </a:rPr>
              <a:t>recurrence</a:t>
            </a:r>
            <a:r>
              <a:rPr sz="1500" spc="-35" dirty="0">
                <a:latin typeface="Book Antiqua"/>
                <a:cs typeface="Book Antiqua"/>
              </a:rPr>
              <a:t> </a:t>
            </a:r>
            <a:r>
              <a:rPr sz="1500" dirty="0">
                <a:latin typeface="Book Antiqua"/>
                <a:cs typeface="Book Antiqua"/>
              </a:rPr>
              <a:t>relation</a:t>
            </a:r>
            <a:endParaRPr sz="15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436245">
              <a:lnSpc>
                <a:spcPts val="1590"/>
              </a:lnSpc>
              <a:tabLst>
                <a:tab pos="1148715" algn="l"/>
                <a:tab pos="1752600" algn="l"/>
              </a:tabLst>
            </a:pPr>
            <a:r>
              <a:rPr sz="1500" i="1" spc="5" dirty="0">
                <a:latin typeface="Book Antiqua"/>
                <a:cs typeface="Book Antiqua"/>
              </a:rPr>
              <a:t>a </a:t>
            </a:r>
            <a:r>
              <a:rPr sz="1500" i="1" spc="185" dirty="0">
                <a:latin typeface="Book Antiqua"/>
                <a:cs typeface="Book Antiqua"/>
              </a:rPr>
              <a:t> </a:t>
            </a:r>
            <a:r>
              <a:rPr sz="1500" spc="10" dirty="0">
                <a:latin typeface="Book Antiqua"/>
                <a:cs typeface="Book Antiqua"/>
              </a:rPr>
              <a:t>=</a:t>
            </a:r>
            <a:r>
              <a:rPr sz="1500" dirty="0">
                <a:latin typeface="Book Antiqua"/>
                <a:cs typeface="Book Antiqua"/>
              </a:rPr>
              <a:t> </a:t>
            </a:r>
            <a:r>
              <a:rPr sz="1500" i="1" spc="5" dirty="0">
                <a:latin typeface="Book Antiqua"/>
                <a:cs typeface="Book Antiqua"/>
              </a:rPr>
              <a:t>a	</a:t>
            </a:r>
            <a:r>
              <a:rPr sz="1500" spc="10" dirty="0">
                <a:latin typeface="Book Antiqua"/>
                <a:cs typeface="Book Antiqua"/>
              </a:rPr>
              <a:t>+</a:t>
            </a:r>
            <a:r>
              <a:rPr sz="1500" spc="5" dirty="0">
                <a:latin typeface="Book Antiqua"/>
                <a:cs typeface="Book Antiqua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2</a:t>
            </a:r>
            <a:r>
              <a:rPr sz="1500" i="1" spc="5" dirty="0">
                <a:latin typeface="Book Antiqua"/>
                <a:cs typeface="Book Antiqua"/>
              </a:rPr>
              <a:t>a	</a:t>
            </a:r>
            <a:r>
              <a:rPr sz="1500" spc="5" dirty="0">
                <a:latin typeface="Book Antiqua"/>
                <a:cs typeface="Book Antiqua"/>
              </a:rPr>
              <a:t>with </a:t>
            </a:r>
            <a:r>
              <a:rPr sz="1500" i="1" spc="5" dirty="0">
                <a:latin typeface="Book Antiqua"/>
                <a:cs typeface="Book Antiqua"/>
              </a:rPr>
              <a:t>a </a:t>
            </a:r>
            <a:r>
              <a:rPr sz="1500" spc="10" dirty="0">
                <a:latin typeface="Book Antiqua"/>
                <a:cs typeface="Book Antiqua"/>
              </a:rPr>
              <a:t>= </a:t>
            </a:r>
            <a:r>
              <a:rPr sz="1500" spc="5" dirty="0">
                <a:latin typeface="Times New Roman"/>
                <a:cs typeface="Times New Roman"/>
              </a:rPr>
              <a:t>2 </a:t>
            </a:r>
            <a:r>
              <a:rPr sz="1500" spc="10" dirty="0">
                <a:latin typeface="Book Antiqua"/>
                <a:cs typeface="Book Antiqua"/>
              </a:rPr>
              <a:t>and </a:t>
            </a:r>
            <a:r>
              <a:rPr sz="1500" i="1" spc="5" dirty="0">
                <a:latin typeface="Book Antiqua"/>
                <a:cs typeface="Book Antiqua"/>
              </a:rPr>
              <a:t>a </a:t>
            </a:r>
            <a:r>
              <a:rPr sz="1500" spc="10" dirty="0">
                <a:latin typeface="Book Antiqua"/>
                <a:cs typeface="Book Antiqua"/>
              </a:rPr>
              <a:t>=</a:t>
            </a:r>
            <a:r>
              <a:rPr sz="1500" spc="215" dirty="0">
                <a:latin typeface="Book Antiqua"/>
                <a:cs typeface="Book Antiqua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7</a:t>
            </a:r>
            <a:r>
              <a:rPr sz="1500" spc="5" dirty="0">
                <a:latin typeface="Book Antiqua"/>
                <a:cs typeface="Book Antiqua"/>
              </a:rPr>
              <a:t>?</a:t>
            </a:r>
            <a:endParaRPr sz="1500">
              <a:latin typeface="Book Antiqua"/>
              <a:cs typeface="Book Antiqua"/>
            </a:endParaRPr>
          </a:p>
          <a:p>
            <a:pPr marR="3841115" algn="ctr">
              <a:lnSpc>
                <a:spcPts val="990"/>
              </a:lnSpc>
              <a:tabLst>
                <a:tab pos="370205" algn="l"/>
                <a:tab pos="974090" algn="l"/>
                <a:tab pos="1756410" algn="l"/>
                <a:tab pos="2639060" algn="l"/>
              </a:tabLst>
            </a:pPr>
            <a:r>
              <a:rPr sz="1000" i="1" spc="5" dirty="0">
                <a:latin typeface="Book Antiqua"/>
                <a:cs typeface="Book Antiqua"/>
              </a:rPr>
              <a:t>n	n</a:t>
            </a:r>
            <a:r>
              <a:rPr sz="1500" spc="7" baseline="2777" dirty="0">
                <a:latin typeface="Times New Roman"/>
                <a:cs typeface="Times New Roman"/>
              </a:rPr>
              <a:t>−1	</a:t>
            </a:r>
            <a:r>
              <a:rPr sz="1000" i="1" spc="5" dirty="0">
                <a:latin typeface="Book Antiqua"/>
                <a:cs typeface="Book Antiqua"/>
              </a:rPr>
              <a:t>n</a:t>
            </a:r>
            <a:r>
              <a:rPr sz="1500" spc="7" baseline="2777" dirty="0">
                <a:latin typeface="Times New Roman"/>
                <a:cs typeface="Times New Roman"/>
              </a:rPr>
              <a:t>−2	0	1</a:t>
            </a:r>
            <a:endParaRPr sz="1500" baseline="2777">
              <a:latin typeface="Times New Roman"/>
              <a:cs typeface="Times New Roman"/>
            </a:endParaRPr>
          </a:p>
          <a:p>
            <a:pPr marR="401955" algn="ctr">
              <a:lnSpc>
                <a:spcPts val="1115"/>
              </a:lnSpc>
              <a:spcBef>
                <a:spcPts val="85"/>
              </a:spcBef>
            </a:pPr>
            <a:r>
              <a:rPr sz="1000" spc="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ts val="1664"/>
              </a:lnSpc>
            </a:pPr>
            <a:r>
              <a:rPr sz="1500" b="1" spc="5" dirty="0">
                <a:latin typeface="Book Antiqua"/>
                <a:cs typeface="Book Antiqua"/>
              </a:rPr>
              <a:t>Solution</a:t>
            </a:r>
            <a:r>
              <a:rPr sz="1500" spc="5" dirty="0">
                <a:latin typeface="Book Antiqua"/>
                <a:cs typeface="Book Antiqua"/>
              </a:rPr>
              <a:t>: The characteristic equation is </a:t>
            </a:r>
            <a:r>
              <a:rPr sz="1500" i="1" spc="5" dirty="0">
                <a:latin typeface="Book Antiqua"/>
                <a:cs typeface="Book Antiqua"/>
              </a:rPr>
              <a:t>r </a:t>
            </a:r>
            <a:r>
              <a:rPr sz="1500" spc="10" dirty="0">
                <a:latin typeface="Times New Roman"/>
                <a:cs typeface="Times New Roman"/>
              </a:rPr>
              <a:t>− </a:t>
            </a:r>
            <a:r>
              <a:rPr sz="1500" i="1" spc="5" dirty="0">
                <a:latin typeface="Book Antiqua"/>
                <a:cs typeface="Book Antiqua"/>
              </a:rPr>
              <a:t>r </a:t>
            </a:r>
            <a:r>
              <a:rPr sz="1500" spc="10" dirty="0">
                <a:latin typeface="Times New Roman"/>
                <a:cs typeface="Times New Roman"/>
              </a:rPr>
              <a:t>− </a:t>
            </a:r>
            <a:r>
              <a:rPr sz="1500" spc="5" dirty="0">
                <a:latin typeface="Times New Roman"/>
                <a:cs typeface="Times New Roman"/>
              </a:rPr>
              <a:t>2 </a:t>
            </a:r>
            <a:r>
              <a:rPr sz="1500" i="1" spc="10" dirty="0">
                <a:latin typeface="Book Antiqua"/>
                <a:cs typeface="Book Antiqua"/>
              </a:rPr>
              <a:t>=</a:t>
            </a:r>
            <a:r>
              <a:rPr sz="1500" i="1" spc="70" dirty="0">
                <a:latin typeface="Book Antiqua"/>
                <a:cs typeface="Book Antiqua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0.</a:t>
            </a:r>
            <a:endParaRPr sz="1500">
              <a:latin typeface="Times New Roman"/>
              <a:cs typeface="Times New Roman"/>
            </a:endParaRPr>
          </a:p>
          <a:p>
            <a:pPr marL="50800">
              <a:lnSpc>
                <a:spcPts val="1750"/>
              </a:lnSpc>
            </a:pPr>
            <a:r>
              <a:rPr sz="1500" spc="5" dirty="0">
                <a:latin typeface="Book Antiqua"/>
                <a:cs typeface="Book Antiqua"/>
              </a:rPr>
              <a:t>Its </a:t>
            </a:r>
            <a:r>
              <a:rPr sz="1500" dirty="0">
                <a:latin typeface="Book Antiqua"/>
                <a:cs typeface="Book Antiqua"/>
              </a:rPr>
              <a:t>roots </a:t>
            </a:r>
            <a:r>
              <a:rPr sz="1500" spc="-5" dirty="0">
                <a:latin typeface="Book Antiqua"/>
                <a:cs typeface="Book Antiqua"/>
              </a:rPr>
              <a:t>are </a:t>
            </a:r>
            <a:r>
              <a:rPr sz="1500" i="1" spc="5" dirty="0">
                <a:latin typeface="Book Antiqua"/>
                <a:cs typeface="Book Antiqua"/>
              </a:rPr>
              <a:t>r </a:t>
            </a:r>
            <a:r>
              <a:rPr sz="1500" i="1" spc="-55" dirty="0">
                <a:latin typeface="Book Antiqua"/>
                <a:cs typeface="Book Antiqua"/>
              </a:rPr>
              <a:t>=</a:t>
            </a:r>
            <a:r>
              <a:rPr sz="1500" i="1" spc="-82" baseline="-11111" dirty="0">
                <a:latin typeface="Book Antiqua"/>
                <a:cs typeface="Book Antiqua"/>
              </a:rPr>
              <a:t>n</a:t>
            </a:r>
            <a:r>
              <a:rPr sz="1500" spc="-55" dirty="0">
                <a:latin typeface="Times New Roman"/>
                <a:cs typeface="Times New Roman"/>
              </a:rPr>
              <a:t>2 </a:t>
            </a:r>
            <a:r>
              <a:rPr sz="1500" spc="10" dirty="0">
                <a:latin typeface="Book Antiqua"/>
                <a:cs typeface="Book Antiqua"/>
              </a:rPr>
              <a:t>and </a:t>
            </a:r>
            <a:r>
              <a:rPr sz="1500" i="1" spc="5" dirty="0">
                <a:latin typeface="Book Antiqua"/>
                <a:cs typeface="Book Antiqua"/>
              </a:rPr>
              <a:t>r </a:t>
            </a:r>
            <a:r>
              <a:rPr sz="1500" i="1" spc="-40" dirty="0">
                <a:latin typeface="Book Antiqua"/>
                <a:cs typeface="Book Antiqua"/>
              </a:rPr>
              <a:t>=</a:t>
            </a:r>
            <a:r>
              <a:rPr sz="1500" i="1" spc="-60" baseline="-11111" dirty="0">
                <a:latin typeface="Book Antiqua"/>
                <a:cs typeface="Book Antiqua"/>
              </a:rPr>
              <a:t>n</a:t>
            </a:r>
            <a:r>
              <a:rPr sz="1500" spc="-40" dirty="0">
                <a:latin typeface="Times New Roman"/>
                <a:cs typeface="Times New Roman"/>
              </a:rPr>
              <a:t>−1 </a:t>
            </a:r>
            <a:r>
              <a:rPr sz="1500" i="1" dirty="0">
                <a:latin typeface="Book Antiqua"/>
                <a:cs typeface="Book Antiqua"/>
              </a:rPr>
              <a:t>. </a:t>
            </a:r>
            <a:r>
              <a:rPr sz="1500" dirty="0">
                <a:latin typeface="Book Antiqua"/>
                <a:cs typeface="Book Antiqua"/>
              </a:rPr>
              <a:t>Therefore, </a:t>
            </a:r>
            <a:r>
              <a:rPr sz="1500" spc="5" dirty="0">
                <a:latin typeface="Book Antiqua"/>
                <a:cs typeface="Book Antiqua"/>
              </a:rPr>
              <a:t>{</a:t>
            </a:r>
            <a:r>
              <a:rPr sz="1500" i="1" spc="5" dirty="0">
                <a:latin typeface="Book Antiqua"/>
                <a:cs typeface="Book Antiqua"/>
              </a:rPr>
              <a:t>a </a:t>
            </a:r>
            <a:r>
              <a:rPr sz="1500" spc="5" dirty="0">
                <a:latin typeface="Book Antiqua"/>
                <a:cs typeface="Book Antiqua"/>
              </a:rPr>
              <a:t>} is a solution to the </a:t>
            </a:r>
            <a:r>
              <a:rPr sz="1500" dirty="0">
                <a:latin typeface="Book Antiqua"/>
                <a:cs typeface="Book Antiqua"/>
              </a:rPr>
              <a:t>recurrence relation </a:t>
            </a:r>
            <a:r>
              <a:rPr sz="1500" spc="5" dirty="0">
                <a:latin typeface="Book Antiqua"/>
                <a:cs typeface="Book Antiqua"/>
              </a:rPr>
              <a:t>if</a:t>
            </a:r>
            <a:r>
              <a:rPr sz="1500" spc="-80" dirty="0">
                <a:latin typeface="Book Antiqua"/>
                <a:cs typeface="Book Antiqua"/>
              </a:rPr>
              <a:t> </a:t>
            </a:r>
            <a:r>
              <a:rPr sz="1500" spc="10" dirty="0">
                <a:latin typeface="Book Antiqua"/>
                <a:cs typeface="Book Antiqua"/>
              </a:rPr>
              <a:t>and</a:t>
            </a:r>
            <a:endParaRPr sz="15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9926" y="3501420"/>
            <a:ext cx="3973829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2115" algn="l"/>
                <a:tab pos="972185" algn="l"/>
                <a:tab pos="3294379" algn="l"/>
                <a:tab pos="3896360" algn="l"/>
              </a:tabLst>
            </a:pPr>
            <a:r>
              <a:rPr sz="1000" i="1" spc="5" dirty="0">
                <a:latin typeface="Book Antiqua"/>
                <a:cs typeface="Book Antiqua"/>
              </a:rPr>
              <a:t>n	</a:t>
            </a:r>
            <a:r>
              <a:rPr sz="1500" spc="7" baseline="2777" dirty="0">
                <a:latin typeface="Times New Roman"/>
                <a:cs typeface="Times New Roman"/>
              </a:rPr>
              <a:t>1	2	1	2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213" y="3324986"/>
            <a:ext cx="475424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Book Antiqua"/>
                <a:cs typeface="Book Antiqua"/>
              </a:rPr>
              <a:t>only if </a:t>
            </a:r>
            <a:r>
              <a:rPr sz="1500" i="1" spc="5" dirty="0">
                <a:latin typeface="Book Antiqua"/>
                <a:cs typeface="Book Antiqua"/>
              </a:rPr>
              <a:t>a </a:t>
            </a:r>
            <a:r>
              <a:rPr sz="1500" i="1" spc="10" dirty="0">
                <a:latin typeface="Book Antiqua"/>
                <a:cs typeface="Book Antiqua"/>
              </a:rPr>
              <a:t>= </a:t>
            </a:r>
            <a:r>
              <a:rPr sz="1500" i="1" spc="45" dirty="0">
                <a:latin typeface="Arial"/>
                <a:cs typeface="Arial"/>
              </a:rPr>
              <a:t>α </a:t>
            </a:r>
            <a:r>
              <a:rPr sz="1500" spc="5" dirty="0">
                <a:latin typeface="Times New Roman"/>
                <a:cs typeface="Times New Roman"/>
              </a:rPr>
              <a:t>2 </a:t>
            </a:r>
            <a:r>
              <a:rPr sz="1500" i="1" spc="10" dirty="0">
                <a:latin typeface="Book Antiqua"/>
                <a:cs typeface="Book Antiqua"/>
              </a:rPr>
              <a:t>+ </a:t>
            </a:r>
            <a:r>
              <a:rPr sz="1500" i="1" spc="45" dirty="0">
                <a:latin typeface="Arial"/>
                <a:cs typeface="Arial"/>
              </a:rPr>
              <a:t>α </a:t>
            </a:r>
            <a:r>
              <a:rPr sz="1500" spc="5" dirty="0">
                <a:latin typeface="Book Antiqua"/>
                <a:cs typeface="Book Antiqua"/>
              </a:rPr>
              <a:t>(</a:t>
            </a:r>
            <a:r>
              <a:rPr sz="1500" spc="5" dirty="0">
                <a:latin typeface="Times New Roman"/>
                <a:cs typeface="Times New Roman"/>
              </a:rPr>
              <a:t>−1</a:t>
            </a:r>
            <a:r>
              <a:rPr sz="1500" i="1" spc="5" dirty="0">
                <a:latin typeface="Book Antiqua"/>
                <a:cs typeface="Book Antiqua"/>
              </a:rPr>
              <a:t>) </a:t>
            </a:r>
            <a:r>
              <a:rPr sz="1500" dirty="0">
                <a:latin typeface="Book Antiqua"/>
                <a:cs typeface="Book Antiqua"/>
              </a:rPr>
              <a:t>, </a:t>
            </a:r>
            <a:r>
              <a:rPr sz="1500" spc="5" dirty="0">
                <a:latin typeface="Book Antiqua"/>
                <a:cs typeface="Book Antiqua"/>
              </a:rPr>
              <a:t>for </a:t>
            </a:r>
            <a:r>
              <a:rPr sz="1500" spc="10" dirty="0">
                <a:latin typeface="Book Antiqua"/>
                <a:cs typeface="Book Antiqua"/>
              </a:rPr>
              <a:t>some </a:t>
            </a:r>
            <a:r>
              <a:rPr sz="1500" spc="5" dirty="0">
                <a:latin typeface="Book Antiqua"/>
                <a:cs typeface="Book Antiqua"/>
              </a:rPr>
              <a:t>constants </a:t>
            </a:r>
            <a:r>
              <a:rPr sz="1500" i="1" spc="45" dirty="0">
                <a:latin typeface="Arial"/>
                <a:cs typeface="Arial"/>
              </a:rPr>
              <a:t>α </a:t>
            </a:r>
            <a:r>
              <a:rPr sz="1500" spc="10" dirty="0">
                <a:latin typeface="Book Antiqua"/>
                <a:cs typeface="Book Antiqua"/>
              </a:rPr>
              <a:t>and</a:t>
            </a:r>
            <a:r>
              <a:rPr sz="1500" spc="185" dirty="0">
                <a:latin typeface="Book Antiqua"/>
                <a:cs typeface="Book Antiqua"/>
              </a:rPr>
              <a:t> </a:t>
            </a:r>
            <a:r>
              <a:rPr sz="1500" i="1" spc="45" dirty="0">
                <a:latin typeface="Arial"/>
                <a:cs typeface="Arial"/>
              </a:rPr>
              <a:t>α </a:t>
            </a:r>
            <a:r>
              <a:rPr sz="1500" dirty="0">
                <a:latin typeface="Book Antiqua"/>
                <a:cs typeface="Book Antiqua"/>
              </a:rPr>
              <a:t>.</a:t>
            </a:r>
            <a:endParaRPr sz="15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7716" y="5381020"/>
            <a:ext cx="90360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19150" algn="l"/>
              </a:tabLst>
            </a:pPr>
            <a:r>
              <a:rPr sz="1000" i="1" spc="5" dirty="0">
                <a:latin typeface="Book Antiqua"/>
                <a:cs typeface="Book Antiqua"/>
              </a:rPr>
              <a:t>n	n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441" y="3794886"/>
            <a:ext cx="5343525" cy="1666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565"/>
              </a:lnSpc>
              <a:spcBef>
                <a:spcPts val="114"/>
              </a:spcBef>
            </a:pPr>
            <a:r>
              <a:rPr sz="1500" spc="-60" dirty="0">
                <a:latin typeface="Book Antiqua"/>
                <a:cs typeface="Book Antiqua"/>
              </a:rPr>
              <a:t>To </a:t>
            </a:r>
            <a:r>
              <a:rPr sz="1500" spc="5" dirty="0">
                <a:latin typeface="Book Antiqua"/>
                <a:cs typeface="Book Antiqua"/>
              </a:rPr>
              <a:t>find the constants </a:t>
            </a:r>
            <a:r>
              <a:rPr sz="1500" spc="100" dirty="0">
                <a:latin typeface="Arial"/>
                <a:cs typeface="Arial"/>
              </a:rPr>
              <a:t>α </a:t>
            </a:r>
            <a:r>
              <a:rPr sz="1500" spc="10" dirty="0">
                <a:latin typeface="Book Antiqua"/>
                <a:cs typeface="Book Antiqua"/>
              </a:rPr>
              <a:t>and </a:t>
            </a:r>
            <a:r>
              <a:rPr sz="1500" spc="100" dirty="0">
                <a:latin typeface="Arial"/>
                <a:cs typeface="Arial"/>
              </a:rPr>
              <a:t>α </a:t>
            </a:r>
            <a:r>
              <a:rPr sz="1500" dirty="0">
                <a:latin typeface="Book Antiqua"/>
                <a:cs typeface="Book Antiqua"/>
              </a:rPr>
              <a:t>, </a:t>
            </a:r>
            <a:r>
              <a:rPr sz="1500" spc="5" dirty="0">
                <a:latin typeface="Book Antiqua"/>
                <a:cs typeface="Book Antiqua"/>
              </a:rPr>
              <a:t>note</a:t>
            </a:r>
            <a:r>
              <a:rPr sz="1500" spc="-135" dirty="0">
                <a:latin typeface="Book Antiqua"/>
                <a:cs typeface="Book Antiqua"/>
              </a:rPr>
              <a:t> </a:t>
            </a:r>
            <a:r>
              <a:rPr sz="1500" spc="5" dirty="0">
                <a:latin typeface="Book Antiqua"/>
                <a:cs typeface="Book Antiqua"/>
              </a:rPr>
              <a:t>that</a:t>
            </a:r>
            <a:endParaRPr sz="1500">
              <a:latin typeface="Book Antiqua"/>
              <a:cs typeface="Book Antiqua"/>
            </a:endParaRPr>
          </a:p>
          <a:p>
            <a:pPr marR="655320" algn="ctr">
              <a:lnSpc>
                <a:spcPts val="965"/>
              </a:lnSpc>
              <a:tabLst>
                <a:tab pos="610235" algn="l"/>
              </a:tabLst>
            </a:pPr>
            <a:r>
              <a:rPr sz="1000" spc="5" dirty="0">
                <a:latin typeface="Times New Roman"/>
                <a:cs typeface="Times New Roman"/>
              </a:rPr>
              <a:t>1	2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349885">
              <a:lnSpc>
                <a:spcPts val="1565"/>
              </a:lnSpc>
              <a:tabLst>
                <a:tab pos="1691005" algn="l"/>
              </a:tabLst>
            </a:pPr>
            <a:r>
              <a:rPr sz="1500" i="1" spc="5" dirty="0">
                <a:latin typeface="Book Antiqua"/>
                <a:cs typeface="Book Antiqua"/>
              </a:rPr>
              <a:t>a </a:t>
            </a:r>
            <a:r>
              <a:rPr sz="1500" i="1" spc="385" dirty="0">
                <a:latin typeface="Book Antiqua"/>
                <a:cs typeface="Book Antiqua"/>
              </a:rPr>
              <a:t> </a:t>
            </a:r>
            <a:r>
              <a:rPr sz="1500" spc="10" dirty="0">
                <a:latin typeface="Book Antiqua"/>
                <a:cs typeface="Book Antiqua"/>
              </a:rPr>
              <a:t>= </a:t>
            </a:r>
            <a:r>
              <a:rPr sz="1500" spc="5" dirty="0">
                <a:latin typeface="Times New Roman"/>
                <a:cs typeface="Times New Roman"/>
              </a:rPr>
              <a:t>2 </a:t>
            </a:r>
            <a:r>
              <a:rPr sz="1500" spc="10" dirty="0">
                <a:latin typeface="Book Antiqua"/>
                <a:cs typeface="Book Antiqua"/>
              </a:rPr>
              <a:t>= </a:t>
            </a:r>
            <a:r>
              <a:rPr sz="1500" i="1" spc="45" dirty="0">
                <a:latin typeface="Arial"/>
                <a:cs typeface="Arial"/>
              </a:rPr>
              <a:t>α</a:t>
            </a:r>
            <a:r>
              <a:rPr sz="1500" i="1" spc="195" dirty="0">
                <a:latin typeface="Arial"/>
                <a:cs typeface="Arial"/>
              </a:rPr>
              <a:t> </a:t>
            </a:r>
            <a:r>
              <a:rPr sz="1500" i="1" spc="10" dirty="0">
                <a:latin typeface="Book Antiqua"/>
                <a:cs typeface="Book Antiqua"/>
              </a:rPr>
              <a:t>+</a:t>
            </a:r>
            <a:r>
              <a:rPr sz="1500" i="1" dirty="0">
                <a:latin typeface="Book Antiqua"/>
                <a:cs typeface="Book Antiqua"/>
              </a:rPr>
              <a:t> </a:t>
            </a:r>
            <a:r>
              <a:rPr sz="1500" i="1" spc="45" dirty="0">
                <a:latin typeface="Arial"/>
                <a:cs typeface="Arial"/>
              </a:rPr>
              <a:t>α	</a:t>
            </a:r>
            <a:r>
              <a:rPr sz="1500" spc="10" dirty="0">
                <a:latin typeface="Book Antiqua"/>
                <a:cs typeface="Book Antiqua"/>
              </a:rPr>
              <a:t>and </a:t>
            </a:r>
            <a:r>
              <a:rPr sz="1500" i="1" spc="5" dirty="0">
                <a:latin typeface="Book Antiqua"/>
                <a:cs typeface="Book Antiqua"/>
              </a:rPr>
              <a:t>a  </a:t>
            </a:r>
            <a:r>
              <a:rPr sz="1500" spc="10" dirty="0">
                <a:latin typeface="Book Antiqua"/>
                <a:cs typeface="Book Antiqua"/>
              </a:rPr>
              <a:t>= </a:t>
            </a:r>
            <a:r>
              <a:rPr sz="1500" spc="5" dirty="0">
                <a:latin typeface="Times New Roman"/>
                <a:cs typeface="Times New Roman"/>
              </a:rPr>
              <a:t>7 </a:t>
            </a:r>
            <a:r>
              <a:rPr sz="1500" spc="10" dirty="0">
                <a:latin typeface="Book Antiqua"/>
                <a:cs typeface="Book Antiqua"/>
              </a:rPr>
              <a:t>= </a:t>
            </a:r>
            <a:r>
              <a:rPr sz="1500" spc="100" dirty="0">
                <a:latin typeface="Arial"/>
                <a:cs typeface="Arial"/>
              </a:rPr>
              <a:t>α </a:t>
            </a:r>
            <a:r>
              <a:rPr sz="1500" spc="5" dirty="0">
                <a:latin typeface="Times New Roman"/>
                <a:cs typeface="Times New Roman"/>
              </a:rPr>
              <a:t>2 </a:t>
            </a:r>
            <a:r>
              <a:rPr sz="1500" spc="10" dirty="0">
                <a:latin typeface="Book Antiqua"/>
                <a:cs typeface="Book Antiqua"/>
              </a:rPr>
              <a:t>+ </a:t>
            </a:r>
            <a:r>
              <a:rPr sz="1500" spc="100" dirty="0">
                <a:latin typeface="Arial"/>
                <a:cs typeface="Arial"/>
              </a:rPr>
              <a:t>α</a:t>
            </a:r>
            <a:r>
              <a:rPr sz="1500" spc="-254" dirty="0">
                <a:latin typeface="Arial"/>
                <a:cs typeface="Arial"/>
              </a:rPr>
              <a:t> </a:t>
            </a:r>
            <a:r>
              <a:rPr sz="1500" spc="5" dirty="0">
                <a:latin typeface="Book Antiqua"/>
                <a:cs typeface="Book Antiqua"/>
              </a:rPr>
              <a:t>(</a:t>
            </a:r>
            <a:r>
              <a:rPr sz="1500" spc="5" dirty="0">
                <a:latin typeface="Times New Roman"/>
                <a:cs typeface="Times New Roman"/>
              </a:rPr>
              <a:t>−1</a:t>
            </a:r>
            <a:r>
              <a:rPr sz="1500" spc="5" dirty="0">
                <a:latin typeface="Book Antiqua"/>
                <a:cs typeface="Book Antiqua"/>
              </a:rPr>
              <a:t>).</a:t>
            </a:r>
            <a:endParaRPr sz="1500">
              <a:latin typeface="Book Antiqua"/>
              <a:cs typeface="Book Antiqua"/>
            </a:endParaRPr>
          </a:p>
          <a:p>
            <a:pPr marL="435609">
              <a:lnSpc>
                <a:spcPts val="965"/>
              </a:lnSpc>
              <a:tabLst>
                <a:tab pos="1137920" algn="l"/>
                <a:tab pos="1529715" algn="l"/>
                <a:tab pos="2199640" algn="l"/>
                <a:tab pos="2910205" algn="l"/>
                <a:tab pos="3408045" algn="l"/>
              </a:tabLst>
            </a:pPr>
            <a:r>
              <a:rPr sz="1000" spc="5" dirty="0">
                <a:latin typeface="Times New Roman"/>
                <a:cs typeface="Times New Roman"/>
              </a:rPr>
              <a:t>0	1	2	1	1	2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565"/>
              </a:lnSpc>
              <a:tabLst>
                <a:tab pos="3305810" algn="l"/>
                <a:tab pos="3573779" algn="l"/>
                <a:tab pos="4526280" algn="l"/>
              </a:tabLst>
            </a:pPr>
            <a:r>
              <a:rPr sz="1500" spc="5" dirty="0">
                <a:latin typeface="Book Antiqua"/>
                <a:cs typeface="Book Antiqua"/>
              </a:rPr>
              <a:t>Solving these equations, </a:t>
            </a:r>
            <a:r>
              <a:rPr sz="1500" spc="10" dirty="0">
                <a:latin typeface="Book Antiqua"/>
                <a:cs typeface="Book Antiqua"/>
              </a:rPr>
              <a:t>we</a:t>
            </a:r>
            <a:r>
              <a:rPr sz="1500" spc="40" dirty="0">
                <a:latin typeface="Book Antiqua"/>
                <a:cs typeface="Book Antiqua"/>
              </a:rPr>
              <a:t> </a:t>
            </a:r>
            <a:r>
              <a:rPr sz="1500" spc="5" dirty="0">
                <a:latin typeface="Book Antiqua"/>
                <a:cs typeface="Book Antiqua"/>
              </a:rPr>
              <a:t>find</a:t>
            </a:r>
            <a:r>
              <a:rPr sz="1500" spc="10" dirty="0">
                <a:latin typeface="Book Antiqua"/>
                <a:cs typeface="Book Antiqua"/>
              </a:rPr>
              <a:t> </a:t>
            </a:r>
            <a:r>
              <a:rPr sz="1500" spc="5" dirty="0">
                <a:latin typeface="Book Antiqua"/>
                <a:cs typeface="Book Antiqua"/>
              </a:rPr>
              <a:t>that	</a:t>
            </a:r>
            <a:r>
              <a:rPr sz="1500" spc="100" dirty="0">
                <a:latin typeface="Arial"/>
                <a:cs typeface="Arial"/>
              </a:rPr>
              <a:t>α	</a:t>
            </a:r>
            <a:r>
              <a:rPr sz="1500" spc="10" dirty="0">
                <a:latin typeface="Book Antiqua"/>
                <a:cs typeface="Book Antiqua"/>
              </a:rPr>
              <a:t>= </a:t>
            </a:r>
            <a:r>
              <a:rPr sz="1500" spc="5" dirty="0">
                <a:latin typeface="Times New Roman"/>
                <a:cs typeface="Times New Roman"/>
              </a:rPr>
              <a:t>3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Book Antiqua"/>
                <a:cs typeface="Book Antiqua"/>
              </a:rPr>
              <a:t>and</a:t>
            </a:r>
            <a:r>
              <a:rPr sz="1500" spc="5" dirty="0">
                <a:latin typeface="Book Antiqua"/>
                <a:cs typeface="Book Antiqua"/>
              </a:rPr>
              <a:t> </a:t>
            </a:r>
            <a:r>
              <a:rPr sz="1500" spc="100" dirty="0">
                <a:latin typeface="Arial"/>
                <a:cs typeface="Arial"/>
              </a:rPr>
              <a:t>α	</a:t>
            </a:r>
            <a:r>
              <a:rPr sz="1500" spc="10" dirty="0">
                <a:latin typeface="Book Antiqua"/>
                <a:cs typeface="Book Antiqua"/>
              </a:rPr>
              <a:t>=</a:t>
            </a:r>
            <a:r>
              <a:rPr sz="1500" spc="-10" dirty="0">
                <a:latin typeface="Book Antiqua"/>
                <a:cs typeface="Book Antiqua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−1.</a:t>
            </a:r>
            <a:endParaRPr sz="1500">
              <a:latin typeface="Times New Roman"/>
              <a:cs typeface="Times New Roman"/>
            </a:endParaRPr>
          </a:p>
          <a:p>
            <a:pPr marL="3429000">
              <a:lnSpc>
                <a:spcPts val="965"/>
              </a:lnSpc>
              <a:tabLst>
                <a:tab pos="4381500" algn="l"/>
              </a:tabLst>
            </a:pPr>
            <a:r>
              <a:rPr sz="1000" spc="5" dirty="0">
                <a:latin typeface="Times New Roman"/>
                <a:cs typeface="Times New Roman"/>
              </a:rPr>
              <a:t>1	2</a:t>
            </a:r>
            <a:endParaRPr sz="1000">
              <a:latin typeface="Times New Roman"/>
              <a:cs typeface="Times New Roman"/>
            </a:endParaRPr>
          </a:p>
          <a:p>
            <a:pPr marR="52705" algn="r">
              <a:lnSpc>
                <a:spcPts val="1195"/>
              </a:lnSpc>
              <a:spcBef>
                <a:spcPts val="190"/>
              </a:spcBef>
              <a:tabLst>
                <a:tab pos="610235" algn="l"/>
              </a:tabLst>
            </a:pPr>
            <a:r>
              <a:rPr sz="1000" i="1" spc="5" dirty="0">
                <a:latin typeface="Book Antiqua"/>
                <a:cs typeface="Book Antiqua"/>
              </a:rPr>
              <a:t>n	n</a:t>
            </a:r>
            <a:endParaRPr sz="1000">
              <a:latin typeface="Book Antiqua"/>
              <a:cs typeface="Book Antiqua"/>
            </a:endParaRPr>
          </a:p>
          <a:p>
            <a:pPr marL="12700">
              <a:lnSpc>
                <a:spcPts val="1795"/>
              </a:lnSpc>
              <a:tabLst>
                <a:tab pos="3914775" algn="l"/>
              </a:tabLst>
            </a:pPr>
            <a:r>
              <a:rPr sz="1500" spc="5" dirty="0">
                <a:latin typeface="Book Antiqua"/>
                <a:cs typeface="Book Antiqua"/>
              </a:rPr>
              <a:t>Hence, the solution is the sequence {</a:t>
            </a:r>
            <a:r>
              <a:rPr sz="1500" i="1" spc="5" dirty="0">
                <a:latin typeface="Book Antiqua"/>
                <a:cs typeface="Book Antiqua"/>
              </a:rPr>
              <a:t>a</a:t>
            </a:r>
            <a:r>
              <a:rPr sz="1500" i="1" spc="229" dirty="0">
                <a:latin typeface="Book Antiqua"/>
                <a:cs typeface="Book Antiqua"/>
              </a:rPr>
              <a:t> </a:t>
            </a:r>
            <a:r>
              <a:rPr sz="1500" spc="5" dirty="0">
                <a:latin typeface="Book Antiqua"/>
                <a:cs typeface="Book Antiqua"/>
              </a:rPr>
              <a:t>}</a:t>
            </a:r>
            <a:r>
              <a:rPr sz="1500" spc="10" dirty="0">
                <a:latin typeface="Book Antiqua"/>
                <a:cs typeface="Book Antiqua"/>
              </a:rPr>
              <a:t> </a:t>
            </a:r>
            <a:r>
              <a:rPr sz="1500" spc="5" dirty="0">
                <a:latin typeface="Book Antiqua"/>
                <a:cs typeface="Book Antiqua"/>
              </a:rPr>
              <a:t>with	</a:t>
            </a:r>
            <a:r>
              <a:rPr sz="1500" i="1" spc="5" dirty="0">
                <a:latin typeface="Book Antiqua"/>
                <a:cs typeface="Book Antiqua"/>
              </a:rPr>
              <a:t>a </a:t>
            </a:r>
            <a:r>
              <a:rPr sz="1500" spc="10" dirty="0">
                <a:latin typeface="Book Antiqua"/>
                <a:cs typeface="Book Antiqua"/>
              </a:rPr>
              <a:t>= </a:t>
            </a:r>
            <a:r>
              <a:rPr sz="1500" spc="10" dirty="0">
                <a:latin typeface="Times New Roman"/>
                <a:cs typeface="Times New Roman"/>
              </a:rPr>
              <a:t>3</a:t>
            </a:r>
            <a:r>
              <a:rPr sz="1500" spc="10" dirty="0">
                <a:latin typeface="Lucida Sans Unicode"/>
                <a:cs typeface="Lucida Sans Unicode"/>
              </a:rPr>
              <a:t>·</a:t>
            </a:r>
            <a:r>
              <a:rPr sz="1500" spc="10" dirty="0">
                <a:latin typeface="Times New Roman"/>
                <a:cs typeface="Times New Roman"/>
              </a:rPr>
              <a:t>2 − </a:t>
            </a:r>
            <a:r>
              <a:rPr sz="1500" spc="5" dirty="0">
                <a:latin typeface="Book Antiqua"/>
                <a:cs typeface="Book Antiqua"/>
              </a:rPr>
              <a:t>(</a:t>
            </a:r>
            <a:r>
              <a:rPr sz="1500" spc="5" dirty="0">
                <a:latin typeface="Times New Roman"/>
                <a:cs typeface="Times New Roman"/>
              </a:rPr>
              <a:t>−1</a:t>
            </a:r>
            <a:r>
              <a:rPr sz="1500" spc="5" dirty="0">
                <a:latin typeface="Book Antiqua"/>
                <a:cs typeface="Book Antiqua"/>
              </a:rPr>
              <a:t>)</a:t>
            </a:r>
            <a:r>
              <a:rPr sz="1500" spc="60" dirty="0">
                <a:latin typeface="Book Antiqua"/>
                <a:cs typeface="Book Antiqua"/>
              </a:rPr>
              <a:t> </a:t>
            </a:r>
            <a:r>
              <a:rPr sz="1500" dirty="0">
                <a:latin typeface="Book Antiqua"/>
                <a:cs typeface="Book Antiqua"/>
              </a:rPr>
              <a:t>.</a:t>
            </a:r>
            <a:endParaRPr sz="15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93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spc="-5" dirty="0"/>
              <a:t>An Explicit Formula for </a:t>
            </a:r>
            <a:r>
              <a:rPr sz="3200" dirty="0"/>
              <a:t>the </a:t>
            </a:r>
            <a:r>
              <a:rPr sz="3200" spc="-5" dirty="0"/>
              <a:t>Fibonacci  Numbers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62000" y="1977644"/>
            <a:ext cx="7401559" cy="7232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28575">
              <a:lnSpc>
                <a:spcPts val="2700"/>
              </a:lnSpc>
              <a:spcBef>
                <a:spcPts val="265"/>
              </a:spcBef>
            </a:pPr>
            <a:r>
              <a:rPr sz="2300" spc="-90" dirty="0">
                <a:latin typeface="Book Antiqua"/>
                <a:cs typeface="Book Antiqua"/>
              </a:rPr>
              <a:t>We </a:t>
            </a:r>
            <a:r>
              <a:rPr sz="2300" spc="10" dirty="0">
                <a:latin typeface="Book Antiqua"/>
                <a:cs typeface="Book Antiqua"/>
              </a:rPr>
              <a:t>can use </a:t>
            </a:r>
            <a:r>
              <a:rPr sz="2300" spc="5" dirty="0">
                <a:latin typeface="Book Antiqua"/>
                <a:cs typeface="Book Antiqua"/>
              </a:rPr>
              <a:t>Theorem </a:t>
            </a:r>
            <a:r>
              <a:rPr sz="2300" spc="10" dirty="0">
                <a:latin typeface="Times New Roman"/>
                <a:cs typeface="Times New Roman"/>
              </a:rPr>
              <a:t>1 </a:t>
            </a:r>
            <a:r>
              <a:rPr sz="2300" spc="10" dirty="0">
                <a:latin typeface="Book Antiqua"/>
                <a:cs typeface="Book Antiqua"/>
              </a:rPr>
              <a:t>to find </a:t>
            </a:r>
            <a:r>
              <a:rPr sz="2300" spc="15" dirty="0">
                <a:latin typeface="Book Antiqua"/>
                <a:cs typeface="Book Antiqua"/>
              </a:rPr>
              <a:t>an </a:t>
            </a:r>
            <a:r>
              <a:rPr sz="2300" spc="10" dirty="0">
                <a:latin typeface="Book Antiqua"/>
                <a:cs typeface="Book Antiqua"/>
              </a:rPr>
              <a:t>explicit formula for </a:t>
            </a:r>
            <a:r>
              <a:rPr sz="2300" spc="5" dirty="0">
                <a:latin typeface="Book Antiqua"/>
                <a:cs typeface="Book Antiqua"/>
              </a:rPr>
              <a:t>the  </a:t>
            </a:r>
            <a:r>
              <a:rPr sz="2300" spc="10" dirty="0">
                <a:latin typeface="Book Antiqua"/>
                <a:cs typeface="Book Antiqua"/>
              </a:rPr>
              <a:t>Fibonacci numbers. The sequence of Fibonacci</a:t>
            </a:r>
            <a:r>
              <a:rPr sz="2300" spc="-45" dirty="0">
                <a:latin typeface="Book Antiqua"/>
                <a:cs typeface="Book Antiqua"/>
              </a:rPr>
              <a:t> </a:t>
            </a:r>
            <a:r>
              <a:rPr sz="2300" spc="10" dirty="0">
                <a:latin typeface="Book Antiqua"/>
                <a:cs typeface="Book Antiqua"/>
              </a:rPr>
              <a:t>numbers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3256" y="2751224"/>
            <a:ext cx="99695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450" i="1" baseline="16908" dirty="0">
                <a:latin typeface="Book Antiqua"/>
                <a:cs typeface="Book Antiqua"/>
              </a:rPr>
              <a:t>f</a:t>
            </a:r>
            <a:r>
              <a:rPr sz="1550" i="1" dirty="0">
                <a:latin typeface="Book Antiqua"/>
                <a:cs typeface="Book Antiqua"/>
              </a:rPr>
              <a:t>n </a:t>
            </a:r>
            <a:r>
              <a:rPr sz="3450" i="1" spc="22" baseline="16908" dirty="0">
                <a:latin typeface="Book Antiqua"/>
                <a:cs typeface="Book Antiqua"/>
              </a:rPr>
              <a:t>=</a:t>
            </a:r>
            <a:r>
              <a:rPr sz="3450" i="1" spc="-390" baseline="16908" dirty="0">
                <a:latin typeface="Book Antiqua"/>
                <a:cs typeface="Book Antiqua"/>
              </a:rPr>
              <a:t> </a:t>
            </a:r>
            <a:r>
              <a:rPr sz="3450" i="1" baseline="16908" dirty="0">
                <a:latin typeface="Book Antiqua"/>
                <a:cs typeface="Book Antiqua"/>
              </a:rPr>
              <a:t>f</a:t>
            </a:r>
            <a:r>
              <a:rPr sz="1550" i="1" dirty="0">
                <a:latin typeface="Book Antiqua"/>
                <a:cs typeface="Book Antiqua"/>
              </a:rPr>
              <a:t>n</a:t>
            </a:r>
            <a:r>
              <a:rPr sz="1550" dirty="0">
                <a:latin typeface="Times New Roman"/>
                <a:cs typeface="Times New Roman"/>
              </a:rPr>
              <a:t>−1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600" y="2663444"/>
            <a:ext cx="731139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372735" algn="l"/>
                <a:tab pos="5699125" algn="l"/>
              </a:tabLst>
            </a:pPr>
            <a:r>
              <a:rPr sz="2300" spc="5" dirty="0">
                <a:latin typeface="Book Antiqua"/>
                <a:cs typeface="Book Antiqua"/>
              </a:rPr>
              <a:t>satisfies </a:t>
            </a:r>
            <a:r>
              <a:rPr sz="2300" spc="10" dirty="0">
                <a:latin typeface="Book Antiqua"/>
                <a:cs typeface="Book Antiqua"/>
              </a:rPr>
              <a:t>the</a:t>
            </a:r>
            <a:r>
              <a:rPr sz="2300" spc="3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recurrence</a:t>
            </a:r>
            <a:r>
              <a:rPr sz="2300" spc="15" dirty="0">
                <a:latin typeface="Book Antiqua"/>
                <a:cs typeface="Book Antiqua"/>
              </a:rPr>
              <a:t> </a:t>
            </a:r>
            <a:r>
              <a:rPr sz="2300" spc="5" dirty="0">
                <a:latin typeface="Book Antiqua"/>
                <a:cs typeface="Book Antiqua"/>
              </a:rPr>
              <a:t>relation	</a:t>
            </a:r>
            <a:r>
              <a:rPr sz="2300" i="1" spc="15" dirty="0">
                <a:latin typeface="Book Antiqua"/>
                <a:cs typeface="Book Antiqua"/>
              </a:rPr>
              <a:t>+	</a:t>
            </a:r>
            <a:r>
              <a:rPr sz="2300" i="1" dirty="0">
                <a:latin typeface="Book Antiqua"/>
                <a:cs typeface="Book Antiqua"/>
              </a:rPr>
              <a:t>f</a:t>
            </a:r>
            <a:r>
              <a:rPr sz="2325" i="1" baseline="-25089" dirty="0">
                <a:latin typeface="Book Antiqua"/>
                <a:cs typeface="Book Antiqua"/>
              </a:rPr>
              <a:t>n</a:t>
            </a:r>
            <a:r>
              <a:rPr sz="2325" baseline="-23297" dirty="0">
                <a:latin typeface="Times New Roman"/>
                <a:cs typeface="Times New Roman"/>
              </a:rPr>
              <a:t>−2 </a:t>
            </a:r>
            <a:r>
              <a:rPr sz="2300" spc="10" dirty="0">
                <a:latin typeface="Book Antiqua"/>
                <a:cs typeface="Book Antiqua"/>
              </a:rPr>
              <a:t>with</a:t>
            </a:r>
            <a:r>
              <a:rPr sz="2300" spc="-235" dirty="0">
                <a:latin typeface="Book Antiqua"/>
                <a:cs typeface="Book Antiqua"/>
              </a:rPr>
              <a:t> </a:t>
            </a:r>
            <a:r>
              <a:rPr sz="2300" spc="5" dirty="0">
                <a:latin typeface="Book Antiqua"/>
                <a:cs typeface="Book Antiqua"/>
              </a:rPr>
              <a:t>the</a:t>
            </a:r>
            <a:endParaRPr sz="23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900" y="3057144"/>
            <a:ext cx="6584950" cy="157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258185" algn="l"/>
              </a:tabLst>
            </a:pPr>
            <a:r>
              <a:rPr sz="2300" spc="5" dirty="0">
                <a:latin typeface="Book Antiqua"/>
                <a:cs typeface="Book Antiqua"/>
              </a:rPr>
              <a:t>initial conditions:  </a:t>
            </a:r>
            <a:r>
              <a:rPr sz="2300" i="1" dirty="0">
                <a:latin typeface="Book Antiqua"/>
                <a:cs typeface="Book Antiqua"/>
              </a:rPr>
              <a:t>f</a:t>
            </a:r>
            <a:r>
              <a:rPr sz="2325" baseline="-23297" dirty="0">
                <a:latin typeface="Times New Roman"/>
                <a:cs typeface="Times New Roman"/>
              </a:rPr>
              <a:t>0</a:t>
            </a:r>
            <a:r>
              <a:rPr sz="2325" spc="75" baseline="-23297" dirty="0">
                <a:latin typeface="Times New Roman"/>
                <a:cs typeface="Times New Roman"/>
              </a:rPr>
              <a:t> </a:t>
            </a:r>
            <a:r>
              <a:rPr sz="2300" i="1" spc="15" dirty="0">
                <a:latin typeface="Book Antiqua"/>
                <a:cs typeface="Book Antiqua"/>
              </a:rPr>
              <a:t>=</a:t>
            </a:r>
            <a:r>
              <a:rPr sz="2300" i="1" spc="20" dirty="0">
                <a:latin typeface="Book Antiqua"/>
                <a:cs typeface="Book Antiqua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	</a:t>
            </a:r>
            <a:r>
              <a:rPr sz="2300" spc="15" dirty="0">
                <a:latin typeface="Book Antiqua"/>
                <a:cs typeface="Book Antiqua"/>
              </a:rPr>
              <a:t>and </a:t>
            </a:r>
            <a:r>
              <a:rPr sz="2300" i="1" dirty="0">
                <a:latin typeface="Book Antiqua"/>
                <a:cs typeface="Book Antiqua"/>
              </a:rPr>
              <a:t>f</a:t>
            </a:r>
            <a:r>
              <a:rPr sz="2325" baseline="-23297" dirty="0">
                <a:latin typeface="Times New Roman"/>
                <a:cs typeface="Times New Roman"/>
              </a:rPr>
              <a:t>1 </a:t>
            </a:r>
            <a:r>
              <a:rPr sz="2300" i="1" spc="15" dirty="0">
                <a:latin typeface="Book Antiqua"/>
                <a:cs typeface="Book Antiqua"/>
              </a:rPr>
              <a:t>=</a:t>
            </a:r>
            <a:r>
              <a:rPr sz="2300" i="1" spc="-210" dirty="0">
                <a:latin typeface="Book Antiqua"/>
                <a:cs typeface="Book Antiqua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r>
              <a:rPr sz="2300" spc="10" dirty="0">
                <a:latin typeface="Book Antiqua"/>
                <a:cs typeface="Book Antiqua"/>
              </a:rPr>
              <a:t>.</a:t>
            </a:r>
            <a:endParaRPr sz="23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79375">
              <a:lnSpc>
                <a:spcPts val="2730"/>
              </a:lnSpc>
              <a:tabLst>
                <a:tab pos="1466850" algn="l"/>
              </a:tabLst>
            </a:pPr>
            <a:r>
              <a:rPr sz="2300" b="1" spc="10" dirty="0">
                <a:latin typeface="Book Antiqua"/>
                <a:cs typeface="Book Antiqua"/>
              </a:rPr>
              <a:t>Solution</a:t>
            </a:r>
            <a:r>
              <a:rPr sz="2300" spc="10" dirty="0">
                <a:latin typeface="Book Antiqua"/>
                <a:cs typeface="Book Antiqua"/>
              </a:rPr>
              <a:t>:	The </a:t>
            </a:r>
            <a:r>
              <a:rPr sz="2300" dirty="0">
                <a:latin typeface="Book Antiqua"/>
                <a:cs typeface="Book Antiqua"/>
              </a:rPr>
              <a:t>roots </a:t>
            </a:r>
            <a:r>
              <a:rPr sz="2300" spc="10" dirty="0">
                <a:latin typeface="Book Antiqua"/>
                <a:cs typeface="Book Antiqua"/>
              </a:rPr>
              <a:t>of the </a:t>
            </a:r>
            <a:r>
              <a:rPr sz="2300" spc="5" dirty="0">
                <a:latin typeface="Book Antiqua"/>
                <a:cs typeface="Book Antiqua"/>
              </a:rPr>
              <a:t>characteristic</a:t>
            </a:r>
            <a:r>
              <a:rPr sz="2300" dirty="0">
                <a:latin typeface="Book Antiqua"/>
                <a:cs typeface="Book Antiqua"/>
              </a:rPr>
              <a:t> </a:t>
            </a:r>
            <a:r>
              <a:rPr sz="2300" spc="10" dirty="0">
                <a:latin typeface="Book Antiqua"/>
                <a:cs typeface="Book Antiqua"/>
              </a:rPr>
              <a:t>equation</a:t>
            </a:r>
            <a:endParaRPr sz="2300">
              <a:latin typeface="Book Antiqua"/>
              <a:cs typeface="Book Antiqua"/>
            </a:endParaRPr>
          </a:p>
          <a:p>
            <a:pPr marL="50800">
              <a:lnSpc>
                <a:spcPts val="2730"/>
              </a:lnSpc>
            </a:pPr>
            <a:r>
              <a:rPr sz="2300" i="1" spc="5" dirty="0">
                <a:latin typeface="Book Antiqua"/>
                <a:cs typeface="Book Antiqua"/>
              </a:rPr>
              <a:t>r</a:t>
            </a:r>
            <a:r>
              <a:rPr sz="2325" spc="7" baseline="21505" dirty="0">
                <a:latin typeface="Times New Roman"/>
                <a:cs typeface="Times New Roman"/>
              </a:rPr>
              <a:t>2 </a:t>
            </a:r>
            <a:r>
              <a:rPr sz="2300" i="1" spc="10" dirty="0">
                <a:latin typeface="Book Antiqua"/>
                <a:cs typeface="Book Antiqua"/>
              </a:rPr>
              <a:t>– r – </a:t>
            </a:r>
            <a:r>
              <a:rPr sz="2300" spc="10" dirty="0">
                <a:latin typeface="Times New Roman"/>
                <a:cs typeface="Times New Roman"/>
              </a:rPr>
              <a:t>1 </a:t>
            </a:r>
            <a:r>
              <a:rPr sz="2300" i="1" spc="15" dirty="0">
                <a:latin typeface="Book Antiqua"/>
                <a:cs typeface="Book Antiqua"/>
              </a:rPr>
              <a:t>=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-24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are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0" y="4343400"/>
            <a:ext cx="1676400" cy="520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5200" y="5181600"/>
            <a:ext cx="1676400" cy="52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0032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2438400"/>
            <a:ext cx="3568700" cy="46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180123"/>
            <a:ext cx="7120255" cy="10960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4000" spc="-5" dirty="0"/>
              <a:t>Fibonacci Numbers</a:t>
            </a:r>
            <a:r>
              <a:rPr sz="4000" spc="-20" dirty="0"/>
              <a:t> </a:t>
            </a:r>
            <a:r>
              <a:rPr sz="4000" spc="-5" dirty="0"/>
              <a:t>(</a:t>
            </a:r>
            <a:r>
              <a:rPr sz="4000" i="1" spc="-5" dirty="0">
                <a:latin typeface="Trebuchet MS"/>
                <a:cs typeface="Trebuchet MS"/>
              </a:rPr>
              <a:t>continued</a:t>
            </a:r>
            <a:r>
              <a:rPr sz="4000" spc="-5" dirty="0"/>
              <a:t>)</a:t>
            </a:r>
            <a:endParaRPr sz="4000">
              <a:latin typeface="Trebuchet MS"/>
              <a:cs typeface="Trebuchet MS"/>
            </a:endParaRPr>
          </a:p>
          <a:p>
            <a:pPr marL="704850">
              <a:lnSpc>
                <a:spcPct val="100000"/>
              </a:lnSpc>
              <a:spcBef>
                <a:spcPts val="200"/>
              </a:spcBef>
            </a:pPr>
            <a:r>
              <a:rPr sz="2600" spc="-15" dirty="0">
                <a:solidFill>
                  <a:srgbClr val="000000"/>
                </a:solidFill>
                <a:latin typeface="Book Antiqua"/>
                <a:cs typeface="Book Antiqua"/>
              </a:rPr>
              <a:t>Therefore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by </a:t>
            </a:r>
            <a:r>
              <a:rPr sz="2600" spc="-10" dirty="0">
                <a:solidFill>
                  <a:srgbClr val="000000"/>
                </a:solidFill>
                <a:latin typeface="Book Antiqua"/>
                <a:cs typeface="Book Antiqua"/>
              </a:rPr>
              <a:t>Theorem</a:t>
            </a:r>
            <a:r>
              <a:rPr sz="2600" spc="1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4377" y="5003800"/>
            <a:ext cx="1079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Book Antiqua"/>
                <a:cs typeface="Book Antiqua"/>
              </a:rPr>
              <a:t>.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6650" y="4879340"/>
            <a:ext cx="273939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400"/>
              </a:lnSpc>
              <a:spcBef>
                <a:spcPts val="100"/>
              </a:spcBef>
            </a:pPr>
            <a:r>
              <a:rPr sz="2600" spc="-5" dirty="0">
                <a:latin typeface="Book Antiqua"/>
                <a:cs typeface="Book Antiqua"/>
              </a:rPr>
              <a:t>Solving, </a:t>
            </a:r>
            <a:r>
              <a:rPr sz="2600" dirty="0">
                <a:latin typeface="Book Antiqua"/>
                <a:cs typeface="Book Antiqua"/>
              </a:rPr>
              <a:t>we</a:t>
            </a:r>
            <a:r>
              <a:rPr sz="2600" spc="-35" dirty="0">
                <a:latin typeface="Book Antiqua"/>
                <a:cs typeface="Book Antiqua"/>
              </a:rPr>
              <a:t> </a:t>
            </a:r>
            <a:r>
              <a:rPr sz="2600" spc="-5" dirty="0">
                <a:latin typeface="Book Antiqua"/>
                <a:cs typeface="Book Antiqua"/>
              </a:rPr>
              <a:t>obtain  Hence,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7400" y="3962400"/>
            <a:ext cx="18796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7400" y="4343400"/>
            <a:ext cx="37211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67200" y="5092700"/>
            <a:ext cx="901700" cy="35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8800" y="5105400"/>
            <a:ext cx="1104900" cy="355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0" y="5638800"/>
            <a:ext cx="3670300" cy="469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16000" y="2694939"/>
            <a:ext cx="7877809" cy="199898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380"/>
              </a:spcBef>
            </a:pPr>
            <a:r>
              <a:rPr sz="2600" spc="-5" dirty="0">
                <a:latin typeface="Book Antiqua"/>
                <a:cs typeface="Book Antiqua"/>
              </a:rPr>
              <a:t>for some constants </a:t>
            </a:r>
            <a:r>
              <a:rPr sz="2600" i="1" spc="35" dirty="0">
                <a:latin typeface="Arial"/>
                <a:cs typeface="Arial"/>
              </a:rPr>
              <a:t>α</a:t>
            </a:r>
            <a:r>
              <a:rPr sz="2550" spc="52" baseline="-22875" dirty="0">
                <a:latin typeface="Times New Roman"/>
                <a:cs typeface="Times New Roman"/>
              </a:rPr>
              <a:t>1 </a:t>
            </a:r>
            <a:r>
              <a:rPr sz="2600" dirty="0">
                <a:latin typeface="Book Antiqua"/>
                <a:cs typeface="Book Antiqua"/>
              </a:rPr>
              <a:t>and</a:t>
            </a:r>
            <a:r>
              <a:rPr sz="2600" spc="-265" dirty="0">
                <a:latin typeface="Book Antiqua"/>
                <a:cs typeface="Book Antiqua"/>
              </a:rPr>
              <a:t> </a:t>
            </a:r>
            <a:r>
              <a:rPr sz="2600" i="1" spc="25" dirty="0">
                <a:latin typeface="Arial"/>
                <a:cs typeface="Arial"/>
              </a:rPr>
              <a:t>α</a:t>
            </a:r>
            <a:r>
              <a:rPr sz="2550" spc="37" baseline="-22875" dirty="0">
                <a:latin typeface="Times New Roman"/>
                <a:cs typeface="Times New Roman"/>
              </a:rPr>
              <a:t>2</a:t>
            </a:r>
            <a:r>
              <a:rPr sz="2600" spc="25" dirty="0">
                <a:latin typeface="Book Antiqua"/>
                <a:cs typeface="Book Antiqua"/>
              </a:rPr>
              <a:t>.</a:t>
            </a:r>
            <a:endParaRPr sz="260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  <a:spcBef>
                <a:spcPts val="1280"/>
              </a:spcBef>
              <a:tabLst>
                <a:tab pos="5628640" algn="l"/>
              </a:tabLst>
            </a:pPr>
            <a:r>
              <a:rPr sz="2600" spc="-5" dirty="0">
                <a:latin typeface="Book Antiqua"/>
                <a:cs typeface="Book Antiqua"/>
              </a:rPr>
              <a:t>Using the initial conditions </a:t>
            </a:r>
            <a:r>
              <a:rPr sz="2600" i="1" spc="5" dirty="0">
                <a:latin typeface="Book Antiqua"/>
                <a:cs typeface="Book Antiqua"/>
              </a:rPr>
              <a:t>f</a:t>
            </a:r>
            <a:r>
              <a:rPr sz="2550" spc="7" baseline="-22875" dirty="0">
                <a:latin typeface="Times New Roman"/>
                <a:cs typeface="Times New Roman"/>
              </a:rPr>
              <a:t>0  </a:t>
            </a:r>
            <a:r>
              <a:rPr sz="2600" i="1" dirty="0">
                <a:latin typeface="Book Antiqua"/>
                <a:cs typeface="Book Antiqua"/>
              </a:rPr>
              <a:t>=</a:t>
            </a:r>
            <a:r>
              <a:rPr sz="2600" i="1" spc="-150" dirty="0">
                <a:latin typeface="Book Antiqua"/>
                <a:cs typeface="Book Antiqu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Book Antiqua"/>
                <a:cs typeface="Book Antiqua"/>
              </a:rPr>
              <a:t>and	</a:t>
            </a:r>
            <a:r>
              <a:rPr sz="2600" i="1" spc="5" dirty="0">
                <a:latin typeface="Book Antiqua"/>
                <a:cs typeface="Book Antiqua"/>
              </a:rPr>
              <a:t>f</a:t>
            </a:r>
            <a:r>
              <a:rPr sz="2550" spc="7" baseline="-22875" dirty="0">
                <a:latin typeface="Times New Roman"/>
                <a:cs typeface="Times New Roman"/>
              </a:rPr>
              <a:t>1 </a:t>
            </a:r>
            <a:r>
              <a:rPr sz="2600" i="1" dirty="0">
                <a:latin typeface="Book Antiqua"/>
                <a:cs typeface="Book Antiqua"/>
              </a:rPr>
              <a:t>= </a:t>
            </a:r>
            <a:r>
              <a:rPr sz="2600" dirty="0">
                <a:latin typeface="Times New Roman"/>
                <a:cs typeface="Times New Roman"/>
              </a:rPr>
              <a:t>1 </a:t>
            </a:r>
            <a:r>
              <a:rPr sz="2600" dirty="0">
                <a:latin typeface="Book Antiqua"/>
                <a:cs typeface="Book Antiqua"/>
              </a:rPr>
              <a:t>, we</a:t>
            </a:r>
            <a:r>
              <a:rPr sz="2600" spc="-290" dirty="0">
                <a:latin typeface="Book Antiqua"/>
                <a:cs typeface="Book Antiqua"/>
              </a:rPr>
              <a:t> </a:t>
            </a:r>
            <a:r>
              <a:rPr sz="2600" spc="-5" dirty="0">
                <a:latin typeface="Book Antiqua"/>
                <a:cs typeface="Book Antiqua"/>
              </a:rPr>
              <a:t>have</a:t>
            </a:r>
            <a:endParaRPr sz="26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imes New Roman"/>
              <a:cs typeface="Times New Roman"/>
            </a:endParaRPr>
          </a:p>
          <a:p>
            <a:pPr marL="1831339" algn="ctr">
              <a:lnSpc>
                <a:spcPct val="100000"/>
              </a:lnSpc>
            </a:pPr>
            <a:r>
              <a:rPr sz="1800" dirty="0">
                <a:latin typeface="Book Antiqua"/>
                <a:cs typeface="Book Antiqua"/>
              </a:rPr>
              <a:t>.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5900" y="5105400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ook Antiqua"/>
                <a:cs typeface="Book Antiqua"/>
              </a:rPr>
              <a:t>,</a:t>
            </a:r>
            <a:endParaRPr sz="18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139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6400" y="736600"/>
            <a:ext cx="8078470" cy="31394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 marR="92710">
              <a:lnSpc>
                <a:spcPts val="4200"/>
              </a:lnSpc>
              <a:spcBef>
                <a:spcPts val="340"/>
              </a:spcBef>
              <a:tabLst>
                <a:tab pos="952500" algn="l"/>
                <a:tab pos="5219065" algn="l"/>
              </a:tabLst>
            </a:pPr>
            <a:r>
              <a:rPr sz="3600" dirty="0"/>
              <a:t>The	</a:t>
            </a:r>
            <a:r>
              <a:rPr sz="3600" spc="-5" dirty="0"/>
              <a:t>Solution</a:t>
            </a:r>
            <a:r>
              <a:rPr sz="3600" spc="10" dirty="0"/>
              <a:t> </a:t>
            </a:r>
            <a:r>
              <a:rPr sz="3600" spc="-5" dirty="0"/>
              <a:t>when</a:t>
            </a:r>
            <a:r>
              <a:rPr sz="3600" spc="15" dirty="0"/>
              <a:t> </a:t>
            </a:r>
            <a:r>
              <a:rPr sz="3600" dirty="0"/>
              <a:t>there	is a</a:t>
            </a:r>
            <a:r>
              <a:rPr sz="3600" spc="-95" dirty="0"/>
              <a:t> </a:t>
            </a:r>
            <a:r>
              <a:rPr sz="3600" spc="-20" dirty="0"/>
              <a:t>Repeated  </a:t>
            </a:r>
            <a:r>
              <a:rPr sz="3600" spc="-40" dirty="0"/>
              <a:t>Root</a:t>
            </a:r>
            <a:endParaRPr sz="3600"/>
          </a:p>
          <a:p>
            <a:pPr marL="368300" marR="43180" indent="57150" algn="just">
              <a:lnSpc>
                <a:spcPct val="123900"/>
              </a:lnSpc>
              <a:spcBef>
                <a:spcPts val="414"/>
              </a:spcBef>
            </a:pP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Theorem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solidFill>
                  <a:srgbClr val="000000"/>
                </a:solidFill>
                <a:latin typeface="Book Antiqua"/>
                <a:cs typeface="Book Antiqua"/>
              </a:rPr>
              <a:t>: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Let </a:t>
            </a:r>
            <a:r>
              <a:rPr sz="2600" i="1" spc="5" dirty="0">
                <a:solidFill>
                  <a:srgbClr val="000000"/>
                </a:solidFill>
                <a:latin typeface="Book Antiqua"/>
                <a:cs typeface="Book Antiqua"/>
              </a:rPr>
              <a:t>c</a:t>
            </a:r>
            <a:r>
              <a:rPr sz="2550" spc="7" baseline="-22875" dirty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sz="2600" dirty="0">
                <a:solidFill>
                  <a:srgbClr val="000000"/>
                </a:solidFill>
                <a:latin typeface="Book Antiqua"/>
                <a:cs typeface="Book Antiqua"/>
              </a:rPr>
              <a:t>and </a:t>
            </a:r>
            <a:r>
              <a:rPr sz="2600" i="1" spc="5" dirty="0">
                <a:solidFill>
                  <a:srgbClr val="000000"/>
                </a:solidFill>
                <a:latin typeface="Book Antiqua"/>
                <a:cs typeface="Book Antiqua"/>
              </a:rPr>
              <a:t>c</a:t>
            </a:r>
            <a:r>
              <a:rPr sz="2550" spc="7" baseline="-22875" dirty="0">
                <a:solidFill>
                  <a:srgbClr val="000000"/>
                </a:solidFill>
                <a:latin typeface="Times New Roman"/>
                <a:cs typeface="Times New Roman"/>
              </a:rPr>
              <a:t>2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be </a:t>
            </a:r>
            <a:r>
              <a:rPr sz="2600" spc="-15" dirty="0">
                <a:solidFill>
                  <a:srgbClr val="000000"/>
                </a:solidFill>
                <a:latin typeface="Book Antiqua"/>
                <a:cs typeface="Book Antiqua"/>
              </a:rPr>
              <a:t>real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numbers </a:t>
            </a:r>
            <a:r>
              <a:rPr sz="2600" dirty="0">
                <a:solidFill>
                  <a:srgbClr val="000000"/>
                </a:solidFill>
                <a:latin typeface="Book Antiqua"/>
                <a:cs typeface="Book Antiqua"/>
              </a:rPr>
              <a:t>with </a:t>
            </a:r>
            <a:r>
              <a:rPr sz="2600" i="1" spc="5" dirty="0">
                <a:solidFill>
                  <a:srgbClr val="000000"/>
                </a:solidFill>
                <a:latin typeface="Book Antiqua"/>
                <a:cs typeface="Book Antiqua"/>
              </a:rPr>
              <a:t>c</a:t>
            </a:r>
            <a:r>
              <a:rPr sz="2550" spc="7" baseline="-22875" dirty="0">
                <a:solidFill>
                  <a:srgbClr val="000000"/>
                </a:solidFill>
                <a:latin typeface="Times New Roman"/>
                <a:cs typeface="Times New Roman"/>
              </a:rPr>
              <a:t>2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≠ 0</a:t>
            </a:r>
            <a:r>
              <a:rPr sz="2600" dirty="0">
                <a:solidFill>
                  <a:srgbClr val="000000"/>
                </a:solidFill>
                <a:latin typeface="Book Antiqua"/>
                <a:cs typeface="Book Antiqua"/>
              </a:rPr>
              <a:t>. 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Suppose that </a:t>
            </a:r>
            <a:r>
              <a:rPr sz="2600" i="1" spc="5" dirty="0">
                <a:solidFill>
                  <a:srgbClr val="000000"/>
                </a:solidFill>
                <a:latin typeface="Book Antiqua"/>
                <a:cs typeface="Book Antiqua"/>
              </a:rPr>
              <a:t>r</a:t>
            </a:r>
            <a:r>
              <a:rPr sz="2550" spc="7" baseline="19607" dirty="0">
                <a:solidFill>
                  <a:srgbClr val="000000"/>
                </a:solidFill>
                <a:latin typeface="Times New Roman"/>
                <a:cs typeface="Times New Roman"/>
              </a:rPr>
              <a:t>2 </a:t>
            </a:r>
            <a:r>
              <a:rPr sz="2600" i="1" dirty="0">
                <a:solidFill>
                  <a:srgbClr val="000000"/>
                </a:solidFill>
                <a:latin typeface="Book Antiqua"/>
                <a:cs typeface="Book Antiqua"/>
              </a:rPr>
              <a:t>– </a:t>
            </a:r>
            <a:r>
              <a:rPr sz="2600" i="1" spc="5" dirty="0">
                <a:solidFill>
                  <a:srgbClr val="000000"/>
                </a:solidFill>
                <a:latin typeface="Book Antiqua"/>
                <a:cs typeface="Book Antiqua"/>
              </a:rPr>
              <a:t>c</a:t>
            </a:r>
            <a:r>
              <a:rPr sz="2550" spc="7" baseline="-2287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600" i="1" spc="5" dirty="0">
                <a:solidFill>
                  <a:srgbClr val="000000"/>
                </a:solidFill>
                <a:latin typeface="Book Antiqua"/>
                <a:cs typeface="Book Antiqua"/>
              </a:rPr>
              <a:t>r </a:t>
            </a:r>
            <a:r>
              <a:rPr sz="2600" i="1" dirty="0">
                <a:solidFill>
                  <a:srgbClr val="000000"/>
                </a:solidFill>
                <a:latin typeface="Book Antiqua"/>
                <a:cs typeface="Book Antiqua"/>
              </a:rPr>
              <a:t>– </a:t>
            </a:r>
            <a:r>
              <a:rPr sz="2600" i="1" spc="5" dirty="0">
                <a:solidFill>
                  <a:srgbClr val="000000"/>
                </a:solidFill>
                <a:latin typeface="Book Antiqua"/>
                <a:cs typeface="Book Antiqua"/>
              </a:rPr>
              <a:t>c</a:t>
            </a:r>
            <a:r>
              <a:rPr sz="2550" spc="7" baseline="-22875" dirty="0">
                <a:solidFill>
                  <a:srgbClr val="000000"/>
                </a:solidFill>
                <a:latin typeface="Times New Roman"/>
                <a:cs typeface="Times New Roman"/>
              </a:rPr>
              <a:t>2 </a:t>
            </a:r>
            <a:r>
              <a:rPr sz="2600" i="1" dirty="0">
                <a:solidFill>
                  <a:srgbClr val="000000"/>
                </a:solidFill>
                <a:latin typeface="Book Antiqua"/>
                <a:cs typeface="Book Antiqua"/>
              </a:rPr>
              <a:t>=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has </a:t>
            </a:r>
            <a:r>
              <a:rPr sz="2600" spc="-5" dirty="0">
                <a:solidFill>
                  <a:srgbClr val="FF0000"/>
                </a:solidFill>
                <a:latin typeface="Book Antiqua"/>
                <a:cs typeface="Book Antiqua"/>
              </a:rPr>
              <a:t>one </a:t>
            </a:r>
            <a:r>
              <a:rPr sz="2600" spc="-10" dirty="0">
                <a:solidFill>
                  <a:srgbClr val="FF0000"/>
                </a:solidFill>
                <a:latin typeface="Book Antiqua"/>
                <a:cs typeface="Book Antiqua"/>
              </a:rPr>
              <a:t>repeated </a:t>
            </a:r>
            <a:r>
              <a:rPr sz="2600" spc="-15" dirty="0">
                <a:solidFill>
                  <a:srgbClr val="FF0000"/>
                </a:solidFill>
                <a:latin typeface="Book Antiqua"/>
                <a:cs typeface="Book Antiqua"/>
              </a:rPr>
              <a:t>root </a:t>
            </a:r>
            <a:r>
              <a:rPr sz="2600" i="1" spc="5" dirty="0">
                <a:solidFill>
                  <a:srgbClr val="FF0000"/>
                </a:solidFill>
                <a:latin typeface="Book Antiqua"/>
                <a:cs typeface="Book Antiqua"/>
              </a:rPr>
              <a:t>r</a:t>
            </a:r>
            <a:r>
              <a:rPr sz="2550" spc="7" baseline="-2287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600" spc="5" dirty="0">
                <a:solidFill>
                  <a:srgbClr val="000000"/>
                </a:solidFill>
                <a:latin typeface="Book Antiqua"/>
                <a:cs typeface="Book Antiqua"/>
              </a:rPr>
              <a:t>. 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Then the sequence </a:t>
            </a:r>
            <a:r>
              <a:rPr sz="2600" dirty="0">
                <a:solidFill>
                  <a:srgbClr val="000000"/>
                </a:solidFill>
                <a:latin typeface="Book Antiqua"/>
                <a:cs typeface="Book Antiqua"/>
              </a:rPr>
              <a:t>{</a:t>
            </a:r>
            <a:r>
              <a:rPr sz="2600" i="1" dirty="0">
                <a:solidFill>
                  <a:srgbClr val="000000"/>
                </a:solidFill>
                <a:latin typeface="Book Antiqua"/>
                <a:cs typeface="Book Antiqua"/>
              </a:rPr>
              <a:t>a</a:t>
            </a:r>
            <a:r>
              <a:rPr sz="2550" i="1" baseline="-24509" dirty="0">
                <a:solidFill>
                  <a:srgbClr val="000000"/>
                </a:solidFill>
                <a:latin typeface="Book Antiqua"/>
                <a:cs typeface="Book Antiqua"/>
              </a:rPr>
              <a:t>n</a:t>
            </a:r>
            <a:r>
              <a:rPr sz="2600" dirty="0">
                <a:solidFill>
                  <a:srgbClr val="000000"/>
                </a:solidFill>
                <a:latin typeface="Book Antiqua"/>
                <a:cs typeface="Book Antiqua"/>
              </a:rPr>
              <a:t>} is a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solution </a:t>
            </a:r>
            <a:r>
              <a:rPr sz="2600" dirty="0">
                <a:solidFill>
                  <a:srgbClr val="000000"/>
                </a:solidFill>
                <a:latin typeface="Book Antiqua"/>
                <a:cs typeface="Book Antiqua"/>
              </a:rPr>
              <a:t>to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the </a:t>
            </a:r>
            <a:r>
              <a:rPr sz="2600" spc="-15" dirty="0">
                <a:solidFill>
                  <a:srgbClr val="000000"/>
                </a:solidFill>
                <a:latin typeface="Book Antiqua"/>
                <a:cs typeface="Book Antiqua"/>
              </a:rPr>
              <a:t>recurrence  </a:t>
            </a:r>
            <a:r>
              <a:rPr sz="2600" spc="-10" dirty="0">
                <a:solidFill>
                  <a:srgbClr val="000000"/>
                </a:solidFill>
                <a:latin typeface="Book Antiqua"/>
                <a:cs typeface="Book Antiqua"/>
              </a:rPr>
              <a:t>relation </a:t>
            </a:r>
            <a:r>
              <a:rPr sz="2600" i="1" spc="5" dirty="0">
                <a:solidFill>
                  <a:srgbClr val="000000"/>
                </a:solidFill>
                <a:latin typeface="Book Antiqua"/>
                <a:cs typeface="Book Antiqua"/>
              </a:rPr>
              <a:t>a</a:t>
            </a:r>
            <a:r>
              <a:rPr sz="2550" i="1" spc="7" baseline="-24509" dirty="0">
                <a:solidFill>
                  <a:srgbClr val="000000"/>
                </a:solidFill>
                <a:latin typeface="Book Antiqua"/>
                <a:cs typeface="Book Antiqua"/>
              </a:rPr>
              <a:t>n </a:t>
            </a:r>
            <a:r>
              <a:rPr sz="2600" i="1" dirty="0">
                <a:solidFill>
                  <a:srgbClr val="000000"/>
                </a:solidFill>
                <a:latin typeface="Book Antiqua"/>
                <a:cs typeface="Book Antiqua"/>
              </a:rPr>
              <a:t>= </a:t>
            </a:r>
            <a:r>
              <a:rPr sz="2600" i="1" spc="10" dirty="0">
                <a:solidFill>
                  <a:srgbClr val="000000"/>
                </a:solidFill>
                <a:latin typeface="Book Antiqua"/>
                <a:cs typeface="Book Antiqua"/>
              </a:rPr>
              <a:t>c</a:t>
            </a:r>
            <a:r>
              <a:rPr sz="2550" spc="15" baseline="-2287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2600" i="1" spc="10" dirty="0">
                <a:solidFill>
                  <a:srgbClr val="000000"/>
                </a:solidFill>
                <a:latin typeface="Book Antiqua"/>
                <a:cs typeface="Book Antiqua"/>
              </a:rPr>
              <a:t>a</a:t>
            </a:r>
            <a:r>
              <a:rPr sz="2550" i="1" spc="15" baseline="-24509" dirty="0">
                <a:solidFill>
                  <a:srgbClr val="000000"/>
                </a:solidFill>
                <a:latin typeface="Book Antiqua"/>
                <a:cs typeface="Book Antiqua"/>
              </a:rPr>
              <a:t>n</a:t>
            </a:r>
            <a:r>
              <a:rPr sz="2550" spc="15" baseline="-22875" dirty="0">
                <a:solidFill>
                  <a:srgbClr val="000000"/>
                </a:solidFill>
                <a:latin typeface="Times New Roman"/>
                <a:cs typeface="Times New Roman"/>
              </a:rPr>
              <a:t>−1 </a:t>
            </a:r>
            <a:r>
              <a:rPr sz="2600" i="1" dirty="0">
                <a:solidFill>
                  <a:srgbClr val="000000"/>
                </a:solidFill>
                <a:latin typeface="Book Antiqua"/>
                <a:cs typeface="Book Antiqua"/>
              </a:rPr>
              <a:t>+ </a:t>
            </a:r>
            <a:r>
              <a:rPr sz="2600" i="1" spc="10" dirty="0">
                <a:solidFill>
                  <a:srgbClr val="000000"/>
                </a:solidFill>
                <a:latin typeface="Book Antiqua"/>
                <a:cs typeface="Book Antiqua"/>
              </a:rPr>
              <a:t>c</a:t>
            </a:r>
            <a:r>
              <a:rPr sz="2550" spc="15" baseline="-2287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00" i="1" spc="10" dirty="0">
                <a:solidFill>
                  <a:srgbClr val="000000"/>
                </a:solidFill>
                <a:latin typeface="Book Antiqua"/>
                <a:cs typeface="Book Antiqua"/>
              </a:rPr>
              <a:t>a</a:t>
            </a:r>
            <a:r>
              <a:rPr sz="2550" i="1" spc="15" baseline="-24509" dirty="0">
                <a:solidFill>
                  <a:srgbClr val="000000"/>
                </a:solidFill>
                <a:latin typeface="Book Antiqua"/>
                <a:cs typeface="Book Antiqua"/>
              </a:rPr>
              <a:t>n</a:t>
            </a:r>
            <a:r>
              <a:rPr sz="2550" spc="15" baseline="-22875" dirty="0">
                <a:solidFill>
                  <a:srgbClr val="000000"/>
                </a:solidFill>
                <a:latin typeface="Times New Roman"/>
                <a:cs typeface="Times New Roman"/>
              </a:rPr>
              <a:t>−2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if </a:t>
            </a:r>
            <a:r>
              <a:rPr sz="2600" dirty="0">
                <a:solidFill>
                  <a:srgbClr val="000000"/>
                </a:solidFill>
                <a:latin typeface="Book Antiqua"/>
                <a:cs typeface="Book Antiqua"/>
              </a:rPr>
              <a:t>and </a:t>
            </a:r>
            <a:r>
              <a:rPr sz="2600" spc="-5" dirty="0">
                <a:solidFill>
                  <a:srgbClr val="000000"/>
                </a:solidFill>
                <a:latin typeface="Book Antiqua"/>
                <a:cs typeface="Book Antiqua"/>
              </a:rPr>
              <a:t>only</a:t>
            </a:r>
            <a:r>
              <a:rPr sz="2600" spc="-450" dirty="0">
                <a:solidFill>
                  <a:srgbClr val="000000"/>
                </a:solidFill>
                <a:latin typeface="Book Antiqua"/>
                <a:cs typeface="Book Antiqua"/>
              </a:rPr>
              <a:t> </a:t>
            </a:r>
            <a:r>
              <a:rPr sz="2600" dirty="0">
                <a:solidFill>
                  <a:srgbClr val="000000"/>
                </a:solidFill>
                <a:latin typeface="Book Antiqua"/>
                <a:cs typeface="Book Antiqua"/>
              </a:rPr>
              <a:t>if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" y="5054600"/>
            <a:ext cx="47523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Book Antiqua"/>
                <a:cs typeface="Book Antiqua"/>
              </a:rPr>
              <a:t>for </a:t>
            </a:r>
            <a:r>
              <a:rPr sz="2600" i="1" dirty="0">
                <a:latin typeface="Book Antiqua"/>
                <a:cs typeface="Book Antiqua"/>
              </a:rPr>
              <a:t>n = </a:t>
            </a:r>
            <a:r>
              <a:rPr sz="2600" dirty="0">
                <a:latin typeface="Times New Roman"/>
                <a:cs typeface="Times New Roman"/>
              </a:rPr>
              <a:t>0,1,2</a:t>
            </a:r>
            <a:r>
              <a:rPr sz="2600" i="1" dirty="0">
                <a:latin typeface="Book Antiqua"/>
                <a:cs typeface="Book Antiqua"/>
              </a:rPr>
              <a:t>,… </a:t>
            </a:r>
            <a:r>
              <a:rPr sz="2600" dirty="0">
                <a:latin typeface="Book Antiqua"/>
                <a:cs typeface="Book Antiqua"/>
              </a:rPr>
              <a:t>, </a:t>
            </a:r>
            <a:r>
              <a:rPr sz="2600" spc="-10" dirty="0">
                <a:latin typeface="Book Antiqua"/>
                <a:cs typeface="Book Antiqua"/>
              </a:rPr>
              <a:t>where </a:t>
            </a:r>
            <a:r>
              <a:rPr sz="2600" spc="85" dirty="0">
                <a:latin typeface="Arial"/>
                <a:cs typeface="Arial"/>
              </a:rPr>
              <a:t>α</a:t>
            </a:r>
            <a:r>
              <a:rPr sz="2550" spc="127" baseline="-22875" dirty="0">
                <a:latin typeface="Times New Roman"/>
                <a:cs typeface="Times New Roman"/>
              </a:rPr>
              <a:t>1 </a:t>
            </a:r>
            <a:r>
              <a:rPr sz="2600" dirty="0">
                <a:latin typeface="Book Antiqua"/>
                <a:cs typeface="Book Antiqua"/>
              </a:rPr>
              <a:t>and</a:t>
            </a:r>
            <a:r>
              <a:rPr sz="2600" spc="-370" dirty="0">
                <a:latin typeface="Book Antiqua"/>
                <a:cs typeface="Book Antiqua"/>
              </a:rPr>
              <a:t> </a:t>
            </a:r>
            <a:r>
              <a:rPr sz="2600" spc="85" dirty="0">
                <a:latin typeface="Arial"/>
                <a:cs typeface="Arial"/>
              </a:rPr>
              <a:t>α</a:t>
            </a:r>
            <a:r>
              <a:rPr sz="2550" spc="127" baseline="-22875" dirty="0">
                <a:latin typeface="Times New Roman"/>
                <a:cs typeface="Times New Roman"/>
              </a:rPr>
              <a:t>2</a:t>
            </a:r>
            <a:endParaRPr sz="2550" baseline="-228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1022" y="5054600"/>
            <a:ext cx="20104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Book Antiqua"/>
                <a:cs typeface="Book Antiqua"/>
              </a:rPr>
              <a:t>are</a:t>
            </a:r>
            <a:r>
              <a:rPr sz="2600" spc="-55" dirty="0">
                <a:latin typeface="Book Antiqua"/>
                <a:cs typeface="Book Antiqua"/>
              </a:rPr>
              <a:t> </a:t>
            </a:r>
            <a:r>
              <a:rPr sz="2600" spc="-5" dirty="0">
                <a:latin typeface="Book Antiqua"/>
                <a:cs typeface="Book Antiqua"/>
              </a:rPr>
              <a:t>constants.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600" y="4140200"/>
            <a:ext cx="29972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3801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2501900"/>
            <a:ext cx="71120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3408" y="2202352"/>
            <a:ext cx="7094855" cy="144526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5600" b="1" spc="-20" dirty="0">
                <a:solidFill>
                  <a:srgbClr val="4DE1EA"/>
                </a:solidFill>
                <a:latin typeface="Trebuchet MS"/>
                <a:cs typeface="Trebuchet MS"/>
              </a:rPr>
              <a:t>Generating</a:t>
            </a:r>
            <a:r>
              <a:rPr sz="5600" b="1" spc="-70" dirty="0">
                <a:solidFill>
                  <a:srgbClr val="4DE1EA"/>
                </a:solidFill>
                <a:latin typeface="Trebuchet MS"/>
                <a:cs typeface="Trebuchet MS"/>
              </a:rPr>
              <a:t> </a:t>
            </a:r>
            <a:r>
              <a:rPr sz="5600" b="1" spc="-35" dirty="0">
                <a:solidFill>
                  <a:srgbClr val="4DE1EA"/>
                </a:solidFill>
                <a:latin typeface="Trebuchet MS"/>
                <a:cs typeface="Trebuchet MS"/>
              </a:rPr>
              <a:t>Functions</a:t>
            </a:r>
            <a:endParaRPr sz="5600">
              <a:latin typeface="Trebuchet MS"/>
              <a:cs typeface="Trebuchet MS"/>
            </a:endParaRPr>
          </a:p>
          <a:p>
            <a:pPr marR="47625" algn="r">
              <a:lnSpc>
                <a:spcPct val="100000"/>
              </a:lnSpc>
              <a:spcBef>
                <a:spcPts val="425"/>
              </a:spcBef>
            </a:pP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Section</a:t>
            </a:r>
            <a:r>
              <a:rPr sz="2600" spc="-7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8.4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722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219200"/>
            <a:ext cx="3820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Using Theorem</a:t>
            </a:r>
            <a:r>
              <a:rPr sz="4000" spc="-120" dirty="0"/>
              <a:t> </a:t>
            </a:r>
            <a:r>
              <a:rPr sz="4000" dirty="0"/>
              <a:t>2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645668" y="1970532"/>
            <a:ext cx="8063230" cy="2883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ts val="1730"/>
              </a:lnSpc>
              <a:spcBef>
                <a:spcPts val="130"/>
              </a:spcBef>
            </a:pPr>
            <a:r>
              <a:rPr sz="1550" b="1" spc="15" dirty="0">
                <a:latin typeface="Book Antiqua"/>
                <a:cs typeface="Book Antiqua"/>
              </a:rPr>
              <a:t>Example</a:t>
            </a:r>
            <a:r>
              <a:rPr sz="1550" spc="15" dirty="0">
                <a:latin typeface="Book Antiqua"/>
                <a:cs typeface="Book Antiqua"/>
              </a:rPr>
              <a:t>: </a:t>
            </a:r>
            <a:r>
              <a:rPr sz="1550" spc="20" dirty="0">
                <a:latin typeface="Book Antiqua"/>
                <a:cs typeface="Book Antiqua"/>
              </a:rPr>
              <a:t>What </a:t>
            </a:r>
            <a:r>
              <a:rPr sz="1550" spc="10" dirty="0">
                <a:latin typeface="Book Antiqua"/>
                <a:cs typeface="Book Antiqua"/>
              </a:rPr>
              <a:t>is the solution to the </a:t>
            </a:r>
            <a:r>
              <a:rPr sz="1550" spc="5" dirty="0">
                <a:latin typeface="Book Antiqua"/>
                <a:cs typeface="Book Antiqua"/>
              </a:rPr>
              <a:t>recurrence</a:t>
            </a:r>
            <a:r>
              <a:rPr sz="1550" spc="350" dirty="0">
                <a:latin typeface="Book Antiqua"/>
                <a:cs typeface="Book Antiqua"/>
              </a:rPr>
              <a:t> </a:t>
            </a:r>
            <a:r>
              <a:rPr sz="1550" spc="10" dirty="0">
                <a:latin typeface="Book Antiqua"/>
                <a:cs typeface="Book Antiqua"/>
              </a:rPr>
              <a:t>relation</a:t>
            </a:r>
            <a:endParaRPr sz="1550">
              <a:latin typeface="Book Antiqua"/>
              <a:cs typeface="Book Antiqua"/>
            </a:endParaRPr>
          </a:p>
          <a:p>
            <a:pPr marL="128905">
              <a:lnSpc>
                <a:spcPts val="1730"/>
              </a:lnSpc>
            </a:pPr>
            <a:r>
              <a:rPr sz="1550" i="1" spc="5" dirty="0">
                <a:latin typeface="Book Antiqua"/>
                <a:cs typeface="Book Antiqua"/>
              </a:rPr>
              <a:t>a</a:t>
            </a:r>
            <a:r>
              <a:rPr sz="1575" i="1" spc="7" baseline="-23809" dirty="0">
                <a:latin typeface="Book Antiqua"/>
                <a:cs typeface="Book Antiqua"/>
              </a:rPr>
              <a:t>n </a:t>
            </a:r>
            <a:r>
              <a:rPr sz="1550" spc="20" dirty="0">
                <a:latin typeface="Book Antiqua"/>
                <a:cs typeface="Book Antiqua"/>
              </a:rPr>
              <a:t>= </a:t>
            </a:r>
            <a:r>
              <a:rPr sz="1550" spc="5" dirty="0">
                <a:latin typeface="Book Antiqua"/>
                <a:cs typeface="Book Antiqua"/>
              </a:rPr>
              <a:t>6</a:t>
            </a:r>
            <a:r>
              <a:rPr sz="1550" i="1" spc="5" dirty="0">
                <a:latin typeface="Book Antiqua"/>
                <a:cs typeface="Book Antiqua"/>
              </a:rPr>
              <a:t>a</a:t>
            </a:r>
            <a:r>
              <a:rPr sz="1575" i="1" spc="7" baseline="-23809" dirty="0">
                <a:latin typeface="Book Antiqua"/>
                <a:cs typeface="Book Antiqua"/>
              </a:rPr>
              <a:t>n</a:t>
            </a:r>
            <a:r>
              <a:rPr sz="1575" spc="7" baseline="-23809" dirty="0">
                <a:latin typeface="Times New Roman"/>
                <a:cs typeface="Times New Roman"/>
              </a:rPr>
              <a:t>−1 </a:t>
            </a:r>
            <a:r>
              <a:rPr sz="1550" spc="15" dirty="0">
                <a:latin typeface="Times New Roman"/>
                <a:cs typeface="Times New Roman"/>
              </a:rPr>
              <a:t>− </a:t>
            </a:r>
            <a:r>
              <a:rPr sz="1550" spc="5" dirty="0">
                <a:latin typeface="Times New Roman"/>
                <a:cs typeface="Times New Roman"/>
              </a:rPr>
              <a:t>9</a:t>
            </a:r>
            <a:r>
              <a:rPr sz="1550" i="1" spc="5" dirty="0">
                <a:latin typeface="Book Antiqua"/>
                <a:cs typeface="Book Antiqua"/>
              </a:rPr>
              <a:t>a</a:t>
            </a:r>
            <a:r>
              <a:rPr sz="1575" i="1" spc="7" baseline="-23809" dirty="0">
                <a:latin typeface="Book Antiqua"/>
                <a:cs typeface="Book Antiqua"/>
              </a:rPr>
              <a:t>n</a:t>
            </a:r>
            <a:r>
              <a:rPr sz="1575" spc="7" baseline="-23809" dirty="0">
                <a:latin typeface="Times New Roman"/>
                <a:cs typeface="Times New Roman"/>
              </a:rPr>
              <a:t>−2 </a:t>
            </a:r>
            <a:r>
              <a:rPr sz="1550" spc="15" dirty="0">
                <a:latin typeface="Book Antiqua"/>
                <a:cs typeface="Book Antiqua"/>
              </a:rPr>
              <a:t>with </a:t>
            </a:r>
            <a:r>
              <a:rPr sz="1550" i="1" spc="5" dirty="0">
                <a:latin typeface="Book Antiqua"/>
                <a:cs typeface="Book Antiqua"/>
              </a:rPr>
              <a:t>a</a:t>
            </a:r>
            <a:r>
              <a:rPr sz="1575" spc="7" baseline="-23809" dirty="0">
                <a:latin typeface="Times New Roman"/>
                <a:cs typeface="Times New Roman"/>
              </a:rPr>
              <a:t>0 </a:t>
            </a:r>
            <a:r>
              <a:rPr sz="1550" spc="20" dirty="0">
                <a:latin typeface="Book Antiqua"/>
                <a:cs typeface="Book Antiqua"/>
              </a:rPr>
              <a:t>= </a:t>
            </a:r>
            <a:r>
              <a:rPr sz="1550" spc="15" dirty="0">
                <a:latin typeface="Times New Roman"/>
                <a:cs typeface="Times New Roman"/>
              </a:rPr>
              <a:t>1 </a:t>
            </a:r>
            <a:r>
              <a:rPr sz="1550" spc="15" dirty="0">
                <a:latin typeface="Book Antiqua"/>
                <a:cs typeface="Book Antiqua"/>
              </a:rPr>
              <a:t>and </a:t>
            </a:r>
            <a:r>
              <a:rPr sz="1550" i="1" spc="5" dirty="0">
                <a:latin typeface="Book Antiqua"/>
                <a:cs typeface="Book Antiqua"/>
              </a:rPr>
              <a:t>a</a:t>
            </a:r>
            <a:r>
              <a:rPr sz="1575" spc="7" baseline="-23809" dirty="0">
                <a:latin typeface="Times New Roman"/>
                <a:cs typeface="Times New Roman"/>
              </a:rPr>
              <a:t>1 </a:t>
            </a:r>
            <a:r>
              <a:rPr sz="1550" spc="20" dirty="0">
                <a:latin typeface="Book Antiqua"/>
                <a:cs typeface="Book Antiqua"/>
              </a:rPr>
              <a:t>=</a:t>
            </a:r>
            <a:r>
              <a:rPr sz="1550" spc="160" dirty="0">
                <a:latin typeface="Book Antiqua"/>
                <a:cs typeface="Book Antiqua"/>
              </a:rPr>
              <a:t> </a:t>
            </a:r>
            <a:r>
              <a:rPr sz="1550" spc="15" dirty="0">
                <a:latin typeface="Book Antiqua"/>
                <a:cs typeface="Book Antiqua"/>
              </a:rPr>
              <a:t>6?</a:t>
            </a:r>
            <a:endParaRPr sz="15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550" b="1" spc="10" dirty="0">
                <a:latin typeface="Book Antiqua"/>
                <a:cs typeface="Book Antiqua"/>
              </a:rPr>
              <a:t>Solution</a:t>
            </a:r>
            <a:r>
              <a:rPr sz="1550" spc="10" dirty="0">
                <a:latin typeface="Book Antiqua"/>
                <a:cs typeface="Book Antiqua"/>
              </a:rPr>
              <a:t>: </a:t>
            </a:r>
            <a:r>
              <a:rPr sz="1550" spc="15" dirty="0">
                <a:latin typeface="Book Antiqua"/>
                <a:cs typeface="Book Antiqua"/>
              </a:rPr>
              <a:t>The </a:t>
            </a:r>
            <a:r>
              <a:rPr sz="1550" spc="10" dirty="0">
                <a:latin typeface="Book Antiqua"/>
                <a:cs typeface="Book Antiqua"/>
              </a:rPr>
              <a:t>characteristic </a:t>
            </a:r>
            <a:r>
              <a:rPr sz="1550" spc="15" dirty="0">
                <a:latin typeface="Book Antiqua"/>
                <a:cs typeface="Book Antiqua"/>
              </a:rPr>
              <a:t>equation </a:t>
            </a:r>
            <a:r>
              <a:rPr sz="1550" spc="10" dirty="0">
                <a:latin typeface="Book Antiqua"/>
                <a:cs typeface="Book Antiqua"/>
              </a:rPr>
              <a:t>is </a:t>
            </a:r>
            <a:r>
              <a:rPr sz="1550" i="1" spc="5" dirty="0">
                <a:latin typeface="Book Antiqua"/>
                <a:cs typeface="Book Antiqua"/>
              </a:rPr>
              <a:t>r</a:t>
            </a:r>
            <a:r>
              <a:rPr sz="1575" spc="7" baseline="21164" dirty="0">
                <a:latin typeface="Times New Roman"/>
                <a:cs typeface="Times New Roman"/>
              </a:rPr>
              <a:t>2 </a:t>
            </a:r>
            <a:r>
              <a:rPr sz="1550" spc="15" dirty="0">
                <a:latin typeface="Times New Roman"/>
                <a:cs typeface="Times New Roman"/>
              </a:rPr>
              <a:t>− </a:t>
            </a:r>
            <a:r>
              <a:rPr sz="1550" spc="10" dirty="0">
                <a:latin typeface="Times New Roman"/>
                <a:cs typeface="Times New Roman"/>
              </a:rPr>
              <a:t>6</a:t>
            </a:r>
            <a:r>
              <a:rPr sz="1550" i="1" spc="10" dirty="0">
                <a:latin typeface="Book Antiqua"/>
                <a:cs typeface="Book Antiqua"/>
              </a:rPr>
              <a:t>r </a:t>
            </a:r>
            <a:r>
              <a:rPr sz="1550" i="1" spc="20" dirty="0">
                <a:latin typeface="Book Antiqua"/>
                <a:cs typeface="Book Antiqua"/>
              </a:rPr>
              <a:t>+ </a:t>
            </a:r>
            <a:r>
              <a:rPr sz="1550" spc="15" dirty="0">
                <a:latin typeface="Times New Roman"/>
                <a:cs typeface="Times New Roman"/>
              </a:rPr>
              <a:t>9 </a:t>
            </a:r>
            <a:r>
              <a:rPr sz="1550" i="1" spc="20" dirty="0">
                <a:latin typeface="Book Antiqua"/>
                <a:cs typeface="Book Antiqua"/>
              </a:rPr>
              <a:t>=</a:t>
            </a:r>
            <a:r>
              <a:rPr sz="1550" i="1" spc="-210" dirty="0">
                <a:latin typeface="Book Antiqua"/>
                <a:cs typeface="Book Antiqua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0</a:t>
            </a:r>
            <a:r>
              <a:rPr sz="1550" i="1" spc="10" dirty="0">
                <a:latin typeface="Book Antiqua"/>
                <a:cs typeface="Book Antiqua"/>
              </a:rPr>
              <a:t>.</a:t>
            </a:r>
            <a:endParaRPr sz="1550">
              <a:latin typeface="Book Antiqua"/>
              <a:cs typeface="Book Antiqua"/>
            </a:endParaRPr>
          </a:p>
          <a:p>
            <a:pPr marL="63500">
              <a:lnSpc>
                <a:spcPct val="100000"/>
              </a:lnSpc>
              <a:spcBef>
                <a:spcPts val="40"/>
              </a:spcBef>
            </a:pPr>
            <a:r>
              <a:rPr sz="1550" spc="15" dirty="0">
                <a:latin typeface="Book Antiqua"/>
                <a:cs typeface="Book Antiqua"/>
              </a:rPr>
              <a:t>The only </a:t>
            </a:r>
            <a:r>
              <a:rPr sz="1550" spc="5" dirty="0">
                <a:latin typeface="Book Antiqua"/>
                <a:cs typeface="Book Antiqua"/>
              </a:rPr>
              <a:t>root </a:t>
            </a:r>
            <a:r>
              <a:rPr sz="1550" spc="10" dirty="0">
                <a:latin typeface="Book Antiqua"/>
                <a:cs typeface="Book Antiqua"/>
              </a:rPr>
              <a:t>is </a:t>
            </a:r>
            <a:r>
              <a:rPr sz="1550" i="1" spc="10" dirty="0">
                <a:latin typeface="Book Antiqua"/>
                <a:cs typeface="Book Antiqua"/>
              </a:rPr>
              <a:t>r </a:t>
            </a:r>
            <a:r>
              <a:rPr sz="1550" i="1" spc="20" dirty="0">
                <a:latin typeface="Book Antiqua"/>
                <a:cs typeface="Book Antiqua"/>
              </a:rPr>
              <a:t>= </a:t>
            </a:r>
            <a:r>
              <a:rPr sz="1550" spc="10" dirty="0">
                <a:latin typeface="Times New Roman"/>
                <a:cs typeface="Times New Roman"/>
              </a:rPr>
              <a:t>3</a:t>
            </a:r>
            <a:r>
              <a:rPr sz="1550" i="1" spc="10" dirty="0">
                <a:latin typeface="Book Antiqua"/>
                <a:cs typeface="Book Antiqua"/>
              </a:rPr>
              <a:t>. </a:t>
            </a:r>
            <a:r>
              <a:rPr sz="1550" spc="5" dirty="0">
                <a:latin typeface="Book Antiqua"/>
                <a:cs typeface="Book Antiqua"/>
              </a:rPr>
              <a:t>Therefore, </a:t>
            </a:r>
            <a:r>
              <a:rPr sz="1550" spc="10" dirty="0">
                <a:latin typeface="Book Antiqua"/>
                <a:cs typeface="Book Antiqua"/>
              </a:rPr>
              <a:t>{</a:t>
            </a:r>
            <a:r>
              <a:rPr sz="1550" i="1" spc="10" dirty="0">
                <a:latin typeface="Book Antiqua"/>
                <a:cs typeface="Book Antiqua"/>
              </a:rPr>
              <a:t>a</a:t>
            </a:r>
            <a:r>
              <a:rPr sz="1575" i="1" spc="15" baseline="-23809" dirty="0">
                <a:latin typeface="Book Antiqua"/>
                <a:cs typeface="Book Antiqua"/>
              </a:rPr>
              <a:t>n</a:t>
            </a:r>
            <a:r>
              <a:rPr sz="1550" spc="10" dirty="0">
                <a:latin typeface="Book Antiqua"/>
                <a:cs typeface="Book Antiqua"/>
              </a:rPr>
              <a:t>} is </a:t>
            </a:r>
            <a:r>
              <a:rPr sz="1550" spc="15" dirty="0">
                <a:latin typeface="Book Antiqua"/>
                <a:cs typeface="Book Antiqua"/>
              </a:rPr>
              <a:t>a </a:t>
            </a:r>
            <a:r>
              <a:rPr sz="1550" spc="10" dirty="0">
                <a:latin typeface="Book Antiqua"/>
                <a:cs typeface="Book Antiqua"/>
              </a:rPr>
              <a:t>solution to the </a:t>
            </a:r>
            <a:r>
              <a:rPr sz="1550" spc="5" dirty="0">
                <a:latin typeface="Book Antiqua"/>
                <a:cs typeface="Book Antiqua"/>
              </a:rPr>
              <a:t>recurrence </a:t>
            </a:r>
            <a:r>
              <a:rPr sz="1550" spc="10" dirty="0">
                <a:latin typeface="Book Antiqua"/>
                <a:cs typeface="Book Antiqua"/>
              </a:rPr>
              <a:t>relation if </a:t>
            </a:r>
            <a:r>
              <a:rPr sz="1550" spc="15" dirty="0">
                <a:latin typeface="Book Antiqua"/>
                <a:cs typeface="Book Antiqua"/>
              </a:rPr>
              <a:t>and only</a:t>
            </a:r>
            <a:r>
              <a:rPr sz="1550" spc="5" dirty="0">
                <a:latin typeface="Book Antiqua"/>
                <a:cs typeface="Book Antiqua"/>
              </a:rPr>
              <a:t> </a:t>
            </a:r>
            <a:r>
              <a:rPr sz="1550" spc="10" dirty="0">
                <a:latin typeface="Book Antiqua"/>
                <a:cs typeface="Book Antiqua"/>
              </a:rPr>
              <a:t>if</a:t>
            </a:r>
            <a:endParaRPr sz="1550">
              <a:latin typeface="Book Antiqua"/>
              <a:cs typeface="Book Antiqua"/>
            </a:endParaRPr>
          </a:p>
          <a:p>
            <a:pPr marR="5142865" algn="ctr">
              <a:lnSpc>
                <a:spcPct val="100000"/>
              </a:lnSpc>
              <a:spcBef>
                <a:spcPts val="439"/>
              </a:spcBef>
            </a:pPr>
            <a:r>
              <a:rPr sz="1550" i="1" spc="5" dirty="0">
                <a:latin typeface="Book Antiqua"/>
                <a:cs typeface="Book Antiqua"/>
              </a:rPr>
              <a:t>a</a:t>
            </a:r>
            <a:r>
              <a:rPr sz="1575" i="1" spc="7" baseline="-23809" dirty="0">
                <a:latin typeface="Book Antiqua"/>
                <a:cs typeface="Book Antiqua"/>
              </a:rPr>
              <a:t>n </a:t>
            </a:r>
            <a:r>
              <a:rPr sz="1550" i="1" spc="20" dirty="0">
                <a:latin typeface="Book Antiqua"/>
                <a:cs typeface="Book Antiqua"/>
              </a:rPr>
              <a:t>= </a:t>
            </a:r>
            <a:r>
              <a:rPr sz="1550" i="1" spc="15" dirty="0">
                <a:latin typeface="Arial"/>
                <a:cs typeface="Arial"/>
              </a:rPr>
              <a:t>α</a:t>
            </a:r>
            <a:r>
              <a:rPr sz="1575" spc="22" baseline="-23809" dirty="0">
                <a:latin typeface="Times New Roman"/>
                <a:cs typeface="Times New Roman"/>
              </a:rPr>
              <a:t>1</a:t>
            </a:r>
            <a:r>
              <a:rPr sz="1550" spc="15" dirty="0">
                <a:latin typeface="Times New Roman"/>
                <a:cs typeface="Times New Roman"/>
              </a:rPr>
              <a:t>3</a:t>
            </a:r>
            <a:r>
              <a:rPr sz="1575" i="1" spc="22" baseline="21164" dirty="0">
                <a:latin typeface="Book Antiqua"/>
                <a:cs typeface="Book Antiqua"/>
              </a:rPr>
              <a:t>n </a:t>
            </a:r>
            <a:r>
              <a:rPr sz="1550" i="1" spc="20" dirty="0">
                <a:latin typeface="Book Antiqua"/>
                <a:cs typeface="Book Antiqua"/>
              </a:rPr>
              <a:t>+</a:t>
            </a:r>
            <a:r>
              <a:rPr sz="1550" i="1" spc="-50" dirty="0">
                <a:latin typeface="Book Antiqua"/>
                <a:cs typeface="Book Antiqua"/>
              </a:rPr>
              <a:t> </a:t>
            </a:r>
            <a:r>
              <a:rPr sz="1550" i="1" spc="15" dirty="0">
                <a:latin typeface="Arial"/>
                <a:cs typeface="Arial"/>
              </a:rPr>
              <a:t>α</a:t>
            </a:r>
            <a:r>
              <a:rPr sz="1575" spc="22" baseline="-23809" dirty="0">
                <a:latin typeface="Times New Roman"/>
                <a:cs typeface="Times New Roman"/>
              </a:rPr>
              <a:t>2</a:t>
            </a:r>
            <a:r>
              <a:rPr sz="1550" i="1" spc="15" dirty="0">
                <a:latin typeface="Book Antiqua"/>
                <a:cs typeface="Book Antiqua"/>
              </a:rPr>
              <a:t>n</a:t>
            </a:r>
            <a:r>
              <a:rPr sz="1550" spc="15" dirty="0">
                <a:latin typeface="Book Antiqua"/>
                <a:cs typeface="Book Antiqua"/>
              </a:rPr>
              <a:t>(</a:t>
            </a:r>
            <a:r>
              <a:rPr sz="1550" spc="15" dirty="0">
                <a:latin typeface="Times New Roman"/>
                <a:cs typeface="Times New Roman"/>
              </a:rPr>
              <a:t>3</a:t>
            </a:r>
            <a:r>
              <a:rPr sz="1550" spc="15" dirty="0">
                <a:latin typeface="Book Antiqua"/>
                <a:cs typeface="Book Antiqua"/>
              </a:rPr>
              <a:t>)</a:t>
            </a:r>
            <a:r>
              <a:rPr sz="1575" i="1" spc="22" baseline="21164" dirty="0">
                <a:latin typeface="Book Antiqua"/>
                <a:cs typeface="Book Antiqua"/>
              </a:rPr>
              <a:t>n</a:t>
            </a:r>
            <a:endParaRPr sz="1575" baseline="21164">
              <a:latin typeface="Book Antiqua"/>
              <a:cs typeface="Book Antiqua"/>
            </a:endParaRPr>
          </a:p>
          <a:p>
            <a:pPr marR="5114925" algn="ctr">
              <a:lnSpc>
                <a:spcPct val="100000"/>
              </a:lnSpc>
              <a:spcBef>
                <a:spcPts val="340"/>
              </a:spcBef>
            </a:pPr>
            <a:r>
              <a:rPr sz="1550" spc="10" dirty="0">
                <a:latin typeface="Book Antiqua"/>
                <a:cs typeface="Book Antiqua"/>
              </a:rPr>
              <a:t>where </a:t>
            </a:r>
            <a:r>
              <a:rPr sz="1550" spc="55" dirty="0">
                <a:latin typeface="Arial"/>
                <a:cs typeface="Arial"/>
              </a:rPr>
              <a:t>α</a:t>
            </a:r>
            <a:r>
              <a:rPr sz="1575" spc="82" baseline="-23809" dirty="0">
                <a:latin typeface="Times New Roman"/>
                <a:cs typeface="Times New Roman"/>
              </a:rPr>
              <a:t>1 </a:t>
            </a:r>
            <a:r>
              <a:rPr sz="1550" spc="15" dirty="0">
                <a:latin typeface="Book Antiqua"/>
                <a:cs typeface="Book Antiqua"/>
              </a:rPr>
              <a:t>and </a:t>
            </a:r>
            <a:r>
              <a:rPr sz="1550" spc="60" dirty="0">
                <a:latin typeface="Arial"/>
                <a:cs typeface="Arial"/>
              </a:rPr>
              <a:t>α</a:t>
            </a:r>
            <a:r>
              <a:rPr sz="1575" spc="89" baseline="-23809" dirty="0">
                <a:latin typeface="Times New Roman"/>
                <a:cs typeface="Times New Roman"/>
              </a:rPr>
              <a:t>2 </a:t>
            </a:r>
            <a:r>
              <a:rPr sz="1550" spc="5" dirty="0">
                <a:latin typeface="Book Antiqua"/>
                <a:cs typeface="Book Antiqua"/>
              </a:rPr>
              <a:t>are</a:t>
            </a:r>
            <a:r>
              <a:rPr sz="1550" spc="-75" dirty="0">
                <a:latin typeface="Book Antiqua"/>
                <a:cs typeface="Book Antiqua"/>
              </a:rPr>
              <a:t> </a:t>
            </a:r>
            <a:r>
              <a:rPr sz="1550" spc="10" dirty="0">
                <a:latin typeface="Book Antiqua"/>
                <a:cs typeface="Book Antiqua"/>
              </a:rPr>
              <a:t>constants.</a:t>
            </a:r>
            <a:endParaRPr sz="15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  <a:spcBef>
                <a:spcPts val="5"/>
              </a:spcBef>
            </a:pPr>
            <a:r>
              <a:rPr sz="1550" spc="-60" dirty="0">
                <a:latin typeface="Book Antiqua"/>
                <a:cs typeface="Book Antiqua"/>
              </a:rPr>
              <a:t>To </a:t>
            </a:r>
            <a:r>
              <a:rPr sz="1550" spc="15" dirty="0">
                <a:latin typeface="Book Antiqua"/>
                <a:cs typeface="Book Antiqua"/>
              </a:rPr>
              <a:t>find </a:t>
            </a:r>
            <a:r>
              <a:rPr sz="1550" spc="10" dirty="0">
                <a:latin typeface="Book Antiqua"/>
                <a:cs typeface="Book Antiqua"/>
              </a:rPr>
              <a:t>the constants </a:t>
            </a:r>
            <a:r>
              <a:rPr sz="1550" spc="60" dirty="0">
                <a:latin typeface="Arial"/>
                <a:cs typeface="Arial"/>
              </a:rPr>
              <a:t>α</a:t>
            </a:r>
            <a:r>
              <a:rPr sz="1575" spc="89" baseline="-23809" dirty="0">
                <a:latin typeface="Times New Roman"/>
                <a:cs typeface="Times New Roman"/>
              </a:rPr>
              <a:t>1 </a:t>
            </a:r>
            <a:r>
              <a:rPr sz="1550" spc="15" dirty="0">
                <a:latin typeface="Book Antiqua"/>
                <a:cs typeface="Book Antiqua"/>
              </a:rPr>
              <a:t>and </a:t>
            </a:r>
            <a:r>
              <a:rPr sz="1550" spc="40" dirty="0">
                <a:latin typeface="Arial"/>
                <a:cs typeface="Arial"/>
              </a:rPr>
              <a:t>α</a:t>
            </a:r>
            <a:r>
              <a:rPr sz="1575" spc="60" baseline="-23809" dirty="0">
                <a:latin typeface="Times New Roman"/>
                <a:cs typeface="Times New Roman"/>
              </a:rPr>
              <a:t>2</a:t>
            </a:r>
            <a:r>
              <a:rPr sz="1550" spc="40" dirty="0">
                <a:latin typeface="Book Antiqua"/>
                <a:cs typeface="Book Antiqua"/>
              </a:rPr>
              <a:t>, </a:t>
            </a:r>
            <a:r>
              <a:rPr sz="1550" spc="15" dirty="0">
                <a:latin typeface="Book Antiqua"/>
                <a:cs typeface="Book Antiqua"/>
              </a:rPr>
              <a:t>note</a:t>
            </a:r>
            <a:r>
              <a:rPr sz="1550" spc="75" dirty="0">
                <a:latin typeface="Book Antiqua"/>
                <a:cs typeface="Book Antiqua"/>
              </a:rPr>
              <a:t> </a:t>
            </a:r>
            <a:r>
              <a:rPr sz="1550" spc="10" dirty="0">
                <a:latin typeface="Book Antiqua"/>
                <a:cs typeface="Book Antiqua"/>
              </a:rPr>
              <a:t>that</a:t>
            </a:r>
            <a:endParaRPr sz="15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666750">
              <a:lnSpc>
                <a:spcPct val="100000"/>
              </a:lnSpc>
              <a:spcBef>
                <a:spcPts val="5"/>
              </a:spcBef>
              <a:tabLst>
                <a:tab pos="1756410" algn="l"/>
                <a:tab pos="2449195" algn="l"/>
              </a:tabLst>
            </a:pPr>
            <a:r>
              <a:rPr sz="1550" i="1" spc="5" dirty="0">
                <a:latin typeface="Book Antiqua"/>
                <a:cs typeface="Book Antiqua"/>
              </a:rPr>
              <a:t>a</a:t>
            </a:r>
            <a:r>
              <a:rPr sz="1575" spc="7" baseline="-23809" dirty="0">
                <a:latin typeface="Times New Roman"/>
                <a:cs typeface="Times New Roman"/>
              </a:rPr>
              <a:t>0  </a:t>
            </a:r>
            <a:r>
              <a:rPr sz="1550" spc="20" dirty="0">
                <a:latin typeface="Book Antiqua"/>
                <a:cs typeface="Book Antiqua"/>
              </a:rPr>
              <a:t>= </a:t>
            </a:r>
            <a:r>
              <a:rPr sz="1550" spc="15" dirty="0">
                <a:latin typeface="Times New Roman"/>
                <a:cs typeface="Times New Roman"/>
              </a:rPr>
              <a:t>1</a:t>
            </a:r>
            <a:r>
              <a:rPr sz="1550" spc="-15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Book Antiqua"/>
                <a:cs typeface="Book Antiqua"/>
              </a:rPr>
              <a:t>=</a:t>
            </a:r>
            <a:r>
              <a:rPr sz="1550" spc="10" dirty="0">
                <a:latin typeface="Book Antiqua"/>
                <a:cs typeface="Book Antiqua"/>
              </a:rPr>
              <a:t> </a:t>
            </a:r>
            <a:r>
              <a:rPr sz="1550" i="1" spc="30" dirty="0">
                <a:latin typeface="Arial"/>
                <a:cs typeface="Arial"/>
              </a:rPr>
              <a:t>α</a:t>
            </a:r>
            <a:r>
              <a:rPr sz="1575" spc="44" baseline="-23809" dirty="0">
                <a:latin typeface="Times New Roman"/>
                <a:cs typeface="Times New Roman"/>
              </a:rPr>
              <a:t>1	</a:t>
            </a:r>
            <a:r>
              <a:rPr sz="1550" spc="15" dirty="0">
                <a:latin typeface="Book Antiqua"/>
                <a:cs typeface="Book Antiqua"/>
              </a:rPr>
              <a:t>and	</a:t>
            </a:r>
            <a:r>
              <a:rPr sz="1550" i="1" spc="5" dirty="0">
                <a:latin typeface="Book Antiqua"/>
                <a:cs typeface="Book Antiqua"/>
              </a:rPr>
              <a:t>a</a:t>
            </a:r>
            <a:r>
              <a:rPr sz="1575" spc="7" baseline="-23809" dirty="0">
                <a:latin typeface="Times New Roman"/>
                <a:cs typeface="Times New Roman"/>
              </a:rPr>
              <a:t>1 </a:t>
            </a:r>
            <a:r>
              <a:rPr sz="1550" spc="20" dirty="0">
                <a:latin typeface="Book Antiqua"/>
                <a:cs typeface="Book Antiqua"/>
              </a:rPr>
              <a:t>= </a:t>
            </a:r>
            <a:r>
              <a:rPr sz="1550" spc="15" dirty="0">
                <a:latin typeface="Times New Roman"/>
                <a:cs typeface="Times New Roman"/>
              </a:rPr>
              <a:t>6 </a:t>
            </a:r>
            <a:r>
              <a:rPr sz="1550" spc="20" dirty="0">
                <a:latin typeface="Book Antiqua"/>
                <a:cs typeface="Book Antiqua"/>
              </a:rPr>
              <a:t>= </a:t>
            </a:r>
            <a:r>
              <a:rPr sz="1550" spc="55" dirty="0">
                <a:latin typeface="Arial"/>
                <a:cs typeface="Arial"/>
              </a:rPr>
              <a:t>α</a:t>
            </a:r>
            <a:r>
              <a:rPr sz="1575" spc="82" baseline="-23809" dirty="0">
                <a:latin typeface="Times New Roman"/>
                <a:cs typeface="Times New Roman"/>
              </a:rPr>
              <a:t>1 </a:t>
            </a:r>
            <a:r>
              <a:rPr sz="1550" spc="20" dirty="0">
                <a:latin typeface="Lucida Sans Unicode"/>
                <a:cs typeface="Lucida Sans Unicode"/>
              </a:rPr>
              <a:t>· </a:t>
            </a:r>
            <a:r>
              <a:rPr sz="1550" spc="15" dirty="0">
                <a:latin typeface="Times New Roman"/>
                <a:cs typeface="Times New Roman"/>
              </a:rPr>
              <a:t>3 </a:t>
            </a:r>
            <a:r>
              <a:rPr sz="1550" spc="20" dirty="0">
                <a:latin typeface="Book Antiqua"/>
                <a:cs typeface="Book Antiqua"/>
              </a:rPr>
              <a:t>+ </a:t>
            </a:r>
            <a:r>
              <a:rPr sz="1550" spc="55" dirty="0">
                <a:latin typeface="Arial"/>
                <a:cs typeface="Arial"/>
              </a:rPr>
              <a:t>α</a:t>
            </a:r>
            <a:r>
              <a:rPr sz="1575" spc="82" baseline="-23809" dirty="0">
                <a:latin typeface="Times New Roman"/>
                <a:cs typeface="Times New Roman"/>
              </a:rPr>
              <a:t>2</a:t>
            </a:r>
            <a:r>
              <a:rPr sz="1575" spc="-179" baseline="-23809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Lucida Sans Unicode"/>
                <a:cs typeface="Lucida Sans Unicode"/>
              </a:rPr>
              <a:t>·</a:t>
            </a:r>
            <a:r>
              <a:rPr sz="1550" spc="15" dirty="0">
                <a:latin typeface="Times New Roman"/>
                <a:cs typeface="Times New Roman"/>
              </a:rPr>
              <a:t>3.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593" y="5107432"/>
            <a:ext cx="77978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50" spc="60" dirty="0">
                <a:latin typeface="Arial"/>
                <a:cs typeface="Arial"/>
              </a:rPr>
              <a:t>α</a:t>
            </a:r>
            <a:r>
              <a:rPr sz="1575" spc="89" baseline="-23809" dirty="0">
                <a:latin typeface="Times New Roman"/>
                <a:cs typeface="Times New Roman"/>
              </a:rPr>
              <a:t>2 </a:t>
            </a:r>
            <a:r>
              <a:rPr sz="1550" spc="20" dirty="0">
                <a:latin typeface="Book Antiqua"/>
                <a:cs typeface="Book Antiqua"/>
              </a:rPr>
              <a:t>= </a:t>
            </a:r>
            <a:r>
              <a:rPr sz="1550" spc="15" dirty="0">
                <a:latin typeface="Times New Roman"/>
                <a:cs typeface="Times New Roman"/>
              </a:rPr>
              <a:t>1</a:t>
            </a:r>
            <a:r>
              <a:rPr sz="1550" spc="3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Book Antiqua"/>
                <a:cs typeface="Book Antiqua"/>
              </a:rPr>
              <a:t>.</a:t>
            </a:r>
            <a:endParaRPr sz="155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944" y="5069433"/>
            <a:ext cx="2858135" cy="838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indent="50165">
              <a:lnSpc>
                <a:spcPct val="118300"/>
              </a:lnSpc>
              <a:spcBef>
                <a:spcPts val="90"/>
              </a:spcBef>
            </a:pPr>
            <a:r>
              <a:rPr sz="1550" spc="10" dirty="0">
                <a:latin typeface="Times New Roman"/>
                <a:cs typeface="Times New Roman"/>
              </a:rPr>
              <a:t>Solving, </a:t>
            </a:r>
            <a:r>
              <a:rPr sz="1550" spc="15" dirty="0">
                <a:latin typeface="Times New Roman"/>
                <a:cs typeface="Times New Roman"/>
              </a:rPr>
              <a:t>we </a:t>
            </a:r>
            <a:r>
              <a:rPr sz="1550" spc="10" dirty="0">
                <a:latin typeface="Times New Roman"/>
                <a:cs typeface="Times New Roman"/>
              </a:rPr>
              <a:t>find that </a:t>
            </a:r>
            <a:r>
              <a:rPr sz="1550" spc="60" dirty="0">
                <a:latin typeface="Arial"/>
                <a:cs typeface="Arial"/>
              </a:rPr>
              <a:t>α</a:t>
            </a:r>
            <a:r>
              <a:rPr sz="1575" spc="89" baseline="-23809" dirty="0">
                <a:latin typeface="Times New Roman"/>
                <a:cs typeface="Times New Roman"/>
              </a:rPr>
              <a:t>1 </a:t>
            </a:r>
            <a:r>
              <a:rPr sz="1550" spc="20" dirty="0">
                <a:latin typeface="Book Antiqua"/>
                <a:cs typeface="Book Antiqua"/>
              </a:rPr>
              <a:t>= </a:t>
            </a:r>
            <a:r>
              <a:rPr sz="1550" spc="15" dirty="0">
                <a:latin typeface="Times New Roman"/>
                <a:cs typeface="Times New Roman"/>
              </a:rPr>
              <a:t>1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Book Antiqua"/>
                <a:cs typeface="Book Antiqua"/>
              </a:rPr>
              <a:t>and  Hence,</a:t>
            </a:r>
            <a:endParaRPr sz="1550">
              <a:latin typeface="Book Antiqua"/>
              <a:cs typeface="Book Antiqua"/>
            </a:endParaRPr>
          </a:p>
          <a:p>
            <a:pPr marL="339725">
              <a:lnSpc>
                <a:spcPct val="100000"/>
              </a:lnSpc>
              <a:spcBef>
                <a:spcPts val="140"/>
              </a:spcBef>
            </a:pPr>
            <a:r>
              <a:rPr sz="1550" i="1" spc="5" dirty="0">
                <a:latin typeface="Book Antiqua"/>
                <a:cs typeface="Book Antiqua"/>
              </a:rPr>
              <a:t>a</a:t>
            </a:r>
            <a:r>
              <a:rPr sz="1575" i="1" spc="7" baseline="-23809" dirty="0">
                <a:latin typeface="Book Antiqua"/>
                <a:cs typeface="Book Antiqua"/>
              </a:rPr>
              <a:t>n </a:t>
            </a:r>
            <a:r>
              <a:rPr sz="1550" spc="20" dirty="0">
                <a:latin typeface="Book Antiqua"/>
                <a:cs typeface="Book Antiqua"/>
              </a:rPr>
              <a:t>= </a:t>
            </a:r>
            <a:r>
              <a:rPr sz="1550" spc="10" dirty="0">
                <a:latin typeface="Times New Roman"/>
                <a:cs typeface="Times New Roman"/>
              </a:rPr>
              <a:t>3</a:t>
            </a:r>
            <a:r>
              <a:rPr sz="1575" i="1" spc="15" baseline="21164" dirty="0">
                <a:latin typeface="Book Antiqua"/>
                <a:cs typeface="Book Antiqua"/>
              </a:rPr>
              <a:t>n </a:t>
            </a:r>
            <a:r>
              <a:rPr sz="1550" spc="20" dirty="0">
                <a:latin typeface="Book Antiqua"/>
                <a:cs typeface="Book Antiqua"/>
              </a:rPr>
              <a:t>+ </a:t>
            </a:r>
            <a:r>
              <a:rPr sz="1550" i="1" spc="10" dirty="0">
                <a:latin typeface="Book Antiqua"/>
                <a:cs typeface="Book Antiqua"/>
              </a:rPr>
              <a:t>n</a:t>
            </a:r>
            <a:r>
              <a:rPr sz="1550" spc="10" dirty="0">
                <a:latin typeface="Times New Roman"/>
                <a:cs typeface="Times New Roman"/>
              </a:rPr>
              <a:t>3</a:t>
            </a:r>
            <a:r>
              <a:rPr sz="1575" i="1" spc="15" baseline="21164" dirty="0">
                <a:latin typeface="Book Antiqua"/>
                <a:cs typeface="Book Antiqua"/>
              </a:rPr>
              <a:t>n</a:t>
            </a:r>
            <a:r>
              <a:rPr sz="1575" i="1" spc="97" baseline="21164" dirty="0">
                <a:latin typeface="Book Antiqua"/>
                <a:cs typeface="Book Antiqua"/>
              </a:rPr>
              <a:t> </a:t>
            </a:r>
            <a:r>
              <a:rPr sz="1550" spc="5" dirty="0">
                <a:latin typeface="Book Antiqua"/>
                <a:cs typeface="Book Antiqua"/>
              </a:rPr>
              <a:t>.</a:t>
            </a:r>
            <a:endParaRPr sz="155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355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622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380"/>
              </a:spcBef>
            </a:pPr>
            <a:r>
              <a:rPr sz="3550" dirty="0"/>
              <a:t>Solving </a:t>
            </a:r>
            <a:r>
              <a:rPr sz="3550" spc="5" dirty="0"/>
              <a:t>Linear Homogeneous </a:t>
            </a:r>
            <a:r>
              <a:rPr sz="3550" spc="-10" dirty="0"/>
              <a:t>Recurrence  </a:t>
            </a:r>
            <a:r>
              <a:rPr sz="3550" spc="-15" dirty="0"/>
              <a:t>Relations </a:t>
            </a:r>
            <a:r>
              <a:rPr sz="3550" dirty="0"/>
              <a:t>of </a:t>
            </a:r>
            <a:r>
              <a:rPr sz="3550" spc="5" dirty="0"/>
              <a:t>Arbitrary</a:t>
            </a:r>
            <a:r>
              <a:rPr sz="3550" spc="-190" dirty="0"/>
              <a:t> </a:t>
            </a:r>
            <a:r>
              <a:rPr sz="3550" spc="5" dirty="0"/>
              <a:t>Degree</a:t>
            </a:r>
            <a:endParaRPr sz="3550"/>
          </a:p>
        </p:txBody>
      </p:sp>
      <p:sp>
        <p:nvSpPr>
          <p:cNvPr id="8" name="object 8"/>
          <p:cNvSpPr txBox="1"/>
          <p:nvPr/>
        </p:nvSpPr>
        <p:spPr>
          <a:xfrm>
            <a:off x="703072" y="1976627"/>
            <a:ext cx="7232650" cy="21545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1120" marR="17780" indent="-20955">
              <a:lnSpc>
                <a:spcPts val="2000"/>
              </a:lnSpc>
              <a:spcBef>
                <a:spcPts val="434"/>
              </a:spcBef>
            </a:pPr>
            <a:r>
              <a:rPr sz="1900" spc="10" dirty="0">
                <a:latin typeface="Book Antiqua"/>
                <a:cs typeface="Book Antiqua"/>
              </a:rPr>
              <a:t>This theorem </a:t>
            </a:r>
            <a:r>
              <a:rPr sz="1900" spc="15" dirty="0">
                <a:latin typeface="Book Antiqua"/>
                <a:cs typeface="Book Antiqua"/>
              </a:rPr>
              <a:t>can be used to </a:t>
            </a:r>
            <a:r>
              <a:rPr sz="1900" spc="10" dirty="0">
                <a:latin typeface="Book Antiqua"/>
                <a:cs typeface="Book Antiqua"/>
              </a:rPr>
              <a:t>solve linear </a:t>
            </a:r>
            <a:r>
              <a:rPr sz="1900" spc="15" dirty="0">
                <a:latin typeface="Book Antiqua"/>
                <a:cs typeface="Book Antiqua"/>
              </a:rPr>
              <a:t>homogeneous </a:t>
            </a:r>
            <a:r>
              <a:rPr sz="1900" spc="5" dirty="0">
                <a:latin typeface="Book Antiqua"/>
                <a:cs typeface="Book Antiqua"/>
              </a:rPr>
              <a:t>recurrence  </a:t>
            </a:r>
            <a:r>
              <a:rPr sz="1900" spc="10" dirty="0">
                <a:latin typeface="Book Antiqua"/>
                <a:cs typeface="Book Antiqua"/>
              </a:rPr>
              <a:t>relations </a:t>
            </a:r>
            <a:r>
              <a:rPr sz="1900" spc="15" dirty="0">
                <a:latin typeface="Book Antiqua"/>
                <a:cs typeface="Book Antiqua"/>
              </a:rPr>
              <a:t>with </a:t>
            </a:r>
            <a:r>
              <a:rPr sz="1900" spc="10" dirty="0">
                <a:latin typeface="Book Antiqua"/>
                <a:cs typeface="Book Antiqua"/>
              </a:rPr>
              <a:t>constant coefficients </a:t>
            </a:r>
            <a:r>
              <a:rPr sz="1900" spc="15" dirty="0">
                <a:latin typeface="Book Antiqua"/>
                <a:cs typeface="Book Antiqua"/>
              </a:rPr>
              <a:t>of any </a:t>
            </a:r>
            <a:r>
              <a:rPr sz="1900" spc="10" dirty="0">
                <a:latin typeface="Book Antiqua"/>
                <a:cs typeface="Book Antiqua"/>
              </a:rPr>
              <a:t>degree </a:t>
            </a:r>
            <a:r>
              <a:rPr sz="1900" spc="20" dirty="0">
                <a:latin typeface="Book Antiqua"/>
                <a:cs typeface="Book Antiqua"/>
              </a:rPr>
              <a:t>when </a:t>
            </a:r>
            <a:r>
              <a:rPr sz="1900" spc="10" dirty="0">
                <a:latin typeface="Book Antiqua"/>
                <a:cs typeface="Book Antiqua"/>
              </a:rPr>
              <a:t>the  characteristic </a:t>
            </a:r>
            <a:r>
              <a:rPr sz="1900" spc="15" dirty="0">
                <a:latin typeface="Book Antiqua"/>
                <a:cs typeface="Book Antiqua"/>
              </a:rPr>
              <a:t>equation </a:t>
            </a:r>
            <a:r>
              <a:rPr sz="1900" spc="10" dirty="0">
                <a:latin typeface="Book Antiqua"/>
                <a:cs typeface="Book Antiqua"/>
              </a:rPr>
              <a:t>has distinct</a:t>
            </a:r>
            <a:r>
              <a:rPr sz="1900" spc="-20" dirty="0">
                <a:latin typeface="Book Antiqua"/>
                <a:cs typeface="Book Antiqua"/>
              </a:rPr>
              <a:t> </a:t>
            </a:r>
            <a:r>
              <a:rPr sz="1900" spc="5" dirty="0">
                <a:latin typeface="Book Antiqua"/>
                <a:cs typeface="Book Antiqua"/>
              </a:rPr>
              <a:t>roots.</a:t>
            </a:r>
            <a:endParaRPr sz="19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71120" marR="544195" indent="-20955">
              <a:lnSpc>
                <a:spcPct val="100899"/>
              </a:lnSpc>
            </a:pPr>
            <a:r>
              <a:rPr sz="1900" b="1" spc="20" dirty="0">
                <a:latin typeface="Book Antiqua"/>
                <a:cs typeface="Book Antiqua"/>
              </a:rPr>
              <a:t>Theorem </a:t>
            </a:r>
            <a:r>
              <a:rPr sz="1900" spc="10" dirty="0">
                <a:latin typeface="Times New Roman"/>
                <a:cs typeface="Times New Roman"/>
              </a:rPr>
              <a:t>3</a:t>
            </a:r>
            <a:r>
              <a:rPr sz="1900" spc="10" dirty="0">
                <a:latin typeface="Book Antiqua"/>
                <a:cs typeface="Book Antiqua"/>
              </a:rPr>
              <a:t>: </a:t>
            </a:r>
            <a:r>
              <a:rPr sz="1900" spc="15" dirty="0">
                <a:latin typeface="Book Antiqua"/>
                <a:cs typeface="Book Antiqua"/>
              </a:rPr>
              <a:t>Let </a:t>
            </a:r>
            <a:r>
              <a:rPr sz="1900" i="1" spc="5" dirty="0">
                <a:latin typeface="Book Antiqua"/>
                <a:cs typeface="Book Antiqua"/>
              </a:rPr>
              <a:t>c</a:t>
            </a:r>
            <a:r>
              <a:rPr sz="1950" spc="7" baseline="-27777" dirty="0">
                <a:latin typeface="Times New Roman"/>
                <a:cs typeface="Times New Roman"/>
              </a:rPr>
              <a:t>1</a:t>
            </a:r>
            <a:r>
              <a:rPr sz="1900" spc="5" dirty="0">
                <a:latin typeface="Book Antiqua"/>
                <a:cs typeface="Book Antiqua"/>
              </a:rPr>
              <a:t>, </a:t>
            </a:r>
            <a:r>
              <a:rPr sz="1900" i="1" spc="5" dirty="0">
                <a:latin typeface="Book Antiqua"/>
                <a:cs typeface="Book Antiqua"/>
              </a:rPr>
              <a:t>c</a:t>
            </a:r>
            <a:r>
              <a:rPr sz="1950" spc="7" baseline="-27777" dirty="0">
                <a:latin typeface="Times New Roman"/>
                <a:cs typeface="Times New Roman"/>
              </a:rPr>
              <a:t>2 </a:t>
            </a:r>
            <a:r>
              <a:rPr sz="1900" i="1" spc="15" dirty="0">
                <a:latin typeface="Book Antiqua"/>
                <a:cs typeface="Book Antiqua"/>
              </a:rPr>
              <a:t>,…, </a:t>
            </a:r>
            <a:r>
              <a:rPr sz="1900" i="1" spc="5" dirty="0">
                <a:latin typeface="Book Antiqua"/>
                <a:cs typeface="Book Antiqua"/>
              </a:rPr>
              <a:t>c</a:t>
            </a:r>
            <a:r>
              <a:rPr sz="1950" i="1" spc="7" baseline="-27777" dirty="0">
                <a:latin typeface="Book Antiqua"/>
                <a:cs typeface="Book Antiqua"/>
              </a:rPr>
              <a:t>k </a:t>
            </a:r>
            <a:r>
              <a:rPr sz="1900" spc="15" dirty="0">
                <a:latin typeface="Book Antiqua"/>
                <a:cs typeface="Book Antiqua"/>
              </a:rPr>
              <a:t>be </a:t>
            </a:r>
            <a:r>
              <a:rPr sz="1900" spc="5" dirty="0">
                <a:latin typeface="Book Antiqua"/>
                <a:cs typeface="Book Antiqua"/>
              </a:rPr>
              <a:t>real </a:t>
            </a:r>
            <a:r>
              <a:rPr sz="1900" spc="15" dirty="0">
                <a:latin typeface="Book Antiqua"/>
                <a:cs typeface="Book Antiqua"/>
              </a:rPr>
              <a:t>numbers. Suppose </a:t>
            </a:r>
            <a:r>
              <a:rPr sz="1900" spc="10" dirty="0">
                <a:latin typeface="Book Antiqua"/>
                <a:cs typeface="Book Antiqua"/>
              </a:rPr>
              <a:t>that the  characteristic</a:t>
            </a:r>
            <a:r>
              <a:rPr sz="1900" dirty="0">
                <a:latin typeface="Book Antiqua"/>
                <a:cs typeface="Book Antiqua"/>
              </a:rPr>
              <a:t> </a:t>
            </a:r>
            <a:r>
              <a:rPr sz="1900" spc="15" dirty="0">
                <a:latin typeface="Book Antiqua"/>
                <a:cs typeface="Book Antiqua"/>
              </a:rPr>
              <a:t>equation</a:t>
            </a:r>
            <a:endParaRPr sz="1900">
              <a:latin typeface="Book Antiqua"/>
              <a:cs typeface="Book Antiqua"/>
            </a:endParaRPr>
          </a:p>
          <a:p>
            <a:pPr marL="419100">
              <a:lnSpc>
                <a:spcPts val="1775"/>
              </a:lnSpc>
              <a:spcBef>
                <a:spcPts val="420"/>
              </a:spcBef>
              <a:tabLst>
                <a:tab pos="2248535" algn="l"/>
              </a:tabLst>
            </a:pPr>
            <a:r>
              <a:rPr sz="1900" i="1" dirty="0">
                <a:latin typeface="Book Antiqua"/>
                <a:cs typeface="Book Antiqua"/>
              </a:rPr>
              <a:t>r</a:t>
            </a:r>
            <a:r>
              <a:rPr sz="1950" i="1" baseline="29914" dirty="0">
                <a:latin typeface="Book Antiqua"/>
                <a:cs typeface="Book Antiqua"/>
              </a:rPr>
              <a:t>k  </a:t>
            </a:r>
            <a:r>
              <a:rPr sz="1900" i="1" spc="15" dirty="0">
                <a:latin typeface="Book Antiqua"/>
                <a:cs typeface="Book Antiqua"/>
              </a:rPr>
              <a:t>– </a:t>
            </a:r>
            <a:r>
              <a:rPr sz="1900" i="1" spc="10" dirty="0">
                <a:latin typeface="Book Antiqua"/>
                <a:cs typeface="Book Antiqua"/>
              </a:rPr>
              <a:t>c </a:t>
            </a:r>
            <a:r>
              <a:rPr sz="1900" i="1" dirty="0">
                <a:latin typeface="Book Antiqua"/>
                <a:cs typeface="Book Antiqua"/>
              </a:rPr>
              <a:t>r</a:t>
            </a:r>
            <a:r>
              <a:rPr sz="1950" i="1" baseline="29914" dirty="0">
                <a:latin typeface="Book Antiqua"/>
                <a:cs typeface="Book Antiqua"/>
              </a:rPr>
              <a:t>k</a:t>
            </a:r>
            <a:r>
              <a:rPr sz="1950" baseline="27777" dirty="0">
                <a:latin typeface="Times New Roman"/>
                <a:cs typeface="Times New Roman"/>
              </a:rPr>
              <a:t>−1 </a:t>
            </a:r>
            <a:r>
              <a:rPr sz="1900" spc="-525" dirty="0">
                <a:latin typeface="Times New Roman"/>
                <a:cs typeface="Times New Roman"/>
              </a:rPr>
              <a:t>–</a:t>
            </a:r>
            <a:r>
              <a:rPr sz="1900" spc="-525" dirty="0">
                <a:latin typeface="Arial Black"/>
                <a:cs typeface="Arial Black"/>
              </a:rPr>
              <a:t>…⋯   </a:t>
            </a:r>
            <a:r>
              <a:rPr sz="1900" spc="-484" dirty="0">
                <a:latin typeface="Arial Black"/>
                <a:cs typeface="Arial Black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–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Book Antiqua"/>
                <a:cs typeface="Book Antiqua"/>
              </a:rPr>
              <a:t>c	</a:t>
            </a:r>
            <a:r>
              <a:rPr sz="1900" i="1" spc="20" dirty="0">
                <a:latin typeface="Book Antiqua"/>
                <a:cs typeface="Book Antiqua"/>
              </a:rPr>
              <a:t>=</a:t>
            </a:r>
            <a:r>
              <a:rPr sz="1900" i="1" spc="5" dirty="0">
                <a:latin typeface="Book Antiqua"/>
                <a:cs typeface="Book Antiqua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933450">
              <a:lnSpc>
                <a:spcPts val="1055"/>
              </a:lnSpc>
              <a:tabLst>
                <a:tab pos="2114550" algn="l"/>
              </a:tabLst>
            </a:pPr>
            <a:r>
              <a:rPr sz="1300" spc="-5" dirty="0">
                <a:latin typeface="Times New Roman"/>
                <a:cs typeface="Times New Roman"/>
              </a:rPr>
              <a:t>1	</a:t>
            </a:r>
            <a:r>
              <a:rPr sz="1300" i="1" spc="-5" dirty="0">
                <a:latin typeface="Book Antiqua"/>
                <a:cs typeface="Book Antiqua"/>
              </a:rPr>
              <a:t>k</a:t>
            </a:r>
            <a:endParaRPr sz="13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706" y="4084828"/>
            <a:ext cx="201485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0" dirty="0">
                <a:latin typeface="Book Antiqua"/>
                <a:cs typeface="Book Antiqua"/>
              </a:rPr>
              <a:t>is </a:t>
            </a:r>
            <a:r>
              <a:rPr sz="1900" spc="15" dirty="0">
                <a:latin typeface="Book Antiqua"/>
                <a:cs typeface="Book Antiqua"/>
              </a:rPr>
              <a:t>a solution of</a:t>
            </a:r>
            <a:r>
              <a:rPr sz="1900" spc="-95" dirty="0">
                <a:latin typeface="Book Antiqua"/>
                <a:cs typeface="Book Antiqua"/>
              </a:rPr>
              <a:t> </a:t>
            </a:r>
            <a:r>
              <a:rPr sz="1900" spc="10" dirty="0">
                <a:latin typeface="Book Antiqua"/>
                <a:cs typeface="Book Antiqua"/>
              </a:rPr>
              <a:t>the</a:t>
            </a:r>
            <a:endParaRPr sz="19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772" y="4084828"/>
            <a:ext cx="5640705" cy="136461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58419" marR="30480" indent="-20955">
              <a:lnSpc>
                <a:spcPct val="105300"/>
              </a:lnSpc>
              <a:spcBef>
                <a:spcPts val="15"/>
              </a:spcBef>
            </a:pPr>
            <a:r>
              <a:rPr sz="1900" spc="10" dirty="0">
                <a:latin typeface="Book Antiqua"/>
                <a:cs typeface="Book Antiqua"/>
              </a:rPr>
              <a:t>has </a:t>
            </a:r>
            <a:r>
              <a:rPr sz="1900" i="1" spc="15" dirty="0">
                <a:solidFill>
                  <a:srgbClr val="FF0000"/>
                </a:solidFill>
                <a:latin typeface="Book Antiqua"/>
                <a:cs typeface="Book Antiqua"/>
              </a:rPr>
              <a:t>k </a:t>
            </a:r>
            <a:r>
              <a:rPr sz="1900" spc="10" dirty="0">
                <a:solidFill>
                  <a:srgbClr val="FF0000"/>
                </a:solidFill>
                <a:latin typeface="Book Antiqua"/>
                <a:cs typeface="Book Antiqua"/>
              </a:rPr>
              <a:t>distinct </a:t>
            </a:r>
            <a:r>
              <a:rPr sz="1900" spc="5" dirty="0">
                <a:solidFill>
                  <a:srgbClr val="FF0000"/>
                </a:solidFill>
                <a:latin typeface="Book Antiqua"/>
                <a:cs typeface="Book Antiqua"/>
              </a:rPr>
              <a:t>roots </a:t>
            </a:r>
            <a:r>
              <a:rPr sz="1900" i="1" spc="5" dirty="0">
                <a:latin typeface="Book Antiqua"/>
                <a:cs typeface="Book Antiqua"/>
              </a:rPr>
              <a:t>r</a:t>
            </a:r>
            <a:r>
              <a:rPr sz="1950" spc="7" baseline="-27777" dirty="0">
                <a:latin typeface="Times New Roman"/>
                <a:cs typeface="Times New Roman"/>
              </a:rPr>
              <a:t>1</a:t>
            </a:r>
            <a:r>
              <a:rPr sz="1900" spc="5" dirty="0">
                <a:latin typeface="Book Antiqua"/>
                <a:cs typeface="Book Antiqua"/>
              </a:rPr>
              <a:t>, </a:t>
            </a:r>
            <a:r>
              <a:rPr sz="1900" i="1" spc="5" dirty="0">
                <a:latin typeface="Book Antiqua"/>
                <a:cs typeface="Book Antiqua"/>
              </a:rPr>
              <a:t>r</a:t>
            </a:r>
            <a:r>
              <a:rPr sz="1950" spc="7" baseline="-27777" dirty="0">
                <a:latin typeface="Times New Roman"/>
                <a:cs typeface="Times New Roman"/>
              </a:rPr>
              <a:t>2</a:t>
            </a:r>
            <a:r>
              <a:rPr sz="1900" spc="5" dirty="0">
                <a:latin typeface="Book Antiqua"/>
                <a:cs typeface="Book Antiqua"/>
              </a:rPr>
              <a:t>, </a:t>
            </a:r>
            <a:r>
              <a:rPr sz="1900" spc="20" dirty="0">
                <a:latin typeface="Book Antiqua"/>
                <a:cs typeface="Book Antiqua"/>
              </a:rPr>
              <a:t>…, </a:t>
            </a:r>
            <a:r>
              <a:rPr sz="1900" i="1" spc="5" dirty="0">
                <a:latin typeface="Book Antiqua"/>
                <a:cs typeface="Book Antiqua"/>
              </a:rPr>
              <a:t>r</a:t>
            </a:r>
            <a:r>
              <a:rPr sz="1950" i="1" spc="7" baseline="-27777" dirty="0">
                <a:latin typeface="Book Antiqua"/>
                <a:cs typeface="Book Antiqua"/>
              </a:rPr>
              <a:t>k</a:t>
            </a:r>
            <a:r>
              <a:rPr sz="1900" spc="5" dirty="0">
                <a:latin typeface="Book Antiqua"/>
                <a:cs typeface="Book Antiqua"/>
              </a:rPr>
              <a:t>. </a:t>
            </a:r>
            <a:r>
              <a:rPr sz="1900" spc="15" dirty="0">
                <a:latin typeface="Book Antiqua"/>
                <a:cs typeface="Book Antiqua"/>
              </a:rPr>
              <a:t>Then a sequence </a:t>
            </a:r>
            <a:r>
              <a:rPr sz="1900" spc="5" dirty="0">
                <a:latin typeface="Book Antiqua"/>
                <a:cs typeface="Book Antiqua"/>
              </a:rPr>
              <a:t>{</a:t>
            </a:r>
            <a:r>
              <a:rPr sz="1900" i="1" spc="5" dirty="0">
                <a:latin typeface="Book Antiqua"/>
                <a:cs typeface="Book Antiqua"/>
              </a:rPr>
              <a:t>a</a:t>
            </a:r>
            <a:r>
              <a:rPr sz="1950" i="1" spc="7" baseline="-27777" dirty="0">
                <a:latin typeface="Book Antiqua"/>
                <a:cs typeface="Book Antiqua"/>
              </a:rPr>
              <a:t>n</a:t>
            </a:r>
            <a:r>
              <a:rPr sz="1900" spc="5" dirty="0">
                <a:latin typeface="Book Antiqua"/>
                <a:cs typeface="Book Antiqua"/>
              </a:rPr>
              <a:t>}  recurrence</a:t>
            </a:r>
            <a:r>
              <a:rPr sz="1900" dirty="0">
                <a:latin typeface="Book Antiqua"/>
                <a:cs typeface="Book Antiqua"/>
              </a:rPr>
              <a:t> </a:t>
            </a:r>
            <a:r>
              <a:rPr sz="1900" spc="10" dirty="0">
                <a:latin typeface="Book Antiqua"/>
                <a:cs typeface="Book Antiqua"/>
              </a:rPr>
              <a:t>relation</a:t>
            </a:r>
            <a:endParaRPr sz="1900">
              <a:latin typeface="Book Antiqua"/>
              <a:cs typeface="Book Antiqua"/>
            </a:endParaRPr>
          </a:p>
          <a:p>
            <a:pPr marL="283845">
              <a:lnSpc>
                <a:spcPct val="100000"/>
              </a:lnSpc>
              <a:spcBef>
                <a:spcPts val="320"/>
              </a:spcBef>
            </a:pPr>
            <a:r>
              <a:rPr sz="2000" i="1" spc="5" dirty="0">
                <a:latin typeface="Book Antiqua"/>
                <a:cs typeface="Book Antiqua"/>
              </a:rPr>
              <a:t>a</a:t>
            </a:r>
            <a:r>
              <a:rPr sz="2025" i="1" spc="7" baseline="-28806" dirty="0">
                <a:latin typeface="Book Antiqua"/>
                <a:cs typeface="Book Antiqua"/>
              </a:rPr>
              <a:t>n </a:t>
            </a:r>
            <a:r>
              <a:rPr sz="2000" i="1" spc="10" dirty="0">
                <a:latin typeface="Book Antiqua"/>
                <a:cs typeface="Book Antiqua"/>
              </a:rPr>
              <a:t>= </a:t>
            </a:r>
            <a:r>
              <a:rPr sz="2000" i="1" dirty="0">
                <a:latin typeface="Book Antiqua"/>
                <a:cs typeface="Book Antiqua"/>
              </a:rPr>
              <a:t>c</a:t>
            </a:r>
            <a:r>
              <a:rPr sz="2025" baseline="-26748" dirty="0">
                <a:latin typeface="Times New Roman"/>
                <a:cs typeface="Times New Roman"/>
              </a:rPr>
              <a:t>1</a:t>
            </a:r>
            <a:r>
              <a:rPr sz="2000" i="1" dirty="0">
                <a:latin typeface="Book Antiqua"/>
                <a:cs typeface="Book Antiqua"/>
              </a:rPr>
              <a:t>a</a:t>
            </a:r>
            <a:r>
              <a:rPr sz="2025" i="1" baseline="-28806" dirty="0">
                <a:latin typeface="Book Antiqua"/>
                <a:cs typeface="Book Antiqua"/>
              </a:rPr>
              <a:t>n</a:t>
            </a:r>
            <a:r>
              <a:rPr sz="2025" baseline="-26748" dirty="0">
                <a:latin typeface="Times New Roman"/>
                <a:cs typeface="Times New Roman"/>
              </a:rPr>
              <a:t>−1 </a:t>
            </a:r>
            <a:r>
              <a:rPr sz="2000" i="1" spc="10" dirty="0">
                <a:latin typeface="Book Antiqua"/>
                <a:cs typeface="Book Antiqua"/>
              </a:rPr>
              <a:t>+ </a:t>
            </a:r>
            <a:r>
              <a:rPr sz="2000" i="1" dirty="0">
                <a:latin typeface="Book Antiqua"/>
                <a:cs typeface="Book Antiqua"/>
              </a:rPr>
              <a:t>c</a:t>
            </a:r>
            <a:r>
              <a:rPr sz="2025" baseline="-26748" dirty="0">
                <a:latin typeface="Times New Roman"/>
                <a:cs typeface="Times New Roman"/>
              </a:rPr>
              <a:t>2</a:t>
            </a:r>
            <a:r>
              <a:rPr sz="2000" i="1" dirty="0">
                <a:latin typeface="Book Antiqua"/>
                <a:cs typeface="Book Antiqua"/>
              </a:rPr>
              <a:t>a</a:t>
            </a:r>
            <a:r>
              <a:rPr sz="2025" i="1" baseline="-28806" dirty="0">
                <a:latin typeface="Book Antiqua"/>
                <a:cs typeface="Book Antiqua"/>
              </a:rPr>
              <a:t>n</a:t>
            </a:r>
            <a:r>
              <a:rPr sz="2025" baseline="-26748" dirty="0">
                <a:latin typeface="Times New Roman"/>
                <a:cs typeface="Times New Roman"/>
              </a:rPr>
              <a:t>−2 </a:t>
            </a:r>
            <a:r>
              <a:rPr sz="2000" i="1" spc="10" dirty="0">
                <a:latin typeface="Book Antiqua"/>
                <a:cs typeface="Book Antiqua"/>
              </a:rPr>
              <a:t>+ ….. + </a:t>
            </a:r>
            <a:r>
              <a:rPr sz="2000" i="1" dirty="0">
                <a:latin typeface="Book Antiqua"/>
                <a:cs typeface="Book Antiqua"/>
              </a:rPr>
              <a:t>c</a:t>
            </a:r>
            <a:r>
              <a:rPr sz="2025" i="1" baseline="-28806" dirty="0">
                <a:latin typeface="Book Antiqua"/>
                <a:cs typeface="Book Antiqua"/>
              </a:rPr>
              <a:t>k</a:t>
            </a:r>
            <a:r>
              <a:rPr sz="2025" i="1" spc="172" baseline="-28806" dirty="0">
                <a:latin typeface="Book Antiqua"/>
                <a:cs typeface="Book Antiqua"/>
              </a:rPr>
              <a:t> </a:t>
            </a:r>
            <a:r>
              <a:rPr sz="2000" i="1" dirty="0">
                <a:latin typeface="Book Antiqua"/>
                <a:cs typeface="Book Antiqua"/>
              </a:rPr>
              <a:t>a</a:t>
            </a:r>
            <a:r>
              <a:rPr sz="2025" i="1" baseline="-28806" dirty="0">
                <a:latin typeface="Book Antiqua"/>
                <a:cs typeface="Book Antiqua"/>
              </a:rPr>
              <a:t>n</a:t>
            </a:r>
            <a:r>
              <a:rPr sz="2025" baseline="-26748" dirty="0">
                <a:latin typeface="Times New Roman"/>
                <a:cs typeface="Times New Roman"/>
              </a:rPr>
              <a:t>−</a:t>
            </a:r>
            <a:r>
              <a:rPr sz="2025" i="1" baseline="-28806" dirty="0">
                <a:latin typeface="Book Antiqua"/>
                <a:cs typeface="Book Antiqua"/>
              </a:rPr>
              <a:t>k</a:t>
            </a:r>
            <a:endParaRPr sz="2025" baseline="-28806">
              <a:latin typeface="Book Antiqua"/>
              <a:cs typeface="Book Antiqua"/>
            </a:endParaRPr>
          </a:p>
          <a:p>
            <a:pPr marL="48895">
              <a:lnSpc>
                <a:spcPct val="100000"/>
              </a:lnSpc>
              <a:spcBef>
                <a:spcPts val="700"/>
              </a:spcBef>
            </a:pPr>
            <a:r>
              <a:rPr sz="2000" spc="5" dirty="0">
                <a:latin typeface="Book Antiqua"/>
                <a:cs typeface="Book Antiqua"/>
              </a:rPr>
              <a:t>if </a:t>
            </a:r>
            <a:r>
              <a:rPr sz="2000" spc="10" dirty="0">
                <a:latin typeface="Book Antiqua"/>
                <a:cs typeface="Book Antiqua"/>
              </a:rPr>
              <a:t>and </a:t>
            </a:r>
            <a:r>
              <a:rPr sz="2000" spc="5" dirty="0">
                <a:latin typeface="Book Antiqua"/>
                <a:cs typeface="Book Antiqua"/>
              </a:rPr>
              <a:t>only</a:t>
            </a:r>
            <a:r>
              <a:rPr sz="2000" spc="-5" dirty="0">
                <a:latin typeface="Book Antiqua"/>
                <a:cs typeface="Book Antiqua"/>
              </a:rPr>
              <a:t> </a:t>
            </a:r>
            <a:r>
              <a:rPr sz="2000" spc="5" dirty="0">
                <a:latin typeface="Book Antiqua"/>
                <a:cs typeface="Book Antiqua"/>
              </a:rPr>
              <a:t>if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948" y="5889752"/>
            <a:ext cx="527240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0" spc="5" dirty="0">
                <a:latin typeface="Book Antiqua"/>
                <a:cs typeface="Book Antiqua"/>
              </a:rPr>
              <a:t>for </a:t>
            </a:r>
            <a:r>
              <a:rPr sz="2000" i="1" spc="10" dirty="0">
                <a:latin typeface="Book Antiqua"/>
                <a:cs typeface="Book Antiqua"/>
              </a:rPr>
              <a:t>n </a:t>
            </a:r>
            <a:r>
              <a:rPr sz="2000" spc="10" dirty="0">
                <a:latin typeface="Book Antiqua"/>
                <a:cs typeface="Book Antiqua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Book Antiqua"/>
                <a:cs typeface="Book Antiqua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Book Antiqua"/>
                <a:cs typeface="Book Antiqua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Book Antiqua"/>
                <a:cs typeface="Book Antiqua"/>
              </a:rPr>
              <a:t>, </a:t>
            </a:r>
            <a:r>
              <a:rPr sz="2000" spc="15" dirty="0">
                <a:latin typeface="Book Antiqua"/>
                <a:cs typeface="Book Antiqua"/>
              </a:rPr>
              <a:t>…, </a:t>
            </a:r>
            <a:r>
              <a:rPr sz="2000" spc="5" dirty="0">
                <a:latin typeface="Book Antiqua"/>
                <a:cs typeface="Book Antiqua"/>
              </a:rPr>
              <a:t>where </a:t>
            </a:r>
            <a:r>
              <a:rPr sz="2000" spc="60" dirty="0">
                <a:latin typeface="Times New Roman"/>
                <a:cs typeface="Times New Roman"/>
              </a:rPr>
              <a:t>α</a:t>
            </a:r>
            <a:r>
              <a:rPr sz="2025" spc="89" baseline="-26748" dirty="0">
                <a:latin typeface="Times New Roman"/>
                <a:cs typeface="Times New Roman"/>
              </a:rPr>
              <a:t>1</a:t>
            </a:r>
            <a:r>
              <a:rPr sz="2000" spc="60" dirty="0">
                <a:latin typeface="Times New Roman"/>
                <a:cs typeface="Times New Roman"/>
              </a:rPr>
              <a:t>, </a:t>
            </a:r>
            <a:r>
              <a:rPr sz="1750" spc="35" dirty="0">
                <a:latin typeface="Times New Roman"/>
                <a:cs typeface="Times New Roman"/>
              </a:rPr>
              <a:t>α</a:t>
            </a:r>
            <a:r>
              <a:rPr sz="1725" spc="52" baseline="-28985" dirty="0">
                <a:latin typeface="Times New Roman"/>
                <a:cs typeface="Times New Roman"/>
              </a:rPr>
              <a:t>2</a:t>
            </a:r>
            <a:r>
              <a:rPr sz="1750" spc="35" dirty="0">
                <a:latin typeface="Times New Roman"/>
                <a:cs typeface="Times New Roman"/>
              </a:rPr>
              <a:t>,…, </a:t>
            </a:r>
            <a:r>
              <a:rPr sz="1750" spc="80" dirty="0">
                <a:latin typeface="Times New Roman"/>
                <a:cs typeface="Times New Roman"/>
              </a:rPr>
              <a:t>α</a:t>
            </a:r>
            <a:r>
              <a:rPr sz="1725" i="1" spc="120" baseline="-28985" dirty="0">
                <a:latin typeface="Book Antiqua"/>
                <a:cs typeface="Book Antiqua"/>
              </a:rPr>
              <a:t>k </a:t>
            </a:r>
            <a:r>
              <a:rPr sz="1750" dirty="0">
                <a:latin typeface="Times New Roman"/>
                <a:cs typeface="Times New Roman"/>
              </a:rPr>
              <a:t>are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constants.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90800" y="5410200"/>
            <a:ext cx="4686300" cy="33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9376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340"/>
              </a:spcBef>
            </a:pPr>
            <a:r>
              <a:rPr sz="3200" dirty="0"/>
              <a:t>The </a:t>
            </a:r>
            <a:r>
              <a:rPr sz="3200" spc="-5" dirty="0"/>
              <a:t>General Case </a:t>
            </a:r>
            <a:r>
              <a:rPr sz="3200" dirty="0"/>
              <a:t>with </a:t>
            </a:r>
            <a:r>
              <a:rPr sz="3200" spc="-20" dirty="0"/>
              <a:t>Repeated </a:t>
            </a:r>
            <a:r>
              <a:rPr sz="3200" spc="-30" dirty="0"/>
              <a:t>Roots  </a:t>
            </a:r>
            <a:r>
              <a:rPr sz="3200" spc="-5" dirty="0"/>
              <a:t>Allowed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88340" y="1908048"/>
            <a:ext cx="7973059" cy="200913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600" b="1" spc="10" dirty="0">
                <a:latin typeface="Book Antiqua"/>
                <a:cs typeface="Book Antiqua"/>
              </a:rPr>
              <a:t>Theorem </a:t>
            </a:r>
            <a:r>
              <a:rPr sz="1600" spc="5" dirty="0">
                <a:latin typeface="Times New Roman"/>
                <a:cs typeface="Times New Roman"/>
              </a:rPr>
              <a:t>4</a:t>
            </a:r>
            <a:r>
              <a:rPr sz="1600" spc="5" dirty="0">
                <a:latin typeface="Book Antiqua"/>
                <a:cs typeface="Book Antiqua"/>
              </a:rPr>
              <a:t>: Let </a:t>
            </a:r>
            <a:r>
              <a:rPr sz="1600" i="1" spc="5" dirty="0">
                <a:latin typeface="Book Antiqua"/>
                <a:cs typeface="Book Antiqua"/>
              </a:rPr>
              <a:t>c</a:t>
            </a:r>
            <a:r>
              <a:rPr sz="1575" spc="7" baseline="-26455" dirty="0">
                <a:latin typeface="Times New Roman"/>
                <a:cs typeface="Times New Roman"/>
              </a:rPr>
              <a:t>1</a:t>
            </a:r>
            <a:r>
              <a:rPr sz="1600" spc="5" dirty="0">
                <a:latin typeface="Book Antiqua"/>
                <a:cs typeface="Book Antiqua"/>
              </a:rPr>
              <a:t>, </a:t>
            </a:r>
            <a:r>
              <a:rPr sz="1600" i="1" spc="10" dirty="0">
                <a:latin typeface="Book Antiqua"/>
                <a:cs typeface="Book Antiqua"/>
              </a:rPr>
              <a:t>c</a:t>
            </a:r>
            <a:r>
              <a:rPr sz="1575" spc="15" baseline="-26455" dirty="0">
                <a:latin typeface="Times New Roman"/>
                <a:cs typeface="Times New Roman"/>
              </a:rPr>
              <a:t>2 </a:t>
            </a:r>
            <a:r>
              <a:rPr sz="1600" i="1" spc="10" dirty="0">
                <a:latin typeface="Book Antiqua"/>
                <a:cs typeface="Book Antiqua"/>
              </a:rPr>
              <a:t>,…, c</a:t>
            </a:r>
            <a:r>
              <a:rPr sz="1575" i="1" spc="15" baseline="-29100" dirty="0">
                <a:latin typeface="Book Antiqua"/>
                <a:cs typeface="Book Antiqua"/>
              </a:rPr>
              <a:t>k </a:t>
            </a:r>
            <a:r>
              <a:rPr sz="1600" spc="10" dirty="0">
                <a:latin typeface="Book Antiqua"/>
                <a:cs typeface="Book Antiqua"/>
              </a:rPr>
              <a:t>be </a:t>
            </a:r>
            <a:r>
              <a:rPr sz="1600" dirty="0">
                <a:latin typeface="Book Antiqua"/>
                <a:cs typeface="Book Antiqua"/>
              </a:rPr>
              <a:t>real </a:t>
            </a:r>
            <a:r>
              <a:rPr sz="1600" spc="5" dirty="0">
                <a:latin typeface="Book Antiqua"/>
                <a:cs typeface="Book Antiqua"/>
              </a:rPr>
              <a:t>numbers. </a:t>
            </a:r>
            <a:r>
              <a:rPr sz="1600" spc="10" dirty="0">
                <a:latin typeface="Book Antiqua"/>
                <a:cs typeface="Book Antiqua"/>
              </a:rPr>
              <a:t>Suppose </a:t>
            </a:r>
            <a:r>
              <a:rPr sz="1600" spc="5" dirty="0">
                <a:latin typeface="Book Antiqua"/>
                <a:cs typeface="Book Antiqua"/>
              </a:rPr>
              <a:t>that the characteristic</a:t>
            </a:r>
            <a:r>
              <a:rPr sz="1600" spc="254" dirty="0">
                <a:latin typeface="Book Antiqua"/>
                <a:cs typeface="Book Antiqua"/>
              </a:rPr>
              <a:t> </a:t>
            </a:r>
            <a:r>
              <a:rPr sz="1600" spc="5" dirty="0">
                <a:latin typeface="Book Antiqua"/>
                <a:cs typeface="Book Antiqua"/>
              </a:rPr>
              <a:t>equation</a:t>
            </a:r>
            <a:endParaRPr sz="1600">
              <a:latin typeface="Book Antiqua"/>
              <a:cs typeface="Book Antiqua"/>
            </a:endParaRPr>
          </a:p>
          <a:p>
            <a:pPr marL="539750">
              <a:lnSpc>
                <a:spcPct val="100000"/>
              </a:lnSpc>
              <a:spcBef>
                <a:spcPts val="480"/>
              </a:spcBef>
            </a:pPr>
            <a:r>
              <a:rPr sz="1600" i="1" spc="10" dirty="0">
                <a:latin typeface="Book Antiqua"/>
                <a:cs typeface="Book Antiqua"/>
              </a:rPr>
              <a:t>r</a:t>
            </a:r>
            <a:r>
              <a:rPr sz="1575" i="1" spc="15" baseline="29100" dirty="0">
                <a:latin typeface="Book Antiqua"/>
                <a:cs typeface="Book Antiqua"/>
              </a:rPr>
              <a:t>k </a:t>
            </a:r>
            <a:r>
              <a:rPr sz="1600" i="1" spc="10" dirty="0">
                <a:latin typeface="Book Antiqua"/>
                <a:cs typeface="Book Antiqua"/>
              </a:rPr>
              <a:t>– c</a:t>
            </a:r>
            <a:r>
              <a:rPr sz="1575" spc="15" baseline="-26455" dirty="0">
                <a:latin typeface="Times New Roman"/>
                <a:cs typeface="Times New Roman"/>
              </a:rPr>
              <a:t>1</a:t>
            </a:r>
            <a:r>
              <a:rPr sz="1600" i="1" spc="10" dirty="0">
                <a:latin typeface="Book Antiqua"/>
                <a:cs typeface="Book Antiqua"/>
              </a:rPr>
              <a:t>r</a:t>
            </a:r>
            <a:r>
              <a:rPr sz="1575" i="1" spc="15" baseline="29100" dirty="0">
                <a:latin typeface="Book Antiqua"/>
                <a:cs typeface="Book Antiqua"/>
              </a:rPr>
              <a:t>k</a:t>
            </a:r>
            <a:r>
              <a:rPr sz="1575" spc="15" baseline="26455" dirty="0">
                <a:latin typeface="Times New Roman"/>
                <a:cs typeface="Times New Roman"/>
              </a:rPr>
              <a:t>−1 </a:t>
            </a:r>
            <a:r>
              <a:rPr sz="1600" spc="-450" dirty="0">
                <a:latin typeface="Times New Roman"/>
                <a:cs typeface="Times New Roman"/>
              </a:rPr>
              <a:t>–</a:t>
            </a:r>
            <a:r>
              <a:rPr sz="1600" spc="-450" dirty="0">
                <a:latin typeface="Arial Black"/>
                <a:cs typeface="Arial Black"/>
              </a:rPr>
              <a:t>…⋯ </a:t>
            </a:r>
            <a:r>
              <a:rPr sz="1600" spc="10" dirty="0">
                <a:latin typeface="Times New Roman"/>
                <a:cs typeface="Times New Roman"/>
              </a:rPr>
              <a:t>– </a:t>
            </a:r>
            <a:r>
              <a:rPr sz="1600" i="1" spc="10" dirty="0">
                <a:latin typeface="Book Antiqua"/>
                <a:cs typeface="Book Antiqua"/>
              </a:rPr>
              <a:t>c</a:t>
            </a:r>
            <a:r>
              <a:rPr sz="1575" i="1" spc="15" baseline="-29100" dirty="0">
                <a:latin typeface="Book Antiqua"/>
                <a:cs typeface="Book Antiqua"/>
              </a:rPr>
              <a:t>k </a:t>
            </a:r>
            <a:r>
              <a:rPr sz="1600" i="1" spc="10" dirty="0">
                <a:latin typeface="Book Antiqua"/>
                <a:cs typeface="Book Antiqua"/>
              </a:rPr>
              <a:t>=</a:t>
            </a:r>
            <a:r>
              <a:rPr sz="1600" i="1" spc="235" dirty="0">
                <a:latin typeface="Book Antiqua"/>
                <a:cs typeface="Book Antiqua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76200">
              <a:lnSpc>
                <a:spcPts val="1910"/>
              </a:lnSpc>
              <a:spcBef>
                <a:spcPts val="280"/>
              </a:spcBef>
            </a:pPr>
            <a:r>
              <a:rPr sz="1600" spc="5" dirty="0">
                <a:solidFill>
                  <a:srgbClr val="FF0000"/>
                </a:solidFill>
                <a:latin typeface="Book Antiqua"/>
                <a:cs typeface="Book Antiqua"/>
              </a:rPr>
              <a:t>has </a:t>
            </a:r>
            <a:r>
              <a:rPr sz="1600" i="1" spc="5" dirty="0">
                <a:solidFill>
                  <a:srgbClr val="FF0000"/>
                </a:solidFill>
                <a:latin typeface="Book Antiqua"/>
                <a:cs typeface="Book Antiqua"/>
              </a:rPr>
              <a:t>t </a:t>
            </a:r>
            <a:r>
              <a:rPr sz="1600" spc="5" dirty="0">
                <a:solidFill>
                  <a:srgbClr val="FF0000"/>
                </a:solidFill>
                <a:latin typeface="Book Antiqua"/>
                <a:cs typeface="Book Antiqua"/>
              </a:rPr>
              <a:t>distinct </a:t>
            </a:r>
            <a:r>
              <a:rPr sz="1600" dirty="0">
                <a:solidFill>
                  <a:srgbClr val="FF0000"/>
                </a:solidFill>
                <a:latin typeface="Book Antiqua"/>
                <a:cs typeface="Book Antiqua"/>
              </a:rPr>
              <a:t>roots </a:t>
            </a:r>
            <a:r>
              <a:rPr sz="1600" i="1" spc="5" dirty="0">
                <a:solidFill>
                  <a:srgbClr val="FF0000"/>
                </a:solidFill>
                <a:latin typeface="Book Antiqua"/>
                <a:cs typeface="Book Antiqua"/>
              </a:rPr>
              <a:t>r</a:t>
            </a:r>
            <a:r>
              <a:rPr sz="1575" spc="7" baseline="-2645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00" spc="5" dirty="0">
                <a:solidFill>
                  <a:srgbClr val="FF0000"/>
                </a:solidFill>
                <a:latin typeface="Book Antiqua"/>
                <a:cs typeface="Book Antiqua"/>
              </a:rPr>
              <a:t>, </a:t>
            </a:r>
            <a:r>
              <a:rPr sz="1600" i="1" spc="5" dirty="0">
                <a:solidFill>
                  <a:srgbClr val="FF0000"/>
                </a:solidFill>
                <a:latin typeface="Book Antiqua"/>
                <a:cs typeface="Book Antiqua"/>
              </a:rPr>
              <a:t>r</a:t>
            </a:r>
            <a:r>
              <a:rPr sz="1575" spc="7" baseline="-2645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00" spc="5" dirty="0">
                <a:solidFill>
                  <a:srgbClr val="FF0000"/>
                </a:solidFill>
                <a:latin typeface="Book Antiqua"/>
                <a:cs typeface="Book Antiqua"/>
              </a:rPr>
              <a:t>, </a:t>
            </a:r>
            <a:r>
              <a:rPr sz="1600" spc="10" dirty="0">
                <a:solidFill>
                  <a:srgbClr val="FF0000"/>
                </a:solidFill>
                <a:latin typeface="Book Antiqua"/>
                <a:cs typeface="Book Antiqua"/>
              </a:rPr>
              <a:t>…, </a:t>
            </a:r>
            <a:r>
              <a:rPr sz="1600" i="1" spc="5" dirty="0">
                <a:solidFill>
                  <a:srgbClr val="FF0000"/>
                </a:solidFill>
                <a:latin typeface="Book Antiqua"/>
                <a:cs typeface="Book Antiqua"/>
              </a:rPr>
              <a:t>r</a:t>
            </a:r>
            <a:r>
              <a:rPr sz="1575" i="1" spc="7" baseline="-29100" dirty="0">
                <a:solidFill>
                  <a:srgbClr val="FF0000"/>
                </a:solidFill>
                <a:latin typeface="Book Antiqua"/>
                <a:cs typeface="Book Antiqua"/>
              </a:rPr>
              <a:t>t </a:t>
            </a:r>
            <a:r>
              <a:rPr sz="1600" spc="10" dirty="0">
                <a:solidFill>
                  <a:srgbClr val="FF0000"/>
                </a:solidFill>
                <a:latin typeface="Book Antiqua"/>
                <a:cs typeface="Book Antiqua"/>
              </a:rPr>
              <a:t>with </a:t>
            </a:r>
            <a:r>
              <a:rPr sz="1600" spc="5" dirty="0">
                <a:solidFill>
                  <a:srgbClr val="FF0000"/>
                </a:solidFill>
                <a:latin typeface="Book Antiqua"/>
                <a:cs typeface="Book Antiqua"/>
              </a:rPr>
              <a:t>multiplicities </a:t>
            </a:r>
            <a:r>
              <a:rPr sz="1600" i="1" spc="10" dirty="0">
                <a:solidFill>
                  <a:srgbClr val="FF0000"/>
                </a:solidFill>
                <a:latin typeface="Book Antiqua"/>
                <a:cs typeface="Book Antiqua"/>
              </a:rPr>
              <a:t>m</a:t>
            </a:r>
            <a:r>
              <a:rPr sz="1575" spc="15" baseline="-2645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600" spc="10" dirty="0">
                <a:solidFill>
                  <a:srgbClr val="FF0000"/>
                </a:solidFill>
                <a:latin typeface="Book Antiqua"/>
                <a:cs typeface="Book Antiqua"/>
              </a:rPr>
              <a:t>, </a:t>
            </a:r>
            <a:r>
              <a:rPr sz="1600" i="1" spc="10" dirty="0">
                <a:solidFill>
                  <a:srgbClr val="FF0000"/>
                </a:solidFill>
                <a:latin typeface="Book Antiqua"/>
                <a:cs typeface="Book Antiqua"/>
              </a:rPr>
              <a:t>m</a:t>
            </a:r>
            <a:r>
              <a:rPr sz="1575" spc="15" baseline="-2645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00" spc="10" dirty="0">
                <a:solidFill>
                  <a:srgbClr val="FF0000"/>
                </a:solidFill>
                <a:latin typeface="Book Antiqua"/>
                <a:cs typeface="Book Antiqua"/>
              </a:rPr>
              <a:t>, …, </a:t>
            </a:r>
            <a:r>
              <a:rPr sz="1600" i="1" spc="10" dirty="0">
                <a:solidFill>
                  <a:srgbClr val="FF0000"/>
                </a:solidFill>
                <a:latin typeface="Book Antiqua"/>
                <a:cs typeface="Book Antiqua"/>
              </a:rPr>
              <a:t>m</a:t>
            </a:r>
            <a:r>
              <a:rPr sz="1575" i="1" spc="15" baseline="-29100" dirty="0">
                <a:solidFill>
                  <a:srgbClr val="FF0000"/>
                </a:solidFill>
                <a:latin typeface="Book Antiqua"/>
                <a:cs typeface="Book Antiqua"/>
              </a:rPr>
              <a:t>t</a:t>
            </a:r>
            <a:r>
              <a:rPr sz="1600" spc="10" dirty="0">
                <a:latin typeface="Book Antiqua"/>
                <a:cs typeface="Book Antiqua"/>
              </a:rPr>
              <a:t>, </a:t>
            </a:r>
            <a:r>
              <a:rPr sz="1600" spc="5" dirty="0">
                <a:latin typeface="Book Antiqua"/>
                <a:cs typeface="Book Antiqua"/>
              </a:rPr>
              <a:t>respectively so that</a:t>
            </a:r>
            <a:r>
              <a:rPr sz="1600" spc="-120" dirty="0">
                <a:latin typeface="Book Antiqua"/>
                <a:cs typeface="Book Antiqua"/>
              </a:rPr>
              <a:t> </a:t>
            </a:r>
            <a:r>
              <a:rPr sz="1600" i="1" spc="10" dirty="0">
                <a:latin typeface="Book Antiqua"/>
                <a:cs typeface="Book Antiqua"/>
              </a:rPr>
              <a:t>m</a:t>
            </a:r>
            <a:r>
              <a:rPr sz="1575" i="1" spc="15" baseline="-29100" dirty="0">
                <a:latin typeface="Book Antiqua"/>
                <a:cs typeface="Book Antiqua"/>
              </a:rPr>
              <a:t>i</a:t>
            </a:r>
            <a:endParaRPr sz="1575" baseline="-29100">
              <a:latin typeface="Book Antiqua"/>
              <a:cs typeface="Book Antiqua"/>
            </a:endParaRPr>
          </a:p>
          <a:p>
            <a:pPr marL="85725" marR="17780">
              <a:lnSpc>
                <a:spcPts val="1900"/>
              </a:lnSpc>
              <a:spcBef>
                <a:spcPts val="70"/>
              </a:spcBef>
              <a:tabLst>
                <a:tab pos="6282690" algn="l"/>
              </a:tabLst>
            </a:pPr>
            <a:r>
              <a:rPr sz="1600" spc="10" dirty="0">
                <a:latin typeface="Times New Roman"/>
                <a:cs typeface="Times New Roman"/>
              </a:rPr>
              <a:t>≥ 1 </a:t>
            </a:r>
            <a:r>
              <a:rPr sz="1600" spc="5" dirty="0">
                <a:latin typeface="Book Antiqua"/>
                <a:cs typeface="Book Antiqua"/>
              </a:rPr>
              <a:t>for </a:t>
            </a:r>
            <a:r>
              <a:rPr sz="1450" i="1" spc="-5" dirty="0">
                <a:latin typeface="Book Antiqua"/>
                <a:cs typeface="Book Antiqua"/>
              </a:rPr>
              <a:t>i </a:t>
            </a:r>
            <a:r>
              <a:rPr sz="1450" spc="-10" dirty="0">
                <a:latin typeface="Book Antiqua"/>
                <a:cs typeface="Book Antiqua"/>
              </a:rPr>
              <a:t>= </a:t>
            </a:r>
            <a:r>
              <a:rPr sz="1450" spc="-5" dirty="0">
                <a:latin typeface="Times New Roman"/>
                <a:cs typeface="Times New Roman"/>
              </a:rPr>
              <a:t>0</a:t>
            </a:r>
            <a:r>
              <a:rPr sz="1450" spc="-5" dirty="0">
                <a:latin typeface="Book Antiqua"/>
                <a:cs typeface="Book Antiqua"/>
              </a:rPr>
              <a:t>, 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r>
              <a:rPr sz="1450" spc="-5" dirty="0">
                <a:latin typeface="Book Antiqua"/>
                <a:cs typeface="Book Antiqua"/>
              </a:rPr>
              <a:t>, </a:t>
            </a:r>
            <a:r>
              <a:rPr sz="1450" spc="-5" dirty="0">
                <a:latin typeface="Times New Roman"/>
                <a:cs typeface="Times New Roman"/>
              </a:rPr>
              <a:t>2</a:t>
            </a:r>
            <a:r>
              <a:rPr sz="1450" spc="-5" dirty="0">
                <a:latin typeface="Book Antiqua"/>
                <a:cs typeface="Book Antiqua"/>
              </a:rPr>
              <a:t>, </a:t>
            </a:r>
            <a:r>
              <a:rPr sz="1450" spc="-10" dirty="0">
                <a:latin typeface="Book Antiqua"/>
                <a:cs typeface="Book Antiqua"/>
              </a:rPr>
              <a:t>…,</a:t>
            </a:r>
            <a:r>
              <a:rPr sz="1450" i="1" spc="-10" dirty="0">
                <a:latin typeface="Book Antiqua"/>
                <a:cs typeface="Book Antiqua"/>
              </a:rPr>
              <a:t>t </a:t>
            </a:r>
            <a:r>
              <a:rPr sz="1450" spc="-10" dirty="0">
                <a:latin typeface="Book Antiqua"/>
                <a:cs typeface="Book Antiqua"/>
              </a:rPr>
              <a:t>and </a:t>
            </a:r>
            <a:r>
              <a:rPr sz="1600" i="1" spc="15" dirty="0">
                <a:latin typeface="Book Antiqua"/>
                <a:cs typeface="Book Antiqua"/>
              </a:rPr>
              <a:t>m</a:t>
            </a:r>
            <a:r>
              <a:rPr sz="1575" spc="22" baseline="-26455" dirty="0">
                <a:latin typeface="Times New Roman"/>
                <a:cs typeface="Times New Roman"/>
              </a:rPr>
              <a:t>1  </a:t>
            </a:r>
            <a:r>
              <a:rPr sz="1600" spc="10" dirty="0">
                <a:latin typeface="Book Antiqua"/>
                <a:cs typeface="Book Antiqua"/>
              </a:rPr>
              <a:t>+  </a:t>
            </a:r>
            <a:r>
              <a:rPr sz="1600" i="1" spc="15" dirty="0">
                <a:latin typeface="Book Antiqua"/>
                <a:cs typeface="Book Antiqua"/>
              </a:rPr>
              <a:t>m</a:t>
            </a:r>
            <a:r>
              <a:rPr sz="1575" spc="22" baseline="-26455" dirty="0">
                <a:latin typeface="Times New Roman"/>
                <a:cs typeface="Times New Roman"/>
              </a:rPr>
              <a:t>2  </a:t>
            </a:r>
            <a:r>
              <a:rPr sz="1600" spc="10" dirty="0">
                <a:latin typeface="Book Antiqua"/>
                <a:cs typeface="Book Antiqua"/>
              </a:rPr>
              <a:t>+  </a:t>
            </a:r>
            <a:r>
              <a:rPr sz="1600" spc="20" dirty="0">
                <a:latin typeface="Book Antiqua"/>
                <a:cs typeface="Book Antiqua"/>
              </a:rPr>
              <a:t>… </a:t>
            </a:r>
            <a:r>
              <a:rPr sz="1600" spc="10" dirty="0">
                <a:latin typeface="Book Antiqua"/>
                <a:cs typeface="Book Antiqua"/>
              </a:rPr>
              <a:t>+ </a:t>
            </a:r>
            <a:r>
              <a:rPr sz="1600" i="1" spc="10" dirty="0">
                <a:latin typeface="Book Antiqua"/>
                <a:cs typeface="Book Antiqua"/>
              </a:rPr>
              <a:t>m</a:t>
            </a:r>
            <a:r>
              <a:rPr sz="1575" i="1" spc="15" baseline="-29100" dirty="0">
                <a:latin typeface="Book Antiqua"/>
                <a:cs typeface="Book Antiqua"/>
              </a:rPr>
              <a:t>t </a:t>
            </a:r>
            <a:r>
              <a:rPr sz="1600" spc="10" dirty="0">
                <a:latin typeface="Book Antiqua"/>
                <a:cs typeface="Book Antiqua"/>
              </a:rPr>
              <a:t>= </a:t>
            </a:r>
            <a:r>
              <a:rPr sz="1600" i="1" spc="5" dirty="0">
                <a:latin typeface="Book Antiqua"/>
                <a:cs typeface="Book Antiqua"/>
              </a:rPr>
              <a:t>k</a:t>
            </a:r>
            <a:r>
              <a:rPr sz="1600" spc="5" dirty="0">
                <a:latin typeface="Book Antiqua"/>
                <a:cs typeface="Book Antiqua"/>
              </a:rPr>
              <a:t>. Then </a:t>
            </a:r>
            <a:r>
              <a:rPr sz="1600" spc="10" dirty="0">
                <a:latin typeface="Book Antiqua"/>
                <a:cs typeface="Book Antiqua"/>
              </a:rPr>
              <a:t>a</a:t>
            </a:r>
            <a:r>
              <a:rPr sz="1600" spc="-235" dirty="0">
                <a:latin typeface="Book Antiqua"/>
                <a:cs typeface="Book Antiqua"/>
              </a:rPr>
              <a:t> </a:t>
            </a:r>
            <a:r>
              <a:rPr sz="1600" spc="5" dirty="0">
                <a:latin typeface="Book Antiqua"/>
                <a:cs typeface="Book Antiqua"/>
              </a:rPr>
              <a:t>sequence</a:t>
            </a:r>
            <a:r>
              <a:rPr sz="1600" spc="10" dirty="0">
                <a:latin typeface="Book Antiqua"/>
                <a:cs typeface="Book Antiqua"/>
              </a:rPr>
              <a:t> </a:t>
            </a:r>
            <a:r>
              <a:rPr sz="1600" spc="5" dirty="0">
                <a:latin typeface="Book Antiqua"/>
                <a:cs typeface="Book Antiqua"/>
              </a:rPr>
              <a:t>{</a:t>
            </a:r>
            <a:r>
              <a:rPr sz="1600" i="1" spc="5" dirty="0">
                <a:latin typeface="Book Antiqua"/>
                <a:cs typeface="Book Antiqua"/>
              </a:rPr>
              <a:t>a</a:t>
            </a:r>
            <a:r>
              <a:rPr sz="1575" i="1" spc="7" baseline="-29100" dirty="0">
                <a:latin typeface="Book Antiqua"/>
                <a:cs typeface="Book Antiqua"/>
              </a:rPr>
              <a:t>n</a:t>
            </a:r>
            <a:r>
              <a:rPr sz="1600" spc="5" dirty="0">
                <a:latin typeface="Book Antiqua"/>
                <a:cs typeface="Book Antiqua"/>
              </a:rPr>
              <a:t>}	is </a:t>
            </a:r>
            <a:r>
              <a:rPr sz="1600" spc="10" dirty="0">
                <a:latin typeface="Book Antiqua"/>
                <a:cs typeface="Book Antiqua"/>
              </a:rPr>
              <a:t>a </a:t>
            </a:r>
            <a:r>
              <a:rPr sz="1600" spc="5" dirty="0">
                <a:latin typeface="Book Antiqua"/>
                <a:cs typeface="Book Antiqua"/>
              </a:rPr>
              <a:t>solution of</a:t>
            </a:r>
            <a:r>
              <a:rPr sz="1600" spc="-70" dirty="0">
                <a:latin typeface="Book Antiqua"/>
                <a:cs typeface="Book Antiqua"/>
              </a:rPr>
              <a:t> </a:t>
            </a:r>
            <a:r>
              <a:rPr sz="1600" spc="5" dirty="0">
                <a:latin typeface="Book Antiqua"/>
                <a:cs typeface="Book Antiqua"/>
              </a:rPr>
              <a:t>the  </a:t>
            </a:r>
            <a:r>
              <a:rPr sz="1600" dirty="0">
                <a:latin typeface="Book Antiqua"/>
                <a:cs typeface="Book Antiqua"/>
              </a:rPr>
              <a:t>recurrence relation</a:t>
            </a:r>
            <a:endParaRPr sz="1600">
              <a:latin typeface="Book Antiqua"/>
              <a:cs typeface="Book Antiqua"/>
            </a:endParaRPr>
          </a:p>
          <a:p>
            <a:pPr marL="384810">
              <a:lnSpc>
                <a:spcPct val="100000"/>
              </a:lnSpc>
              <a:spcBef>
                <a:spcPts val="220"/>
              </a:spcBef>
            </a:pPr>
            <a:r>
              <a:rPr sz="1700" i="1" spc="-5" dirty="0">
                <a:latin typeface="Book Antiqua"/>
                <a:cs typeface="Book Antiqua"/>
              </a:rPr>
              <a:t>a</a:t>
            </a:r>
            <a:r>
              <a:rPr sz="1725" i="1" spc="-7" baseline="-26570" dirty="0">
                <a:latin typeface="Book Antiqua"/>
                <a:cs typeface="Book Antiqua"/>
              </a:rPr>
              <a:t>n </a:t>
            </a:r>
            <a:r>
              <a:rPr sz="1700" i="1" spc="5" dirty="0">
                <a:latin typeface="Book Antiqua"/>
                <a:cs typeface="Book Antiqua"/>
              </a:rPr>
              <a:t>= </a:t>
            </a:r>
            <a:r>
              <a:rPr sz="1700" i="1" spc="-5" dirty="0">
                <a:latin typeface="Book Antiqua"/>
                <a:cs typeface="Book Antiqua"/>
              </a:rPr>
              <a:t>c</a:t>
            </a:r>
            <a:r>
              <a:rPr sz="1725" spc="-7" baseline="-26570" dirty="0">
                <a:latin typeface="Times New Roman"/>
                <a:cs typeface="Times New Roman"/>
              </a:rPr>
              <a:t>1</a:t>
            </a:r>
            <a:r>
              <a:rPr sz="1700" i="1" spc="-5" dirty="0">
                <a:latin typeface="Book Antiqua"/>
                <a:cs typeface="Book Antiqua"/>
              </a:rPr>
              <a:t>a</a:t>
            </a:r>
            <a:r>
              <a:rPr sz="1725" i="1" spc="-7" baseline="-26570" dirty="0">
                <a:latin typeface="Book Antiqua"/>
                <a:cs typeface="Book Antiqua"/>
              </a:rPr>
              <a:t>n</a:t>
            </a:r>
            <a:r>
              <a:rPr sz="1725" spc="-7" baseline="-26570" dirty="0">
                <a:latin typeface="Times New Roman"/>
                <a:cs typeface="Times New Roman"/>
              </a:rPr>
              <a:t>−1 </a:t>
            </a:r>
            <a:r>
              <a:rPr sz="1700" i="1" spc="5" dirty="0">
                <a:latin typeface="Book Antiqua"/>
                <a:cs typeface="Book Antiqua"/>
              </a:rPr>
              <a:t>+ </a:t>
            </a:r>
            <a:r>
              <a:rPr sz="1700" i="1" spc="-5" dirty="0">
                <a:latin typeface="Book Antiqua"/>
                <a:cs typeface="Book Antiqua"/>
              </a:rPr>
              <a:t>c</a:t>
            </a:r>
            <a:r>
              <a:rPr sz="1725" spc="-7" baseline="-26570" dirty="0">
                <a:latin typeface="Times New Roman"/>
                <a:cs typeface="Times New Roman"/>
              </a:rPr>
              <a:t>2</a:t>
            </a:r>
            <a:r>
              <a:rPr sz="1700" i="1" spc="-5" dirty="0">
                <a:latin typeface="Book Antiqua"/>
                <a:cs typeface="Book Antiqua"/>
              </a:rPr>
              <a:t>a</a:t>
            </a:r>
            <a:r>
              <a:rPr sz="1725" i="1" spc="-7" baseline="-26570" dirty="0">
                <a:latin typeface="Book Antiqua"/>
                <a:cs typeface="Book Antiqua"/>
              </a:rPr>
              <a:t>n</a:t>
            </a:r>
            <a:r>
              <a:rPr sz="1725" spc="-7" baseline="-26570" dirty="0">
                <a:latin typeface="Times New Roman"/>
                <a:cs typeface="Times New Roman"/>
              </a:rPr>
              <a:t>−2 </a:t>
            </a:r>
            <a:r>
              <a:rPr sz="1700" i="1" spc="5" dirty="0">
                <a:latin typeface="Book Antiqua"/>
                <a:cs typeface="Book Antiqua"/>
              </a:rPr>
              <a:t>+ ….. + </a:t>
            </a:r>
            <a:r>
              <a:rPr sz="1700" i="1" spc="-5" dirty="0">
                <a:latin typeface="Book Antiqua"/>
                <a:cs typeface="Book Antiqua"/>
              </a:rPr>
              <a:t>c</a:t>
            </a:r>
            <a:r>
              <a:rPr sz="1725" i="1" spc="-7" baseline="-26570" dirty="0">
                <a:latin typeface="Book Antiqua"/>
                <a:cs typeface="Book Antiqua"/>
              </a:rPr>
              <a:t>k</a:t>
            </a:r>
            <a:r>
              <a:rPr sz="1725" i="1" spc="172" baseline="-26570" dirty="0">
                <a:latin typeface="Book Antiqua"/>
                <a:cs typeface="Book Antiqua"/>
              </a:rPr>
              <a:t> </a:t>
            </a:r>
            <a:r>
              <a:rPr sz="1700" i="1" spc="-5" dirty="0">
                <a:latin typeface="Book Antiqua"/>
                <a:cs typeface="Book Antiqua"/>
              </a:rPr>
              <a:t>a</a:t>
            </a:r>
            <a:r>
              <a:rPr sz="1725" i="1" spc="-7" baseline="-26570" dirty="0">
                <a:latin typeface="Book Antiqua"/>
                <a:cs typeface="Book Antiqua"/>
              </a:rPr>
              <a:t>n</a:t>
            </a:r>
            <a:r>
              <a:rPr sz="1725" spc="-7" baseline="-26570" dirty="0">
                <a:latin typeface="Times New Roman"/>
                <a:cs typeface="Times New Roman"/>
              </a:rPr>
              <a:t>−</a:t>
            </a:r>
            <a:r>
              <a:rPr sz="1725" i="1" spc="-7" baseline="-26570" dirty="0">
                <a:latin typeface="Book Antiqua"/>
                <a:cs typeface="Book Antiqua"/>
              </a:rPr>
              <a:t>k</a:t>
            </a:r>
            <a:endParaRPr sz="1725" baseline="-26570">
              <a:latin typeface="Book Antiqua"/>
              <a:cs typeface="Book Antiqua"/>
            </a:endParaRPr>
          </a:p>
          <a:p>
            <a:pPr marL="72390">
              <a:lnSpc>
                <a:spcPct val="100000"/>
              </a:lnSpc>
              <a:spcBef>
                <a:spcPts val="459"/>
              </a:spcBef>
            </a:pPr>
            <a:r>
              <a:rPr sz="1700" dirty="0">
                <a:latin typeface="Book Antiqua"/>
                <a:cs typeface="Book Antiqua"/>
              </a:rPr>
              <a:t>if </a:t>
            </a:r>
            <a:r>
              <a:rPr sz="1700" spc="5" dirty="0">
                <a:latin typeface="Book Antiqua"/>
                <a:cs typeface="Book Antiqua"/>
              </a:rPr>
              <a:t>and </a:t>
            </a:r>
            <a:r>
              <a:rPr sz="1700" dirty="0">
                <a:latin typeface="Book Antiqua"/>
                <a:cs typeface="Book Antiqua"/>
              </a:rPr>
              <a:t>only</a:t>
            </a:r>
            <a:r>
              <a:rPr sz="1700" spc="-10" dirty="0">
                <a:latin typeface="Book Antiqua"/>
                <a:cs typeface="Book Antiqua"/>
              </a:rPr>
              <a:t> </a:t>
            </a:r>
            <a:r>
              <a:rPr sz="1700" dirty="0">
                <a:latin typeface="Book Antiqua"/>
                <a:cs typeface="Book Antiqua"/>
              </a:rPr>
              <a:t>if</a:t>
            </a:r>
            <a:endParaRPr sz="17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362" y="5930900"/>
            <a:ext cx="648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Book Antiqua"/>
                <a:cs typeface="Book Antiqua"/>
              </a:rPr>
              <a:t>for </a:t>
            </a:r>
            <a:r>
              <a:rPr sz="1700" i="1" spc="5" dirty="0">
                <a:latin typeface="Book Antiqua"/>
                <a:cs typeface="Book Antiqua"/>
              </a:rPr>
              <a:t>n </a:t>
            </a:r>
            <a:r>
              <a:rPr sz="1700" spc="5" dirty="0">
                <a:latin typeface="Book Antiqua"/>
                <a:cs typeface="Book Antiqua"/>
              </a:rPr>
              <a:t>=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sz="1700" dirty="0">
                <a:latin typeface="Book Antiqua"/>
                <a:cs typeface="Book Antiqua"/>
              </a:rPr>
              <a:t>,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dirty="0">
                <a:latin typeface="Book Antiqua"/>
                <a:cs typeface="Book Antiqua"/>
              </a:rPr>
              <a:t>,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dirty="0">
                <a:latin typeface="Book Antiqua"/>
                <a:cs typeface="Book Antiqua"/>
              </a:rPr>
              <a:t>, </a:t>
            </a:r>
            <a:r>
              <a:rPr sz="1700" spc="5" dirty="0">
                <a:latin typeface="Book Antiqua"/>
                <a:cs typeface="Book Antiqua"/>
              </a:rPr>
              <a:t>…, </a:t>
            </a:r>
            <a:r>
              <a:rPr sz="1700" spc="-5" dirty="0">
                <a:latin typeface="Book Antiqua"/>
                <a:cs typeface="Book Antiqua"/>
              </a:rPr>
              <a:t>where </a:t>
            </a:r>
            <a:r>
              <a:rPr sz="1700" spc="35" dirty="0">
                <a:latin typeface="Times New Roman"/>
                <a:cs typeface="Times New Roman"/>
              </a:rPr>
              <a:t>α</a:t>
            </a:r>
            <a:r>
              <a:rPr sz="1725" i="1" spc="52" baseline="-26570" dirty="0">
                <a:latin typeface="Book Antiqua"/>
                <a:cs typeface="Book Antiqua"/>
              </a:rPr>
              <a:t>i,j </a:t>
            </a:r>
            <a:r>
              <a:rPr sz="1800" spc="-5" dirty="0">
                <a:latin typeface="Times New Roman"/>
                <a:cs typeface="Times New Roman"/>
              </a:rPr>
              <a:t>are constants </a:t>
            </a:r>
            <a:r>
              <a:rPr sz="1800" dirty="0">
                <a:latin typeface="Times New Roman"/>
                <a:cs typeface="Times New Roman"/>
              </a:rPr>
              <a:t>for 1≤ </a:t>
            </a:r>
            <a:r>
              <a:rPr sz="1800" i="1" dirty="0">
                <a:latin typeface="Book Antiqua"/>
                <a:cs typeface="Book Antiqua"/>
              </a:rPr>
              <a:t>i </a:t>
            </a:r>
            <a:r>
              <a:rPr sz="1800" dirty="0">
                <a:latin typeface="Times New Roman"/>
                <a:cs typeface="Times New Roman"/>
              </a:rPr>
              <a:t>≤ </a:t>
            </a:r>
            <a:r>
              <a:rPr sz="1800" i="1" dirty="0">
                <a:latin typeface="Book Antiqua"/>
                <a:cs typeface="Book Antiqua"/>
              </a:rPr>
              <a:t>t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0≤ j ≤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Book Antiqua"/>
                <a:cs typeface="Book Antiqua"/>
              </a:rPr>
              <a:t>m</a:t>
            </a:r>
            <a:r>
              <a:rPr sz="1800" i="1" baseline="-27777" dirty="0">
                <a:latin typeface="Book Antiqua"/>
                <a:cs typeface="Book Antiqua"/>
              </a:rPr>
              <a:t>i</a:t>
            </a:r>
            <a:r>
              <a:rPr sz="1800" baseline="-27777" dirty="0">
                <a:latin typeface="Times New Roman"/>
                <a:cs typeface="Times New Roman"/>
              </a:rPr>
              <a:t>−1</a:t>
            </a:r>
            <a:r>
              <a:rPr sz="1700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4114800"/>
            <a:ext cx="5105400" cy="29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4572000"/>
            <a:ext cx="4660900" cy="292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5000" y="5105400"/>
            <a:ext cx="5232400" cy="29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62926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80"/>
              </a:spcBef>
            </a:pPr>
            <a:r>
              <a:rPr spc="10" dirty="0"/>
              <a:t>Linear </a:t>
            </a:r>
            <a:r>
              <a:rPr spc="15" dirty="0"/>
              <a:t>Nonhomogeneous </a:t>
            </a:r>
            <a:r>
              <a:rPr spc="-5" dirty="0"/>
              <a:t>Recurrence  </a:t>
            </a:r>
            <a:r>
              <a:rPr spc="-10" dirty="0"/>
              <a:t>Relations </a:t>
            </a:r>
            <a:r>
              <a:rPr spc="10" dirty="0"/>
              <a:t>with Constant</a:t>
            </a:r>
            <a:r>
              <a:rPr spc="40" dirty="0"/>
              <a:t> </a:t>
            </a:r>
            <a:r>
              <a:rPr spc="10" dirty="0"/>
              <a:t>Coefficients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1200" y="1965960"/>
            <a:ext cx="7914640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17780" indent="-19050">
              <a:lnSpc>
                <a:spcPct val="111100"/>
              </a:lnSpc>
              <a:spcBef>
                <a:spcPts val="100"/>
              </a:spcBef>
            </a:pPr>
            <a:r>
              <a:rPr sz="2400" b="1" spc="-5" dirty="0">
                <a:latin typeface="Book Antiqua"/>
                <a:cs typeface="Book Antiqua"/>
              </a:rPr>
              <a:t>Definition: </a:t>
            </a:r>
            <a:r>
              <a:rPr sz="2400" dirty="0">
                <a:latin typeface="Book Antiqua"/>
                <a:cs typeface="Book Antiqua"/>
              </a:rPr>
              <a:t>A </a:t>
            </a:r>
            <a:r>
              <a:rPr sz="2400" i="1" spc="-5" dirty="0">
                <a:latin typeface="Book Antiqua"/>
                <a:cs typeface="Book Antiqua"/>
              </a:rPr>
              <a:t>linear nonhomogeneous </a:t>
            </a:r>
            <a:r>
              <a:rPr sz="2400" i="1" spc="-10" dirty="0">
                <a:latin typeface="Book Antiqua"/>
                <a:cs typeface="Book Antiqua"/>
              </a:rPr>
              <a:t>recurrence relation </a:t>
            </a:r>
            <a:r>
              <a:rPr sz="2400" i="1" spc="-5" dirty="0">
                <a:latin typeface="Book Antiqua"/>
                <a:cs typeface="Book Antiqua"/>
              </a:rPr>
              <a:t>with  constant coefficients </a:t>
            </a:r>
            <a:r>
              <a:rPr sz="2400" dirty="0">
                <a:latin typeface="Book Antiqua"/>
                <a:cs typeface="Book Antiqua"/>
              </a:rPr>
              <a:t>is a </a:t>
            </a:r>
            <a:r>
              <a:rPr sz="2400" spc="-15" dirty="0">
                <a:latin typeface="Book Antiqua"/>
                <a:cs typeface="Book Antiqua"/>
              </a:rPr>
              <a:t>recurrence </a:t>
            </a:r>
            <a:r>
              <a:rPr sz="2400" spc="-10" dirty="0">
                <a:latin typeface="Book Antiqua"/>
                <a:cs typeface="Book Antiqua"/>
              </a:rPr>
              <a:t>relation </a:t>
            </a:r>
            <a:r>
              <a:rPr sz="2400" dirty="0">
                <a:latin typeface="Book Antiqua"/>
                <a:cs typeface="Book Antiqua"/>
              </a:rPr>
              <a:t>of </a:t>
            </a:r>
            <a:r>
              <a:rPr sz="2400" spc="-5" dirty="0">
                <a:latin typeface="Book Antiqua"/>
                <a:cs typeface="Book Antiqua"/>
              </a:rPr>
              <a:t>the</a:t>
            </a:r>
            <a:r>
              <a:rPr sz="2400" spc="4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form:</a:t>
            </a:r>
            <a:endParaRPr sz="2400">
              <a:latin typeface="Book Antiqua"/>
              <a:cs typeface="Book Antiqua"/>
            </a:endParaRPr>
          </a:p>
          <a:p>
            <a:pPr marL="558800">
              <a:lnSpc>
                <a:spcPct val="100000"/>
              </a:lnSpc>
              <a:spcBef>
                <a:spcPts val="919"/>
              </a:spcBef>
            </a:pPr>
            <a:r>
              <a:rPr sz="2400" i="1" dirty="0">
                <a:latin typeface="Book Antiqua"/>
                <a:cs typeface="Book Antiqua"/>
              </a:rPr>
              <a:t>a</a:t>
            </a:r>
            <a:r>
              <a:rPr sz="2400" i="1" baseline="-24305" dirty="0">
                <a:latin typeface="Book Antiqua"/>
                <a:cs typeface="Book Antiqua"/>
              </a:rPr>
              <a:t>n </a:t>
            </a:r>
            <a:r>
              <a:rPr sz="2400" i="1" dirty="0">
                <a:latin typeface="Book Antiqua"/>
                <a:cs typeface="Book Antiqua"/>
              </a:rPr>
              <a:t>= </a:t>
            </a:r>
            <a:r>
              <a:rPr sz="2400" i="1" spc="-5" dirty="0">
                <a:latin typeface="Book Antiqua"/>
                <a:cs typeface="Book Antiqua"/>
              </a:rPr>
              <a:t>c</a:t>
            </a:r>
            <a:r>
              <a:rPr sz="2400" spc="-7" baseline="-22569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Book Antiqua"/>
                <a:cs typeface="Book Antiqua"/>
              </a:rPr>
              <a:t>a</a:t>
            </a:r>
            <a:r>
              <a:rPr sz="2400" i="1" spc="-7" baseline="-24305" dirty="0">
                <a:latin typeface="Book Antiqua"/>
                <a:cs typeface="Book Antiqua"/>
              </a:rPr>
              <a:t>n</a:t>
            </a:r>
            <a:r>
              <a:rPr sz="2400" spc="-7" baseline="-22569" dirty="0">
                <a:latin typeface="Times New Roman"/>
                <a:cs typeface="Times New Roman"/>
              </a:rPr>
              <a:t>−1 </a:t>
            </a:r>
            <a:r>
              <a:rPr sz="2400" i="1" dirty="0">
                <a:latin typeface="Book Antiqua"/>
                <a:cs typeface="Book Antiqua"/>
              </a:rPr>
              <a:t>+ </a:t>
            </a:r>
            <a:r>
              <a:rPr sz="2400" i="1" spc="-5" dirty="0">
                <a:latin typeface="Book Antiqua"/>
                <a:cs typeface="Book Antiqua"/>
              </a:rPr>
              <a:t>c</a:t>
            </a:r>
            <a:r>
              <a:rPr sz="2400" spc="-7" baseline="-22569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Book Antiqua"/>
                <a:cs typeface="Book Antiqua"/>
              </a:rPr>
              <a:t>a</a:t>
            </a:r>
            <a:r>
              <a:rPr sz="2400" i="1" spc="-7" baseline="-24305" dirty="0">
                <a:latin typeface="Book Antiqua"/>
                <a:cs typeface="Book Antiqua"/>
              </a:rPr>
              <a:t>n</a:t>
            </a:r>
            <a:r>
              <a:rPr sz="2400" spc="-7" baseline="-22569" dirty="0">
                <a:latin typeface="Times New Roman"/>
                <a:cs typeface="Times New Roman"/>
              </a:rPr>
              <a:t>−2 </a:t>
            </a:r>
            <a:r>
              <a:rPr sz="2400" i="1" dirty="0">
                <a:latin typeface="Book Antiqua"/>
                <a:cs typeface="Book Antiqua"/>
              </a:rPr>
              <a:t>+ ….. + </a:t>
            </a:r>
            <a:r>
              <a:rPr sz="2400" i="1" spc="-5" dirty="0">
                <a:latin typeface="Book Antiqua"/>
                <a:cs typeface="Book Antiqua"/>
              </a:rPr>
              <a:t>c</a:t>
            </a:r>
            <a:r>
              <a:rPr sz="2400" i="1" spc="-7" baseline="-24305" dirty="0">
                <a:latin typeface="Book Antiqua"/>
                <a:cs typeface="Book Antiqua"/>
              </a:rPr>
              <a:t>k </a:t>
            </a:r>
            <a:r>
              <a:rPr sz="2400" i="1" dirty="0">
                <a:latin typeface="Book Antiqua"/>
                <a:cs typeface="Book Antiqua"/>
              </a:rPr>
              <a:t>a</a:t>
            </a:r>
            <a:r>
              <a:rPr sz="2400" i="1" baseline="-24305" dirty="0">
                <a:latin typeface="Book Antiqua"/>
                <a:cs typeface="Book Antiqua"/>
              </a:rPr>
              <a:t>n</a:t>
            </a:r>
            <a:r>
              <a:rPr sz="2400" baseline="-22569" dirty="0">
                <a:latin typeface="Times New Roman"/>
                <a:cs typeface="Times New Roman"/>
              </a:rPr>
              <a:t>−</a:t>
            </a:r>
            <a:r>
              <a:rPr sz="2400" i="1" baseline="-24305" dirty="0">
                <a:latin typeface="Book Antiqua"/>
                <a:cs typeface="Book Antiqua"/>
              </a:rPr>
              <a:t>k </a:t>
            </a:r>
            <a:r>
              <a:rPr sz="2400" i="1" dirty="0">
                <a:latin typeface="Book Antiqua"/>
                <a:cs typeface="Book Antiqua"/>
              </a:rPr>
              <a:t>+ </a:t>
            </a:r>
            <a:r>
              <a:rPr sz="2400" i="1" spc="-5" dirty="0">
                <a:latin typeface="Book Antiqua"/>
                <a:cs typeface="Book Antiqua"/>
              </a:rPr>
              <a:t>F</a:t>
            </a:r>
            <a:r>
              <a:rPr sz="2400" spc="-5" dirty="0">
                <a:latin typeface="Book Antiqua"/>
                <a:cs typeface="Book Antiqua"/>
              </a:rPr>
              <a:t>(</a:t>
            </a:r>
            <a:r>
              <a:rPr sz="2400" i="1" spc="-5" dirty="0">
                <a:latin typeface="Book Antiqua"/>
                <a:cs typeface="Book Antiqua"/>
              </a:rPr>
              <a:t>n</a:t>
            </a:r>
            <a:r>
              <a:rPr sz="2400" spc="-5" dirty="0">
                <a:latin typeface="Book Antiqua"/>
                <a:cs typeface="Book Antiqua"/>
              </a:rPr>
              <a:t>)</a:t>
            </a:r>
            <a:r>
              <a:rPr sz="2400" dirty="0">
                <a:latin typeface="Book Antiqua"/>
                <a:cs typeface="Book Antiqua"/>
              </a:rPr>
              <a:t> </a:t>
            </a:r>
            <a:r>
              <a:rPr sz="2400" i="1" baseline="-24305" dirty="0">
                <a:latin typeface="Book Antiqua"/>
                <a:cs typeface="Book Antiqua"/>
              </a:rPr>
              <a:t>,</a:t>
            </a:r>
            <a:endParaRPr sz="2400" baseline="-24305">
              <a:latin typeface="Book Antiqua"/>
              <a:cs typeface="Book Antiqua"/>
            </a:endParaRPr>
          </a:p>
          <a:p>
            <a:pPr marL="62865" marR="330835" indent="-38100">
              <a:lnSpc>
                <a:spcPct val="121500"/>
              </a:lnSpc>
              <a:spcBef>
                <a:spcPts val="700"/>
              </a:spcBef>
            </a:pPr>
            <a:r>
              <a:rPr sz="2400" spc="-10" dirty="0">
                <a:latin typeface="Book Antiqua"/>
                <a:cs typeface="Book Antiqua"/>
              </a:rPr>
              <a:t>where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baseline="-22569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Book Antiqua"/>
                <a:cs typeface="Book Antiqua"/>
              </a:rPr>
              <a:t>, c</a:t>
            </a:r>
            <a:r>
              <a:rPr sz="2400" baseline="-22569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Book Antiqua"/>
                <a:cs typeface="Book Antiqua"/>
              </a:rPr>
              <a:t>, ….,c</a:t>
            </a:r>
            <a:r>
              <a:rPr sz="2400" i="1" baseline="-24305" dirty="0">
                <a:latin typeface="Book Antiqua"/>
                <a:cs typeface="Book Antiqua"/>
              </a:rPr>
              <a:t>k </a:t>
            </a:r>
            <a:r>
              <a:rPr sz="2400" spc="-15" dirty="0">
                <a:latin typeface="Book Antiqua"/>
                <a:cs typeface="Book Antiqua"/>
              </a:rPr>
              <a:t>are real </a:t>
            </a:r>
            <a:r>
              <a:rPr sz="2400" spc="-5" dirty="0">
                <a:latin typeface="Book Antiqua"/>
                <a:cs typeface="Book Antiqua"/>
              </a:rPr>
              <a:t>numbers, </a:t>
            </a:r>
            <a:r>
              <a:rPr sz="2400" dirty="0">
                <a:latin typeface="Book Antiqua"/>
                <a:cs typeface="Book Antiqua"/>
              </a:rPr>
              <a:t>and </a:t>
            </a:r>
            <a:r>
              <a:rPr sz="2400" i="1" dirty="0">
                <a:latin typeface="Book Antiqua"/>
                <a:cs typeface="Book Antiqua"/>
              </a:rPr>
              <a:t>F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n</a:t>
            </a:r>
            <a:r>
              <a:rPr sz="2400" dirty="0">
                <a:latin typeface="Book Antiqua"/>
                <a:cs typeface="Book Antiqua"/>
              </a:rPr>
              <a:t>)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function 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identically zero depending only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n.</a:t>
            </a:r>
            <a:endParaRPr sz="24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Times New Roman"/>
                <a:cs typeface="Times New Roman"/>
              </a:rPr>
              <a:t>The recurrence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</a:t>
            </a:r>
            <a:endParaRPr sz="24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919"/>
              </a:spcBef>
            </a:pPr>
            <a:r>
              <a:rPr sz="2400" i="1" dirty="0">
                <a:latin typeface="Book Antiqua"/>
                <a:cs typeface="Book Antiqua"/>
              </a:rPr>
              <a:t>a</a:t>
            </a:r>
            <a:r>
              <a:rPr sz="2400" i="1" baseline="-24305" dirty="0">
                <a:latin typeface="Book Antiqua"/>
                <a:cs typeface="Book Antiqua"/>
              </a:rPr>
              <a:t>n </a:t>
            </a:r>
            <a:r>
              <a:rPr sz="2400" i="1" dirty="0">
                <a:latin typeface="Book Antiqua"/>
                <a:cs typeface="Book Antiqua"/>
              </a:rPr>
              <a:t>= </a:t>
            </a:r>
            <a:r>
              <a:rPr sz="2400" i="1" spc="-5" dirty="0">
                <a:latin typeface="Book Antiqua"/>
                <a:cs typeface="Book Antiqua"/>
              </a:rPr>
              <a:t>c</a:t>
            </a:r>
            <a:r>
              <a:rPr sz="2400" spc="-7" baseline="-22569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Book Antiqua"/>
                <a:cs typeface="Book Antiqua"/>
              </a:rPr>
              <a:t>a</a:t>
            </a:r>
            <a:r>
              <a:rPr sz="2400" i="1" spc="-7" baseline="-24305" dirty="0">
                <a:latin typeface="Book Antiqua"/>
                <a:cs typeface="Book Antiqua"/>
              </a:rPr>
              <a:t>n</a:t>
            </a:r>
            <a:r>
              <a:rPr sz="2400" spc="-7" baseline="-22569" dirty="0">
                <a:latin typeface="Times New Roman"/>
                <a:cs typeface="Times New Roman"/>
              </a:rPr>
              <a:t>−1 </a:t>
            </a:r>
            <a:r>
              <a:rPr sz="2400" i="1" dirty="0">
                <a:latin typeface="Book Antiqua"/>
                <a:cs typeface="Book Antiqua"/>
              </a:rPr>
              <a:t>+ </a:t>
            </a:r>
            <a:r>
              <a:rPr sz="2400" i="1" spc="-5" dirty="0">
                <a:latin typeface="Book Antiqua"/>
                <a:cs typeface="Book Antiqua"/>
              </a:rPr>
              <a:t>c</a:t>
            </a:r>
            <a:r>
              <a:rPr sz="2400" spc="-7" baseline="-22569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Book Antiqua"/>
                <a:cs typeface="Book Antiqua"/>
              </a:rPr>
              <a:t>a</a:t>
            </a:r>
            <a:r>
              <a:rPr sz="2400" i="1" spc="-7" baseline="-24305" dirty="0">
                <a:latin typeface="Book Antiqua"/>
                <a:cs typeface="Book Antiqua"/>
              </a:rPr>
              <a:t>n</a:t>
            </a:r>
            <a:r>
              <a:rPr sz="2400" spc="-7" baseline="-22569" dirty="0">
                <a:latin typeface="Times New Roman"/>
                <a:cs typeface="Times New Roman"/>
              </a:rPr>
              <a:t>−2 </a:t>
            </a:r>
            <a:r>
              <a:rPr sz="2400" i="1" dirty="0">
                <a:latin typeface="Book Antiqua"/>
                <a:cs typeface="Book Antiqua"/>
              </a:rPr>
              <a:t>+ ….. + </a:t>
            </a:r>
            <a:r>
              <a:rPr sz="2400" i="1" spc="-5" dirty="0">
                <a:latin typeface="Book Antiqua"/>
                <a:cs typeface="Book Antiqua"/>
              </a:rPr>
              <a:t>c</a:t>
            </a:r>
            <a:r>
              <a:rPr sz="2400" i="1" spc="-7" baseline="-24305" dirty="0">
                <a:latin typeface="Book Antiqua"/>
                <a:cs typeface="Book Antiqua"/>
              </a:rPr>
              <a:t>k </a:t>
            </a:r>
            <a:r>
              <a:rPr sz="2400" i="1" dirty="0">
                <a:latin typeface="Book Antiqua"/>
                <a:cs typeface="Book Antiqua"/>
              </a:rPr>
              <a:t>a</a:t>
            </a:r>
            <a:r>
              <a:rPr sz="2400" i="1" baseline="-24305" dirty="0">
                <a:latin typeface="Book Antiqua"/>
                <a:cs typeface="Book Antiqua"/>
              </a:rPr>
              <a:t>n</a:t>
            </a:r>
            <a:r>
              <a:rPr sz="2400" baseline="-22569" dirty="0">
                <a:latin typeface="Times New Roman"/>
                <a:cs typeface="Times New Roman"/>
              </a:rPr>
              <a:t>−</a:t>
            </a:r>
            <a:r>
              <a:rPr sz="2400" i="1" baseline="-24305" dirty="0">
                <a:latin typeface="Book Antiqua"/>
                <a:cs typeface="Book Antiqua"/>
              </a:rPr>
              <a:t>k</a:t>
            </a:r>
            <a:r>
              <a:rPr sz="2400" i="1" spc="292" baseline="-24305" dirty="0">
                <a:latin typeface="Book Antiqua"/>
                <a:cs typeface="Book Antiqua"/>
              </a:rPr>
              <a:t> </a:t>
            </a:r>
            <a:r>
              <a:rPr sz="2400" i="1" baseline="-24305" dirty="0">
                <a:latin typeface="Book Antiqua"/>
                <a:cs typeface="Book Antiqua"/>
              </a:rPr>
              <a:t>,</a:t>
            </a:r>
            <a:endParaRPr sz="2400" baseline="-24305">
              <a:latin typeface="Book Antiqua"/>
              <a:cs typeface="Book Antiqua"/>
            </a:endParaRPr>
          </a:p>
          <a:p>
            <a:pPr marL="25400">
              <a:lnSpc>
                <a:spcPct val="100000"/>
              </a:lnSpc>
              <a:spcBef>
                <a:spcPts val="1019"/>
              </a:spcBef>
            </a:pPr>
            <a:r>
              <a:rPr sz="2400" spc="-5" dirty="0">
                <a:latin typeface="Times New Roman"/>
                <a:cs typeface="Times New Roman"/>
              </a:rPr>
              <a:t>is called the associated homogeneous recurrence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3044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9582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335"/>
              </a:spcBef>
            </a:pPr>
            <a:r>
              <a:rPr sz="3250" spc="10" dirty="0"/>
              <a:t>Linear Nonhomogeneous </a:t>
            </a:r>
            <a:r>
              <a:rPr sz="3250" spc="-5" dirty="0"/>
              <a:t>Recurrence  Relations </a:t>
            </a:r>
            <a:r>
              <a:rPr sz="3250" spc="10" dirty="0"/>
              <a:t>with Constant Coefficients</a:t>
            </a:r>
            <a:r>
              <a:rPr sz="3250" spc="-40" dirty="0"/>
              <a:t> </a:t>
            </a:r>
            <a:r>
              <a:rPr sz="3250" spc="5" dirty="0"/>
              <a:t>(</a:t>
            </a:r>
            <a:r>
              <a:rPr sz="3250" i="1" spc="5" dirty="0">
                <a:latin typeface="Trebuchet MS"/>
                <a:cs typeface="Trebuchet MS"/>
              </a:rPr>
              <a:t>cont.</a:t>
            </a:r>
            <a:r>
              <a:rPr sz="3250" spc="5" dirty="0"/>
              <a:t>)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90" y="1972310"/>
            <a:ext cx="7441565" cy="42583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3975" marR="275590" indent="-29209">
              <a:lnSpc>
                <a:spcPts val="2100"/>
              </a:lnSpc>
              <a:spcBef>
                <a:spcPts val="290"/>
              </a:spcBef>
            </a:pPr>
            <a:r>
              <a:rPr sz="1850" spc="5" dirty="0">
                <a:latin typeface="Book Antiqua"/>
                <a:cs typeface="Book Antiqua"/>
              </a:rPr>
              <a:t>The following </a:t>
            </a:r>
            <a:r>
              <a:rPr sz="1850" spc="-5" dirty="0">
                <a:latin typeface="Book Antiqua"/>
                <a:cs typeface="Book Antiqua"/>
              </a:rPr>
              <a:t>are </a:t>
            </a:r>
            <a:r>
              <a:rPr sz="1850" dirty="0">
                <a:latin typeface="Book Antiqua"/>
                <a:cs typeface="Book Antiqua"/>
              </a:rPr>
              <a:t>linear </a:t>
            </a:r>
            <a:r>
              <a:rPr sz="1850" spc="5" dirty="0">
                <a:latin typeface="Book Antiqua"/>
                <a:cs typeface="Book Antiqua"/>
              </a:rPr>
              <a:t>nonhomogeneous </a:t>
            </a:r>
            <a:r>
              <a:rPr sz="1850" dirty="0">
                <a:latin typeface="Book Antiqua"/>
                <a:cs typeface="Book Antiqua"/>
              </a:rPr>
              <a:t>recurrence relations </a:t>
            </a:r>
            <a:r>
              <a:rPr sz="1850" spc="10" dirty="0">
                <a:latin typeface="Book Antiqua"/>
                <a:cs typeface="Book Antiqua"/>
              </a:rPr>
              <a:t>with  </a:t>
            </a:r>
            <a:r>
              <a:rPr sz="1850" spc="5" dirty="0">
                <a:latin typeface="Book Antiqua"/>
                <a:cs typeface="Book Antiqua"/>
              </a:rPr>
              <a:t>constant</a:t>
            </a:r>
            <a:r>
              <a:rPr sz="1850" dirty="0">
                <a:latin typeface="Book Antiqua"/>
                <a:cs typeface="Book Antiqua"/>
              </a:rPr>
              <a:t> coefficients:</a:t>
            </a:r>
            <a:endParaRPr sz="1850">
              <a:latin typeface="Book Antiqua"/>
              <a:cs typeface="Book Antiqua"/>
            </a:endParaRPr>
          </a:p>
          <a:p>
            <a:pPr marL="1204595">
              <a:lnSpc>
                <a:spcPts val="819"/>
              </a:lnSpc>
              <a:spcBef>
                <a:spcPts val="290"/>
              </a:spcBef>
            </a:pPr>
            <a:r>
              <a:rPr sz="1250" i="1" spc="-5" dirty="0">
                <a:latin typeface="Book Antiqua"/>
                <a:cs typeface="Book Antiqua"/>
              </a:rPr>
              <a:t>n</a:t>
            </a:r>
            <a:endParaRPr sz="1250">
              <a:latin typeface="Book Antiqua"/>
              <a:cs typeface="Book Antiqua"/>
            </a:endParaRPr>
          </a:p>
          <a:p>
            <a:pPr marL="25400">
              <a:lnSpc>
                <a:spcPts val="1540"/>
              </a:lnSpc>
              <a:tabLst>
                <a:tab pos="1332230" algn="l"/>
              </a:tabLst>
            </a:pPr>
            <a:r>
              <a:rPr sz="1850" i="1" dirty="0">
                <a:latin typeface="Book Antiqua"/>
                <a:cs typeface="Book Antiqua"/>
              </a:rPr>
              <a:t>a</a:t>
            </a:r>
            <a:r>
              <a:rPr sz="1875" i="1" baseline="-31111" dirty="0">
                <a:latin typeface="Book Antiqua"/>
                <a:cs typeface="Book Antiqua"/>
              </a:rPr>
              <a:t>n  </a:t>
            </a:r>
            <a:r>
              <a:rPr sz="1850" i="1" spc="10" dirty="0">
                <a:latin typeface="Book Antiqua"/>
                <a:cs typeface="Book Antiqua"/>
              </a:rPr>
              <a:t>= </a:t>
            </a:r>
            <a:r>
              <a:rPr sz="1850" i="1" spc="-5" dirty="0">
                <a:latin typeface="Book Antiqua"/>
                <a:cs typeface="Book Antiqua"/>
              </a:rPr>
              <a:t>a</a:t>
            </a:r>
            <a:r>
              <a:rPr sz="1875" i="1" spc="-7" baseline="-31111" dirty="0">
                <a:latin typeface="Book Antiqua"/>
                <a:cs typeface="Book Antiqua"/>
              </a:rPr>
              <a:t>n</a:t>
            </a:r>
            <a:r>
              <a:rPr sz="1875" spc="-7" baseline="-28888" dirty="0">
                <a:latin typeface="Times New Roman"/>
                <a:cs typeface="Times New Roman"/>
              </a:rPr>
              <a:t>−1</a:t>
            </a:r>
            <a:r>
              <a:rPr sz="1875" spc="-232" baseline="-28888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Book Antiqua"/>
                <a:cs typeface="Book Antiqua"/>
              </a:rPr>
              <a:t>+ </a:t>
            </a:r>
            <a:r>
              <a:rPr sz="1850" spc="10" dirty="0">
                <a:latin typeface="Times New Roman"/>
                <a:cs typeface="Times New Roman"/>
              </a:rPr>
              <a:t>2	</a:t>
            </a:r>
            <a:r>
              <a:rPr sz="1875" i="1" spc="-7" baseline="-31111" dirty="0">
                <a:latin typeface="Book Antiqua"/>
                <a:cs typeface="Book Antiqua"/>
              </a:rPr>
              <a:t>,</a:t>
            </a:r>
            <a:endParaRPr sz="1875" baseline="-31111">
              <a:latin typeface="Book Antiqua"/>
              <a:cs typeface="Book Antiqua"/>
            </a:endParaRPr>
          </a:p>
          <a:p>
            <a:pPr marL="1842770">
              <a:lnSpc>
                <a:spcPts val="785"/>
              </a:lnSpc>
              <a:spcBef>
                <a:spcPts val="605"/>
              </a:spcBef>
            </a:pPr>
            <a:r>
              <a:rPr sz="1250" spc="-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ts val="1505"/>
              </a:lnSpc>
              <a:tabLst>
                <a:tab pos="1981200" algn="l"/>
              </a:tabLst>
            </a:pPr>
            <a:r>
              <a:rPr sz="1850" i="1" dirty="0">
                <a:latin typeface="Book Antiqua"/>
                <a:cs typeface="Book Antiqua"/>
              </a:rPr>
              <a:t>a</a:t>
            </a:r>
            <a:r>
              <a:rPr sz="1875" i="1" baseline="-31111" dirty="0">
                <a:latin typeface="Book Antiqua"/>
                <a:cs typeface="Book Antiqua"/>
              </a:rPr>
              <a:t>n  </a:t>
            </a:r>
            <a:r>
              <a:rPr sz="1850" i="1" spc="10" dirty="0">
                <a:latin typeface="Book Antiqua"/>
                <a:cs typeface="Book Antiqua"/>
              </a:rPr>
              <a:t>= </a:t>
            </a:r>
            <a:r>
              <a:rPr sz="1850" i="1" spc="-5" dirty="0">
                <a:latin typeface="Book Antiqua"/>
                <a:cs typeface="Book Antiqua"/>
              </a:rPr>
              <a:t>a</a:t>
            </a:r>
            <a:r>
              <a:rPr sz="1875" i="1" spc="-7" baseline="-31111" dirty="0">
                <a:latin typeface="Book Antiqua"/>
                <a:cs typeface="Book Antiqua"/>
              </a:rPr>
              <a:t>n</a:t>
            </a:r>
            <a:r>
              <a:rPr sz="1875" spc="-7" baseline="-28888" dirty="0">
                <a:latin typeface="Times New Roman"/>
                <a:cs typeface="Times New Roman"/>
              </a:rPr>
              <a:t>−1 </a:t>
            </a:r>
            <a:r>
              <a:rPr sz="1850" i="1" spc="10" dirty="0">
                <a:latin typeface="Book Antiqua"/>
                <a:cs typeface="Book Antiqua"/>
              </a:rPr>
              <a:t>+ </a:t>
            </a:r>
            <a:r>
              <a:rPr sz="1850" i="1" spc="-5" dirty="0">
                <a:latin typeface="Book Antiqua"/>
                <a:cs typeface="Book Antiqua"/>
              </a:rPr>
              <a:t>a</a:t>
            </a:r>
            <a:r>
              <a:rPr sz="1875" i="1" spc="-7" baseline="-31111" dirty="0">
                <a:latin typeface="Book Antiqua"/>
                <a:cs typeface="Book Antiqua"/>
              </a:rPr>
              <a:t>n</a:t>
            </a:r>
            <a:r>
              <a:rPr sz="1875" spc="-7" baseline="-28888" dirty="0">
                <a:latin typeface="Times New Roman"/>
                <a:cs typeface="Times New Roman"/>
              </a:rPr>
              <a:t>−2</a:t>
            </a:r>
            <a:r>
              <a:rPr sz="1875" spc="22" baseline="-28888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Book Antiqua"/>
                <a:cs typeface="Book Antiqua"/>
              </a:rPr>
              <a:t>+ n	+ n +</a:t>
            </a:r>
            <a:r>
              <a:rPr sz="1850" i="1" spc="-10" dirty="0">
                <a:latin typeface="Book Antiqua"/>
                <a:cs typeface="Book Antiqua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1</a:t>
            </a:r>
            <a:r>
              <a:rPr sz="1850" i="1" spc="5" dirty="0">
                <a:latin typeface="Book Antiqua"/>
                <a:cs typeface="Book Antiqua"/>
              </a:rPr>
              <a:t>,</a:t>
            </a:r>
            <a:endParaRPr sz="1850">
              <a:latin typeface="Book Antiqua"/>
              <a:cs typeface="Book Antiqua"/>
            </a:endParaRPr>
          </a:p>
          <a:p>
            <a:pPr marL="1515110">
              <a:lnSpc>
                <a:spcPts val="785"/>
              </a:lnSpc>
              <a:spcBef>
                <a:spcPts val="710"/>
              </a:spcBef>
            </a:pPr>
            <a:r>
              <a:rPr sz="1250" spc="-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ts val="1505"/>
              </a:lnSpc>
              <a:tabLst>
                <a:tab pos="1653539" algn="l"/>
              </a:tabLst>
            </a:pPr>
            <a:r>
              <a:rPr sz="1850" i="1" dirty="0">
                <a:latin typeface="Book Antiqua"/>
                <a:cs typeface="Book Antiqua"/>
              </a:rPr>
              <a:t>a</a:t>
            </a:r>
            <a:r>
              <a:rPr sz="1875" i="1" baseline="-31111" dirty="0">
                <a:latin typeface="Book Antiqua"/>
                <a:cs typeface="Book Antiqua"/>
              </a:rPr>
              <a:t>n  </a:t>
            </a:r>
            <a:r>
              <a:rPr sz="1850" i="1" spc="10" dirty="0">
                <a:latin typeface="Book Antiqua"/>
                <a:cs typeface="Book Antiqua"/>
              </a:rPr>
              <a:t>= </a:t>
            </a:r>
            <a:r>
              <a:rPr sz="1850" dirty="0">
                <a:latin typeface="Times New Roman"/>
                <a:cs typeface="Times New Roman"/>
              </a:rPr>
              <a:t>3</a:t>
            </a:r>
            <a:r>
              <a:rPr sz="1850" i="1" dirty="0">
                <a:latin typeface="Book Antiqua"/>
                <a:cs typeface="Book Antiqua"/>
              </a:rPr>
              <a:t>a</a:t>
            </a:r>
            <a:r>
              <a:rPr sz="1875" i="1" baseline="-31111" dirty="0">
                <a:latin typeface="Book Antiqua"/>
                <a:cs typeface="Book Antiqua"/>
              </a:rPr>
              <a:t>n</a:t>
            </a:r>
            <a:r>
              <a:rPr sz="1875" baseline="-28888" dirty="0">
                <a:latin typeface="Times New Roman"/>
                <a:cs typeface="Times New Roman"/>
              </a:rPr>
              <a:t>−1</a:t>
            </a:r>
            <a:r>
              <a:rPr sz="1875" spc="-240" baseline="-28888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Book Antiqua"/>
                <a:cs typeface="Book Antiqua"/>
              </a:rPr>
              <a:t>+  </a:t>
            </a:r>
            <a:r>
              <a:rPr sz="1850" i="1" spc="5" dirty="0">
                <a:latin typeface="Book Antiqua"/>
                <a:cs typeface="Book Antiqua"/>
              </a:rPr>
              <a:t>n</a:t>
            </a:r>
            <a:r>
              <a:rPr sz="1850" spc="5" dirty="0">
                <a:latin typeface="Times New Roman"/>
                <a:cs typeface="Times New Roman"/>
              </a:rPr>
              <a:t>3	</a:t>
            </a:r>
            <a:r>
              <a:rPr sz="1850" i="1" spc="5" dirty="0">
                <a:latin typeface="Book Antiqua"/>
                <a:cs typeface="Book Antiqua"/>
              </a:rPr>
              <a:t>,</a:t>
            </a:r>
            <a:endParaRPr sz="1850">
              <a:latin typeface="Book Antiqua"/>
              <a:cs typeface="Book Antiqua"/>
            </a:endParaRPr>
          </a:p>
          <a:p>
            <a:pPr marL="25400">
              <a:lnSpc>
                <a:spcPct val="100000"/>
              </a:lnSpc>
              <a:spcBef>
                <a:spcPts val="780"/>
              </a:spcBef>
            </a:pPr>
            <a:r>
              <a:rPr sz="1850" i="1" dirty="0">
                <a:latin typeface="Book Antiqua"/>
                <a:cs typeface="Book Antiqua"/>
              </a:rPr>
              <a:t>a</a:t>
            </a:r>
            <a:r>
              <a:rPr sz="1875" i="1" baseline="-31111" dirty="0">
                <a:latin typeface="Book Antiqua"/>
                <a:cs typeface="Book Antiqua"/>
              </a:rPr>
              <a:t>n </a:t>
            </a:r>
            <a:r>
              <a:rPr sz="1850" i="1" spc="10" dirty="0">
                <a:latin typeface="Book Antiqua"/>
                <a:cs typeface="Book Antiqua"/>
              </a:rPr>
              <a:t>= </a:t>
            </a:r>
            <a:r>
              <a:rPr sz="1850" i="1" spc="-5" dirty="0">
                <a:latin typeface="Book Antiqua"/>
                <a:cs typeface="Book Antiqua"/>
              </a:rPr>
              <a:t>a</a:t>
            </a:r>
            <a:r>
              <a:rPr sz="1875" i="1" spc="-7" baseline="-31111" dirty="0">
                <a:latin typeface="Book Antiqua"/>
                <a:cs typeface="Book Antiqua"/>
              </a:rPr>
              <a:t>n</a:t>
            </a:r>
            <a:r>
              <a:rPr sz="1875" spc="-7" baseline="-28888" dirty="0">
                <a:latin typeface="Times New Roman"/>
                <a:cs typeface="Times New Roman"/>
              </a:rPr>
              <a:t>−1 </a:t>
            </a:r>
            <a:r>
              <a:rPr sz="1850" i="1" spc="10" dirty="0">
                <a:latin typeface="Book Antiqua"/>
                <a:cs typeface="Book Antiqua"/>
              </a:rPr>
              <a:t>+ </a:t>
            </a:r>
            <a:r>
              <a:rPr sz="1850" i="1" spc="-5" dirty="0">
                <a:latin typeface="Book Antiqua"/>
                <a:cs typeface="Book Antiqua"/>
              </a:rPr>
              <a:t>a</a:t>
            </a:r>
            <a:r>
              <a:rPr sz="1875" i="1" spc="-7" baseline="-31111" dirty="0">
                <a:latin typeface="Book Antiqua"/>
                <a:cs typeface="Book Antiqua"/>
              </a:rPr>
              <a:t>n</a:t>
            </a:r>
            <a:r>
              <a:rPr sz="1875" spc="-7" baseline="-28888" dirty="0">
                <a:latin typeface="Times New Roman"/>
                <a:cs typeface="Times New Roman"/>
              </a:rPr>
              <a:t>−2 </a:t>
            </a:r>
            <a:r>
              <a:rPr sz="1850" i="1" spc="10" dirty="0">
                <a:latin typeface="Book Antiqua"/>
                <a:cs typeface="Book Antiqua"/>
              </a:rPr>
              <a:t>+ </a:t>
            </a:r>
            <a:r>
              <a:rPr sz="1850" i="1" spc="-5" dirty="0">
                <a:latin typeface="Book Antiqua"/>
                <a:cs typeface="Book Antiqua"/>
              </a:rPr>
              <a:t>a</a:t>
            </a:r>
            <a:r>
              <a:rPr sz="1875" i="1" spc="-7" baseline="-31111" dirty="0">
                <a:latin typeface="Book Antiqua"/>
                <a:cs typeface="Book Antiqua"/>
              </a:rPr>
              <a:t>n</a:t>
            </a:r>
            <a:r>
              <a:rPr sz="1875" spc="-7" baseline="-28888" dirty="0">
                <a:latin typeface="Times New Roman"/>
                <a:cs typeface="Times New Roman"/>
              </a:rPr>
              <a:t>−3 </a:t>
            </a:r>
            <a:r>
              <a:rPr sz="1850" i="1" spc="10" dirty="0">
                <a:latin typeface="Book Antiqua"/>
                <a:cs typeface="Book Antiqua"/>
              </a:rPr>
              <a:t>+</a:t>
            </a:r>
            <a:r>
              <a:rPr sz="1850" i="1" spc="-320" dirty="0">
                <a:latin typeface="Book Antiqua"/>
                <a:cs typeface="Book Antiqua"/>
              </a:rPr>
              <a:t> </a:t>
            </a:r>
            <a:r>
              <a:rPr sz="1850" i="1" spc="5" dirty="0">
                <a:latin typeface="Book Antiqua"/>
                <a:cs typeface="Book Antiqua"/>
              </a:rPr>
              <a:t>n</a:t>
            </a:r>
            <a:r>
              <a:rPr sz="1850" spc="5" dirty="0">
                <a:latin typeface="Book Antiqua"/>
                <a:cs typeface="Book Antiqua"/>
              </a:rPr>
              <a:t>!</a:t>
            </a:r>
            <a:endParaRPr sz="1850">
              <a:latin typeface="Book Antiqua"/>
              <a:cs typeface="Book Antiqua"/>
            </a:endParaRPr>
          </a:p>
          <a:p>
            <a:pPr marL="53975" marR="17780" indent="-29209">
              <a:lnSpc>
                <a:spcPts val="2200"/>
              </a:lnSpc>
              <a:spcBef>
                <a:spcPts val="869"/>
              </a:spcBef>
            </a:pPr>
            <a:r>
              <a:rPr sz="1850" dirty="0">
                <a:latin typeface="Book Antiqua"/>
                <a:cs typeface="Book Antiqua"/>
              </a:rPr>
              <a:t>where </a:t>
            </a:r>
            <a:r>
              <a:rPr sz="1850" spc="5" dirty="0">
                <a:latin typeface="Book Antiqua"/>
                <a:cs typeface="Book Antiqua"/>
              </a:rPr>
              <a:t>the following </a:t>
            </a:r>
            <a:r>
              <a:rPr sz="1850" spc="-5" dirty="0">
                <a:latin typeface="Book Antiqua"/>
                <a:cs typeface="Book Antiqua"/>
              </a:rPr>
              <a:t>are </a:t>
            </a:r>
            <a:r>
              <a:rPr sz="1850" spc="5" dirty="0">
                <a:latin typeface="Book Antiqua"/>
                <a:cs typeface="Book Antiqua"/>
              </a:rPr>
              <a:t>the associated </a:t>
            </a:r>
            <a:r>
              <a:rPr sz="1850" dirty="0">
                <a:latin typeface="Book Antiqua"/>
                <a:cs typeface="Book Antiqua"/>
              </a:rPr>
              <a:t>linear </a:t>
            </a:r>
            <a:r>
              <a:rPr sz="1850" spc="5" dirty="0">
                <a:latin typeface="Book Antiqua"/>
                <a:cs typeface="Book Antiqua"/>
              </a:rPr>
              <a:t>homogeneous </a:t>
            </a:r>
            <a:r>
              <a:rPr sz="1850" dirty="0">
                <a:latin typeface="Book Antiqua"/>
                <a:cs typeface="Book Antiqua"/>
              </a:rPr>
              <a:t>recurrence  relations, respectively:</a:t>
            </a:r>
            <a:endParaRPr sz="1850">
              <a:latin typeface="Book Antiqua"/>
              <a:cs typeface="Book Antiqua"/>
            </a:endParaRPr>
          </a:p>
          <a:p>
            <a:pPr marL="25400">
              <a:lnSpc>
                <a:spcPct val="100000"/>
              </a:lnSpc>
              <a:spcBef>
                <a:spcPts val="994"/>
              </a:spcBef>
            </a:pPr>
            <a:r>
              <a:rPr sz="2775" i="1" baseline="21021" dirty="0">
                <a:latin typeface="Book Antiqua"/>
                <a:cs typeface="Book Antiqua"/>
              </a:rPr>
              <a:t>a</a:t>
            </a:r>
            <a:r>
              <a:rPr sz="1250" i="1" dirty="0">
                <a:latin typeface="Book Antiqua"/>
                <a:cs typeface="Book Antiqua"/>
              </a:rPr>
              <a:t>n </a:t>
            </a:r>
            <a:r>
              <a:rPr sz="2775" i="1" spc="15" baseline="21021" dirty="0">
                <a:latin typeface="Book Antiqua"/>
                <a:cs typeface="Book Antiqua"/>
              </a:rPr>
              <a:t>= </a:t>
            </a:r>
            <a:r>
              <a:rPr sz="2775" i="1" spc="-7" baseline="21021" dirty="0">
                <a:latin typeface="Book Antiqua"/>
                <a:cs typeface="Book Antiqua"/>
              </a:rPr>
              <a:t>a</a:t>
            </a:r>
            <a:r>
              <a:rPr sz="1250" i="1" spc="-5" dirty="0">
                <a:latin typeface="Book Antiqua"/>
                <a:cs typeface="Book Antiqua"/>
              </a:rPr>
              <a:t>n</a:t>
            </a:r>
            <a:r>
              <a:rPr sz="1875" spc="-7" baseline="2222" dirty="0">
                <a:latin typeface="Times New Roman"/>
                <a:cs typeface="Times New Roman"/>
              </a:rPr>
              <a:t>−1</a:t>
            </a:r>
            <a:r>
              <a:rPr sz="1875" spc="209" baseline="2222" dirty="0">
                <a:latin typeface="Times New Roman"/>
                <a:cs typeface="Times New Roman"/>
              </a:rPr>
              <a:t> </a:t>
            </a:r>
            <a:r>
              <a:rPr sz="1250" i="1" spc="-5" dirty="0">
                <a:latin typeface="Book Antiqua"/>
                <a:cs typeface="Book Antiqua"/>
              </a:rPr>
              <a:t>,</a:t>
            </a:r>
            <a:endParaRPr sz="1250">
              <a:latin typeface="Book Antiqua"/>
              <a:cs typeface="Book Antiqua"/>
            </a:endParaRPr>
          </a:p>
          <a:p>
            <a:pPr marL="25400" marR="5925820">
              <a:lnSpc>
                <a:spcPct val="104400"/>
              </a:lnSpc>
              <a:spcBef>
                <a:spcPts val="580"/>
              </a:spcBef>
            </a:pPr>
            <a:r>
              <a:rPr sz="2775" i="1" baseline="21021" dirty="0">
                <a:latin typeface="Book Antiqua"/>
                <a:cs typeface="Book Antiqua"/>
              </a:rPr>
              <a:t>a</a:t>
            </a:r>
            <a:r>
              <a:rPr sz="1250" i="1" dirty="0">
                <a:latin typeface="Book Antiqua"/>
                <a:cs typeface="Book Antiqua"/>
              </a:rPr>
              <a:t>n </a:t>
            </a:r>
            <a:r>
              <a:rPr sz="2775" i="1" spc="15" baseline="21021" dirty="0">
                <a:latin typeface="Book Antiqua"/>
                <a:cs typeface="Book Antiqua"/>
              </a:rPr>
              <a:t>= </a:t>
            </a:r>
            <a:r>
              <a:rPr sz="2775" i="1" spc="-7" baseline="21021" dirty="0">
                <a:latin typeface="Book Antiqua"/>
                <a:cs typeface="Book Antiqua"/>
              </a:rPr>
              <a:t>a</a:t>
            </a:r>
            <a:r>
              <a:rPr sz="1250" i="1" spc="-5" dirty="0">
                <a:latin typeface="Book Antiqua"/>
                <a:cs typeface="Book Antiqua"/>
              </a:rPr>
              <a:t>n</a:t>
            </a:r>
            <a:r>
              <a:rPr sz="1875" spc="-7" baseline="2222" dirty="0">
                <a:latin typeface="Times New Roman"/>
                <a:cs typeface="Times New Roman"/>
              </a:rPr>
              <a:t>−1 </a:t>
            </a:r>
            <a:r>
              <a:rPr sz="2775" i="1" spc="15" baseline="21021" dirty="0">
                <a:latin typeface="Book Antiqua"/>
                <a:cs typeface="Book Antiqua"/>
              </a:rPr>
              <a:t>+ </a:t>
            </a:r>
            <a:r>
              <a:rPr sz="2775" i="1" baseline="21021" dirty="0">
                <a:latin typeface="Book Antiqua"/>
                <a:cs typeface="Book Antiqua"/>
              </a:rPr>
              <a:t>a</a:t>
            </a:r>
            <a:r>
              <a:rPr sz="1250" i="1" dirty="0">
                <a:latin typeface="Book Antiqua"/>
                <a:cs typeface="Book Antiqua"/>
              </a:rPr>
              <a:t>n</a:t>
            </a:r>
            <a:r>
              <a:rPr sz="1875" baseline="2222" dirty="0">
                <a:latin typeface="Times New Roman"/>
                <a:cs typeface="Times New Roman"/>
              </a:rPr>
              <a:t>−2</a:t>
            </a:r>
            <a:r>
              <a:rPr sz="2775" i="1" baseline="21021" dirty="0">
                <a:latin typeface="Book Antiqua"/>
                <a:cs typeface="Book Antiqua"/>
              </a:rPr>
              <a:t>,  </a:t>
            </a:r>
            <a:r>
              <a:rPr sz="1850" i="1" dirty="0">
                <a:latin typeface="Book Antiqua"/>
                <a:cs typeface="Book Antiqua"/>
              </a:rPr>
              <a:t>a</a:t>
            </a:r>
            <a:r>
              <a:rPr sz="1875" i="1" baseline="-31111" dirty="0">
                <a:latin typeface="Book Antiqua"/>
                <a:cs typeface="Book Antiqua"/>
              </a:rPr>
              <a:t>n </a:t>
            </a:r>
            <a:r>
              <a:rPr sz="1850" i="1" spc="10" dirty="0">
                <a:latin typeface="Book Antiqua"/>
                <a:cs typeface="Book Antiqua"/>
              </a:rPr>
              <a:t>= </a:t>
            </a:r>
            <a:r>
              <a:rPr sz="1850" dirty="0">
                <a:latin typeface="Times New Roman"/>
                <a:cs typeface="Times New Roman"/>
              </a:rPr>
              <a:t>3</a:t>
            </a:r>
            <a:r>
              <a:rPr sz="1850" i="1" dirty="0">
                <a:latin typeface="Book Antiqua"/>
                <a:cs typeface="Book Antiqua"/>
              </a:rPr>
              <a:t>a</a:t>
            </a:r>
            <a:r>
              <a:rPr sz="1875" i="1" baseline="-31111" dirty="0">
                <a:latin typeface="Book Antiqua"/>
                <a:cs typeface="Book Antiqua"/>
              </a:rPr>
              <a:t>n</a:t>
            </a:r>
            <a:r>
              <a:rPr sz="1875" baseline="-28888" dirty="0">
                <a:latin typeface="Times New Roman"/>
                <a:cs typeface="Times New Roman"/>
              </a:rPr>
              <a:t>−1</a:t>
            </a:r>
            <a:r>
              <a:rPr sz="1875" spc="-52" baseline="-28888" dirty="0">
                <a:latin typeface="Times New Roman"/>
                <a:cs typeface="Times New Roman"/>
              </a:rPr>
              <a:t> </a:t>
            </a:r>
            <a:r>
              <a:rPr sz="1850" i="1" spc="5" dirty="0">
                <a:latin typeface="Book Antiqua"/>
                <a:cs typeface="Book Antiqua"/>
              </a:rPr>
              <a:t>,</a:t>
            </a:r>
            <a:endParaRPr sz="1850">
              <a:latin typeface="Book Antiqua"/>
              <a:cs typeface="Book Antiqua"/>
            </a:endParaRPr>
          </a:p>
          <a:p>
            <a:pPr marL="25400">
              <a:lnSpc>
                <a:spcPct val="100000"/>
              </a:lnSpc>
              <a:spcBef>
                <a:spcPts val="1465"/>
              </a:spcBef>
            </a:pPr>
            <a:r>
              <a:rPr sz="2775" i="1" baseline="21021" dirty="0">
                <a:latin typeface="Book Antiqua"/>
                <a:cs typeface="Book Antiqua"/>
              </a:rPr>
              <a:t>a</a:t>
            </a:r>
            <a:r>
              <a:rPr sz="1250" i="1" dirty="0">
                <a:latin typeface="Book Antiqua"/>
                <a:cs typeface="Book Antiqua"/>
              </a:rPr>
              <a:t>n </a:t>
            </a:r>
            <a:r>
              <a:rPr sz="2775" i="1" spc="15" baseline="21021" dirty="0">
                <a:latin typeface="Book Antiqua"/>
                <a:cs typeface="Book Antiqua"/>
              </a:rPr>
              <a:t>= </a:t>
            </a:r>
            <a:r>
              <a:rPr sz="2775" i="1" spc="-7" baseline="21021" dirty="0">
                <a:latin typeface="Book Antiqua"/>
                <a:cs typeface="Book Antiqua"/>
              </a:rPr>
              <a:t>a</a:t>
            </a:r>
            <a:r>
              <a:rPr sz="1250" i="1" spc="-5" dirty="0">
                <a:latin typeface="Book Antiqua"/>
                <a:cs typeface="Book Antiqua"/>
              </a:rPr>
              <a:t>n</a:t>
            </a:r>
            <a:r>
              <a:rPr sz="1875" spc="-7" baseline="2222" dirty="0">
                <a:latin typeface="Times New Roman"/>
                <a:cs typeface="Times New Roman"/>
              </a:rPr>
              <a:t>−1 </a:t>
            </a:r>
            <a:r>
              <a:rPr sz="2775" i="1" spc="15" baseline="21021" dirty="0">
                <a:latin typeface="Book Antiqua"/>
                <a:cs typeface="Book Antiqua"/>
              </a:rPr>
              <a:t>+ </a:t>
            </a:r>
            <a:r>
              <a:rPr sz="2775" i="1" spc="-7" baseline="21021" dirty="0">
                <a:latin typeface="Book Antiqua"/>
                <a:cs typeface="Book Antiqua"/>
              </a:rPr>
              <a:t>a</a:t>
            </a:r>
            <a:r>
              <a:rPr sz="1250" i="1" spc="-5" dirty="0">
                <a:latin typeface="Book Antiqua"/>
                <a:cs typeface="Book Antiqua"/>
              </a:rPr>
              <a:t>n</a:t>
            </a:r>
            <a:r>
              <a:rPr sz="1875" spc="-7" baseline="2222" dirty="0">
                <a:latin typeface="Times New Roman"/>
                <a:cs typeface="Times New Roman"/>
              </a:rPr>
              <a:t>−2 </a:t>
            </a:r>
            <a:r>
              <a:rPr sz="2775" i="1" spc="15" baseline="21021" dirty="0">
                <a:latin typeface="Book Antiqua"/>
                <a:cs typeface="Book Antiqua"/>
              </a:rPr>
              <a:t>+</a:t>
            </a:r>
            <a:r>
              <a:rPr sz="2775" i="1" spc="-472" baseline="21021" dirty="0">
                <a:latin typeface="Book Antiqua"/>
                <a:cs typeface="Book Antiqua"/>
              </a:rPr>
              <a:t> </a:t>
            </a:r>
            <a:r>
              <a:rPr sz="2775" i="1" spc="-7" baseline="21021" dirty="0">
                <a:latin typeface="Book Antiqua"/>
                <a:cs typeface="Book Antiqua"/>
              </a:rPr>
              <a:t>a</a:t>
            </a:r>
            <a:r>
              <a:rPr sz="1250" i="1" spc="-5" dirty="0">
                <a:latin typeface="Book Antiqua"/>
                <a:cs typeface="Book Antiqua"/>
              </a:rPr>
              <a:t>n</a:t>
            </a:r>
            <a:r>
              <a:rPr sz="1875" spc="-7" baseline="2222" dirty="0">
                <a:latin typeface="Times New Roman"/>
                <a:cs typeface="Times New Roman"/>
              </a:rPr>
              <a:t>−3</a:t>
            </a:r>
            <a:endParaRPr sz="1875" baseline="2222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739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57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5" dirty="0"/>
              <a:t>Solving Linear Nonhomogeneous </a:t>
            </a:r>
            <a:r>
              <a:rPr sz="2800" spc="-15" dirty="0"/>
              <a:t>Recurrence  Relations </a:t>
            </a:r>
            <a:r>
              <a:rPr sz="2800" dirty="0"/>
              <a:t>with </a:t>
            </a:r>
            <a:r>
              <a:rPr sz="2800" spc="-5" dirty="0"/>
              <a:t>Constant</a:t>
            </a:r>
            <a:r>
              <a:rPr sz="2800" spc="5" dirty="0"/>
              <a:t> </a:t>
            </a:r>
            <a:r>
              <a:rPr sz="2800" spc="-5" dirty="0"/>
              <a:t>Coefficients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30250" y="1882139"/>
            <a:ext cx="7694295" cy="425894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3815" marR="493395" indent="57150" algn="just">
              <a:lnSpc>
                <a:spcPct val="117000"/>
              </a:lnSpc>
              <a:spcBef>
                <a:spcPts val="350"/>
              </a:spcBef>
            </a:pPr>
            <a:r>
              <a:rPr sz="2600" spc="-5" dirty="0">
                <a:latin typeface="Times New Roman"/>
                <a:cs typeface="Times New Roman"/>
              </a:rPr>
              <a:t>Theorem </a:t>
            </a:r>
            <a:r>
              <a:rPr sz="2600" dirty="0">
                <a:latin typeface="Times New Roman"/>
                <a:cs typeface="Times New Roman"/>
              </a:rPr>
              <a:t>5</a:t>
            </a:r>
            <a:r>
              <a:rPr sz="2600" dirty="0">
                <a:latin typeface="Book Antiqua"/>
                <a:cs typeface="Book Antiqua"/>
              </a:rPr>
              <a:t>: If </a:t>
            </a:r>
            <a:r>
              <a:rPr sz="2600" spc="5" dirty="0">
                <a:latin typeface="Book Antiqua"/>
                <a:cs typeface="Book Antiqua"/>
              </a:rPr>
              <a:t>{</a:t>
            </a:r>
            <a:r>
              <a:rPr sz="2600" i="1" spc="5" dirty="0">
                <a:latin typeface="Book Antiqua"/>
                <a:cs typeface="Book Antiqua"/>
              </a:rPr>
              <a:t>a</a:t>
            </a:r>
            <a:r>
              <a:rPr sz="2550" i="1" spc="7" baseline="-24509" dirty="0">
                <a:latin typeface="Book Antiqua"/>
                <a:cs typeface="Book Antiqua"/>
              </a:rPr>
              <a:t>n</a:t>
            </a:r>
            <a:r>
              <a:rPr sz="2550" spc="7" baseline="21241" dirty="0">
                <a:latin typeface="Book Antiqua"/>
                <a:cs typeface="Book Antiqua"/>
              </a:rPr>
              <a:t>(</a:t>
            </a:r>
            <a:r>
              <a:rPr sz="2550" i="1" spc="7" baseline="21241" dirty="0">
                <a:latin typeface="Book Antiqua"/>
                <a:cs typeface="Book Antiqua"/>
              </a:rPr>
              <a:t>p</a:t>
            </a:r>
            <a:r>
              <a:rPr sz="2550" spc="7" baseline="21241" dirty="0">
                <a:latin typeface="Book Antiqua"/>
                <a:cs typeface="Book Antiqua"/>
              </a:rPr>
              <a:t>)</a:t>
            </a:r>
            <a:r>
              <a:rPr sz="2600" spc="5" dirty="0">
                <a:latin typeface="Book Antiqua"/>
                <a:cs typeface="Book Antiqua"/>
              </a:rPr>
              <a:t>} </a:t>
            </a:r>
            <a:r>
              <a:rPr sz="2600" dirty="0">
                <a:latin typeface="Book Antiqua"/>
                <a:cs typeface="Book Antiqua"/>
              </a:rPr>
              <a:t>is a </a:t>
            </a:r>
            <a:r>
              <a:rPr sz="2600" spc="-5" dirty="0">
                <a:latin typeface="Book Antiqua"/>
                <a:cs typeface="Book Antiqua"/>
              </a:rPr>
              <a:t>particular solution </a:t>
            </a:r>
            <a:r>
              <a:rPr sz="2600" dirty="0">
                <a:latin typeface="Book Antiqua"/>
                <a:cs typeface="Book Antiqua"/>
              </a:rPr>
              <a:t>of </a:t>
            </a:r>
            <a:r>
              <a:rPr sz="2600" spc="-5" dirty="0">
                <a:latin typeface="Book Antiqua"/>
                <a:cs typeface="Book Antiqua"/>
              </a:rPr>
              <a:t>the  nonhomogeneous linear </a:t>
            </a:r>
            <a:r>
              <a:rPr sz="2600" spc="-15" dirty="0">
                <a:latin typeface="Book Antiqua"/>
                <a:cs typeface="Book Antiqua"/>
              </a:rPr>
              <a:t>recurrence </a:t>
            </a:r>
            <a:r>
              <a:rPr sz="2600" spc="-10" dirty="0">
                <a:latin typeface="Book Antiqua"/>
                <a:cs typeface="Book Antiqua"/>
              </a:rPr>
              <a:t>relation </a:t>
            </a:r>
            <a:r>
              <a:rPr sz="2600" dirty="0">
                <a:latin typeface="Book Antiqua"/>
                <a:cs typeface="Book Antiqua"/>
              </a:rPr>
              <a:t>with  </a:t>
            </a:r>
            <a:r>
              <a:rPr sz="2600" spc="-5" dirty="0">
                <a:latin typeface="Book Antiqua"/>
                <a:cs typeface="Book Antiqua"/>
              </a:rPr>
              <a:t>constant coefficients</a:t>
            </a:r>
            <a:endParaRPr sz="2600">
              <a:latin typeface="Book Antiqua"/>
              <a:cs typeface="Book Antiqua"/>
            </a:endParaRPr>
          </a:p>
          <a:p>
            <a:pPr marL="400050">
              <a:lnSpc>
                <a:spcPct val="100000"/>
              </a:lnSpc>
              <a:spcBef>
                <a:spcPts val="1080"/>
              </a:spcBef>
            </a:pPr>
            <a:r>
              <a:rPr sz="2800" i="1" dirty="0">
                <a:latin typeface="Book Antiqua"/>
                <a:cs typeface="Book Antiqua"/>
              </a:rPr>
              <a:t>a</a:t>
            </a:r>
            <a:r>
              <a:rPr sz="2775" i="1" baseline="-24024" dirty="0">
                <a:latin typeface="Book Antiqua"/>
                <a:cs typeface="Book Antiqua"/>
              </a:rPr>
              <a:t>n </a:t>
            </a:r>
            <a:r>
              <a:rPr sz="2800" i="1" dirty="0">
                <a:latin typeface="Book Antiqua"/>
                <a:cs typeface="Book Antiqua"/>
              </a:rPr>
              <a:t>= </a:t>
            </a:r>
            <a:r>
              <a:rPr sz="2800" i="1" spc="5" dirty="0">
                <a:latin typeface="Book Antiqua"/>
                <a:cs typeface="Book Antiqua"/>
              </a:rPr>
              <a:t>c</a:t>
            </a:r>
            <a:r>
              <a:rPr sz="2775" spc="7" baseline="-22522" dirty="0">
                <a:latin typeface="Times New Roman"/>
                <a:cs typeface="Times New Roman"/>
              </a:rPr>
              <a:t>1</a:t>
            </a:r>
            <a:r>
              <a:rPr sz="2800" i="1" spc="5" dirty="0">
                <a:latin typeface="Book Antiqua"/>
                <a:cs typeface="Book Antiqua"/>
              </a:rPr>
              <a:t>a</a:t>
            </a:r>
            <a:r>
              <a:rPr sz="2775" i="1" spc="7" baseline="-24024" dirty="0">
                <a:latin typeface="Book Antiqua"/>
                <a:cs typeface="Book Antiqua"/>
              </a:rPr>
              <a:t>n</a:t>
            </a:r>
            <a:r>
              <a:rPr sz="2775" spc="7" baseline="-22522" dirty="0">
                <a:latin typeface="Times New Roman"/>
                <a:cs typeface="Times New Roman"/>
              </a:rPr>
              <a:t>−1 </a:t>
            </a:r>
            <a:r>
              <a:rPr sz="2800" i="1" dirty="0">
                <a:latin typeface="Book Antiqua"/>
                <a:cs typeface="Book Antiqua"/>
              </a:rPr>
              <a:t>+ </a:t>
            </a:r>
            <a:r>
              <a:rPr sz="2800" i="1" spc="5" dirty="0">
                <a:latin typeface="Book Antiqua"/>
                <a:cs typeface="Book Antiqua"/>
              </a:rPr>
              <a:t>c</a:t>
            </a:r>
            <a:r>
              <a:rPr sz="2775" spc="7" baseline="-22522" dirty="0">
                <a:latin typeface="Times New Roman"/>
                <a:cs typeface="Times New Roman"/>
              </a:rPr>
              <a:t>2</a:t>
            </a:r>
            <a:r>
              <a:rPr sz="2800" i="1" spc="5" dirty="0">
                <a:latin typeface="Book Antiqua"/>
                <a:cs typeface="Book Antiqua"/>
              </a:rPr>
              <a:t>a</a:t>
            </a:r>
            <a:r>
              <a:rPr sz="2775" i="1" spc="7" baseline="-24024" dirty="0">
                <a:latin typeface="Book Antiqua"/>
                <a:cs typeface="Book Antiqua"/>
              </a:rPr>
              <a:t>n</a:t>
            </a:r>
            <a:r>
              <a:rPr sz="2775" spc="7" baseline="-22522" dirty="0">
                <a:latin typeface="Times New Roman"/>
                <a:cs typeface="Times New Roman"/>
              </a:rPr>
              <a:t>−2 </a:t>
            </a:r>
            <a:r>
              <a:rPr sz="2800" i="1" dirty="0">
                <a:latin typeface="Book Antiqua"/>
                <a:cs typeface="Book Antiqua"/>
              </a:rPr>
              <a:t>+ </a:t>
            </a:r>
            <a:r>
              <a:rPr sz="2800" spc="-1200" dirty="0">
                <a:latin typeface="Arial Black"/>
                <a:cs typeface="Arial Black"/>
              </a:rPr>
              <a:t>…⋯</a:t>
            </a:r>
            <a:r>
              <a:rPr sz="2800" spc="-240" dirty="0">
                <a:latin typeface="Arial Black"/>
                <a:cs typeface="Arial Black"/>
              </a:rPr>
              <a:t> </a:t>
            </a:r>
            <a:r>
              <a:rPr sz="2800" i="1" dirty="0">
                <a:latin typeface="Book Antiqua"/>
                <a:cs typeface="Book Antiqua"/>
              </a:rPr>
              <a:t>+ c</a:t>
            </a:r>
            <a:r>
              <a:rPr sz="2775" i="1" baseline="-24024" dirty="0">
                <a:latin typeface="Book Antiqua"/>
                <a:cs typeface="Book Antiqua"/>
              </a:rPr>
              <a:t>k </a:t>
            </a:r>
            <a:r>
              <a:rPr sz="2800" i="1" spc="5" dirty="0">
                <a:latin typeface="Book Antiqua"/>
                <a:cs typeface="Book Antiqua"/>
              </a:rPr>
              <a:t>a</a:t>
            </a:r>
            <a:r>
              <a:rPr sz="2775" i="1" spc="7" baseline="-24024" dirty="0">
                <a:latin typeface="Book Antiqua"/>
                <a:cs typeface="Book Antiqua"/>
              </a:rPr>
              <a:t>n</a:t>
            </a:r>
            <a:r>
              <a:rPr sz="2775" spc="7" baseline="-22522" dirty="0">
                <a:latin typeface="Times New Roman"/>
                <a:cs typeface="Times New Roman"/>
              </a:rPr>
              <a:t>−</a:t>
            </a:r>
            <a:r>
              <a:rPr sz="2775" i="1" spc="7" baseline="-24024" dirty="0">
                <a:latin typeface="Book Antiqua"/>
                <a:cs typeface="Book Antiqua"/>
              </a:rPr>
              <a:t>k </a:t>
            </a:r>
            <a:r>
              <a:rPr sz="2800" i="1" dirty="0">
                <a:latin typeface="Book Antiqua"/>
                <a:cs typeface="Book Antiqua"/>
              </a:rPr>
              <a:t>+ </a:t>
            </a:r>
            <a:r>
              <a:rPr sz="2800" i="1" spc="-5" dirty="0">
                <a:latin typeface="Book Antiqua"/>
                <a:cs typeface="Book Antiqua"/>
              </a:rPr>
              <a:t>F</a:t>
            </a:r>
            <a:r>
              <a:rPr sz="2800" spc="-5" dirty="0">
                <a:latin typeface="Book Antiqua"/>
                <a:cs typeface="Book Antiqua"/>
              </a:rPr>
              <a:t>(</a:t>
            </a:r>
            <a:r>
              <a:rPr sz="2800" i="1" spc="-5" dirty="0">
                <a:latin typeface="Book Antiqua"/>
                <a:cs typeface="Book Antiqua"/>
              </a:rPr>
              <a:t>n</a:t>
            </a:r>
            <a:r>
              <a:rPr sz="2800" spc="-5" dirty="0">
                <a:latin typeface="Book Antiqua"/>
                <a:cs typeface="Book Antiqua"/>
              </a:rPr>
              <a:t>)</a:t>
            </a:r>
            <a:r>
              <a:rPr sz="2800" spc="434" dirty="0">
                <a:latin typeface="Book Antiqua"/>
                <a:cs typeface="Book Antiqua"/>
              </a:rPr>
              <a:t> </a:t>
            </a:r>
            <a:r>
              <a:rPr sz="2775" i="1" baseline="-24024" dirty="0">
                <a:latin typeface="Book Antiqua"/>
                <a:cs typeface="Book Antiqua"/>
              </a:rPr>
              <a:t>,</a:t>
            </a:r>
            <a:endParaRPr sz="2775" baseline="-24024">
              <a:latin typeface="Book Antiqua"/>
              <a:cs typeface="Book Antiqua"/>
            </a:endParaRPr>
          </a:p>
          <a:p>
            <a:pPr marL="25400">
              <a:lnSpc>
                <a:spcPts val="1260"/>
              </a:lnSpc>
              <a:spcBef>
                <a:spcPts val="1440"/>
              </a:spcBef>
              <a:tabLst>
                <a:tab pos="6484620" algn="l"/>
              </a:tabLst>
            </a:pPr>
            <a:r>
              <a:rPr sz="2600" spc="-5" dirty="0">
                <a:latin typeface="Book Antiqua"/>
                <a:cs typeface="Book Antiqua"/>
              </a:rPr>
              <a:t>then every solution </a:t>
            </a:r>
            <a:r>
              <a:rPr sz="2600" dirty="0">
                <a:latin typeface="Book Antiqua"/>
                <a:cs typeface="Book Antiqua"/>
              </a:rPr>
              <a:t>is of </a:t>
            </a:r>
            <a:r>
              <a:rPr sz="2600" spc="-5" dirty="0">
                <a:latin typeface="Book Antiqua"/>
                <a:cs typeface="Book Antiqua"/>
              </a:rPr>
              <a:t>the form </a:t>
            </a:r>
            <a:r>
              <a:rPr sz="2600" spc="5" dirty="0">
                <a:latin typeface="Book Antiqua"/>
                <a:cs typeface="Book Antiqua"/>
              </a:rPr>
              <a:t>{</a:t>
            </a:r>
            <a:r>
              <a:rPr sz="2600" i="1" spc="5" dirty="0">
                <a:latin typeface="Book Antiqua"/>
                <a:cs typeface="Book Antiqua"/>
              </a:rPr>
              <a:t>a</a:t>
            </a:r>
            <a:r>
              <a:rPr sz="2550" i="1" spc="7" baseline="-24509" dirty="0">
                <a:latin typeface="Book Antiqua"/>
                <a:cs typeface="Book Antiqua"/>
              </a:rPr>
              <a:t>n</a:t>
            </a:r>
            <a:r>
              <a:rPr sz="2550" spc="7" baseline="21241" dirty="0">
                <a:latin typeface="Book Antiqua"/>
                <a:cs typeface="Book Antiqua"/>
              </a:rPr>
              <a:t>(</a:t>
            </a:r>
            <a:r>
              <a:rPr sz="2550" i="1" spc="7" baseline="21241" dirty="0">
                <a:latin typeface="Book Antiqua"/>
                <a:cs typeface="Book Antiqua"/>
              </a:rPr>
              <a:t>p</a:t>
            </a:r>
            <a:r>
              <a:rPr sz="2550" spc="7" baseline="21241" dirty="0">
                <a:latin typeface="Book Antiqua"/>
                <a:cs typeface="Book Antiqua"/>
              </a:rPr>
              <a:t>)</a:t>
            </a:r>
            <a:r>
              <a:rPr sz="2550" spc="450" baseline="21241" dirty="0">
                <a:latin typeface="Book Antiqua"/>
                <a:cs typeface="Book Antiqua"/>
              </a:rPr>
              <a:t> </a:t>
            </a:r>
            <a:r>
              <a:rPr sz="2600" dirty="0">
                <a:latin typeface="Book Antiqua"/>
                <a:cs typeface="Book Antiqua"/>
              </a:rPr>
              <a:t>+</a:t>
            </a:r>
            <a:r>
              <a:rPr sz="2600" spc="10" dirty="0">
                <a:latin typeface="Book Antiqua"/>
                <a:cs typeface="Book Antiqua"/>
              </a:rPr>
              <a:t> </a:t>
            </a:r>
            <a:r>
              <a:rPr sz="2600" i="1" spc="5" dirty="0">
                <a:latin typeface="Book Antiqua"/>
                <a:cs typeface="Book Antiqua"/>
              </a:rPr>
              <a:t>a</a:t>
            </a:r>
            <a:r>
              <a:rPr sz="2550" i="1" spc="7" baseline="-24509" dirty="0">
                <a:latin typeface="Book Antiqua"/>
                <a:cs typeface="Book Antiqua"/>
              </a:rPr>
              <a:t>n	</a:t>
            </a:r>
            <a:r>
              <a:rPr sz="2600" dirty="0">
                <a:latin typeface="Book Antiqua"/>
                <a:cs typeface="Book Antiqua"/>
              </a:rPr>
              <a:t>},</a:t>
            </a:r>
            <a:r>
              <a:rPr sz="2600" spc="-75" dirty="0">
                <a:latin typeface="Book Antiqua"/>
                <a:cs typeface="Book Antiqua"/>
              </a:rPr>
              <a:t> </a:t>
            </a:r>
            <a:r>
              <a:rPr sz="2600" spc="-10" dirty="0">
                <a:latin typeface="Book Antiqua"/>
                <a:cs typeface="Book Antiqua"/>
              </a:rPr>
              <a:t>where</a:t>
            </a:r>
            <a:endParaRPr sz="2600">
              <a:latin typeface="Book Antiqua"/>
              <a:cs typeface="Book Antiqua"/>
            </a:endParaRPr>
          </a:p>
          <a:p>
            <a:pPr marR="1200785" algn="r">
              <a:lnSpc>
                <a:spcPts val="1019"/>
              </a:lnSpc>
            </a:pPr>
            <a:r>
              <a:rPr sz="1700" spc="10" dirty="0">
                <a:latin typeface="Book Antiqua"/>
                <a:cs typeface="Book Antiqua"/>
              </a:rPr>
              <a:t>(</a:t>
            </a:r>
            <a:r>
              <a:rPr sz="1700" i="1" spc="15" dirty="0">
                <a:latin typeface="Book Antiqua"/>
                <a:cs typeface="Book Antiqua"/>
              </a:rPr>
              <a:t>h</a:t>
            </a:r>
            <a:r>
              <a:rPr sz="1700" spc="10" dirty="0">
                <a:latin typeface="Book Antiqua"/>
                <a:cs typeface="Book Antiqua"/>
              </a:rPr>
              <a:t>)</a:t>
            </a:r>
            <a:endParaRPr sz="1700">
              <a:latin typeface="Book Antiqua"/>
              <a:cs typeface="Book Antiqua"/>
            </a:endParaRPr>
          </a:p>
          <a:p>
            <a:pPr marL="43815" marR="421005" algn="just">
              <a:lnSpc>
                <a:spcPct val="125000"/>
              </a:lnSpc>
              <a:spcBef>
                <a:spcPts val="840"/>
              </a:spcBef>
            </a:pPr>
            <a:r>
              <a:rPr sz="2600" spc="5" dirty="0">
                <a:latin typeface="Book Antiqua"/>
                <a:cs typeface="Book Antiqua"/>
              </a:rPr>
              <a:t>{</a:t>
            </a:r>
            <a:r>
              <a:rPr sz="2600" i="1" spc="5" dirty="0">
                <a:latin typeface="Book Antiqua"/>
                <a:cs typeface="Book Antiqua"/>
              </a:rPr>
              <a:t>a</a:t>
            </a:r>
            <a:r>
              <a:rPr sz="2550" i="1" spc="7" baseline="-24509" dirty="0">
                <a:latin typeface="Book Antiqua"/>
                <a:cs typeface="Book Antiqua"/>
              </a:rPr>
              <a:t>n</a:t>
            </a:r>
            <a:r>
              <a:rPr sz="2550" spc="7" baseline="21241" dirty="0">
                <a:latin typeface="Book Antiqua"/>
                <a:cs typeface="Book Antiqua"/>
              </a:rPr>
              <a:t>(</a:t>
            </a:r>
            <a:r>
              <a:rPr sz="2550" i="1" spc="7" baseline="21241" dirty="0">
                <a:latin typeface="Book Antiqua"/>
                <a:cs typeface="Book Antiqua"/>
              </a:rPr>
              <a:t>h</a:t>
            </a:r>
            <a:r>
              <a:rPr sz="2550" spc="7" baseline="21241" dirty="0">
                <a:latin typeface="Book Antiqua"/>
                <a:cs typeface="Book Antiqua"/>
              </a:rPr>
              <a:t>)</a:t>
            </a:r>
            <a:r>
              <a:rPr sz="2600" spc="5" dirty="0">
                <a:latin typeface="Book Antiqua"/>
                <a:cs typeface="Book Antiqua"/>
              </a:rPr>
              <a:t>} </a:t>
            </a:r>
            <a:r>
              <a:rPr sz="2600" dirty="0">
                <a:latin typeface="Book Antiqua"/>
                <a:cs typeface="Book Antiqua"/>
              </a:rPr>
              <a:t>is a </a:t>
            </a:r>
            <a:r>
              <a:rPr sz="2600" spc="-5" dirty="0">
                <a:latin typeface="Book Antiqua"/>
                <a:cs typeface="Book Antiqua"/>
              </a:rPr>
              <a:t>solution </a:t>
            </a:r>
            <a:r>
              <a:rPr sz="2600" dirty="0">
                <a:latin typeface="Book Antiqua"/>
                <a:cs typeface="Book Antiqua"/>
              </a:rPr>
              <a:t>of </a:t>
            </a:r>
            <a:r>
              <a:rPr sz="2600" spc="-5" dirty="0">
                <a:latin typeface="Book Antiqua"/>
                <a:cs typeface="Book Antiqua"/>
              </a:rPr>
              <a:t>the associated homogeneous  </a:t>
            </a:r>
            <a:r>
              <a:rPr sz="2600" spc="-15" dirty="0">
                <a:latin typeface="Book Antiqua"/>
                <a:cs typeface="Book Antiqua"/>
              </a:rPr>
              <a:t>recurrence</a:t>
            </a:r>
            <a:r>
              <a:rPr sz="2600" spc="-5" dirty="0">
                <a:latin typeface="Book Antiqua"/>
                <a:cs typeface="Book Antiqua"/>
              </a:rPr>
              <a:t> </a:t>
            </a:r>
            <a:r>
              <a:rPr sz="2600" spc="-10" dirty="0">
                <a:latin typeface="Book Antiqua"/>
                <a:cs typeface="Book Antiqua"/>
              </a:rPr>
              <a:t>relation</a:t>
            </a:r>
            <a:endParaRPr sz="2600">
              <a:latin typeface="Book Antiqua"/>
              <a:cs typeface="Book Antiqua"/>
            </a:endParaRPr>
          </a:p>
          <a:p>
            <a:pPr marL="520065">
              <a:lnSpc>
                <a:spcPct val="100000"/>
              </a:lnSpc>
              <a:spcBef>
                <a:spcPts val="1970"/>
              </a:spcBef>
            </a:pPr>
            <a:r>
              <a:rPr sz="4200" i="1" baseline="15873" dirty="0">
                <a:latin typeface="Book Antiqua"/>
                <a:cs typeface="Book Antiqua"/>
              </a:rPr>
              <a:t>a</a:t>
            </a:r>
            <a:r>
              <a:rPr sz="1850" i="1" dirty="0">
                <a:latin typeface="Book Antiqua"/>
                <a:cs typeface="Book Antiqua"/>
              </a:rPr>
              <a:t>n </a:t>
            </a:r>
            <a:r>
              <a:rPr sz="4200" i="1" baseline="15873" dirty="0">
                <a:latin typeface="Book Antiqua"/>
                <a:cs typeface="Book Antiqua"/>
              </a:rPr>
              <a:t>= </a:t>
            </a:r>
            <a:r>
              <a:rPr sz="4200" i="1" spc="7" baseline="15873" dirty="0">
                <a:latin typeface="Book Antiqua"/>
                <a:cs typeface="Book Antiqua"/>
              </a:rPr>
              <a:t>c</a:t>
            </a:r>
            <a:r>
              <a:rPr sz="2775" spc="7" baseline="1501" dirty="0">
                <a:latin typeface="Times New Roman"/>
                <a:cs typeface="Times New Roman"/>
              </a:rPr>
              <a:t>1</a:t>
            </a:r>
            <a:r>
              <a:rPr sz="4200" i="1" spc="7" baseline="15873" dirty="0">
                <a:latin typeface="Book Antiqua"/>
                <a:cs typeface="Book Antiqua"/>
              </a:rPr>
              <a:t>a</a:t>
            </a:r>
            <a:r>
              <a:rPr sz="1850" i="1" spc="5" dirty="0">
                <a:latin typeface="Book Antiqua"/>
                <a:cs typeface="Book Antiqua"/>
              </a:rPr>
              <a:t>n</a:t>
            </a:r>
            <a:r>
              <a:rPr sz="2775" spc="7" baseline="1501" dirty="0">
                <a:latin typeface="Times New Roman"/>
                <a:cs typeface="Times New Roman"/>
              </a:rPr>
              <a:t>−1 </a:t>
            </a:r>
            <a:r>
              <a:rPr sz="4200" i="1" baseline="15873" dirty="0">
                <a:latin typeface="Book Antiqua"/>
                <a:cs typeface="Book Antiqua"/>
              </a:rPr>
              <a:t>+ </a:t>
            </a:r>
            <a:r>
              <a:rPr sz="4200" i="1" spc="7" baseline="15873" dirty="0">
                <a:latin typeface="Book Antiqua"/>
                <a:cs typeface="Book Antiqua"/>
              </a:rPr>
              <a:t>c</a:t>
            </a:r>
            <a:r>
              <a:rPr sz="2775" spc="7" baseline="1501" dirty="0">
                <a:latin typeface="Times New Roman"/>
                <a:cs typeface="Times New Roman"/>
              </a:rPr>
              <a:t>2</a:t>
            </a:r>
            <a:r>
              <a:rPr sz="4200" i="1" spc="7" baseline="15873" dirty="0">
                <a:latin typeface="Book Antiqua"/>
                <a:cs typeface="Book Antiqua"/>
              </a:rPr>
              <a:t>a</a:t>
            </a:r>
            <a:r>
              <a:rPr sz="1850" i="1" spc="5" dirty="0">
                <a:latin typeface="Book Antiqua"/>
                <a:cs typeface="Book Antiqua"/>
              </a:rPr>
              <a:t>n</a:t>
            </a:r>
            <a:r>
              <a:rPr sz="2775" spc="7" baseline="1501" dirty="0">
                <a:latin typeface="Times New Roman"/>
                <a:cs typeface="Times New Roman"/>
              </a:rPr>
              <a:t>−2 </a:t>
            </a:r>
            <a:r>
              <a:rPr sz="4200" i="1" baseline="15873" dirty="0">
                <a:latin typeface="Book Antiqua"/>
                <a:cs typeface="Book Antiqua"/>
              </a:rPr>
              <a:t>+ </a:t>
            </a:r>
            <a:r>
              <a:rPr sz="4200" spc="-1800" baseline="15873" dirty="0">
                <a:latin typeface="Arial Black"/>
                <a:cs typeface="Arial Black"/>
              </a:rPr>
              <a:t>…⋯</a:t>
            </a:r>
            <a:r>
              <a:rPr sz="4200" spc="-359" baseline="15873" dirty="0">
                <a:latin typeface="Arial Black"/>
                <a:cs typeface="Arial Black"/>
              </a:rPr>
              <a:t> </a:t>
            </a:r>
            <a:r>
              <a:rPr sz="4200" i="1" baseline="15873" dirty="0">
                <a:latin typeface="Book Antiqua"/>
                <a:cs typeface="Book Antiqua"/>
              </a:rPr>
              <a:t>+ c</a:t>
            </a:r>
            <a:r>
              <a:rPr sz="1850" i="1" dirty="0">
                <a:latin typeface="Book Antiqua"/>
                <a:cs typeface="Book Antiqua"/>
              </a:rPr>
              <a:t>k </a:t>
            </a:r>
            <a:r>
              <a:rPr sz="4200" i="1" spc="7" baseline="15873" dirty="0">
                <a:latin typeface="Book Antiqua"/>
                <a:cs typeface="Book Antiqua"/>
              </a:rPr>
              <a:t>a</a:t>
            </a:r>
            <a:r>
              <a:rPr sz="1850" i="1" spc="5" dirty="0">
                <a:latin typeface="Book Antiqua"/>
                <a:cs typeface="Book Antiqua"/>
              </a:rPr>
              <a:t>n</a:t>
            </a:r>
            <a:r>
              <a:rPr sz="2775" spc="7" baseline="1501" dirty="0">
                <a:latin typeface="Times New Roman"/>
                <a:cs typeface="Times New Roman"/>
              </a:rPr>
              <a:t>−</a:t>
            </a:r>
            <a:r>
              <a:rPr sz="1850" i="1" spc="5" dirty="0">
                <a:latin typeface="Book Antiqua"/>
                <a:cs typeface="Book Antiqua"/>
              </a:rPr>
              <a:t>k</a:t>
            </a:r>
            <a:r>
              <a:rPr sz="1850" i="1" spc="210" dirty="0">
                <a:latin typeface="Book Antiqua"/>
                <a:cs typeface="Book Antiqua"/>
              </a:rPr>
              <a:t> </a:t>
            </a:r>
            <a:r>
              <a:rPr sz="1850" i="1" dirty="0">
                <a:latin typeface="Book Antiqua"/>
                <a:cs typeface="Book Antiqua"/>
              </a:rPr>
              <a:t>.</a:t>
            </a:r>
            <a:endParaRPr sz="185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794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57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40"/>
              </a:spcBef>
            </a:pPr>
            <a:r>
              <a:rPr sz="2800" spc="-5" dirty="0"/>
              <a:t>Solving Linear Nonhomogeneous </a:t>
            </a:r>
            <a:r>
              <a:rPr sz="2800" spc="-15" dirty="0"/>
              <a:t>Recurrence  Relations </a:t>
            </a:r>
            <a:r>
              <a:rPr sz="2800" dirty="0"/>
              <a:t>with </a:t>
            </a:r>
            <a:r>
              <a:rPr sz="2800" spc="-5" dirty="0"/>
              <a:t>Constant Coefficients</a:t>
            </a:r>
            <a:r>
              <a:rPr sz="2800" spc="15" dirty="0"/>
              <a:t> </a:t>
            </a:r>
            <a:r>
              <a:rPr sz="2800" spc="-5" dirty="0"/>
              <a:t>(</a:t>
            </a:r>
            <a:r>
              <a:rPr sz="2800" i="1" spc="-5" dirty="0">
                <a:latin typeface="Trebuchet MS"/>
                <a:cs typeface="Trebuchet MS"/>
              </a:rPr>
              <a:t>continued</a:t>
            </a:r>
            <a:r>
              <a:rPr sz="2800" spc="-5" dirty="0"/>
              <a:t>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825" y="1933067"/>
            <a:ext cx="4273550" cy="7874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Times New Roman"/>
                <a:cs typeface="Times New Roman"/>
              </a:rPr>
              <a:t>Example</a:t>
            </a:r>
            <a:r>
              <a:rPr sz="1100" dirty="0">
                <a:latin typeface="Book Antiqua"/>
                <a:cs typeface="Book Antiqua"/>
              </a:rPr>
              <a:t>: Find all solutions of the </a:t>
            </a:r>
            <a:r>
              <a:rPr sz="1100" spc="-5" dirty="0">
                <a:latin typeface="Book Antiqua"/>
                <a:cs typeface="Book Antiqua"/>
              </a:rPr>
              <a:t>recurrence relation </a:t>
            </a:r>
            <a:r>
              <a:rPr sz="1100" i="1" spc="10" dirty="0">
                <a:latin typeface="Book Antiqua"/>
                <a:cs typeface="Book Antiqua"/>
              </a:rPr>
              <a:t>a</a:t>
            </a:r>
            <a:r>
              <a:rPr sz="1050" i="1" spc="15" baseline="-31746" dirty="0">
                <a:latin typeface="Book Antiqua"/>
                <a:cs typeface="Book Antiqua"/>
              </a:rPr>
              <a:t>n </a:t>
            </a:r>
            <a:r>
              <a:rPr sz="1100" i="1" dirty="0">
                <a:latin typeface="Book Antiqua"/>
                <a:cs typeface="Book Antiqua"/>
              </a:rPr>
              <a:t>= </a:t>
            </a:r>
            <a:r>
              <a:rPr sz="1100" spc="10" dirty="0">
                <a:latin typeface="Times New Roman"/>
                <a:cs typeface="Times New Roman"/>
              </a:rPr>
              <a:t>3</a:t>
            </a:r>
            <a:r>
              <a:rPr sz="1100" i="1" spc="10" dirty="0">
                <a:latin typeface="Book Antiqua"/>
                <a:cs typeface="Book Antiqua"/>
              </a:rPr>
              <a:t>a</a:t>
            </a:r>
            <a:r>
              <a:rPr sz="1050" i="1" spc="15" baseline="-31746" dirty="0">
                <a:latin typeface="Book Antiqua"/>
                <a:cs typeface="Book Antiqua"/>
              </a:rPr>
              <a:t>n</a:t>
            </a:r>
            <a:r>
              <a:rPr sz="1050" spc="15" baseline="-31746" dirty="0">
                <a:latin typeface="Times New Roman"/>
                <a:cs typeface="Times New Roman"/>
              </a:rPr>
              <a:t>−1 </a:t>
            </a:r>
            <a:r>
              <a:rPr sz="1100" i="1" dirty="0">
                <a:latin typeface="Book Antiqua"/>
                <a:cs typeface="Book Antiqua"/>
              </a:rPr>
              <a:t>+</a:t>
            </a:r>
            <a:r>
              <a:rPr sz="1100" i="1" spc="-65" dirty="0">
                <a:latin typeface="Book Antiqua"/>
                <a:cs typeface="Book Antiqu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i="1" dirty="0">
                <a:latin typeface="Book Antiqua"/>
                <a:cs typeface="Book Antiqua"/>
              </a:rPr>
              <a:t>n.</a:t>
            </a:r>
            <a:endParaRPr sz="1100">
              <a:latin typeface="Book Antiqua"/>
              <a:cs typeface="Book Antiqua"/>
            </a:endParaRPr>
          </a:p>
          <a:p>
            <a:pPr marL="51435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Book Antiqua"/>
                <a:cs typeface="Book Antiqua"/>
              </a:rPr>
              <a:t>What is the solution with </a:t>
            </a:r>
            <a:r>
              <a:rPr sz="1100" i="1" spc="10" dirty="0">
                <a:latin typeface="Book Antiqua"/>
                <a:cs typeface="Book Antiqua"/>
              </a:rPr>
              <a:t>a</a:t>
            </a:r>
            <a:r>
              <a:rPr sz="1050" spc="15" baseline="-31746" dirty="0">
                <a:latin typeface="Times New Roman"/>
                <a:cs typeface="Times New Roman"/>
              </a:rPr>
              <a:t>1 </a:t>
            </a:r>
            <a:r>
              <a:rPr sz="1100" i="1" dirty="0">
                <a:latin typeface="Book Antiqua"/>
                <a:cs typeface="Book Antiqua"/>
              </a:rPr>
              <a:t>=</a:t>
            </a:r>
            <a:r>
              <a:rPr sz="1100" i="1" spc="-10" dirty="0">
                <a:latin typeface="Book Antiqua"/>
                <a:cs typeface="Book Antiqu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i="1" dirty="0">
                <a:latin typeface="Book Antiqua"/>
                <a:cs typeface="Book Antiqua"/>
              </a:rPr>
              <a:t>?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sz="1100" b="1" dirty="0">
                <a:latin typeface="Book Antiqua"/>
                <a:cs typeface="Book Antiqua"/>
              </a:rPr>
              <a:t>Solution</a:t>
            </a:r>
            <a:r>
              <a:rPr sz="1100" dirty="0">
                <a:latin typeface="Book Antiqua"/>
                <a:cs typeface="Book Antiqua"/>
              </a:rPr>
              <a:t>: The associated linear homogeneous equation is </a:t>
            </a:r>
            <a:r>
              <a:rPr sz="1100" i="1" spc="10" dirty="0">
                <a:latin typeface="Book Antiqua"/>
                <a:cs typeface="Book Antiqua"/>
              </a:rPr>
              <a:t>a</a:t>
            </a:r>
            <a:r>
              <a:rPr sz="1050" i="1" spc="15" baseline="-31746" dirty="0">
                <a:latin typeface="Book Antiqua"/>
                <a:cs typeface="Book Antiqua"/>
              </a:rPr>
              <a:t>n </a:t>
            </a:r>
            <a:r>
              <a:rPr sz="1100" i="1" dirty="0">
                <a:latin typeface="Book Antiqua"/>
                <a:cs typeface="Book Antiqua"/>
              </a:rPr>
              <a:t>=</a:t>
            </a:r>
            <a:r>
              <a:rPr sz="1100" i="1" spc="-100" dirty="0">
                <a:latin typeface="Book Antiqua"/>
                <a:cs typeface="Book Antiqua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3</a:t>
            </a:r>
            <a:r>
              <a:rPr sz="1100" i="1" spc="10" dirty="0">
                <a:latin typeface="Book Antiqua"/>
                <a:cs typeface="Book Antiqua"/>
              </a:rPr>
              <a:t>a</a:t>
            </a:r>
            <a:r>
              <a:rPr sz="1050" i="1" spc="15" baseline="-31746" dirty="0">
                <a:latin typeface="Book Antiqua"/>
                <a:cs typeface="Book Antiqua"/>
              </a:rPr>
              <a:t>n</a:t>
            </a:r>
            <a:r>
              <a:rPr sz="1050" spc="15" baseline="-31746" dirty="0">
                <a:latin typeface="Times New Roman"/>
                <a:cs typeface="Times New Roman"/>
              </a:rPr>
              <a:t>−1</a:t>
            </a:r>
            <a:r>
              <a:rPr sz="1100" i="1" spc="10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7077" y="2827854"/>
            <a:ext cx="7747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20" dirty="0">
                <a:latin typeface="Book Antiqua"/>
                <a:cs typeface="Book Antiqua"/>
              </a:rPr>
              <a:t>n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318" y="2729864"/>
            <a:ext cx="31235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Book Antiqua"/>
                <a:cs typeface="Book Antiqua"/>
              </a:rPr>
              <a:t>Its solutions </a:t>
            </a:r>
            <a:r>
              <a:rPr sz="1100" spc="-5" dirty="0">
                <a:latin typeface="Book Antiqua"/>
                <a:cs typeface="Book Antiqua"/>
              </a:rPr>
              <a:t>are </a:t>
            </a:r>
            <a:r>
              <a:rPr sz="1100" i="1" dirty="0">
                <a:latin typeface="Book Antiqua"/>
                <a:cs typeface="Book Antiqua"/>
              </a:rPr>
              <a:t>a </a:t>
            </a:r>
            <a:r>
              <a:rPr sz="1050" spc="15" baseline="35714" dirty="0">
                <a:latin typeface="Book Antiqua"/>
                <a:cs typeface="Book Antiqua"/>
              </a:rPr>
              <a:t>(</a:t>
            </a:r>
            <a:r>
              <a:rPr sz="1050" i="1" spc="15" baseline="35714" dirty="0">
                <a:latin typeface="Book Antiqua"/>
                <a:cs typeface="Book Antiqua"/>
              </a:rPr>
              <a:t>h</a:t>
            </a:r>
            <a:r>
              <a:rPr sz="1050" spc="15" baseline="35714" dirty="0">
                <a:latin typeface="Book Antiqua"/>
                <a:cs typeface="Book Antiqua"/>
              </a:rPr>
              <a:t>) </a:t>
            </a:r>
            <a:r>
              <a:rPr sz="1100" i="1" dirty="0">
                <a:latin typeface="Book Antiqua"/>
                <a:cs typeface="Book Antiqua"/>
              </a:rPr>
              <a:t>= </a:t>
            </a:r>
            <a:r>
              <a:rPr sz="1100" spc="30" dirty="0">
                <a:latin typeface="Times New Roman"/>
                <a:cs typeface="Times New Roman"/>
              </a:rPr>
              <a:t>α3</a:t>
            </a:r>
            <a:r>
              <a:rPr sz="1050" i="1" spc="44" baseline="35714" dirty="0">
                <a:latin typeface="Book Antiqua"/>
                <a:cs typeface="Book Antiqua"/>
              </a:rPr>
              <a:t>n</a:t>
            </a:r>
            <a:r>
              <a:rPr sz="1100" i="1" spc="30" dirty="0">
                <a:latin typeface="Book Antiqua"/>
                <a:cs typeface="Book Antiqua"/>
              </a:rPr>
              <a:t>, </a:t>
            </a:r>
            <a:r>
              <a:rPr sz="1100" spc="-5" dirty="0">
                <a:latin typeface="Book Antiqua"/>
                <a:cs typeface="Book Antiqua"/>
              </a:rPr>
              <a:t>where </a:t>
            </a:r>
            <a:r>
              <a:rPr sz="1100" spc="95" dirty="0">
                <a:latin typeface="Times New Roman"/>
                <a:cs typeface="Times New Roman"/>
              </a:rPr>
              <a:t>α </a:t>
            </a:r>
            <a:r>
              <a:rPr sz="1100" dirty="0">
                <a:latin typeface="Book Antiqua"/>
                <a:cs typeface="Book Antiqua"/>
              </a:rPr>
              <a:t>is a</a:t>
            </a:r>
            <a:r>
              <a:rPr sz="1100" spc="8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constant.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02" y="3288665"/>
            <a:ext cx="7931784" cy="2827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ts val="1310"/>
              </a:lnSpc>
              <a:spcBef>
                <a:spcPts val="105"/>
              </a:spcBef>
            </a:pPr>
            <a:r>
              <a:rPr sz="1100" dirty="0">
                <a:latin typeface="Book Antiqua"/>
                <a:cs typeface="Book Antiqua"/>
              </a:rPr>
              <a:t>Because </a:t>
            </a:r>
            <a:r>
              <a:rPr sz="1100" i="1" dirty="0">
                <a:latin typeface="Book Antiqua"/>
                <a:cs typeface="Book Antiqua"/>
              </a:rPr>
              <a:t>F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Book Antiqua"/>
                <a:cs typeface="Book Antiqua"/>
              </a:rPr>
              <a:t>n</a:t>
            </a:r>
            <a:r>
              <a:rPr sz="1100" dirty="0">
                <a:latin typeface="Book Antiqua"/>
                <a:cs typeface="Book Antiqua"/>
              </a:rPr>
              <a:t>)=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i="1" dirty="0">
                <a:latin typeface="Book Antiqua"/>
                <a:cs typeface="Book Antiqua"/>
              </a:rPr>
              <a:t>n </a:t>
            </a:r>
            <a:r>
              <a:rPr sz="1100" dirty="0">
                <a:latin typeface="Book Antiqua"/>
                <a:cs typeface="Book Antiqua"/>
              </a:rPr>
              <a:t>is a polynomial in </a:t>
            </a:r>
            <a:r>
              <a:rPr sz="1100" i="1" dirty="0">
                <a:latin typeface="Book Antiqua"/>
                <a:cs typeface="Book Antiqua"/>
              </a:rPr>
              <a:t>n </a:t>
            </a:r>
            <a:r>
              <a:rPr sz="1100" dirty="0">
                <a:latin typeface="Book Antiqua"/>
                <a:cs typeface="Book Antiqua"/>
              </a:rPr>
              <a:t>of </a:t>
            </a:r>
            <a:r>
              <a:rPr sz="1100" spc="-5" dirty="0">
                <a:latin typeface="Book Antiqua"/>
                <a:cs typeface="Book Antiqua"/>
              </a:rPr>
              <a:t>degree one, </a:t>
            </a:r>
            <a:r>
              <a:rPr sz="1100" dirty="0">
                <a:latin typeface="Book Antiqua"/>
                <a:cs typeface="Book Antiqua"/>
              </a:rPr>
              <a:t>to find a particular solution we might try a linear function in </a:t>
            </a:r>
            <a:r>
              <a:rPr sz="1100" i="1" dirty="0">
                <a:latin typeface="Book Antiqua"/>
                <a:cs typeface="Book Antiqua"/>
              </a:rPr>
              <a:t>n</a:t>
            </a:r>
            <a:r>
              <a:rPr sz="1100" dirty="0">
                <a:latin typeface="Book Antiqua"/>
                <a:cs typeface="Book Antiqua"/>
              </a:rPr>
              <a:t>, say </a:t>
            </a:r>
            <a:r>
              <a:rPr sz="1100" i="1" spc="10" dirty="0">
                <a:latin typeface="Book Antiqua"/>
                <a:cs typeface="Book Antiqua"/>
              </a:rPr>
              <a:t>p</a:t>
            </a:r>
            <a:r>
              <a:rPr sz="1050" i="1" spc="15" baseline="-31746" dirty="0">
                <a:latin typeface="Book Antiqua"/>
                <a:cs typeface="Book Antiqua"/>
              </a:rPr>
              <a:t>n</a:t>
            </a:r>
            <a:r>
              <a:rPr sz="1050" i="1" spc="44" baseline="-31746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=</a:t>
            </a:r>
            <a:endParaRPr sz="1100">
              <a:latin typeface="Book Antiqua"/>
              <a:cs typeface="Book Antiqua"/>
            </a:endParaRPr>
          </a:p>
          <a:p>
            <a:pPr marL="132080">
              <a:lnSpc>
                <a:spcPts val="1310"/>
              </a:lnSpc>
            </a:pPr>
            <a:r>
              <a:rPr sz="1100" i="1" dirty="0">
                <a:latin typeface="Book Antiqua"/>
                <a:cs typeface="Book Antiqua"/>
              </a:rPr>
              <a:t>cn </a:t>
            </a:r>
            <a:r>
              <a:rPr sz="1100" dirty="0">
                <a:latin typeface="Book Antiqua"/>
                <a:cs typeface="Book Antiqua"/>
              </a:rPr>
              <a:t>+ </a:t>
            </a:r>
            <a:r>
              <a:rPr sz="1100" i="1" dirty="0">
                <a:latin typeface="Book Antiqua"/>
                <a:cs typeface="Book Antiqua"/>
              </a:rPr>
              <a:t>d</a:t>
            </a:r>
            <a:r>
              <a:rPr sz="1100" dirty="0">
                <a:latin typeface="Book Antiqua"/>
                <a:cs typeface="Book Antiqua"/>
              </a:rPr>
              <a:t>, </a:t>
            </a:r>
            <a:r>
              <a:rPr sz="1100" spc="-5" dirty="0">
                <a:latin typeface="Book Antiqua"/>
                <a:cs typeface="Book Antiqua"/>
              </a:rPr>
              <a:t>where </a:t>
            </a:r>
            <a:r>
              <a:rPr sz="1100" i="1" dirty="0">
                <a:latin typeface="Book Antiqua"/>
                <a:cs typeface="Book Antiqua"/>
              </a:rPr>
              <a:t>c </a:t>
            </a:r>
            <a:r>
              <a:rPr sz="1100" dirty="0">
                <a:latin typeface="Book Antiqua"/>
                <a:cs typeface="Book Antiqua"/>
              </a:rPr>
              <a:t>and </a:t>
            </a:r>
            <a:r>
              <a:rPr sz="1100" i="1" dirty="0">
                <a:latin typeface="Book Antiqua"/>
                <a:cs typeface="Book Antiqua"/>
              </a:rPr>
              <a:t>d </a:t>
            </a:r>
            <a:r>
              <a:rPr sz="1100" spc="-5" dirty="0">
                <a:latin typeface="Book Antiqua"/>
                <a:cs typeface="Book Antiqua"/>
              </a:rPr>
              <a:t>are </a:t>
            </a:r>
            <a:r>
              <a:rPr sz="1100" dirty="0">
                <a:latin typeface="Book Antiqua"/>
                <a:cs typeface="Book Antiqua"/>
              </a:rPr>
              <a:t>constants. Suppose that </a:t>
            </a:r>
            <a:r>
              <a:rPr sz="1100" i="1" spc="10" dirty="0">
                <a:latin typeface="Book Antiqua"/>
                <a:cs typeface="Book Antiqua"/>
              </a:rPr>
              <a:t>p</a:t>
            </a:r>
            <a:r>
              <a:rPr sz="1050" i="1" spc="15" baseline="-31746" dirty="0">
                <a:latin typeface="Book Antiqua"/>
                <a:cs typeface="Book Antiqua"/>
              </a:rPr>
              <a:t>n </a:t>
            </a:r>
            <a:r>
              <a:rPr sz="1100" dirty="0">
                <a:latin typeface="Book Antiqua"/>
                <a:cs typeface="Book Antiqua"/>
              </a:rPr>
              <a:t>= </a:t>
            </a:r>
            <a:r>
              <a:rPr sz="1100" i="1" dirty="0">
                <a:latin typeface="Book Antiqua"/>
                <a:cs typeface="Book Antiqua"/>
              </a:rPr>
              <a:t>cn </a:t>
            </a:r>
            <a:r>
              <a:rPr sz="1100" dirty="0">
                <a:latin typeface="Book Antiqua"/>
                <a:cs typeface="Book Antiqua"/>
              </a:rPr>
              <a:t>+ </a:t>
            </a:r>
            <a:r>
              <a:rPr sz="1100" i="1" dirty="0">
                <a:latin typeface="Book Antiqua"/>
                <a:cs typeface="Book Antiqua"/>
              </a:rPr>
              <a:t>d </a:t>
            </a:r>
            <a:r>
              <a:rPr sz="1100" dirty="0">
                <a:latin typeface="Book Antiqua"/>
                <a:cs typeface="Book Antiqua"/>
              </a:rPr>
              <a:t>is such a</a:t>
            </a:r>
            <a:r>
              <a:rPr sz="1100" spc="-85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solution.</a:t>
            </a:r>
            <a:endParaRPr sz="1100">
              <a:latin typeface="Book Antiqua"/>
              <a:cs typeface="Book Antiqua"/>
            </a:endParaRPr>
          </a:p>
          <a:p>
            <a:pPr marL="76200">
              <a:lnSpc>
                <a:spcPct val="100000"/>
              </a:lnSpc>
              <a:spcBef>
                <a:spcPts val="280"/>
              </a:spcBef>
            </a:pPr>
            <a:r>
              <a:rPr sz="1100" dirty="0">
                <a:latin typeface="Book Antiqua"/>
                <a:cs typeface="Book Antiqua"/>
              </a:rPr>
              <a:t>Then </a:t>
            </a:r>
            <a:r>
              <a:rPr sz="1100" i="1" spc="10" dirty="0">
                <a:latin typeface="Book Antiqua"/>
                <a:cs typeface="Book Antiqua"/>
              </a:rPr>
              <a:t>a</a:t>
            </a:r>
            <a:r>
              <a:rPr sz="1050" i="1" spc="15" baseline="-31746" dirty="0">
                <a:latin typeface="Book Antiqua"/>
                <a:cs typeface="Book Antiqua"/>
              </a:rPr>
              <a:t>n </a:t>
            </a:r>
            <a:r>
              <a:rPr sz="1100" i="1" dirty="0">
                <a:latin typeface="Book Antiqua"/>
                <a:cs typeface="Book Antiqua"/>
              </a:rPr>
              <a:t>= </a:t>
            </a:r>
            <a:r>
              <a:rPr sz="1100" spc="10" dirty="0">
                <a:latin typeface="Times New Roman"/>
                <a:cs typeface="Times New Roman"/>
              </a:rPr>
              <a:t>3</a:t>
            </a:r>
            <a:r>
              <a:rPr sz="1100" i="1" spc="10" dirty="0">
                <a:latin typeface="Book Antiqua"/>
                <a:cs typeface="Book Antiqua"/>
              </a:rPr>
              <a:t>a</a:t>
            </a:r>
            <a:r>
              <a:rPr sz="1050" i="1" spc="15" baseline="-31746" dirty="0">
                <a:latin typeface="Book Antiqua"/>
                <a:cs typeface="Book Antiqua"/>
              </a:rPr>
              <a:t>n</a:t>
            </a:r>
            <a:r>
              <a:rPr sz="1050" spc="15" baseline="-31746" dirty="0">
                <a:latin typeface="Times New Roman"/>
                <a:cs typeface="Times New Roman"/>
              </a:rPr>
              <a:t>−1 </a:t>
            </a:r>
            <a:r>
              <a:rPr sz="1100" i="1" dirty="0">
                <a:latin typeface="Book Antiqua"/>
                <a:cs typeface="Book Antiqua"/>
              </a:rPr>
              <a:t>+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i="1" dirty="0">
                <a:latin typeface="Book Antiqua"/>
                <a:cs typeface="Book Antiqua"/>
              </a:rPr>
              <a:t>n </a:t>
            </a:r>
            <a:r>
              <a:rPr sz="1100" dirty="0">
                <a:latin typeface="Book Antiqua"/>
                <a:cs typeface="Book Antiqua"/>
              </a:rPr>
              <a:t>becomes </a:t>
            </a:r>
            <a:r>
              <a:rPr sz="1100" i="1" dirty="0">
                <a:latin typeface="Book Antiqua"/>
                <a:cs typeface="Book Antiqua"/>
              </a:rPr>
              <a:t>cn </a:t>
            </a:r>
            <a:r>
              <a:rPr sz="1100" dirty="0">
                <a:latin typeface="Book Antiqua"/>
                <a:cs typeface="Book Antiqua"/>
              </a:rPr>
              <a:t>+ </a:t>
            </a:r>
            <a:r>
              <a:rPr sz="1100" i="1" dirty="0">
                <a:latin typeface="Book Antiqua"/>
                <a:cs typeface="Book Antiqua"/>
              </a:rPr>
              <a:t>d = </a:t>
            </a:r>
            <a:r>
              <a:rPr sz="1100" dirty="0">
                <a:latin typeface="Times New Roman"/>
                <a:cs typeface="Times New Roman"/>
              </a:rPr>
              <a:t>3(</a:t>
            </a:r>
            <a:r>
              <a:rPr sz="1100" i="1" dirty="0">
                <a:latin typeface="Book Antiqua"/>
                <a:cs typeface="Book Antiqua"/>
              </a:rPr>
              <a:t>c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i="1" dirty="0">
                <a:latin typeface="Book Antiqua"/>
                <a:cs typeface="Book Antiqua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− 1) </a:t>
            </a:r>
            <a:r>
              <a:rPr sz="1100" dirty="0">
                <a:latin typeface="Book Antiqua"/>
                <a:cs typeface="Book Antiqua"/>
              </a:rPr>
              <a:t>+ </a:t>
            </a:r>
            <a:r>
              <a:rPr sz="1100" i="1" dirty="0">
                <a:latin typeface="Book Antiqua"/>
                <a:cs typeface="Book Antiqua"/>
              </a:rPr>
              <a:t>d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i="1" dirty="0">
                <a:latin typeface="Book Antiqua"/>
                <a:cs typeface="Book Antiqua"/>
              </a:rPr>
              <a:t>+</a:t>
            </a:r>
            <a:r>
              <a:rPr sz="1100" i="1" spc="-105" dirty="0">
                <a:latin typeface="Book Antiqua"/>
                <a:cs typeface="Book Antiqu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i="1" dirty="0">
                <a:latin typeface="Book Antiqua"/>
                <a:cs typeface="Book Antiqua"/>
              </a:rPr>
              <a:t>n.</a:t>
            </a:r>
            <a:endParaRPr sz="11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11125" marR="2221865" indent="-35560" algn="just">
              <a:lnSpc>
                <a:spcPts val="1400"/>
              </a:lnSpc>
              <a:spcBef>
                <a:spcPts val="1335"/>
              </a:spcBef>
            </a:pPr>
            <a:r>
              <a:rPr sz="1100" dirty="0">
                <a:latin typeface="Book Antiqua"/>
                <a:cs typeface="Book Antiqua"/>
              </a:rPr>
              <a:t>Simplifying yields (</a:t>
            </a:r>
            <a:r>
              <a:rPr sz="1100" dirty="0">
                <a:latin typeface="Times New Roman"/>
                <a:cs typeface="Times New Roman"/>
              </a:rPr>
              <a:t>2 </a:t>
            </a:r>
            <a:r>
              <a:rPr sz="1100" dirty="0">
                <a:latin typeface="Book Antiqua"/>
                <a:cs typeface="Book Antiqua"/>
              </a:rPr>
              <a:t>+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i="1" dirty="0">
                <a:latin typeface="Book Antiqua"/>
                <a:cs typeface="Book Antiqua"/>
              </a:rPr>
              <a:t>c</a:t>
            </a:r>
            <a:r>
              <a:rPr sz="1100" dirty="0">
                <a:latin typeface="Book Antiqua"/>
                <a:cs typeface="Book Antiqua"/>
              </a:rPr>
              <a:t>)</a:t>
            </a:r>
            <a:r>
              <a:rPr sz="1100" i="1" dirty="0">
                <a:latin typeface="Book Antiqua"/>
                <a:cs typeface="Book Antiqua"/>
              </a:rPr>
              <a:t>n + </a:t>
            </a:r>
            <a:r>
              <a:rPr sz="1100" dirty="0">
                <a:latin typeface="Book Antiqua"/>
                <a:cs typeface="Book Antiqua"/>
              </a:rPr>
              <a:t>(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i="1" dirty="0">
                <a:latin typeface="Book Antiqua"/>
                <a:cs typeface="Book Antiqua"/>
              </a:rPr>
              <a:t>d </a:t>
            </a:r>
            <a:r>
              <a:rPr sz="1100" dirty="0">
                <a:latin typeface="Times New Roman"/>
                <a:cs typeface="Times New Roman"/>
              </a:rPr>
              <a:t>− 3</a:t>
            </a:r>
            <a:r>
              <a:rPr sz="1100" i="1" dirty="0">
                <a:latin typeface="Book Antiqua"/>
                <a:cs typeface="Book Antiqua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) </a:t>
            </a:r>
            <a:r>
              <a:rPr sz="1100" dirty="0">
                <a:latin typeface="Book Antiqua"/>
                <a:cs typeface="Book Antiqua"/>
              </a:rPr>
              <a:t>= </a:t>
            </a:r>
            <a:r>
              <a:rPr sz="1100" dirty="0">
                <a:latin typeface="Times New Roman"/>
                <a:cs typeface="Times New Roman"/>
              </a:rPr>
              <a:t>0</a:t>
            </a:r>
            <a:r>
              <a:rPr sz="1100" dirty="0">
                <a:latin typeface="Book Antiqua"/>
                <a:cs typeface="Book Antiqua"/>
              </a:rPr>
              <a:t>. It follows that </a:t>
            </a:r>
            <a:r>
              <a:rPr sz="1100" i="1" dirty="0">
                <a:latin typeface="Book Antiqua"/>
                <a:cs typeface="Book Antiqua"/>
              </a:rPr>
              <a:t>cn </a:t>
            </a:r>
            <a:r>
              <a:rPr sz="1100" dirty="0">
                <a:latin typeface="Book Antiqua"/>
                <a:cs typeface="Book Antiqua"/>
              </a:rPr>
              <a:t>+ </a:t>
            </a:r>
            <a:r>
              <a:rPr sz="1100" i="1" dirty="0">
                <a:latin typeface="Book Antiqua"/>
                <a:cs typeface="Book Antiqua"/>
              </a:rPr>
              <a:t>d </a:t>
            </a:r>
            <a:r>
              <a:rPr sz="1100" dirty="0">
                <a:latin typeface="Book Antiqua"/>
                <a:cs typeface="Book Antiqua"/>
              </a:rPr>
              <a:t>is a solution if and only if  </a:t>
            </a:r>
            <a:r>
              <a:rPr sz="1100" dirty="0">
                <a:latin typeface="Times New Roman"/>
                <a:cs typeface="Times New Roman"/>
              </a:rPr>
              <a:t>2 </a:t>
            </a:r>
            <a:r>
              <a:rPr sz="1100" dirty="0">
                <a:latin typeface="Book Antiqua"/>
                <a:cs typeface="Book Antiqua"/>
              </a:rPr>
              <a:t>+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i="1" dirty="0">
                <a:latin typeface="Book Antiqua"/>
                <a:cs typeface="Book Antiqua"/>
              </a:rPr>
              <a:t>c </a:t>
            </a:r>
            <a:r>
              <a:rPr sz="1100" dirty="0">
                <a:latin typeface="Book Antiqua"/>
                <a:cs typeface="Book Antiqua"/>
              </a:rPr>
              <a:t>= </a:t>
            </a:r>
            <a:r>
              <a:rPr sz="1100" dirty="0">
                <a:latin typeface="Times New Roman"/>
                <a:cs typeface="Times New Roman"/>
              </a:rPr>
              <a:t>0 </a:t>
            </a:r>
            <a:r>
              <a:rPr sz="1100" dirty="0">
                <a:latin typeface="Book Antiqua"/>
                <a:cs typeface="Book Antiqua"/>
              </a:rPr>
              <a:t>and </a:t>
            </a: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i="1" dirty="0">
                <a:latin typeface="Book Antiqua"/>
                <a:cs typeface="Book Antiqua"/>
              </a:rPr>
              <a:t>d </a:t>
            </a:r>
            <a:r>
              <a:rPr sz="1100" dirty="0">
                <a:latin typeface="Times New Roman"/>
                <a:cs typeface="Times New Roman"/>
              </a:rPr>
              <a:t>− 3</a:t>
            </a:r>
            <a:r>
              <a:rPr sz="1100" i="1" dirty="0">
                <a:latin typeface="Book Antiqua"/>
                <a:cs typeface="Book Antiqua"/>
              </a:rPr>
              <a:t>c </a:t>
            </a:r>
            <a:r>
              <a:rPr sz="1100" dirty="0">
                <a:latin typeface="Book Antiqua"/>
                <a:cs typeface="Book Antiqua"/>
              </a:rPr>
              <a:t>= </a:t>
            </a:r>
            <a:r>
              <a:rPr sz="1100" dirty="0">
                <a:latin typeface="Times New Roman"/>
                <a:cs typeface="Times New Roman"/>
              </a:rPr>
              <a:t>0. Therefore, </a:t>
            </a:r>
            <a:r>
              <a:rPr sz="1100" i="1" dirty="0">
                <a:latin typeface="Book Antiqua"/>
                <a:cs typeface="Book Antiqua"/>
              </a:rPr>
              <a:t>cn </a:t>
            </a:r>
            <a:r>
              <a:rPr sz="1100" dirty="0">
                <a:latin typeface="Book Antiqua"/>
                <a:cs typeface="Book Antiqua"/>
              </a:rPr>
              <a:t>+ </a:t>
            </a:r>
            <a:r>
              <a:rPr sz="1100" i="1" dirty="0">
                <a:latin typeface="Book Antiqua"/>
                <a:cs typeface="Book Antiqua"/>
              </a:rPr>
              <a:t>d </a:t>
            </a:r>
            <a:r>
              <a:rPr sz="1100" dirty="0">
                <a:latin typeface="Book Antiqua"/>
                <a:cs typeface="Book Antiqua"/>
              </a:rPr>
              <a:t>is a solution if and only if c = </a:t>
            </a:r>
            <a:r>
              <a:rPr sz="1100" dirty="0">
                <a:latin typeface="Times New Roman"/>
                <a:cs typeface="Times New Roman"/>
              </a:rPr>
              <a:t>− 1 and d = − 3/2.  </a:t>
            </a:r>
            <a:r>
              <a:rPr sz="1100" spc="-5" dirty="0">
                <a:latin typeface="Times New Roman"/>
                <a:cs typeface="Times New Roman"/>
              </a:rPr>
              <a:t>Consequently, </a:t>
            </a:r>
            <a:r>
              <a:rPr sz="1100" i="1" dirty="0">
                <a:latin typeface="Book Antiqua"/>
                <a:cs typeface="Book Antiqua"/>
              </a:rPr>
              <a:t>a </a:t>
            </a:r>
            <a:r>
              <a:rPr sz="1050" spc="15" baseline="35714" dirty="0">
                <a:latin typeface="Book Antiqua"/>
                <a:cs typeface="Book Antiqua"/>
              </a:rPr>
              <a:t>(</a:t>
            </a:r>
            <a:r>
              <a:rPr sz="1050" i="1" spc="15" baseline="35714" dirty="0">
                <a:latin typeface="Book Antiqua"/>
                <a:cs typeface="Book Antiqua"/>
              </a:rPr>
              <a:t>p</a:t>
            </a:r>
            <a:r>
              <a:rPr sz="1050" spc="15" baseline="35714" dirty="0">
                <a:latin typeface="Book Antiqua"/>
                <a:cs typeface="Book Antiqua"/>
              </a:rPr>
              <a:t>) </a:t>
            </a:r>
            <a:r>
              <a:rPr sz="1100" i="1" dirty="0">
                <a:latin typeface="Book Antiqua"/>
                <a:cs typeface="Book Antiqua"/>
              </a:rPr>
              <a:t>= </a:t>
            </a:r>
            <a:r>
              <a:rPr sz="1100" dirty="0">
                <a:latin typeface="Times New Roman"/>
                <a:cs typeface="Times New Roman"/>
              </a:rPr>
              <a:t>−</a:t>
            </a:r>
            <a:r>
              <a:rPr sz="1100" i="1" dirty="0">
                <a:latin typeface="Book Antiqua"/>
                <a:cs typeface="Book Antiqua"/>
              </a:rPr>
              <a:t>n </a:t>
            </a:r>
            <a:r>
              <a:rPr sz="1100" dirty="0">
                <a:latin typeface="Times New Roman"/>
                <a:cs typeface="Times New Roman"/>
              </a:rPr>
              <a:t>− 3/2 is a </a:t>
            </a:r>
            <a:r>
              <a:rPr sz="1100" spc="-5" dirty="0">
                <a:latin typeface="Times New Roman"/>
                <a:cs typeface="Times New Roman"/>
              </a:rPr>
              <a:t>particular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solution.</a:t>
            </a:r>
            <a:endParaRPr sz="1100">
              <a:latin typeface="Times New Roman"/>
              <a:cs typeface="Times New Roman"/>
            </a:endParaRPr>
          </a:p>
          <a:p>
            <a:pPr marL="1111250">
              <a:lnSpc>
                <a:spcPts val="265"/>
              </a:lnSpc>
            </a:pPr>
            <a:r>
              <a:rPr sz="700" i="1" spc="20" dirty="0">
                <a:latin typeface="Book Antiqua"/>
                <a:cs typeface="Book Antiqua"/>
              </a:rPr>
              <a:t>n</a:t>
            </a:r>
            <a:endParaRPr sz="7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Times New Roman"/>
              <a:cs typeface="Times New Roman"/>
            </a:endParaRPr>
          </a:p>
          <a:p>
            <a:pPr marL="111125">
              <a:lnSpc>
                <a:spcPts val="1060"/>
              </a:lnSpc>
              <a:spcBef>
                <a:spcPts val="5"/>
              </a:spcBef>
            </a:pPr>
            <a:r>
              <a:rPr sz="1100" dirty="0">
                <a:latin typeface="Book Antiqua"/>
                <a:cs typeface="Book Antiqua"/>
              </a:rPr>
              <a:t>By </a:t>
            </a:r>
            <a:r>
              <a:rPr sz="1100" spc="-5" dirty="0">
                <a:latin typeface="Book Antiqua"/>
                <a:cs typeface="Book Antiqua"/>
              </a:rPr>
              <a:t>Theorem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5, all solutions are 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form </a:t>
            </a:r>
            <a:r>
              <a:rPr sz="1100" i="1" dirty="0">
                <a:latin typeface="Book Antiqua"/>
                <a:cs typeface="Book Antiqua"/>
              </a:rPr>
              <a:t>a</a:t>
            </a:r>
            <a:r>
              <a:rPr sz="1100" i="1" spc="13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Book Antiqua"/>
                <a:cs typeface="Book Antiqua"/>
              </a:rPr>
              <a:t>=</a:t>
            </a:r>
            <a:r>
              <a:rPr sz="1100" i="1" spc="5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Book Antiqua"/>
                <a:cs typeface="Book Antiqua"/>
              </a:rPr>
              <a:t>a</a:t>
            </a:r>
            <a:r>
              <a:rPr sz="1100" i="1" spc="130" dirty="0">
                <a:latin typeface="Book Antiqua"/>
                <a:cs typeface="Book Antiqua"/>
              </a:rPr>
              <a:t> </a:t>
            </a:r>
            <a:r>
              <a:rPr sz="1050" spc="15" baseline="35714" dirty="0">
                <a:latin typeface="Book Antiqua"/>
                <a:cs typeface="Book Antiqua"/>
              </a:rPr>
              <a:t>(</a:t>
            </a:r>
            <a:r>
              <a:rPr sz="1050" i="1" spc="15" baseline="35714" dirty="0">
                <a:latin typeface="Book Antiqua"/>
                <a:cs typeface="Book Antiqua"/>
              </a:rPr>
              <a:t>p</a:t>
            </a:r>
            <a:r>
              <a:rPr sz="1050" spc="15" baseline="35714" dirty="0">
                <a:latin typeface="Book Antiqua"/>
                <a:cs typeface="Book Antiqua"/>
              </a:rPr>
              <a:t>)</a:t>
            </a:r>
            <a:r>
              <a:rPr sz="1050" spc="150" baseline="35714" dirty="0">
                <a:latin typeface="Book Antiqua"/>
                <a:cs typeface="Book Antiqua"/>
              </a:rPr>
              <a:t> </a:t>
            </a:r>
            <a:r>
              <a:rPr sz="1100" dirty="0">
                <a:latin typeface="Book Antiqua"/>
                <a:cs typeface="Book Antiqua"/>
              </a:rPr>
              <a:t>+ </a:t>
            </a:r>
            <a:r>
              <a:rPr sz="1100" i="1" dirty="0">
                <a:latin typeface="Book Antiqua"/>
                <a:cs typeface="Book Antiqua"/>
              </a:rPr>
              <a:t>a</a:t>
            </a:r>
            <a:r>
              <a:rPr sz="1100" i="1" spc="130" dirty="0">
                <a:latin typeface="Book Antiqua"/>
                <a:cs typeface="Book Antiqua"/>
              </a:rPr>
              <a:t> </a:t>
            </a:r>
            <a:r>
              <a:rPr sz="1050" spc="15" baseline="35714" dirty="0">
                <a:latin typeface="Book Antiqua"/>
                <a:cs typeface="Book Antiqua"/>
              </a:rPr>
              <a:t>(</a:t>
            </a:r>
            <a:r>
              <a:rPr sz="1050" i="1" spc="15" baseline="35714" dirty="0">
                <a:latin typeface="Book Antiqua"/>
                <a:cs typeface="Book Antiqua"/>
              </a:rPr>
              <a:t>h</a:t>
            </a:r>
            <a:r>
              <a:rPr sz="1050" spc="15" baseline="35714" dirty="0">
                <a:latin typeface="Book Antiqua"/>
                <a:cs typeface="Book Antiqua"/>
              </a:rPr>
              <a:t>)</a:t>
            </a:r>
            <a:r>
              <a:rPr sz="1050" spc="150" baseline="35714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Book Antiqua"/>
                <a:cs typeface="Book Antiqua"/>
              </a:rPr>
              <a:t>=</a:t>
            </a:r>
            <a:r>
              <a:rPr sz="1100" i="1" spc="5" dirty="0">
                <a:latin typeface="Book Antiqua"/>
                <a:cs typeface="Book Antiqu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−</a:t>
            </a:r>
            <a:r>
              <a:rPr sz="1100" i="1" dirty="0">
                <a:latin typeface="Book Antiqua"/>
                <a:cs typeface="Book Antiqua"/>
              </a:rPr>
              <a:t>n </a:t>
            </a:r>
            <a:r>
              <a:rPr sz="1100" dirty="0">
                <a:latin typeface="Times New Roman"/>
                <a:cs typeface="Times New Roman"/>
              </a:rPr>
              <a:t>− 3/2 + </a:t>
            </a:r>
            <a:r>
              <a:rPr sz="1100" spc="30" dirty="0">
                <a:latin typeface="Times New Roman"/>
                <a:cs typeface="Times New Roman"/>
              </a:rPr>
              <a:t>α3</a:t>
            </a:r>
            <a:r>
              <a:rPr sz="1050" i="1" spc="44" baseline="35714" dirty="0">
                <a:latin typeface="Book Antiqua"/>
                <a:cs typeface="Book Antiqua"/>
              </a:rPr>
              <a:t>n</a:t>
            </a:r>
            <a:r>
              <a:rPr sz="1100" i="1" spc="30" dirty="0">
                <a:latin typeface="Book Antiqua"/>
                <a:cs typeface="Book Antiqua"/>
              </a:rPr>
              <a:t>,</a:t>
            </a:r>
            <a:r>
              <a:rPr sz="1100" i="1" dirty="0">
                <a:latin typeface="Book Antiqua"/>
                <a:cs typeface="Book Antiqua"/>
              </a:rPr>
              <a:t> </a:t>
            </a:r>
            <a:r>
              <a:rPr sz="1100" spc="-5" dirty="0">
                <a:latin typeface="Book Antiqua"/>
                <a:cs typeface="Book Antiqua"/>
              </a:rPr>
              <a:t>where</a:t>
            </a:r>
            <a:r>
              <a:rPr sz="1100" dirty="0">
                <a:latin typeface="Book Antiqua"/>
                <a:cs typeface="Book Antiqua"/>
              </a:rPr>
              <a:t> </a:t>
            </a:r>
            <a:r>
              <a:rPr sz="1100" spc="95" dirty="0">
                <a:latin typeface="Times New Roman"/>
                <a:cs typeface="Times New Roman"/>
              </a:rPr>
              <a:t>α</a:t>
            </a:r>
            <a:r>
              <a:rPr sz="1100" spc="2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Book Antiqua"/>
                <a:cs typeface="Book Antiqua"/>
              </a:rPr>
              <a:t>is a constant.</a:t>
            </a:r>
            <a:endParaRPr sz="1100">
              <a:latin typeface="Book Antiqua"/>
              <a:cs typeface="Book Antiqua"/>
            </a:endParaRPr>
          </a:p>
          <a:p>
            <a:pPr marR="1765935" algn="ctr">
              <a:lnSpc>
                <a:spcPts val="580"/>
              </a:lnSpc>
              <a:tabLst>
                <a:tab pos="269240" algn="l"/>
                <a:tab pos="647700" algn="l"/>
              </a:tabLst>
            </a:pPr>
            <a:r>
              <a:rPr sz="700" i="1" spc="20" dirty="0">
                <a:latin typeface="Book Antiqua"/>
                <a:cs typeface="Book Antiqua"/>
              </a:rPr>
              <a:t>n	n	n</a:t>
            </a:r>
            <a:endParaRPr sz="7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08585" marR="2737485" indent="-33020">
              <a:lnSpc>
                <a:spcPts val="1600"/>
              </a:lnSpc>
              <a:spcBef>
                <a:spcPts val="635"/>
              </a:spcBef>
            </a:pPr>
            <a:r>
              <a:rPr sz="1100" spc="-50" dirty="0">
                <a:latin typeface="Book Antiqua"/>
                <a:cs typeface="Book Antiqua"/>
              </a:rPr>
              <a:t>To </a:t>
            </a:r>
            <a:r>
              <a:rPr sz="1100" dirty="0">
                <a:latin typeface="Book Antiqua"/>
                <a:cs typeface="Book Antiqua"/>
              </a:rPr>
              <a:t>find the solution with </a:t>
            </a:r>
            <a:r>
              <a:rPr sz="1100" i="1" spc="10" dirty="0">
                <a:latin typeface="Book Antiqua"/>
                <a:cs typeface="Book Antiqua"/>
              </a:rPr>
              <a:t>a</a:t>
            </a:r>
            <a:r>
              <a:rPr sz="1050" spc="15" baseline="-31746" dirty="0">
                <a:latin typeface="Times New Roman"/>
                <a:cs typeface="Times New Roman"/>
              </a:rPr>
              <a:t>1 </a:t>
            </a:r>
            <a:r>
              <a:rPr sz="1100" i="1" dirty="0">
                <a:latin typeface="Book Antiqua"/>
                <a:cs typeface="Book Antiqua"/>
              </a:rPr>
              <a:t>= </a:t>
            </a:r>
            <a:r>
              <a:rPr sz="1100" dirty="0">
                <a:latin typeface="Times New Roman"/>
                <a:cs typeface="Times New Roman"/>
              </a:rPr>
              <a:t>3, let </a:t>
            </a:r>
            <a:r>
              <a:rPr sz="1100" i="1" dirty="0">
                <a:latin typeface="Book Antiqua"/>
                <a:cs typeface="Book Antiqua"/>
              </a:rPr>
              <a:t>n </a:t>
            </a:r>
            <a:r>
              <a:rPr sz="1100" dirty="0">
                <a:latin typeface="Times New Roman"/>
                <a:cs typeface="Times New Roman"/>
              </a:rPr>
              <a:t>= 1 in the above formula for the general solution.  Then 3 </a:t>
            </a:r>
            <a:r>
              <a:rPr sz="1100" i="1" dirty="0">
                <a:latin typeface="Book Antiqua"/>
                <a:cs typeface="Book Antiqua"/>
              </a:rPr>
              <a:t>= </a:t>
            </a:r>
            <a:r>
              <a:rPr sz="1100" dirty="0">
                <a:latin typeface="Times New Roman"/>
                <a:cs typeface="Times New Roman"/>
              </a:rPr>
              <a:t>−1 − 3/2 + 3 </a:t>
            </a:r>
            <a:r>
              <a:rPr sz="1100" spc="50" dirty="0">
                <a:latin typeface="Times New Roman"/>
                <a:cs typeface="Times New Roman"/>
              </a:rPr>
              <a:t>α</a:t>
            </a:r>
            <a:r>
              <a:rPr sz="1100" i="1" spc="50" dirty="0">
                <a:latin typeface="Book Antiqua"/>
                <a:cs typeface="Book Antiqua"/>
              </a:rPr>
              <a:t>, </a:t>
            </a:r>
            <a:r>
              <a:rPr sz="1100" dirty="0">
                <a:latin typeface="Book Antiqua"/>
                <a:cs typeface="Book Antiqua"/>
              </a:rPr>
              <a:t>and </a:t>
            </a:r>
            <a:r>
              <a:rPr sz="1100" spc="95" dirty="0">
                <a:latin typeface="Times New Roman"/>
                <a:cs typeface="Times New Roman"/>
              </a:rPr>
              <a:t>α </a:t>
            </a:r>
            <a:r>
              <a:rPr sz="1100" i="1" dirty="0">
                <a:latin typeface="Book Antiqua"/>
                <a:cs typeface="Book Antiqua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11</a:t>
            </a:r>
            <a:r>
              <a:rPr sz="1100" i="1" spc="-10" dirty="0">
                <a:latin typeface="Book Antiqua"/>
                <a:cs typeface="Book Antiqua"/>
              </a:rPr>
              <a:t>/</a:t>
            </a:r>
            <a:r>
              <a:rPr sz="1100" spc="-10" dirty="0">
                <a:latin typeface="Times New Roman"/>
                <a:cs typeface="Times New Roman"/>
              </a:rPr>
              <a:t>6</a:t>
            </a:r>
            <a:r>
              <a:rPr sz="1100" spc="-10" dirty="0">
                <a:latin typeface="Book Antiqua"/>
                <a:cs typeface="Book Antiqua"/>
              </a:rPr>
              <a:t>. </a:t>
            </a:r>
            <a:r>
              <a:rPr sz="1100" dirty="0">
                <a:latin typeface="Book Antiqua"/>
                <a:cs typeface="Book Antiqua"/>
              </a:rPr>
              <a:t>Hence, the solution is </a:t>
            </a:r>
            <a:r>
              <a:rPr sz="1100" i="1" dirty="0">
                <a:latin typeface="Book Antiqua"/>
                <a:cs typeface="Book Antiqua"/>
              </a:rPr>
              <a:t>a = </a:t>
            </a:r>
            <a:r>
              <a:rPr sz="1100" dirty="0">
                <a:latin typeface="Times New Roman"/>
                <a:cs typeface="Times New Roman"/>
              </a:rPr>
              <a:t>−</a:t>
            </a:r>
            <a:r>
              <a:rPr sz="1100" i="1" dirty="0">
                <a:latin typeface="Book Antiqua"/>
                <a:cs typeface="Book Antiqua"/>
              </a:rPr>
              <a:t>n </a:t>
            </a:r>
            <a:r>
              <a:rPr sz="1100" dirty="0">
                <a:latin typeface="Times New Roman"/>
                <a:cs typeface="Times New Roman"/>
              </a:rPr>
              <a:t>− 3/2 +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(11</a:t>
            </a:r>
            <a:r>
              <a:rPr sz="1100" i="1" spc="-5" dirty="0">
                <a:latin typeface="Book Antiqua"/>
                <a:cs typeface="Book Antiqua"/>
              </a:rPr>
              <a:t>/</a:t>
            </a:r>
            <a:r>
              <a:rPr sz="1100" spc="-5" dirty="0">
                <a:latin typeface="Times New Roman"/>
                <a:cs typeface="Times New Roman"/>
              </a:rPr>
              <a:t>6)3</a:t>
            </a:r>
            <a:r>
              <a:rPr sz="1050" i="1" spc="-7" baseline="35714" dirty="0">
                <a:latin typeface="Book Antiqua"/>
                <a:cs typeface="Book Antiqua"/>
              </a:rPr>
              <a:t>n</a:t>
            </a:r>
            <a:r>
              <a:rPr sz="1100" i="1" spc="-5" dirty="0">
                <a:latin typeface="Book Antiqua"/>
                <a:cs typeface="Book Antiqua"/>
              </a:rPr>
              <a:t>.</a:t>
            </a:r>
            <a:endParaRPr sz="1100">
              <a:latin typeface="Book Antiqua"/>
              <a:cs typeface="Book Antiqua"/>
            </a:endParaRPr>
          </a:p>
          <a:p>
            <a:pPr marR="179070" algn="ctr">
              <a:lnSpc>
                <a:spcPts val="225"/>
              </a:lnSpc>
            </a:pPr>
            <a:r>
              <a:rPr sz="700" i="1" spc="20" dirty="0">
                <a:latin typeface="Book Antiqua"/>
                <a:cs typeface="Book Antiqua"/>
              </a:rPr>
              <a:t>n</a:t>
            </a:r>
            <a:endParaRPr sz="7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85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4700" y="2489200"/>
            <a:ext cx="63373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6763" y="2202352"/>
            <a:ext cx="6368415" cy="144526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5600" b="1" spc="-5" dirty="0">
                <a:solidFill>
                  <a:srgbClr val="4DE1EA"/>
                </a:solidFill>
                <a:latin typeface="Trebuchet MS"/>
                <a:cs typeface="Trebuchet MS"/>
              </a:rPr>
              <a:t>Inclusion-Exclusion</a:t>
            </a:r>
            <a:endParaRPr sz="5600">
              <a:latin typeface="Trebuchet MS"/>
              <a:cs typeface="Trebuchet MS"/>
            </a:endParaRPr>
          </a:p>
          <a:p>
            <a:pPr marR="44450" algn="r">
              <a:lnSpc>
                <a:spcPct val="100000"/>
              </a:lnSpc>
              <a:spcBef>
                <a:spcPts val="425"/>
              </a:spcBef>
            </a:pPr>
            <a:r>
              <a:rPr sz="2600" spc="-5" dirty="0">
                <a:solidFill>
                  <a:srgbClr val="FFFFFF"/>
                </a:solidFill>
                <a:latin typeface="Book Antiqua"/>
                <a:cs typeface="Book Antiqua"/>
              </a:rPr>
              <a:t>Section</a:t>
            </a:r>
            <a:r>
              <a:rPr sz="2600" spc="-7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8.5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2651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111250"/>
            <a:ext cx="821372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8725" algn="l"/>
                <a:tab pos="3211830" algn="l"/>
              </a:tabLst>
            </a:pPr>
            <a:r>
              <a:rPr sz="4650" spc="-30" dirty="0"/>
              <a:t>Principle	</a:t>
            </a:r>
            <a:r>
              <a:rPr sz="4650" spc="-5" dirty="0"/>
              <a:t>of	Inclusion-Exclusion</a:t>
            </a:r>
            <a:endParaRPr sz="4650"/>
          </a:p>
        </p:txBody>
      </p:sp>
      <p:sp>
        <p:nvSpPr>
          <p:cNvPr id="8" name="object 8"/>
          <p:cNvSpPr/>
          <p:nvPr/>
        </p:nvSpPr>
        <p:spPr>
          <a:xfrm>
            <a:off x="1905000" y="3505200"/>
            <a:ext cx="48133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8819" y="2212339"/>
            <a:ext cx="796734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1780">
              <a:lnSpc>
                <a:spcPct val="109000"/>
              </a:lnSpc>
              <a:spcBef>
                <a:spcPts val="100"/>
              </a:spcBef>
              <a:buClr>
                <a:srgbClr val="0BD0D9"/>
              </a:buClr>
              <a:buSzPct val="94230"/>
              <a:buFont typeface="Lucida Sans Unicode"/>
              <a:buChar char="●"/>
              <a:tabLst>
                <a:tab pos="284480" algn="l"/>
              </a:tabLst>
            </a:pPr>
            <a:r>
              <a:rPr sz="2600" dirty="0">
                <a:latin typeface="Book Antiqua"/>
                <a:cs typeface="Book Antiqua"/>
              </a:rPr>
              <a:t>In </a:t>
            </a:r>
            <a:r>
              <a:rPr sz="2600" spc="-5" dirty="0">
                <a:latin typeface="Book Antiqua"/>
                <a:cs typeface="Book Antiqua"/>
              </a:rPr>
              <a:t>Section </a:t>
            </a:r>
            <a:r>
              <a:rPr sz="2600" dirty="0">
                <a:latin typeface="Times New Roman"/>
                <a:cs typeface="Times New Roman"/>
              </a:rPr>
              <a:t>2.2</a:t>
            </a:r>
            <a:r>
              <a:rPr sz="2600" dirty="0">
                <a:latin typeface="Book Antiqua"/>
                <a:cs typeface="Book Antiqua"/>
              </a:rPr>
              <a:t>, we </a:t>
            </a:r>
            <a:r>
              <a:rPr sz="2600" spc="-5" dirty="0">
                <a:latin typeface="Book Antiqua"/>
                <a:cs typeface="Book Antiqua"/>
              </a:rPr>
              <a:t>developed the following formula  for the number </a:t>
            </a:r>
            <a:r>
              <a:rPr sz="2600" dirty="0">
                <a:latin typeface="Book Antiqua"/>
                <a:cs typeface="Book Antiqua"/>
              </a:rPr>
              <a:t>of </a:t>
            </a:r>
            <a:r>
              <a:rPr sz="2600" spc="-5" dirty="0">
                <a:latin typeface="Book Antiqua"/>
                <a:cs typeface="Book Antiqua"/>
              </a:rPr>
              <a:t>elements in the union </a:t>
            </a:r>
            <a:r>
              <a:rPr sz="2600" dirty="0">
                <a:latin typeface="Book Antiqua"/>
                <a:cs typeface="Book Antiqua"/>
              </a:rPr>
              <a:t>of two finite  </a:t>
            </a:r>
            <a:r>
              <a:rPr sz="2600" spc="-5" dirty="0">
                <a:latin typeface="Book Antiqua"/>
                <a:cs typeface="Book Antiqua"/>
              </a:rPr>
              <a:t>sets: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819" y="5120640"/>
            <a:ext cx="769874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1780">
              <a:lnSpc>
                <a:spcPct val="109000"/>
              </a:lnSpc>
              <a:spcBef>
                <a:spcPts val="100"/>
              </a:spcBef>
              <a:buClr>
                <a:srgbClr val="0BD0D9"/>
              </a:buClr>
              <a:buSzPct val="94230"/>
              <a:buFont typeface="Lucida Sans Unicode"/>
              <a:buChar char="●"/>
              <a:tabLst>
                <a:tab pos="284480" algn="l"/>
              </a:tabLst>
            </a:pPr>
            <a:r>
              <a:rPr sz="2600" spc="-120" dirty="0">
                <a:latin typeface="Book Antiqua"/>
                <a:cs typeface="Book Antiqua"/>
              </a:rPr>
              <a:t>We </a:t>
            </a:r>
            <a:r>
              <a:rPr sz="2600" dirty="0">
                <a:latin typeface="Book Antiqua"/>
                <a:cs typeface="Book Antiqua"/>
              </a:rPr>
              <a:t>will generalize </a:t>
            </a:r>
            <a:r>
              <a:rPr sz="2600" spc="-5" dirty="0">
                <a:latin typeface="Book Antiqua"/>
                <a:cs typeface="Book Antiqua"/>
              </a:rPr>
              <a:t>this formula </a:t>
            </a:r>
            <a:r>
              <a:rPr sz="2600" dirty="0">
                <a:latin typeface="Book Antiqua"/>
                <a:cs typeface="Book Antiqua"/>
              </a:rPr>
              <a:t>to finite </a:t>
            </a:r>
            <a:r>
              <a:rPr sz="2600" spc="-5" dirty="0">
                <a:latin typeface="Book Antiqua"/>
                <a:cs typeface="Book Antiqua"/>
              </a:rPr>
              <a:t>sets </a:t>
            </a:r>
            <a:r>
              <a:rPr sz="2600" dirty="0">
                <a:latin typeface="Book Antiqua"/>
                <a:cs typeface="Book Antiqua"/>
              </a:rPr>
              <a:t>of any  </a:t>
            </a:r>
            <a:r>
              <a:rPr sz="2600" spc="-5" dirty="0">
                <a:latin typeface="Book Antiqua"/>
                <a:cs typeface="Book Antiqua"/>
              </a:rPr>
              <a:t>size.</a:t>
            </a:r>
            <a:endParaRPr sz="260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58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54100"/>
            <a:ext cx="43040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7940" algn="l"/>
                <a:tab pos="3129915" algn="l"/>
              </a:tabLst>
            </a:pPr>
            <a:r>
              <a:rPr sz="5000" spc="-695" dirty="0"/>
              <a:t>T</a:t>
            </a:r>
            <a:r>
              <a:rPr sz="5000" spc="-5" dirty="0"/>
              <a:t>w</a:t>
            </a:r>
            <a:r>
              <a:rPr sz="5000" dirty="0"/>
              <a:t>o	Finite	Sets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742950" y="2019300"/>
            <a:ext cx="7724775" cy="31369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750" marR="5080" indent="-19050">
              <a:lnSpc>
                <a:spcPct val="109000"/>
              </a:lnSpc>
              <a:spcBef>
                <a:spcPts val="180"/>
              </a:spcBef>
            </a:pPr>
            <a:r>
              <a:rPr sz="2000" b="1" spc="-5" dirty="0">
                <a:latin typeface="Book Antiqua"/>
                <a:cs typeface="Book Antiqua"/>
              </a:rPr>
              <a:t>Example</a:t>
            </a:r>
            <a:r>
              <a:rPr sz="2000" spc="-5" dirty="0">
                <a:latin typeface="Book Antiqua"/>
                <a:cs typeface="Book Antiqua"/>
              </a:rPr>
              <a:t>: </a:t>
            </a:r>
            <a:r>
              <a:rPr sz="2000" dirty="0">
                <a:latin typeface="Book Antiqua"/>
                <a:cs typeface="Book Antiqua"/>
              </a:rPr>
              <a:t>In a </a:t>
            </a:r>
            <a:r>
              <a:rPr sz="2000" spc="-10" dirty="0">
                <a:latin typeface="Book Antiqua"/>
                <a:cs typeface="Book Antiqua"/>
              </a:rPr>
              <a:t>discrete </a:t>
            </a:r>
            <a:r>
              <a:rPr sz="2000" spc="-5" dirty="0">
                <a:latin typeface="Book Antiqua"/>
                <a:cs typeface="Book Antiqua"/>
              </a:rPr>
              <a:t>mathematics class every student </a:t>
            </a:r>
            <a:r>
              <a:rPr sz="2000" dirty="0">
                <a:latin typeface="Book Antiqua"/>
                <a:cs typeface="Book Antiqua"/>
              </a:rPr>
              <a:t>is a </a:t>
            </a:r>
            <a:r>
              <a:rPr sz="2000" spc="-5" dirty="0">
                <a:latin typeface="Book Antiqua"/>
                <a:cs typeface="Book Antiqua"/>
              </a:rPr>
              <a:t>major in  computer science </a:t>
            </a:r>
            <a:r>
              <a:rPr sz="2000" dirty="0">
                <a:latin typeface="Book Antiqua"/>
                <a:cs typeface="Book Antiqua"/>
              </a:rPr>
              <a:t>or </a:t>
            </a:r>
            <a:r>
              <a:rPr sz="2000" spc="-5" dirty="0">
                <a:latin typeface="Book Antiqua"/>
                <a:cs typeface="Book Antiqua"/>
              </a:rPr>
              <a:t>mathematics </a:t>
            </a:r>
            <a:r>
              <a:rPr sz="2000" dirty="0">
                <a:latin typeface="Book Antiqua"/>
                <a:cs typeface="Book Antiqua"/>
              </a:rPr>
              <a:t>or </a:t>
            </a:r>
            <a:r>
              <a:rPr sz="2000" spc="-5" dirty="0">
                <a:latin typeface="Book Antiqua"/>
                <a:cs typeface="Book Antiqua"/>
              </a:rPr>
              <a:t>both. The number </a:t>
            </a:r>
            <a:r>
              <a:rPr sz="2000" dirty="0">
                <a:latin typeface="Book Antiqua"/>
                <a:cs typeface="Book Antiqua"/>
              </a:rPr>
              <a:t>of </a:t>
            </a:r>
            <a:r>
              <a:rPr sz="2000" spc="-5" dirty="0">
                <a:latin typeface="Book Antiqua"/>
                <a:cs typeface="Book Antiqua"/>
              </a:rPr>
              <a:t>students  having computer science </a:t>
            </a:r>
            <a:r>
              <a:rPr sz="2000" dirty="0">
                <a:latin typeface="Book Antiqua"/>
                <a:cs typeface="Book Antiqua"/>
              </a:rPr>
              <a:t>as a </a:t>
            </a:r>
            <a:r>
              <a:rPr sz="2000" spc="-5" dirty="0">
                <a:latin typeface="Book Antiqua"/>
                <a:cs typeface="Book Antiqua"/>
              </a:rPr>
              <a:t>major (possibly along </a:t>
            </a:r>
            <a:r>
              <a:rPr sz="2000" dirty="0">
                <a:latin typeface="Book Antiqua"/>
                <a:cs typeface="Book Antiqua"/>
              </a:rPr>
              <a:t>with  </a:t>
            </a:r>
            <a:r>
              <a:rPr sz="2000" spc="-5" dirty="0">
                <a:latin typeface="Book Antiqua"/>
                <a:cs typeface="Book Antiqua"/>
              </a:rPr>
              <a:t>mathematics) </a:t>
            </a:r>
            <a:r>
              <a:rPr sz="2000" dirty="0">
                <a:latin typeface="Book Antiqua"/>
                <a:cs typeface="Book Antiqua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25</a:t>
            </a:r>
            <a:r>
              <a:rPr sz="2000" dirty="0">
                <a:latin typeface="Book Antiqua"/>
                <a:cs typeface="Book Antiqua"/>
              </a:rPr>
              <a:t>; </a:t>
            </a:r>
            <a:r>
              <a:rPr sz="2000" spc="-5" dirty="0">
                <a:latin typeface="Book Antiqua"/>
                <a:cs typeface="Book Antiqua"/>
              </a:rPr>
              <a:t>the number </a:t>
            </a:r>
            <a:r>
              <a:rPr sz="2000" dirty="0">
                <a:latin typeface="Book Antiqua"/>
                <a:cs typeface="Book Antiqua"/>
              </a:rPr>
              <a:t>of </a:t>
            </a:r>
            <a:r>
              <a:rPr sz="2000" spc="-5" dirty="0">
                <a:latin typeface="Book Antiqua"/>
                <a:cs typeface="Book Antiqua"/>
              </a:rPr>
              <a:t>students having mathematics </a:t>
            </a:r>
            <a:r>
              <a:rPr sz="2000" dirty="0">
                <a:latin typeface="Book Antiqua"/>
                <a:cs typeface="Book Antiqua"/>
              </a:rPr>
              <a:t>as a  </a:t>
            </a:r>
            <a:r>
              <a:rPr sz="2000" spc="-5" dirty="0">
                <a:latin typeface="Book Antiqua"/>
                <a:cs typeface="Book Antiqua"/>
              </a:rPr>
              <a:t>major (possibly along </a:t>
            </a:r>
            <a:r>
              <a:rPr sz="2000" dirty="0">
                <a:latin typeface="Book Antiqua"/>
                <a:cs typeface="Book Antiqua"/>
              </a:rPr>
              <a:t>with </a:t>
            </a:r>
            <a:r>
              <a:rPr sz="2000" spc="-5" dirty="0">
                <a:latin typeface="Book Antiqua"/>
                <a:cs typeface="Book Antiqua"/>
              </a:rPr>
              <a:t>computer science) </a:t>
            </a:r>
            <a:r>
              <a:rPr sz="2000" dirty="0">
                <a:latin typeface="Book Antiqua"/>
                <a:cs typeface="Book Antiqua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13</a:t>
            </a:r>
            <a:r>
              <a:rPr sz="2000" dirty="0">
                <a:latin typeface="Book Antiqua"/>
                <a:cs typeface="Book Antiqua"/>
              </a:rPr>
              <a:t>; and </a:t>
            </a:r>
            <a:r>
              <a:rPr sz="2000" spc="-5" dirty="0">
                <a:latin typeface="Book Antiqua"/>
                <a:cs typeface="Book Antiqua"/>
              </a:rPr>
              <a:t>the number  </a:t>
            </a:r>
            <a:r>
              <a:rPr sz="2000" dirty="0">
                <a:latin typeface="Book Antiqua"/>
                <a:cs typeface="Book Antiqua"/>
              </a:rPr>
              <a:t>of </a:t>
            </a:r>
            <a:r>
              <a:rPr sz="2000" spc="-5" dirty="0">
                <a:latin typeface="Book Antiqua"/>
                <a:cs typeface="Book Antiqua"/>
              </a:rPr>
              <a:t>students majoring in </a:t>
            </a:r>
            <a:r>
              <a:rPr sz="2000" dirty="0">
                <a:latin typeface="Book Antiqua"/>
                <a:cs typeface="Book Antiqua"/>
              </a:rPr>
              <a:t>both </a:t>
            </a:r>
            <a:r>
              <a:rPr sz="2000" spc="-5" dirty="0">
                <a:latin typeface="Book Antiqua"/>
                <a:cs typeface="Book Antiqua"/>
              </a:rPr>
              <a:t>computer science </a:t>
            </a:r>
            <a:r>
              <a:rPr sz="2000" dirty="0">
                <a:latin typeface="Book Antiqua"/>
                <a:cs typeface="Book Antiqua"/>
              </a:rPr>
              <a:t>and </a:t>
            </a:r>
            <a:r>
              <a:rPr sz="2000" spc="-5" dirty="0">
                <a:latin typeface="Book Antiqua"/>
                <a:cs typeface="Book Antiqua"/>
              </a:rPr>
              <a:t>mathematics </a:t>
            </a:r>
            <a:r>
              <a:rPr sz="2000" dirty="0">
                <a:latin typeface="Book Antiqua"/>
                <a:cs typeface="Book Antiqua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8</a:t>
            </a:r>
            <a:r>
              <a:rPr sz="2000" dirty="0">
                <a:latin typeface="Book Antiqua"/>
                <a:cs typeface="Book Antiqua"/>
              </a:rPr>
              <a:t>.  </a:t>
            </a:r>
            <a:r>
              <a:rPr sz="2000" spc="-5" dirty="0">
                <a:latin typeface="Book Antiqua"/>
                <a:cs typeface="Book Antiqua"/>
              </a:rPr>
              <a:t>How </a:t>
            </a:r>
            <a:r>
              <a:rPr sz="2000" dirty="0">
                <a:latin typeface="Book Antiqua"/>
                <a:cs typeface="Book Antiqua"/>
              </a:rPr>
              <a:t>many </a:t>
            </a:r>
            <a:r>
              <a:rPr sz="2000" spc="-5" dirty="0">
                <a:latin typeface="Book Antiqua"/>
                <a:cs typeface="Book Antiqua"/>
              </a:rPr>
              <a:t>students </a:t>
            </a:r>
            <a:r>
              <a:rPr sz="2000" spc="-15" dirty="0">
                <a:latin typeface="Book Antiqua"/>
                <a:cs typeface="Book Antiqua"/>
              </a:rPr>
              <a:t>are </a:t>
            </a:r>
            <a:r>
              <a:rPr sz="2000" spc="-5" dirty="0">
                <a:latin typeface="Book Antiqua"/>
                <a:cs typeface="Book Antiqua"/>
              </a:rPr>
              <a:t>in the</a:t>
            </a:r>
            <a:r>
              <a:rPr sz="2000" spc="1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class?</a:t>
            </a:r>
            <a:endParaRPr sz="2000">
              <a:latin typeface="Book Antiqua"/>
              <a:cs typeface="Book Antiqua"/>
            </a:endParaRPr>
          </a:p>
          <a:p>
            <a:pPr marL="8255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latin typeface="Book Antiqua"/>
                <a:cs typeface="Book Antiqua"/>
              </a:rPr>
              <a:t>Solution</a:t>
            </a:r>
            <a:r>
              <a:rPr sz="2000" spc="-5" dirty="0">
                <a:latin typeface="Book Antiqua"/>
                <a:cs typeface="Book Antiqua"/>
              </a:rPr>
              <a:t>: </a:t>
            </a:r>
            <a:r>
              <a:rPr sz="2000" dirty="0">
                <a:latin typeface="Book Antiqua"/>
                <a:cs typeface="Book Antiqua"/>
              </a:rPr>
              <a:t>|</a:t>
            </a:r>
            <a:r>
              <a:rPr sz="2000" i="1" dirty="0">
                <a:latin typeface="Book Antiqua"/>
                <a:cs typeface="Book Antiqua"/>
              </a:rPr>
              <a:t>A</a:t>
            </a:r>
            <a:r>
              <a:rPr sz="2000" dirty="0">
                <a:latin typeface="Symbol"/>
                <a:cs typeface="Symbol"/>
              </a:rPr>
              <a:t></a:t>
            </a:r>
            <a:r>
              <a:rPr sz="2000" i="1" dirty="0">
                <a:latin typeface="Book Antiqua"/>
                <a:cs typeface="Book Antiqua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| =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i="1" spc="-5" dirty="0">
                <a:latin typeface="Book Antiqua"/>
                <a:cs typeface="Book Antiqua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|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i="1" spc="-5" dirty="0">
                <a:latin typeface="Book Antiqua"/>
                <a:cs typeface="Book Antiqua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−|</a:t>
            </a:r>
            <a:r>
              <a:rPr sz="2000" i="1" spc="-5" dirty="0">
                <a:latin typeface="Book Antiqua"/>
                <a:cs typeface="Book Antiqua"/>
              </a:rPr>
              <a:t>A</a:t>
            </a:r>
            <a:r>
              <a:rPr sz="2000" spc="-5" dirty="0">
                <a:latin typeface="Symbol"/>
                <a:cs typeface="Symbol"/>
              </a:rPr>
              <a:t></a:t>
            </a:r>
            <a:r>
              <a:rPr sz="2000" i="1" spc="-5" dirty="0">
                <a:latin typeface="Book Antiqua"/>
                <a:cs typeface="Book Antiqua"/>
              </a:rPr>
              <a:t>B</a:t>
            </a:r>
            <a:r>
              <a:rPr sz="2000" spc="-5" dirty="0">
                <a:latin typeface="Times New Roman"/>
                <a:cs typeface="Times New Roman"/>
              </a:rPr>
              <a:t>|</a:t>
            </a:r>
            <a:endParaRPr sz="2000">
              <a:latin typeface="Times New Roman"/>
              <a:cs typeface="Times New Roman"/>
            </a:endParaRPr>
          </a:p>
          <a:p>
            <a:pPr marL="205105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= 25 + 13 −8 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0200" y="4495800"/>
            <a:ext cx="2108200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2760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54100"/>
            <a:ext cx="60845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Generating</a:t>
            </a:r>
            <a:r>
              <a:rPr sz="5000" spc="-25" dirty="0"/>
              <a:t> </a:t>
            </a:r>
            <a:r>
              <a:rPr sz="5000" spc="-5" dirty="0"/>
              <a:t>Functions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377444" y="1930298"/>
            <a:ext cx="7872730" cy="9144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  <a:tabLst>
                <a:tab pos="7116445" algn="l"/>
              </a:tabLst>
            </a:pPr>
            <a:r>
              <a:rPr sz="2500" b="1" spc="-5" dirty="0">
                <a:latin typeface="Book Antiqua"/>
                <a:cs typeface="Book Antiqua"/>
              </a:rPr>
              <a:t>Definition</a:t>
            </a:r>
            <a:r>
              <a:rPr sz="2500" spc="-5" dirty="0">
                <a:latin typeface="Book Antiqua"/>
                <a:cs typeface="Book Antiqua"/>
              </a:rPr>
              <a:t>: The </a:t>
            </a:r>
            <a:r>
              <a:rPr sz="2500" i="1" spc="-5" dirty="0">
                <a:latin typeface="Book Antiqua"/>
                <a:cs typeface="Book Antiqua"/>
              </a:rPr>
              <a:t>generating function for</a:t>
            </a:r>
            <a:r>
              <a:rPr sz="2500" i="1" spc="45" dirty="0">
                <a:latin typeface="Book Antiqua"/>
                <a:cs typeface="Book Antiqua"/>
              </a:rPr>
              <a:t> </a:t>
            </a:r>
            <a:r>
              <a:rPr sz="2500" i="1" spc="-5" dirty="0">
                <a:latin typeface="Book Antiqua"/>
                <a:cs typeface="Book Antiqua"/>
              </a:rPr>
              <a:t>the</a:t>
            </a:r>
            <a:r>
              <a:rPr sz="2500" i="1" spc="10" dirty="0">
                <a:latin typeface="Book Antiqua"/>
                <a:cs typeface="Book Antiqua"/>
              </a:rPr>
              <a:t> </a:t>
            </a:r>
            <a:r>
              <a:rPr sz="2500" i="1" spc="-5" dirty="0">
                <a:latin typeface="Book Antiqua"/>
                <a:cs typeface="Book Antiqua"/>
              </a:rPr>
              <a:t>sequence	a</a:t>
            </a:r>
            <a:r>
              <a:rPr sz="2475" spc="-7" baseline="-25252" dirty="0">
                <a:latin typeface="Times New Roman"/>
                <a:cs typeface="Times New Roman"/>
              </a:rPr>
              <a:t>0</a:t>
            </a:r>
            <a:r>
              <a:rPr sz="2500" spc="-5" dirty="0">
                <a:latin typeface="Book Antiqua"/>
                <a:cs typeface="Book Antiqua"/>
              </a:rPr>
              <a:t>,</a:t>
            </a:r>
            <a:r>
              <a:rPr sz="2500" spc="-70" dirty="0">
                <a:latin typeface="Book Antiqua"/>
                <a:cs typeface="Book Antiqua"/>
              </a:rPr>
              <a:t> </a:t>
            </a:r>
            <a:r>
              <a:rPr sz="2500" i="1" dirty="0">
                <a:latin typeface="Book Antiqua"/>
                <a:cs typeface="Book Antiqua"/>
              </a:rPr>
              <a:t>a</a:t>
            </a:r>
            <a:r>
              <a:rPr sz="2475" baseline="-25252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Book Antiqua"/>
                <a:cs typeface="Book Antiqua"/>
              </a:rPr>
              <a:t>,</a:t>
            </a:r>
            <a:endParaRPr sz="2500">
              <a:latin typeface="Book Antiqua"/>
              <a:cs typeface="Book Antiqua"/>
            </a:endParaRPr>
          </a:p>
          <a:p>
            <a:pPr marL="53975">
              <a:lnSpc>
                <a:spcPct val="100000"/>
              </a:lnSpc>
              <a:spcBef>
                <a:spcPts val="500"/>
              </a:spcBef>
            </a:pPr>
            <a:r>
              <a:rPr sz="2500" spc="-5" dirty="0">
                <a:latin typeface="Book Antiqua"/>
                <a:cs typeface="Book Antiqua"/>
              </a:rPr>
              <a:t>…, </a:t>
            </a:r>
            <a:r>
              <a:rPr sz="2500" i="1" dirty="0">
                <a:latin typeface="Book Antiqua"/>
                <a:cs typeface="Book Antiqua"/>
              </a:rPr>
              <a:t>a</a:t>
            </a:r>
            <a:r>
              <a:rPr sz="2475" i="1" baseline="-25252" dirty="0">
                <a:latin typeface="Book Antiqua"/>
                <a:cs typeface="Book Antiqua"/>
              </a:rPr>
              <a:t>k</a:t>
            </a:r>
            <a:r>
              <a:rPr sz="2500" dirty="0">
                <a:latin typeface="Book Antiqua"/>
                <a:cs typeface="Book Antiqua"/>
              </a:rPr>
              <a:t>, </a:t>
            </a:r>
            <a:r>
              <a:rPr sz="2500" spc="-5" dirty="0">
                <a:latin typeface="Book Antiqua"/>
                <a:cs typeface="Book Antiqua"/>
              </a:rPr>
              <a:t>… of </a:t>
            </a:r>
            <a:r>
              <a:rPr sz="2500" spc="-15" dirty="0">
                <a:latin typeface="Book Antiqua"/>
                <a:cs typeface="Book Antiqua"/>
              </a:rPr>
              <a:t>real </a:t>
            </a:r>
            <a:r>
              <a:rPr sz="2500" spc="-10" dirty="0">
                <a:latin typeface="Book Antiqua"/>
                <a:cs typeface="Book Antiqua"/>
              </a:rPr>
              <a:t>numbers </a:t>
            </a:r>
            <a:r>
              <a:rPr sz="2500" spc="-5" dirty="0">
                <a:latin typeface="Book Antiqua"/>
                <a:cs typeface="Book Antiqua"/>
              </a:rPr>
              <a:t>is the infinite</a:t>
            </a:r>
            <a:r>
              <a:rPr sz="2500" spc="5" dirty="0">
                <a:latin typeface="Book Antiqua"/>
                <a:cs typeface="Book Antiqua"/>
              </a:rPr>
              <a:t> </a:t>
            </a:r>
            <a:r>
              <a:rPr sz="2500" spc="-5" dirty="0">
                <a:latin typeface="Book Antiqua"/>
                <a:cs typeface="Book Antiqua"/>
              </a:rPr>
              <a:t>series</a:t>
            </a:r>
            <a:endParaRPr sz="2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291" y="3832114"/>
            <a:ext cx="7912734" cy="21539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sz="2500" b="1" spc="-5" dirty="0">
                <a:latin typeface="Book Antiqua"/>
                <a:cs typeface="Book Antiqua"/>
              </a:rPr>
              <a:t>Examples</a:t>
            </a:r>
            <a:r>
              <a:rPr sz="2500" spc="-5" dirty="0">
                <a:latin typeface="Book Antiqua"/>
                <a:cs typeface="Book Antiqua"/>
              </a:rPr>
              <a:t>:</a:t>
            </a:r>
            <a:endParaRPr sz="2500">
              <a:latin typeface="Book Antiqua"/>
              <a:cs typeface="Book Antiqua"/>
            </a:endParaRPr>
          </a:p>
          <a:p>
            <a:pPr marL="355600" indent="-234315">
              <a:lnSpc>
                <a:spcPct val="100000"/>
              </a:lnSpc>
              <a:spcBef>
                <a:spcPts val="400"/>
              </a:spcBef>
              <a:buClr>
                <a:srgbClr val="0F6FC6"/>
              </a:buClr>
              <a:buSzPct val="84782"/>
              <a:buFont typeface="Lucida Sans Unicode"/>
              <a:buChar char="●"/>
              <a:tabLst>
                <a:tab pos="356235" algn="l"/>
                <a:tab pos="4161790" algn="l"/>
              </a:tabLst>
            </a:pPr>
            <a:r>
              <a:rPr sz="2300" dirty="0">
                <a:latin typeface="Book Antiqua"/>
                <a:cs typeface="Book Antiqua"/>
              </a:rPr>
              <a:t>The </a:t>
            </a:r>
            <a:r>
              <a:rPr sz="2300" spc="-5" dirty="0">
                <a:latin typeface="Book Antiqua"/>
                <a:cs typeface="Book Antiqua"/>
              </a:rPr>
              <a:t>sequence </a:t>
            </a:r>
            <a:r>
              <a:rPr sz="2300" spc="5" dirty="0">
                <a:latin typeface="Book Antiqua"/>
                <a:cs typeface="Book Antiqua"/>
              </a:rPr>
              <a:t>{</a:t>
            </a:r>
            <a:r>
              <a:rPr sz="2300" i="1" spc="5" dirty="0">
                <a:latin typeface="Book Antiqua"/>
                <a:cs typeface="Book Antiqua"/>
              </a:rPr>
              <a:t>a</a:t>
            </a:r>
            <a:r>
              <a:rPr sz="2250" i="1" spc="7" baseline="-25925" dirty="0">
                <a:latin typeface="Book Antiqua"/>
                <a:cs typeface="Book Antiqua"/>
              </a:rPr>
              <a:t>k</a:t>
            </a:r>
            <a:r>
              <a:rPr sz="2300" spc="5" dirty="0">
                <a:latin typeface="Book Antiqua"/>
                <a:cs typeface="Book Antiqua"/>
              </a:rPr>
              <a:t>} </a:t>
            </a:r>
            <a:r>
              <a:rPr sz="2300" dirty="0">
                <a:latin typeface="Book Antiqua"/>
                <a:cs typeface="Book Antiqua"/>
              </a:rPr>
              <a:t>with </a:t>
            </a:r>
            <a:r>
              <a:rPr sz="2300" i="1" spc="5" dirty="0">
                <a:latin typeface="Book Antiqua"/>
                <a:cs typeface="Book Antiqua"/>
              </a:rPr>
              <a:t>a</a:t>
            </a:r>
            <a:r>
              <a:rPr sz="2250" i="1" spc="7" baseline="-25925" dirty="0">
                <a:latin typeface="Book Antiqua"/>
                <a:cs typeface="Book Antiqua"/>
              </a:rPr>
              <a:t>k</a:t>
            </a:r>
            <a:r>
              <a:rPr sz="2250" i="1" spc="359" baseline="-25925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=</a:t>
            </a:r>
            <a:r>
              <a:rPr sz="2300" spc="5" dirty="0">
                <a:latin typeface="Book Antiqua"/>
                <a:cs typeface="Book Antiqua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	</a:t>
            </a:r>
            <a:r>
              <a:rPr sz="2300" spc="-5" dirty="0">
                <a:latin typeface="Book Antiqua"/>
                <a:cs typeface="Book Antiqua"/>
              </a:rPr>
              <a:t>has </a:t>
            </a:r>
            <a:r>
              <a:rPr sz="2300" dirty="0">
                <a:latin typeface="Book Antiqua"/>
                <a:cs typeface="Book Antiqua"/>
              </a:rPr>
              <a:t>the generating</a:t>
            </a:r>
            <a:r>
              <a:rPr sz="2300" spc="-25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function</a:t>
            </a:r>
            <a:endParaRPr sz="2300">
              <a:latin typeface="Book Antiqua"/>
              <a:cs typeface="Book Antiqua"/>
            </a:endParaRPr>
          </a:p>
          <a:p>
            <a:pPr marL="355600" marR="919480" indent="-234315">
              <a:lnSpc>
                <a:spcPct val="112300"/>
              </a:lnSpc>
              <a:spcBef>
                <a:spcPts val="600"/>
              </a:spcBef>
              <a:buClr>
                <a:srgbClr val="0F6FC6"/>
              </a:buClr>
              <a:buSzPct val="84782"/>
              <a:buFont typeface="Lucida Sans Unicode"/>
              <a:buChar char="●"/>
              <a:tabLst>
                <a:tab pos="356235" algn="l"/>
                <a:tab pos="1586865" algn="l"/>
                <a:tab pos="3942715" algn="l"/>
              </a:tabLst>
            </a:pPr>
            <a:r>
              <a:rPr sz="2300" dirty="0">
                <a:latin typeface="Book Antiqua"/>
                <a:cs typeface="Book Antiqua"/>
              </a:rPr>
              <a:t>The </a:t>
            </a:r>
            <a:r>
              <a:rPr sz="2300" spc="-5" dirty="0">
                <a:latin typeface="Book Antiqua"/>
                <a:cs typeface="Book Antiqua"/>
              </a:rPr>
              <a:t>sequence </a:t>
            </a:r>
            <a:r>
              <a:rPr sz="2300" spc="5" dirty="0">
                <a:latin typeface="Book Antiqua"/>
                <a:cs typeface="Book Antiqua"/>
              </a:rPr>
              <a:t>{</a:t>
            </a:r>
            <a:r>
              <a:rPr sz="2300" i="1" spc="5" dirty="0">
                <a:latin typeface="Book Antiqua"/>
                <a:cs typeface="Book Antiqua"/>
              </a:rPr>
              <a:t>a</a:t>
            </a:r>
            <a:r>
              <a:rPr sz="2250" i="1" spc="7" baseline="-25925" dirty="0">
                <a:latin typeface="Book Antiqua"/>
                <a:cs typeface="Book Antiqua"/>
              </a:rPr>
              <a:t>k</a:t>
            </a:r>
            <a:r>
              <a:rPr sz="2300" spc="5" dirty="0">
                <a:latin typeface="Book Antiqua"/>
                <a:cs typeface="Book Antiqua"/>
              </a:rPr>
              <a:t>} </a:t>
            </a:r>
            <a:r>
              <a:rPr sz="2300" dirty="0">
                <a:latin typeface="Book Antiqua"/>
                <a:cs typeface="Book Antiqua"/>
              </a:rPr>
              <a:t>with</a:t>
            </a:r>
            <a:r>
              <a:rPr sz="2300" spc="35" dirty="0">
                <a:latin typeface="Book Antiqua"/>
                <a:cs typeface="Book Antiqua"/>
              </a:rPr>
              <a:t> </a:t>
            </a:r>
            <a:r>
              <a:rPr sz="2300" i="1" spc="5" dirty="0">
                <a:latin typeface="Book Antiqua"/>
                <a:cs typeface="Book Antiqua"/>
              </a:rPr>
              <a:t>a</a:t>
            </a:r>
            <a:r>
              <a:rPr sz="2250" i="1" spc="7" baseline="-25925" dirty="0">
                <a:latin typeface="Book Antiqua"/>
                <a:cs typeface="Book Antiqua"/>
              </a:rPr>
              <a:t>k</a:t>
            </a:r>
            <a:r>
              <a:rPr sz="2250" i="1" spc="315" baseline="-25925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=	</a:t>
            </a:r>
            <a:r>
              <a:rPr sz="2300" i="1" dirty="0">
                <a:latin typeface="Book Antiqua"/>
                <a:cs typeface="Book Antiqua"/>
              </a:rPr>
              <a:t>k </a:t>
            </a:r>
            <a:r>
              <a:rPr sz="2300" dirty="0">
                <a:latin typeface="Times New Roman"/>
                <a:cs typeface="Times New Roman"/>
              </a:rPr>
              <a:t>+ 1 </a:t>
            </a:r>
            <a:r>
              <a:rPr sz="2300" spc="-5" dirty="0">
                <a:latin typeface="Book Antiqua"/>
                <a:cs typeface="Book Antiqua"/>
              </a:rPr>
              <a:t>has </a:t>
            </a:r>
            <a:r>
              <a:rPr sz="2300" dirty="0">
                <a:latin typeface="Book Antiqua"/>
                <a:cs typeface="Book Antiqua"/>
              </a:rPr>
              <a:t>the</a:t>
            </a:r>
            <a:r>
              <a:rPr sz="2300" spc="-60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generating  function	</a:t>
            </a:r>
            <a:r>
              <a:rPr sz="2300" spc="-5" dirty="0">
                <a:latin typeface="Book Antiqua"/>
                <a:cs typeface="Book Antiqua"/>
              </a:rPr>
              <a:t>has </a:t>
            </a:r>
            <a:r>
              <a:rPr sz="2300" dirty="0">
                <a:latin typeface="Book Antiqua"/>
                <a:cs typeface="Book Antiqua"/>
              </a:rPr>
              <a:t>the generating</a:t>
            </a:r>
            <a:r>
              <a:rPr sz="2300" spc="-5" dirty="0">
                <a:latin typeface="Book Antiqua"/>
                <a:cs typeface="Book Antiqua"/>
              </a:rPr>
              <a:t> </a:t>
            </a:r>
            <a:r>
              <a:rPr sz="2300" dirty="0">
                <a:latin typeface="Book Antiqua"/>
                <a:cs typeface="Book Antiqua"/>
              </a:rPr>
              <a:t>function</a:t>
            </a:r>
            <a:endParaRPr sz="2300">
              <a:latin typeface="Book Antiqua"/>
              <a:cs typeface="Book Antiqua"/>
            </a:endParaRPr>
          </a:p>
          <a:p>
            <a:pPr marL="355600" indent="-234315">
              <a:lnSpc>
                <a:spcPct val="100000"/>
              </a:lnSpc>
              <a:spcBef>
                <a:spcPts val="610"/>
              </a:spcBef>
              <a:buClr>
                <a:srgbClr val="0F6FC6"/>
              </a:buClr>
              <a:buSzPct val="84782"/>
              <a:buFont typeface="Lucida Sans Unicode"/>
              <a:buChar char="●"/>
              <a:tabLst>
                <a:tab pos="356235" algn="l"/>
                <a:tab pos="3942715" algn="l"/>
                <a:tab pos="4321810" algn="l"/>
              </a:tabLst>
            </a:pPr>
            <a:r>
              <a:rPr sz="3450" baseline="1207" dirty="0">
                <a:latin typeface="Book Antiqua"/>
                <a:cs typeface="Book Antiqua"/>
              </a:rPr>
              <a:t>The </a:t>
            </a:r>
            <a:r>
              <a:rPr sz="3450" spc="-7" baseline="1207" dirty="0">
                <a:latin typeface="Book Antiqua"/>
                <a:cs typeface="Book Antiqua"/>
              </a:rPr>
              <a:t>sequence </a:t>
            </a:r>
            <a:r>
              <a:rPr sz="3450" spc="7" baseline="1207" dirty="0">
                <a:latin typeface="Book Antiqua"/>
                <a:cs typeface="Book Antiqua"/>
              </a:rPr>
              <a:t>{</a:t>
            </a:r>
            <a:r>
              <a:rPr sz="3450" i="1" spc="7" baseline="1207" dirty="0">
                <a:latin typeface="Book Antiqua"/>
                <a:cs typeface="Book Antiqua"/>
              </a:rPr>
              <a:t>a</a:t>
            </a:r>
            <a:r>
              <a:rPr sz="2250" i="1" spc="7" baseline="-24074" dirty="0">
                <a:latin typeface="Book Antiqua"/>
                <a:cs typeface="Book Antiqua"/>
              </a:rPr>
              <a:t>k</a:t>
            </a:r>
            <a:r>
              <a:rPr sz="3450" spc="7" baseline="1207" dirty="0">
                <a:latin typeface="Book Antiqua"/>
                <a:cs typeface="Book Antiqua"/>
              </a:rPr>
              <a:t>} </a:t>
            </a:r>
            <a:r>
              <a:rPr sz="3450" baseline="1207" dirty="0">
                <a:latin typeface="Book Antiqua"/>
                <a:cs typeface="Book Antiqua"/>
              </a:rPr>
              <a:t>with</a:t>
            </a:r>
            <a:r>
              <a:rPr sz="3450" spc="52" baseline="1207" dirty="0">
                <a:latin typeface="Book Antiqua"/>
                <a:cs typeface="Book Antiqua"/>
              </a:rPr>
              <a:t> </a:t>
            </a:r>
            <a:r>
              <a:rPr sz="3450" i="1" spc="7" baseline="1207" dirty="0">
                <a:latin typeface="Book Antiqua"/>
                <a:cs typeface="Book Antiqua"/>
              </a:rPr>
              <a:t>a</a:t>
            </a:r>
            <a:r>
              <a:rPr sz="2250" i="1" spc="7" baseline="-24074" dirty="0">
                <a:latin typeface="Book Antiqua"/>
                <a:cs typeface="Book Antiqua"/>
              </a:rPr>
              <a:t>k</a:t>
            </a:r>
            <a:r>
              <a:rPr sz="2250" i="1" spc="315" baseline="-24074" dirty="0">
                <a:latin typeface="Book Antiqua"/>
                <a:cs typeface="Book Antiqua"/>
              </a:rPr>
              <a:t> </a:t>
            </a:r>
            <a:r>
              <a:rPr sz="3450" baseline="1207" dirty="0">
                <a:latin typeface="Book Antiqua"/>
                <a:cs typeface="Book Antiqua"/>
              </a:rPr>
              <a:t>=	</a:t>
            </a:r>
            <a:r>
              <a:rPr sz="3450" spc="7" baseline="1207" dirty="0">
                <a:latin typeface="Times New Roman"/>
                <a:cs typeface="Times New Roman"/>
              </a:rPr>
              <a:t>2</a:t>
            </a:r>
            <a:r>
              <a:rPr sz="2250" i="1" spc="7" baseline="27777" dirty="0">
                <a:latin typeface="Book Antiqua"/>
                <a:cs typeface="Book Antiqua"/>
              </a:rPr>
              <a:t>k	</a:t>
            </a:r>
            <a:r>
              <a:rPr sz="3450" spc="-7" baseline="1207" dirty="0">
                <a:latin typeface="Book Antiqua"/>
                <a:cs typeface="Book Antiqua"/>
              </a:rPr>
              <a:t>has </a:t>
            </a:r>
            <a:r>
              <a:rPr sz="3450" baseline="1207" dirty="0">
                <a:latin typeface="Book Antiqua"/>
                <a:cs typeface="Book Antiqua"/>
              </a:rPr>
              <a:t>the generating</a:t>
            </a:r>
            <a:r>
              <a:rPr sz="3450" spc="-89" baseline="1207" dirty="0">
                <a:latin typeface="Book Antiqua"/>
                <a:cs typeface="Book Antiqua"/>
              </a:rPr>
              <a:t> </a:t>
            </a:r>
            <a:r>
              <a:rPr sz="3450" baseline="1207" dirty="0">
                <a:latin typeface="Book Antiqua"/>
                <a:cs typeface="Book Antiqua"/>
              </a:rPr>
              <a:t>function</a:t>
            </a:r>
            <a:endParaRPr sz="3450" baseline="1207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8800" y="2819400"/>
            <a:ext cx="518160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66100" y="4165600"/>
            <a:ext cx="6350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8700" y="5156200"/>
            <a:ext cx="10922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5100" y="6007100"/>
            <a:ext cx="723900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0451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54100"/>
            <a:ext cx="48647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645" algn="l"/>
                <a:tab pos="3690620" algn="l"/>
              </a:tabLst>
            </a:pPr>
            <a:r>
              <a:rPr sz="5000" dirty="0"/>
              <a:t>Thr</a:t>
            </a:r>
            <a:r>
              <a:rPr sz="5000" spc="-5" dirty="0"/>
              <a:t>e</a:t>
            </a:r>
            <a:r>
              <a:rPr sz="5000" dirty="0"/>
              <a:t>e	Finite	Sets</a:t>
            </a:r>
            <a:endParaRPr sz="5000"/>
          </a:p>
        </p:txBody>
      </p:sp>
      <p:sp>
        <p:nvSpPr>
          <p:cNvPr id="8" name="object 8"/>
          <p:cNvSpPr/>
          <p:nvPr/>
        </p:nvSpPr>
        <p:spPr>
          <a:xfrm>
            <a:off x="685800" y="2514600"/>
            <a:ext cx="8204200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1981200"/>
            <a:ext cx="2286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3124200"/>
            <a:ext cx="7467600" cy="2971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9704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54100"/>
            <a:ext cx="795083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645" algn="l"/>
                <a:tab pos="3690620" algn="l"/>
              </a:tabLst>
            </a:pPr>
            <a:r>
              <a:rPr sz="5000" spc="-5" dirty="0"/>
              <a:t>Three	</a:t>
            </a:r>
            <a:r>
              <a:rPr sz="5000" dirty="0"/>
              <a:t>Finite	Sets</a:t>
            </a:r>
            <a:r>
              <a:rPr sz="5000" spc="-65" dirty="0"/>
              <a:t> </a:t>
            </a:r>
            <a:r>
              <a:rPr sz="5000" spc="-5" dirty="0"/>
              <a:t>Continued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670559" y="1976120"/>
            <a:ext cx="7884795" cy="43065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04139" marR="5080" indent="-91440">
              <a:lnSpc>
                <a:spcPct val="86300"/>
              </a:lnSpc>
              <a:spcBef>
                <a:spcPts val="395"/>
              </a:spcBef>
            </a:pPr>
            <a:r>
              <a:rPr sz="1850" b="1" spc="-10" dirty="0">
                <a:latin typeface="Book Antiqua"/>
                <a:cs typeface="Book Antiqua"/>
              </a:rPr>
              <a:t>Example</a:t>
            </a:r>
            <a:r>
              <a:rPr sz="1850" spc="-10" dirty="0">
                <a:latin typeface="Book Antiqua"/>
                <a:cs typeface="Book Antiqua"/>
              </a:rPr>
              <a:t>: A </a:t>
            </a:r>
            <a:r>
              <a:rPr sz="1850" spc="-5" dirty="0">
                <a:latin typeface="Book Antiqua"/>
                <a:cs typeface="Book Antiqua"/>
              </a:rPr>
              <a:t>total of </a:t>
            </a:r>
            <a:r>
              <a:rPr sz="1850" spc="-5" dirty="0">
                <a:latin typeface="Times New Roman"/>
                <a:cs typeface="Times New Roman"/>
              </a:rPr>
              <a:t>1232 </a:t>
            </a:r>
            <a:r>
              <a:rPr sz="1850" spc="-10" dirty="0">
                <a:latin typeface="Book Antiqua"/>
                <a:cs typeface="Book Antiqua"/>
              </a:rPr>
              <a:t>students have </a:t>
            </a:r>
            <a:r>
              <a:rPr sz="1850" spc="-5" dirty="0">
                <a:latin typeface="Book Antiqua"/>
                <a:cs typeface="Book Antiqua"/>
              </a:rPr>
              <a:t>taken a </a:t>
            </a:r>
            <a:r>
              <a:rPr sz="1850" spc="-10" dirty="0">
                <a:latin typeface="Book Antiqua"/>
                <a:cs typeface="Book Antiqua"/>
              </a:rPr>
              <a:t>course in Spanish, </a:t>
            </a:r>
            <a:r>
              <a:rPr sz="1850" spc="-5" dirty="0">
                <a:latin typeface="Times New Roman"/>
                <a:cs typeface="Times New Roman"/>
              </a:rPr>
              <a:t>879 </a:t>
            </a:r>
            <a:r>
              <a:rPr sz="1850" spc="-10" dirty="0">
                <a:latin typeface="Book Antiqua"/>
                <a:cs typeface="Book Antiqua"/>
              </a:rPr>
              <a:t>have  </a:t>
            </a:r>
            <a:r>
              <a:rPr sz="1850" spc="-5" dirty="0">
                <a:latin typeface="Book Antiqua"/>
                <a:cs typeface="Book Antiqua"/>
              </a:rPr>
              <a:t>taken a </a:t>
            </a:r>
            <a:r>
              <a:rPr sz="1850" spc="-10" dirty="0">
                <a:latin typeface="Book Antiqua"/>
                <a:cs typeface="Book Antiqua"/>
              </a:rPr>
              <a:t>course in </a:t>
            </a:r>
            <a:r>
              <a:rPr sz="1850" spc="-15" dirty="0">
                <a:latin typeface="Book Antiqua"/>
                <a:cs typeface="Book Antiqua"/>
              </a:rPr>
              <a:t>French, </a:t>
            </a:r>
            <a:r>
              <a:rPr sz="1850" spc="-10" dirty="0">
                <a:latin typeface="Book Antiqua"/>
                <a:cs typeface="Book Antiqua"/>
              </a:rPr>
              <a:t>and </a:t>
            </a:r>
            <a:r>
              <a:rPr sz="1850" spc="-30" dirty="0">
                <a:latin typeface="Times New Roman"/>
                <a:cs typeface="Times New Roman"/>
              </a:rPr>
              <a:t>114 </a:t>
            </a:r>
            <a:r>
              <a:rPr sz="1850" spc="-10" dirty="0">
                <a:latin typeface="Book Antiqua"/>
                <a:cs typeface="Book Antiqua"/>
              </a:rPr>
              <a:t>have </a:t>
            </a:r>
            <a:r>
              <a:rPr sz="1850" spc="-5" dirty="0">
                <a:latin typeface="Book Antiqua"/>
                <a:cs typeface="Book Antiqua"/>
              </a:rPr>
              <a:t>taken a </a:t>
            </a:r>
            <a:r>
              <a:rPr sz="1850" spc="-10" dirty="0">
                <a:latin typeface="Book Antiqua"/>
                <a:cs typeface="Book Antiqua"/>
              </a:rPr>
              <a:t>course in Russian. </a:t>
            </a:r>
            <a:r>
              <a:rPr sz="1850" spc="-25" dirty="0">
                <a:latin typeface="Book Antiqua"/>
                <a:cs typeface="Book Antiqua"/>
              </a:rPr>
              <a:t>Further,  </a:t>
            </a:r>
            <a:r>
              <a:rPr sz="1850" spc="-5" dirty="0">
                <a:latin typeface="Times New Roman"/>
                <a:cs typeface="Times New Roman"/>
              </a:rPr>
              <a:t>103 </a:t>
            </a:r>
            <a:r>
              <a:rPr sz="1850" spc="-10" dirty="0">
                <a:latin typeface="Book Antiqua"/>
                <a:cs typeface="Book Antiqua"/>
              </a:rPr>
              <a:t>have </a:t>
            </a:r>
            <a:r>
              <a:rPr sz="1850" spc="-5" dirty="0">
                <a:latin typeface="Book Antiqua"/>
                <a:cs typeface="Book Antiqua"/>
              </a:rPr>
              <a:t>taken </a:t>
            </a:r>
            <a:r>
              <a:rPr sz="1850" spc="-10" dirty="0">
                <a:latin typeface="Book Antiqua"/>
                <a:cs typeface="Book Antiqua"/>
              </a:rPr>
              <a:t>courses in </a:t>
            </a:r>
            <a:r>
              <a:rPr sz="1850" spc="-5" dirty="0">
                <a:latin typeface="Book Antiqua"/>
                <a:cs typeface="Book Antiqua"/>
              </a:rPr>
              <a:t>both </a:t>
            </a:r>
            <a:r>
              <a:rPr sz="1850" spc="-10" dirty="0">
                <a:latin typeface="Book Antiqua"/>
                <a:cs typeface="Book Antiqua"/>
              </a:rPr>
              <a:t>Spanish and </a:t>
            </a:r>
            <a:r>
              <a:rPr sz="1850" spc="-15" dirty="0">
                <a:latin typeface="Book Antiqua"/>
                <a:cs typeface="Book Antiqua"/>
              </a:rPr>
              <a:t>French, </a:t>
            </a:r>
            <a:r>
              <a:rPr sz="1850" spc="-5" dirty="0">
                <a:latin typeface="Times New Roman"/>
                <a:cs typeface="Times New Roman"/>
              </a:rPr>
              <a:t>23 </a:t>
            </a:r>
            <a:r>
              <a:rPr sz="1850" spc="-10" dirty="0">
                <a:latin typeface="Book Antiqua"/>
                <a:cs typeface="Book Antiqua"/>
              </a:rPr>
              <a:t>have </a:t>
            </a:r>
            <a:r>
              <a:rPr sz="1850" spc="-5" dirty="0">
                <a:latin typeface="Book Antiqua"/>
                <a:cs typeface="Book Antiqua"/>
              </a:rPr>
              <a:t>taken </a:t>
            </a:r>
            <a:r>
              <a:rPr sz="1850" spc="-10" dirty="0">
                <a:latin typeface="Book Antiqua"/>
                <a:cs typeface="Book Antiqua"/>
              </a:rPr>
              <a:t>courses  in </a:t>
            </a:r>
            <a:r>
              <a:rPr sz="1850" spc="-5" dirty="0">
                <a:latin typeface="Book Antiqua"/>
                <a:cs typeface="Book Antiqua"/>
              </a:rPr>
              <a:t>both </a:t>
            </a:r>
            <a:r>
              <a:rPr sz="1850" spc="-10" dirty="0">
                <a:latin typeface="Book Antiqua"/>
                <a:cs typeface="Book Antiqua"/>
              </a:rPr>
              <a:t>Spanish and Russian, and </a:t>
            </a:r>
            <a:r>
              <a:rPr sz="1850" spc="-5" dirty="0">
                <a:latin typeface="Times New Roman"/>
                <a:cs typeface="Times New Roman"/>
              </a:rPr>
              <a:t>14 </a:t>
            </a:r>
            <a:r>
              <a:rPr sz="1850" spc="-10" dirty="0">
                <a:latin typeface="Book Antiqua"/>
                <a:cs typeface="Book Antiqua"/>
              </a:rPr>
              <a:t>have </a:t>
            </a:r>
            <a:r>
              <a:rPr sz="1850" spc="-5" dirty="0">
                <a:latin typeface="Book Antiqua"/>
                <a:cs typeface="Book Antiqua"/>
              </a:rPr>
              <a:t>taken </a:t>
            </a:r>
            <a:r>
              <a:rPr sz="1850" spc="-10" dirty="0">
                <a:latin typeface="Book Antiqua"/>
                <a:cs typeface="Book Antiqua"/>
              </a:rPr>
              <a:t>courses in </a:t>
            </a:r>
            <a:r>
              <a:rPr sz="1850" spc="-5" dirty="0">
                <a:latin typeface="Book Antiqua"/>
                <a:cs typeface="Book Antiqua"/>
              </a:rPr>
              <a:t>both </a:t>
            </a:r>
            <a:r>
              <a:rPr sz="1850" spc="-15" dirty="0">
                <a:latin typeface="Book Antiqua"/>
                <a:cs typeface="Book Antiqua"/>
              </a:rPr>
              <a:t>French </a:t>
            </a:r>
            <a:r>
              <a:rPr sz="1850" spc="-10" dirty="0">
                <a:latin typeface="Book Antiqua"/>
                <a:cs typeface="Book Antiqua"/>
              </a:rPr>
              <a:t>and  Russian. </a:t>
            </a:r>
            <a:r>
              <a:rPr sz="1850" spc="-5" dirty="0">
                <a:latin typeface="Book Antiqua"/>
                <a:cs typeface="Book Antiqua"/>
              </a:rPr>
              <a:t>If </a:t>
            </a:r>
            <a:r>
              <a:rPr sz="1850" spc="-5" dirty="0">
                <a:latin typeface="Times New Roman"/>
                <a:cs typeface="Times New Roman"/>
              </a:rPr>
              <a:t>2092 </a:t>
            </a:r>
            <a:r>
              <a:rPr sz="1850" spc="-10" dirty="0">
                <a:latin typeface="Book Antiqua"/>
                <a:cs typeface="Book Antiqua"/>
              </a:rPr>
              <a:t>students have </a:t>
            </a:r>
            <a:r>
              <a:rPr sz="1850" spc="-5" dirty="0">
                <a:latin typeface="Book Antiqua"/>
                <a:cs typeface="Book Antiqua"/>
              </a:rPr>
              <a:t>taken a </a:t>
            </a:r>
            <a:r>
              <a:rPr sz="1850" spc="-10" dirty="0">
                <a:latin typeface="Book Antiqua"/>
                <a:cs typeface="Book Antiqua"/>
              </a:rPr>
              <a:t>course in </a:t>
            </a:r>
            <a:r>
              <a:rPr sz="1850" spc="-5" dirty="0">
                <a:latin typeface="Book Antiqua"/>
                <a:cs typeface="Book Antiqua"/>
              </a:rPr>
              <a:t>at least </a:t>
            </a:r>
            <a:r>
              <a:rPr sz="1850" spc="-10" dirty="0">
                <a:latin typeface="Book Antiqua"/>
                <a:cs typeface="Book Antiqua"/>
              </a:rPr>
              <a:t>one </a:t>
            </a:r>
            <a:r>
              <a:rPr sz="1850" spc="-5" dirty="0">
                <a:latin typeface="Book Antiqua"/>
                <a:cs typeface="Book Antiqua"/>
              </a:rPr>
              <a:t>of </a:t>
            </a:r>
            <a:r>
              <a:rPr sz="1850" spc="-10" dirty="0">
                <a:latin typeface="Book Antiqua"/>
                <a:cs typeface="Book Antiqua"/>
              </a:rPr>
              <a:t>Spanish  </a:t>
            </a:r>
            <a:r>
              <a:rPr sz="1850" spc="-15" dirty="0">
                <a:latin typeface="Book Antiqua"/>
                <a:cs typeface="Book Antiqua"/>
              </a:rPr>
              <a:t>French </a:t>
            </a:r>
            <a:r>
              <a:rPr sz="1850" spc="-10" dirty="0">
                <a:latin typeface="Book Antiqua"/>
                <a:cs typeface="Book Antiqua"/>
              </a:rPr>
              <a:t>and Russian, how many students have </a:t>
            </a:r>
            <a:r>
              <a:rPr sz="1850" spc="-5" dirty="0">
                <a:latin typeface="Book Antiqua"/>
                <a:cs typeface="Book Antiqua"/>
              </a:rPr>
              <a:t>taken a </a:t>
            </a:r>
            <a:r>
              <a:rPr sz="1850" spc="-10" dirty="0">
                <a:latin typeface="Book Antiqua"/>
                <a:cs typeface="Book Antiqua"/>
              </a:rPr>
              <a:t>course in </a:t>
            </a:r>
            <a:r>
              <a:rPr sz="1850" spc="-5" dirty="0">
                <a:latin typeface="Book Antiqua"/>
                <a:cs typeface="Book Antiqua"/>
              </a:rPr>
              <a:t>all </a:t>
            </a:r>
            <a:r>
              <a:rPr sz="1850" spc="-5" dirty="0">
                <a:latin typeface="Times New Roman"/>
                <a:cs typeface="Times New Roman"/>
              </a:rPr>
              <a:t>3  </a:t>
            </a:r>
            <a:r>
              <a:rPr sz="1850" spc="-10" dirty="0">
                <a:latin typeface="Book Antiqua"/>
                <a:cs typeface="Book Antiqua"/>
              </a:rPr>
              <a:t>languages.</a:t>
            </a:r>
            <a:endParaRPr sz="1850">
              <a:latin typeface="Book Antiqua"/>
              <a:cs typeface="Book Antiqua"/>
            </a:endParaRPr>
          </a:p>
          <a:p>
            <a:pPr marL="104139" marR="17780" indent="-33020">
              <a:lnSpc>
                <a:spcPts val="1900"/>
              </a:lnSpc>
              <a:spcBef>
                <a:spcPts val="509"/>
              </a:spcBef>
            </a:pPr>
            <a:r>
              <a:rPr sz="1850" b="1" spc="-10" dirty="0">
                <a:latin typeface="Book Antiqua"/>
                <a:cs typeface="Book Antiqua"/>
              </a:rPr>
              <a:t>Solution</a:t>
            </a:r>
            <a:r>
              <a:rPr sz="1850" spc="-10" dirty="0">
                <a:latin typeface="Book Antiqua"/>
                <a:cs typeface="Book Antiqua"/>
              </a:rPr>
              <a:t>: Let </a:t>
            </a:r>
            <a:r>
              <a:rPr sz="1850" i="1" spc="-10" dirty="0">
                <a:latin typeface="Book Antiqua"/>
                <a:cs typeface="Book Antiqua"/>
              </a:rPr>
              <a:t>S </a:t>
            </a:r>
            <a:r>
              <a:rPr sz="1850" spc="-10" dirty="0">
                <a:latin typeface="Book Antiqua"/>
                <a:cs typeface="Book Antiqua"/>
              </a:rPr>
              <a:t>be the set </a:t>
            </a:r>
            <a:r>
              <a:rPr sz="1850" spc="-5" dirty="0">
                <a:latin typeface="Book Antiqua"/>
                <a:cs typeface="Book Antiqua"/>
              </a:rPr>
              <a:t>of </a:t>
            </a:r>
            <a:r>
              <a:rPr sz="1850" spc="-10" dirty="0">
                <a:latin typeface="Book Antiqua"/>
                <a:cs typeface="Book Antiqua"/>
              </a:rPr>
              <a:t>students who have </a:t>
            </a:r>
            <a:r>
              <a:rPr sz="1850" spc="-5" dirty="0">
                <a:latin typeface="Book Antiqua"/>
                <a:cs typeface="Book Antiqua"/>
              </a:rPr>
              <a:t>taken a </a:t>
            </a:r>
            <a:r>
              <a:rPr sz="1850" spc="-10" dirty="0">
                <a:latin typeface="Book Antiqua"/>
                <a:cs typeface="Book Antiqua"/>
              </a:rPr>
              <a:t>course in Spanish, </a:t>
            </a:r>
            <a:r>
              <a:rPr sz="1850" i="1" spc="-10" dirty="0">
                <a:latin typeface="Book Antiqua"/>
                <a:cs typeface="Book Antiqua"/>
              </a:rPr>
              <a:t>F  </a:t>
            </a:r>
            <a:r>
              <a:rPr sz="1850" spc="-10" dirty="0">
                <a:latin typeface="Book Antiqua"/>
                <a:cs typeface="Book Antiqua"/>
              </a:rPr>
              <a:t>the set </a:t>
            </a:r>
            <a:r>
              <a:rPr sz="1850" spc="-5" dirty="0">
                <a:latin typeface="Book Antiqua"/>
                <a:cs typeface="Book Antiqua"/>
              </a:rPr>
              <a:t>of </a:t>
            </a:r>
            <a:r>
              <a:rPr sz="1850" spc="-10" dirty="0">
                <a:latin typeface="Book Antiqua"/>
                <a:cs typeface="Book Antiqua"/>
              </a:rPr>
              <a:t>students who have </a:t>
            </a:r>
            <a:r>
              <a:rPr sz="1850" spc="-5" dirty="0">
                <a:latin typeface="Book Antiqua"/>
                <a:cs typeface="Book Antiqua"/>
              </a:rPr>
              <a:t>taken a </a:t>
            </a:r>
            <a:r>
              <a:rPr sz="1850" spc="-10" dirty="0">
                <a:latin typeface="Book Antiqua"/>
                <a:cs typeface="Book Antiqua"/>
              </a:rPr>
              <a:t>course in </a:t>
            </a:r>
            <a:r>
              <a:rPr sz="1850" spc="-15" dirty="0">
                <a:latin typeface="Book Antiqua"/>
                <a:cs typeface="Book Antiqua"/>
              </a:rPr>
              <a:t>French, </a:t>
            </a:r>
            <a:r>
              <a:rPr sz="1850" spc="-10" dirty="0">
                <a:latin typeface="Book Antiqua"/>
                <a:cs typeface="Book Antiqua"/>
              </a:rPr>
              <a:t>and </a:t>
            </a:r>
            <a:r>
              <a:rPr sz="1850" i="1" spc="-10" dirty="0">
                <a:latin typeface="Book Antiqua"/>
                <a:cs typeface="Book Antiqua"/>
              </a:rPr>
              <a:t>R </a:t>
            </a:r>
            <a:r>
              <a:rPr sz="1850" spc="-10" dirty="0">
                <a:latin typeface="Book Antiqua"/>
                <a:cs typeface="Book Antiqua"/>
              </a:rPr>
              <a:t>the set </a:t>
            </a:r>
            <a:r>
              <a:rPr sz="1850" spc="-5" dirty="0">
                <a:latin typeface="Book Antiqua"/>
                <a:cs typeface="Book Antiqua"/>
              </a:rPr>
              <a:t>of  </a:t>
            </a:r>
            <a:r>
              <a:rPr sz="1850" spc="-10" dirty="0">
                <a:latin typeface="Book Antiqua"/>
                <a:cs typeface="Book Antiqua"/>
              </a:rPr>
              <a:t>students who have </a:t>
            </a:r>
            <a:r>
              <a:rPr sz="1850" spc="-5" dirty="0">
                <a:latin typeface="Book Antiqua"/>
                <a:cs typeface="Book Antiqua"/>
              </a:rPr>
              <a:t>taken a </a:t>
            </a:r>
            <a:r>
              <a:rPr sz="1850" spc="-10" dirty="0">
                <a:latin typeface="Book Antiqua"/>
                <a:cs typeface="Book Antiqua"/>
              </a:rPr>
              <a:t>course in Russian. Then, we</a:t>
            </a:r>
            <a:r>
              <a:rPr sz="1850" spc="25" dirty="0">
                <a:latin typeface="Book Antiqua"/>
                <a:cs typeface="Book Antiqua"/>
              </a:rPr>
              <a:t> </a:t>
            </a:r>
            <a:r>
              <a:rPr sz="1850" spc="-10" dirty="0">
                <a:latin typeface="Book Antiqua"/>
                <a:cs typeface="Book Antiqua"/>
              </a:rPr>
              <a:t>have</a:t>
            </a:r>
            <a:endParaRPr sz="1850">
              <a:latin typeface="Book Antiqua"/>
              <a:cs typeface="Book Antiqua"/>
            </a:endParaRPr>
          </a:p>
          <a:p>
            <a:pPr marL="71120">
              <a:lnSpc>
                <a:spcPts val="2060"/>
              </a:lnSpc>
              <a:spcBef>
                <a:spcPts val="170"/>
              </a:spcBef>
            </a:pP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Book Antiqua"/>
                <a:cs typeface="Book Antiqua"/>
              </a:rPr>
              <a:t>| = </a:t>
            </a:r>
            <a:r>
              <a:rPr sz="1850" spc="-5" dirty="0">
                <a:latin typeface="Times New Roman"/>
                <a:cs typeface="Times New Roman"/>
              </a:rPr>
              <a:t>1232</a:t>
            </a:r>
            <a:r>
              <a:rPr sz="1850" spc="-5" dirty="0">
                <a:latin typeface="Book Antiqua"/>
                <a:cs typeface="Book Antiqua"/>
              </a:rPr>
              <a:t>, </a:t>
            </a: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Book Antiqua"/>
                <a:cs typeface="Book Antiqua"/>
              </a:rPr>
              <a:t>| = </a:t>
            </a:r>
            <a:r>
              <a:rPr sz="1850" spc="-5" dirty="0">
                <a:latin typeface="Times New Roman"/>
                <a:cs typeface="Times New Roman"/>
              </a:rPr>
              <a:t>879</a:t>
            </a:r>
            <a:r>
              <a:rPr sz="1850" spc="-5" dirty="0">
                <a:latin typeface="Book Antiqua"/>
                <a:cs typeface="Book Antiqua"/>
              </a:rPr>
              <a:t>, </a:t>
            </a: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Book Antiqua"/>
                <a:cs typeface="Book Antiqua"/>
              </a:rPr>
              <a:t>| = </a:t>
            </a:r>
            <a:r>
              <a:rPr sz="1850" spc="-25" dirty="0">
                <a:latin typeface="Times New Roman"/>
                <a:cs typeface="Times New Roman"/>
              </a:rPr>
              <a:t>114</a:t>
            </a:r>
            <a:r>
              <a:rPr sz="1850" spc="-25" dirty="0">
                <a:latin typeface="Book Antiqua"/>
                <a:cs typeface="Book Antiqua"/>
              </a:rPr>
              <a:t>, </a:t>
            </a: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Times New Roman"/>
                <a:cs typeface="Times New Roman"/>
              </a:rPr>
              <a:t>| = </a:t>
            </a:r>
            <a:r>
              <a:rPr sz="1850" spc="-5" dirty="0">
                <a:latin typeface="Times New Roman"/>
                <a:cs typeface="Times New Roman"/>
              </a:rPr>
              <a:t>103, </a:t>
            </a: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Times New Roman"/>
                <a:cs typeface="Times New Roman"/>
              </a:rPr>
              <a:t>| = </a:t>
            </a:r>
            <a:r>
              <a:rPr sz="1850" spc="-5" dirty="0">
                <a:latin typeface="Times New Roman"/>
                <a:cs typeface="Times New Roman"/>
              </a:rPr>
              <a:t>23, </a:t>
            </a: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Times New Roman"/>
                <a:cs typeface="Times New Roman"/>
              </a:rPr>
              <a:t>| = </a:t>
            </a:r>
            <a:r>
              <a:rPr sz="1850" spc="-5" dirty="0">
                <a:latin typeface="Times New Roman"/>
                <a:cs typeface="Times New Roman"/>
              </a:rPr>
              <a:t>14,</a:t>
            </a:r>
            <a:r>
              <a:rPr sz="1850" spc="13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and</a:t>
            </a:r>
            <a:endParaRPr sz="1850">
              <a:latin typeface="Times New Roman"/>
              <a:cs typeface="Times New Roman"/>
            </a:endParaRPr>
          </a:p>
          <a:p>
            <a:pPr marL="104139">
              <a:lnSpc>
                <a:spcPts val="2060"/>
              </a:lnSpc>
            </a:pP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Symbol"/>
                <a:cs typeface="Symbol"/>
              </a:rPr>
              <a:t>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Symbol"/>
                <a:cs typeface="Symbol"/>
              </a:rPr>
              <a:t>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Times New Roman"/>
                <a:cs typeface="Times New Roman"/>
              </a:rPr>
              <a:t>| =</a:t>
            </a:r>
            <a:r>
              <a:rPr sz="1850" spc="-5" dirty="0">
                <a:latin typeface="Times New Roman"/>
                <a:cs typeface="Times New Roman"/>
              </a:rPr>
              <a:t> 23.</a:t>
            </a:r>
            <a:endParaRPr sz="185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180"/>
              </a:spcBef>
            </a:pPr>
            <a:r>
              <a:rPr sz="1850" spc="-10" dirty="0">
                <a:latin typeface="Times New Roman"/>
                <a:cs typeface="Times New Roman"/>
              </a:rPr>
              <a:t>Using the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equation</a:t>
            </a:r>
            <a:endParaRPr sz="1850">
              <a:latin typeface="Times New Roman"/>
              <a:cs typeface="Times New Roman"/>
            </a:endParaRPr>
          </a:p>
          <a:p>
            <a:pPr marL="187960" marR="663575" indent="292100">
              <a:lnSpc>
                <a:spcPts val="2400"/>
              </a:lnSpc>
              <a:spcBef>
                <a:spcPts val="10"/>
              </a:spcBef>
            </a:pP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Symbol"/>
                <a:cs typeface="Symbol"/>
              </a:rPr>
              <a:t>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Symbol"/>
                <a:cs typeface="Symbol"/>
              </a:rPr>
              <a:t>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Times New Roman"/>
                <a:cs typeface="Times New Roman"/>
              </a:rPr>
              <a:t>| = </a:t>
            </a: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Book Antiqua"/>
                <a:cs typeface="Book Antiqua"/>
              </a:rPr>
              <a:t>|+ |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Book Antiqua"/>
                <a:cs typeface="Book Antiqua"/>
              </a:rPr>
              <a:t>|+ |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Book Antiqua"/>
                <a:cs typeface="Book Antiqua"/>
              </a:rPr>
              <a:t>| </a:t>
            </a:r>
            <a:r>
              <a:rPr sz="1850" spc="-10" dirty="0">
                <a:latin typeface="Times New Roman"/>
                <a:cs typeface="Times New Roman"/>
              </a:rPr>
              <a:t>− </a:t>
            </a: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Times New Roman"/>
                <a:cs typeface="Times New Roman"/>
              </a:rPr>
              <a:t>| − </a:t>
            </a: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Times New Roman"/>
                <a:cs typeface="Times New Roman"/>
              </a:rPr>
              <a:t>| − </a:t>
            </a:r>
            <a:r>
              <a:rPr sz="1850" spc="-10" dirty="0">
                <a:latin typeface="Book Antiqua"/>
                <a:cs typeface="Book Antiqua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Times New Roman"/>
                <a:cs typeface="Times New Roman"/>
              </a:rPr>
              <a:t>| + 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Times New Roman"/>
                <a:cs typeface="Times New Roman"/>
              </a:rPr>
              <a:t>|,  we obtain </a:t>
            </a:r>
            <a:r>
              <a:rPr sz="1850" spc="-5" dirty="0">
                <a:latin typeface="Times New Roman"/>
                <a:cs typeface="Times New Roman"/>
              </a:rPr>
              <a:t>2092 </a:t>
            </a:r>
            <a:r>
              <a:rPr sz="1850" spc="-10" dirty="0">
                <a:latin typeface="Times New Roman"/>
                <a:cs typeface="Times New Roman"/>
              </a:rPr>
              <a:t>= </a:t>
            </a:r>
            <a:r>
              <a:rPr sz="1850" spc="-5" dirty="0">
                <a:latin typeface="Times New Roman"/>
                <a:cs typeface="Times New Roman"/>
              </a:rPr>
              <a:t>1232 </a:t>
            </a:r>
            <a:r>
              <a:rPr sz="1850" spc="-10" dirty="0">
                <a:latin typeface="Times New Roman"/>
                <a:cs typeface="Times New Roman"/>
              </a:rPr>
              <a:t>+ </a:t>
            </a:r>
            <a:r>
              <a:rPr sz="1850" spc="-5" dirty="0">
                <a:latin typeface="Times New Roman"/>
                <a:cs typeface="Times New Roman"/>
              </a:rPr>
              <a:t>879 </a:t>
            </a:r>
            <a:r>
              <a:rPr sz="1850" spc="-10" dirty="0">
                <a:latin typeface="Times New Roman"/>
                <a:cs typeface="Times New Roman"/>
              </a:rPr>
              <a:t>+ </a:t>
            </a:r>
            <a:r>
              <a:rPr sz="1850" spc="-30" dirty="0">
                <a:latin typeface="Times New Roman"/>
                <a:cs typeface="Times New Roman"/>
              </a:rPr>
              <a:t>114 </a:t>
            </a:r>
            <a:r>
              <a:rPr sz="1850" spc="-10" dirty="0">
                <a:latin typeface="Times New Roman"/>
                <a:cs typeface="Times New Roman"/>
              </a:rPr>
              <a:t>−103 −23 −14 +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Times New Roman"/>
                <a:cs typeface="Times New Roman"/>
              </a:rPr>
              <a:t>|.</a:t>
            </a:r>
            <a:endParaRPr sz="1850">
              <a:latin typeface="Times New Roman"/>
              <a:cs typeface="Times New Roman"/>
            </a:endParaRPr>
          </a:p>
          <a:p>
            <a:pPr marL="246379">
              <a:lnSpc>
                <a:spcPct val="100000"/>
              </a:lnSpc>
              <a:spcBef>
                <a:spcPts val="70"/>
              </a:spcBef>
            </a:pPr>
            <a:r>
              <a:rPr sz="1850" spc="-10" dirty="0">
                <a:latin typeface="Times New Roman"/>
                <a:cs typeface="Times New Roman"/>
              </a:rPr>
              <a:t>Solving </a:t>
            </a:r>
            <a:r>
              <a:rPr sz="1850" spc="-5" dirty="0">
                <a:latin typeface="Times New Roman"/>
                <a:cs typeface="Times New Roman"/>
              </a:rPr>
              <a:t>for </a:t>
            </a:r>
            <a:r>
              <a:rPr sz="1850" spc="-10" dirty="0">
                <a:latin typeface="Times New Roman"/>
                <a:cs typeface="Times New Roman"/>
              </a:rPr>
              <a:t>|</a:t>
            </a:r>
            <a:r>
              <a:rPr sz="1850" i="1" spc="-10" dirty="0">
                <a:latin typeface="Book Antiqua"/>
                <a:cs typeface="Book Antiqua"/>
              </a:rPr>
              <a:t>S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F</a:t>
            </a:r>
            <a:r>
              <a:rPr sz="1850" spc="-10" dirty="0">
                <a:latin typeface="Symbol"/>
                <a:cs typeface="Symbol"/>
              </a:rPr>
              <a:t></a:t>
            </a:r>
            <a:r>
              <a:rPr sz="1850" i="1" spc="-10" dirty="0">
                <a:latin typeface="Book Antiqua"/>
                <a:cs typeface="Book Antiqua"/>
              </a:rPr>
              <a:t>R</a:t>
            </a:r>
            <a:r>
              <a:rPr sz="1850" spc="-10" dirty="0">
                <a:latin typeface="Times New Roman"/>
                <a:cs typeface="Times New Roman"/>
              </a:rPr>
              <a:t>| yields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7.</a:t>
            </a:r>
            <a:endParaRPr sz="18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510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70"/>
              </a:spcBef>
            </a:pPr>
            <a:r>
              <a:rPr spc="5" dirty="0"/>
              <a:t>Illustration of </a:t>
            </a:r>
            <a:r>
              <a:rPr spc="10" dirty="0"/>
              <a:t>Three </a:t>
            </a:r>
            <a:r>
              <a:rPr spc="5" dirty="0"/>
              <a:t>Finite</a:t>
            </a:r>
            <a:r>
              <a:rPr spc="-114" dirty="0"/>
              <a:t> </a:t>
            </a:r>
            <a:r>
              <a:rPr spc="5" dirty="0"/>
              <a:t>Set  Example</a:t>
            </a:r>
          </a:p>
        </p:txBody>
      </p:sp>
      <p:sp>
        <p:nvSpPr>
          <p:cNvPr id="8" name="object 8"/>
          <p:cNvSpPr/>
          <p:nvPr/>
        </p:nvSpPr>
        <p:spPr>
          <a:xfrm>
            <a:off x="2133600" y="1803400"/>
            <a:ext cx="5384800" cy="490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4793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1200150"/>
            <a:ext cx="8172450" cy="64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7430" algn="l"/>
                <a:tab pos="3192780" algn="l"/>
                <a:tab pos="3813810" algn="l"/>
              </a:tabLst>
            </a:pPr>
            <a:r>
              <a:rPr sz="4050" dirty="0">
                <a:solidFill>
                  <a:srgbClr val="04617B"/>
                </a:solidFill>
                <a:latin typeface="Trebuchet MS"/>
                <a:cs typeface="Trebuchet MS"/>
              </a:rPr>
              <a:t>The	</a:t>
            </a:r>
            <a:r>
              <a:rPr sz="4050" spc="-25" dirty="0">
                <a:solidFill>
                  <a:srgbClr val="04617B"/>
                </a:solidFill>
                <a:latin typeface="Trebuchet MS"/>
                <a:cs typeface="Trebuchet MS"/>
              </a:rPr>
              <a:t>Principle	</a:t>
            </a:r>
            <a:r>
              <a:rPr sz="4050" spc="-5" dirty="0">
                <a:solidFill>
                  <a:srgbClr val="04617B"/>
                </a:solidFill>
                <a:latin typeface="Trebuchet MS"/>
                <a:cs typeface="Trebuchet MS"/>
              </a:rPr>
              <a:t>of	Inclusion-Exclusion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250" y="1945639"/>
            <a:ext cx="7433309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marR="17780" indent="-19050">
              <a:lnSpc>
                <a:spcPct val="109000"/>
              </a:lnSpc>
              <a:spcBef>
                <a:spcPts val="100"/>
              </a:spcBef>
            </a:pPr>
            <a:r>
              <a:rPr sz="2600" b="1" spc="-5" dirty="0">
                <a:latin typeface="Book Antiqua"/>
                <a:cs typeface="Book Antiqua"/>
              </a:rPr>
              <a:t>Theorem </a:t>
            </a:r>
            <a:r>
              <a:rPr sz="2600" dirty="0">
                <a:latin typeface="Times New Roman"/>
                <a:cs typeface="Times New Roman"/>
              </a:rPr>
              <a:t>1. </a:t>
            </a:r>
            <a:r>
              <a:rPr sz="2600" b="1" spc="-5" dirty="0">
                <a:latin typeface="Book Antiqua"/>
                <a:cs typeface="Book Antiqua"/>
              </a:rPr>
              <a:t>The Principle </a:t>
            </a:r>
            <a:r>
              <a:rPr sz="2600" b="1" dirty="0">
                <a:latin typeface="Book Antiqua"/>
                <a:cs typeface="Book Antiqua"/>
              </a:rPr>
              <a:t>of </a:t>
            </a:r>
            <a:r>
              <a:rPr sz="2600" b="1" spc="-5" dirty="0">
                <a:latin typeface="Book Antiqua"/>
                <a:cs typeface="Book Antiqua"/>
              </a:rPr>
              <a:t>Inclusion-Exclusion</a:t>
            </a:r>
            <a:r>
              <a:rPr sz="2600" spc="-5" dirty="0">
                <a:latin typeface="Book Antiqua"/>
                <a:cs typeface="Book Antiqua"/>
              </a:rPr>
              <a:t>:  Let </a:t>
            </a:r>
            <a:r>
              <a:rPr sz="2600" i="1" spc="5" dirty="0">
                <a:latin typeface="Book Antiqua"/>
                <a:cs typeface="Book Antiqua"/>
              </a:rPr>
              <a:t>A</a:t>
            </a:r>
            <a:r>
              <a:rPr sz="2550" spc="7" baseline="-22875" dirty="0">
                <a:latin typeface="Times New Roman"/>
                <a:cs typeface="Times New Roman"/>
              </a:rPr>
              <a:t>1</a:t>
            </a:r>
            <a:r>
              <a:rPr sz="2600" spc="5" dirty="0">
                <a:latin typeface="Book Antiqua"/>
                <a:cs typeface="Book Antiqua"/>
              </a:rPr>
              <a:t>, </a:t>
            </a:r>
            <a:r>
              <a:rPr sz="2600" i="1" spc="5" dirty="0">
                <a:latin typeface="Book Antiqua"/>
                <a:cs typeface="Book Antiqua"/>
              </a:rPr>
              <a:t>A</a:t>
            </a:r>
            <a:r>
              <a:rPr sz="2550" spc="7" baseline="-22875" dirty="0">
                <a:latin typeface="Times New Roman"/>
                <a:cs typeface="Times New Roman"/>
              </a:rPr>
              <a:t>2</a:t>
            </a:r>
            <a:r>
              <a:rPr sz="2600" spc="5" dirty="0">
                <a:latin typeface="Book Antiqua"/>
                <a:cs typeface="Book Antiqua"/>
              </a:rPr>
              <a:t>, </a:t>
            </a:r>
            <a:r>
              <a:rPr sz="2600" dirty="0">
                <a:latin typeface="Book Antiqua"/>
                <a:cs typeface="Book Antiqua"/>
              </a:rPr>
              <a:t>…, </a:t>
            </a:r>
            <a:r>
              <a:rPr sz="2600" i="1" spc="5" dirty="0">
                <a:latin typeface="Book Antiqua"/>
                <a:cs typeface="Book Antiqua"/>
              </a:rPr>
              <a:t>A</a:t>
            </a:r>
            <a:r>
              <a:rPr sz="2550" i="1" spc="7" baseline="-24509" dirty="0">
                <a:latin typeface="Book Antiqua"/>
                <a:cs typeface="Book Antiqua"/>
              </a:rPr>
              <a:t>n </a:t>
            </a:r>
            <a:r>
              <a:rPr sz="2600" spc="-5" dirty="0">
                <a:latin typeface="Book Antiqua"/>
                <a:cs typeface="Book Antiqua"/>
              </a:rPr>
              <a:t>be </a:t>
            </a:r>
            <a:r>
              <a:rPr sz="2600" dirty="0">
                <a:latin typeface="Book Antiqua"/>
                <a:cs typeface="Book Antiqua"/>
              </a:rPr>
              <a:t>finite </a:t>
            </a:r>
            <a:r>
              <a:rPr sz="2600" spc="-5" dirty="0">
                <a:latin typeface="Book Antiqua"/>
                <a:cs typeface="Book Antiqua"/>
              </a:rPr>
              <a:t>sets.</a:t>
            </a:r>
            <a:r>
              <a:rPr sz="2600" spc="-225" dirty="0">
                <a:latin typeface="Book Antiqua"/>
                <a:cs typeface="Book Antiqua"/>
              </a:rPr>
              <a:t> </a:t>
            </a:r>
            <a:r>
              <a:rPr sz="2600" spc="-5" dirty="0">
                <a:latin typeface="Book Antiqua"/>
                <a:cs typeface="Book Antiqua"/>
              </a:rPr>
              <a:t>Then: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3048000"/>
            <a:ext cx="36576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3733800"/>
            <a:ext cx="5168900" cy="87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4953000"/>
            <a:ext cx="8001000" cy="78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615848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1054100"/>
            <a:ext cx="28632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04617B"/>
                </a:solidFill>
                <a:latin typeface="Trebuchet MS"/>
                <a:cs typeface="Trebuchet MS"/>
              </a:rPr>
              <a:t>Inequality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514600"/>
            <a:ext cx="36576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4343400"/>
            <a:ext cx="5168900" cy="87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07000" y="1816100"/>
            <a:ext cx="3175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Arial"/>
                <a:cs typeface="Arial"/>
              </a:rPr>
              <a:t>≤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4000" dirty="0">
                <a:latin typeface="Arial"/>
                <a:cs typeface="Arial"/>
              </a:rPr>
              <a:t>≥</a:t>
            </a:r>
            <a:endParaRPr sz="4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809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70"/>
              </a:spcBef>
            </a:pPr>
            <a:r>
              <a:rPr spc="10" dirty="0"/>
              <a:t>The </a:t>
            </a:r>
            <a:r>
              <a:rPr spc="-15" dirty="0"/>
              <a:t>Principle </a:t>
            </a:r>
            <a:r>
              <a:rPr spc="5" dirty="0"/>
              <a:t>of Inclusion-Exclusion  (</a:t>
            </a:r>
            <a:r>
              <a:rPr i="1" spc="5" dirty="0">
                <a:latin typeface="Trebuchet MS"/>
                <a:cs typeface="Trebuchet MS"/>
              </a:rPr>
              <a:t>continued</a:t>
            </a:r>
            <a:r>
              <a:rPr spc="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5297" y="1944319"/>
            <a:ext cx="7886065" cy="425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17780" indent="-24130">
              <a:lnSpc>
                <a:spcPct val="111100"/>
              </a:lnSpc>
              <a:spcBef>
                <a:spcPts val="100"/>
              </a:spcBef>
              <a:tabLst>
                <a:tab pos="5623560" algn="l"/>
              </a:tabLst>
            </a:pPr>
            <a:r>
              <a:rPr sz="2550" b="1" spc="-5" dirty="0">
                <a:latin typeface="Book Antiqua"/>
                <a:cs typeface="Book Antiqua"/>
              </a:rPr>
              <a:t>Proof: </a:t>
            </a:r>
            <a:r>
              <a:rPr sz="2550" spc="-5" dirty="0">
                <a:latin typeface="Book Antiqua"/>
                <a:cs typeface="Book Antiqua"/>
              </a:rPr>
              <a:t>An element in the union is counted exactly once  in the right-hand side of</a:t>
            </a:r>
            <a:r>
              <a:rPr sz="2550" spc="45" dirty="0">
                <a:latin typeface="Book Antiqua"/>
                <a:cs typeface="Book Antiqua"/>
              </a:rPr>
              <a:t> </a:t>
            </a:r>
            <a:r>
              <a:rPr sz="2550" spc="-5" dirty="0">
                <a:latin typeface="Book Antiqua"/>
                <a:cs typeface="Book Antiqua"/>
              </a:rPr>
              <a:t>the</a:t>
            </a:r>
            <a:r>
              <a:rPr sz="2550" spc="5" dirty="0">
                <a:latin typeface="Book Antiqua"/>
                <a:cs typeface="Book Antiqua"/>
              </a:rPr>
              <a:t> </a:t>
            </a:r>
            <a:r>
              <a:rPr sz="2550" spc="-5" dirty="0">
                <a:latin typeface="Book Antiqua"/>
                <a:cs typeface="Book Antiqua"/>
              </a:rPr>
              <a:t>equation.	Consider an  element </a:t>
            </a:r>
            <a:r>
              <a:rPr sz="2550" i="1" spc="-5" dirty="0">
                <a:latin typeface="Book Antiqua"/>
                <a:cs typeface="Book Antiqua"/>
              </a:rPr>
              <a:t>a </a:t>
            </a:r>
            <a:r>
              <a:rPr sz="2550" spc="-5" dirty="0">
                <a:latin typeface="Book Antiqua"/>
                <a:cs typeface="Book Antiqua"/>
              </a:rPr>
              <a:t>that is a member of </a:t>
            </a:r>
            <a:r>
              <a:rPr sz="2550" i="1" spc="-5" dirty="0">
                <a:latin typeface="Book Antiqua"/>
                <a:cs typeface="Book Antiqua"/>
              </a:rPr>
              <a:t>r </a:t>
            </a:r>
            <a:r>
              <a:rPr sz="2550" spc="-5" dirty="0">
                <a:latin typeface="Book Antiqua"/>
                <a:cs typeface="Book Antiqua"/>
              </a:rPr>
              <a:t>of the sets </a:t>
            </a:r>
            <a:r>
              <a:rPr sz="2550" i="1" spc="-5" dirty="0">
                <a:latin typeface="Book Antiqua"/>
                <a:cs typeface="Book Antiqua"/>
              </a:rPr>
              <a:t>A</a:t>
            </a:r>
            <a:r>
              <a:rPr sz="2550" spc="-7" baseline="-24509" dirty="0">
                <a:latin typeface="Book Antiqua"/>
                <a:cs typeface="Book Antiqua"/>
              </a:rPr>
              <a:t>1</a:t>
            </a:r>
            <a:r>
              <a:rPr sz="2550" spc="-5" dirty="0">
                <a:latin typeface="Book Antiqua"/>
                <a:cs typeface="Book Antiqua"/>
              </a:rPr>
              <a:t>,….,</a:t>
            </a:r>
            <a:r>
              <a:rPr sz="2550" spc="25" dirty="0">
                <a:latin typeface="Book Antiqua"/>
                <a:cs typeface="Book Antiqua"/>
              </a:rPr>
              <a:t> </a:t>
            </a:r>
            <a:r>
              <a:rPr sz="2550" i="1" spc="-5" dirty="0">
                <a:latin typeface="Book Antiqua"/>
                <a:cs typeface="Book Antiqua"/>
              </a:rPr>
              <a:t>A</a:t>
            </a:r>
            <a:r>
              <a:rPr sz="2550" i="1" spc="-7" baseline="-24509" dirty="0">
                <a:latin typeface="Book Antiqua"/>
                <a:cs typeface="Book Antiqua"/>
              </a:rPr>
              <a:t>n</a:t>
            </a:r>
            <a:endParaRPr sz="2550" baseline="-24509">
              <a:latin typeface="Book Antiqua"/>
              <a:cs typeface="Book Antiqua"/>
            </a:endParaRPr>
          </a:p>
          <a:p>
            <a:pPr marL="48895">
              <a:lnSpc>
                <a:spcPct val="100000"/>
              </a:lnSpc>
              <a:spcBef>
                <a:spcPts val="840"/>
              </a:spcBef>
              <a:tabLst>
                <a:tab pos="1521460" algn="l"/>
                <a:tab pos="2069464" algn="l"/>
              </a:tabLst>
            </a:pPr>
            <a:r>
              <a:rPr sz="2550" spc="-15" dirty="0">
                <a:latin typeface="Book Antiqua"/>
                <a:cs typeface="Book Antiqua"/>
              </a:rPr>
              <a:t>where</a:t>
            </a:r>
            <a:r>
              <a:rPr sz="2550" spc="5" dirty="0">
                <a:latin typeface="Book Antiqua"/>
                <a:cs typeface="Book Antiqua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1≤	</a:t>
            </a:r>
            <a:r>
              <a:rPr sz="2550" spc="-5" dirty="0">
                <a:latin typeface="Book Antiqua"/>
                <a:cs typeface="Book Antiqua"/>
              </a:rPr>
              <a:t>r </a:t>
            </a:r>
            <a:r>
              <a:rPr sz="2550" spc="-5" dirty="0">
                <a:latin typeface="Times New Roman"/>
                <a:cs typeface="Times New Roman"/>
              </a:rPr>
              <a:t>≤	</a:t>
            </a:r>
            <a:r>
              <a:rPr sz="2550" i="1" spc="-5" dirty="0">
                <a:latin typeface="Book Antiqua"/>
                <a:cs typeface="Book Antiqua"/>
              </a:rPr>
              <a:t>n</a:t>
            </a:r>
            <a:r>
              <a:rPr sz="2550" spc="-5" dirty="0">
                <a:latin typeface="Book Antiqua"/>
                <a:cs typeface="Book Antiqua"/>
              </a:rPr>
              <a:t>.</a:t>
            </a:r>
            <a:endParaRPr sz="2550">
              <a:latin typeface="Book Antiqua"/>
              <a:cs typeface="Book Antiqua"/>
            </a:endParaRPr>
          </a:p>
          <a:p>
            <a:pPr marL="417195" indent="-247650">
              <a:lnSpc>
                <a:spcPct val="100000"/>
              </a:lnSpc>
              <a:spcBef>
                <a:spcPts val="990"/>
              </a:spcBef>
              <a:buClr>
                <a:srgbClr val="0F6FC6"/>
              </a:buClr>
              <a:buSzPct val="85106"/>
              <a:buFont typeface="Lucida Sans Unicode"/>
              <a:buChar char="●"/>
              <a:tabLst>
                <a:tab pos="417830" algn="l"/>
              </a:tabLst>
            </a:pPr>
            <a:r>
              <a:rPr sz="2350" dirty="0">
                <a:latin typeface="Book Antiqua"/>
                <a:cs typeface="Book Antiqua"/>
              </a:rPr>
              <a:t>It is </a:t>
            </a:r>
            <a:r>
              <a:rPr sz="2350" spc="-5" dirty="0">
                <a:latin typeface="Book Antiqua"/>
                <a:cs typeface="Book Antiqua"/>
              </a:rPr>
              <a:t>c</a:t>
            </a:r>
            <a:r>
              <a:rPr sz="2350" dirty="0">
                <a:latin typeface="Book Antiqua"/>
                <a:cs typeface="Book Antiqua"/>
              </a:rPr>
              <a:t>o</a:t>
            </a:r>
            <a:r>
              <a:rPr sz="2350" spc="-5" dirty="0">
                <a:latin typeface="Book Antiqua"/>
                <a:cs typeface="Book Antiqua"/>
              </a:rPr>
              <a:t>un</a:t>
            </a:r>
            <a:r>
              <a:rPr sz="2350" dirty="0">
                <a:latin typeface="Book Antiqua"/>
                <a:cs typeface="Book Antiqua"/>
              </a:rPr>
              <a:t>ted </a:t>
            </a:r>
            <a:r>
              <a:rPr sz="2350" i="1" dirty="0">
                <a:latin typeface="Book Antiqua"/>
                <a:cs typeface="Book Antiqua"/>
              </a:rPr>
              <a:t>C</a:t>
            </a:r>
            <a:r>
              <a:rPr sz="2350" dirty="0">
                <a:latin typeface="Book Antiqua"/>
                <a:cs typeface="Book Antiqua"/>
              </a:rPr>
              <a:t>(</a:t>
            </a:r>
            <a:r>
              <a:rPr sz="2350" i="1" dirty="0">
                <a:latin typeface="Book Antiqua"/>
                <a:cs typeface="Book Antiqua"/>
              </a:rPr>
              <a:t>r</a:t>
            </a:r>
            <a:r>
              <a:rPr sz="2350" dirty="0">
                <a:latin typeface="Book Antiqua"/>
                <a:cs typeface="Book Antiqua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Book Antiqua"/>
                <a:cs typeface="Book Antiqua"/>
              </a:rPr>
              <a:t>) ti</a:t>
            </a:r>
            <a:r>
              <a:rPr sz="2350" spc="-5" dirty="0">
                <a:latin typeface="Book Antiqua"/>
                <a:cs typeface="Book Antiqua"/>
              </a:rPr>
              <a:t>m</a:t>
            </a:r>
            <a:r>
              <a:rPr sz="2350" dirty="0">
                <a:latin typeface="Book Antiqua"/>
                <a:cs typeface="Book Antiqua"/>
              </a:rPr>
              <a:t>es </a:t>
            </a:r>
            <a:r>
              <a:rPr sz="2350" spc="-5" dirty="0">
                <a:latin typeface="Book Antiqua"/>
                <a:cs typeface="Book Antiqua"/>
              </a:rPr>
              <a:t>b</a:t>
            </a:r>
            <a:r>
              <a:rPr sz="2350" dirty="0">
                <a:latin typeface="Book Antiqua"/>
                <a:cs typeface="Book Antiqua"/>
              </a:rPr>
              <a:t>y </a:t>
            </a:r>
            <a:r>
              <a:rPr sz="4100" spc="5" dirty="0">
                <a:latin typeface="Trebuchet MS"/>
                <a:cs typeface="Trebuchet MS"/>
              </a:rPr>
              <a:t>Σ</a:t>
            </a:r>
            <a:r>
              <a:rPr sz="2350" dirty="0">
                <a:latin typeface="Trebuchet MS"/>
                <a:cs typeface="Trebuchet MS"/>
              </a:rPr>
              <a:t>|A</a:t>
            </a:r>
            <a:r>
              <a:rPr sz="2325" spc="7" baseline="-23297" dirty="0">
                <a:latin typeface="Trebuchet MS"/>
                <a:cs typeface="Trebuchet MS"/>
              </a:rPr>
              <a:t>i</a:t>
            </a:r>
            <a:r>
              <a:rPr sz="2350" dirty="0">
                <a:latin typeface="Trebuchet MS"/>
                <a:cs typeface="Trebuchet MS"/>
              </a:rPr>
              <a:t>|</a:t>
            </a:r>
            <a:endParaRPr sz="2350">
              <a:latin typeface="Trebuchet MS"/>
              <a:cs typeface="Trebuchet MS"/>
            </a:endParaRPr>
          </a:p>
          <a:p>
            <a:pPr marL="417195" indent="-247650">
              <a:lnSpc>
                <a:spcPct val="100000"/>
              </a:lnSpc>
              <a:spcBef>
                <a:spcPts val="1280"/>
              </a:spcBef>
              <a:buClr>
                <a:srgbClr val="0F6FC6"/>
              </a:buClr>
              <a:buSzPct val="85106"/>
              <a:buFont typeface="Lucida Sans Unicode"/>
              <a:buChar char="●"/>
              <a:tabLst>
                <a:tab pos="417830" algn="l"/>
              </a:tabLst>
            </a:pPr>
            <a:r>
              <a:rPr sz="2350" spc="-5" dirty="0">
                <a:latin typeface="Trebuchet MS"/>
                <a:cs typeface="Trebuchet MS"/>
              </a:rPr>
              <a:t>I</a:t>
            </a:r>
            <a:r>
              <a:rPr sz="2350" dirty="0">
                <a:latin typeface="Trebuchet MS"/>
                <a:cs typeface="Trebuchet MS"/>
              </a:rPr>
              <a:t>t</a:t>
            </a:r>
            <a:r>
              <a:rPr sz="2350" spc="-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is</a:t>
            </a:r>
            <a:r>
              <a:rPr sz="2350" spc="-5" dirty="0">
                <a:latin typeface="Trebuchet MS"/>
                <a:cs typeface="Trebuchet MS"/>
              </a:rPr>
              <a:t> </a:t>
            </a:r>
            <a:r>
              <a:rPr sz="2350" dirty="0">
                <a:latin typeface="Trebuchet MS"/>
                <a:cs typeface="Trebuchet MS"/>
              </a:rPr>
              <a:t>c</a:t>
            </a:r>
            <a:r>
              <a:rPr sz="2350" spc="-5" dirty="0">
                <a:latin typeface="Trebuchet MS"/>
                <a:cs typeface="Trebuchet MS"/>
              </a:rPr>
              <a:t>ounte</a:t>
            </a:r>
            <a:r>
              <a:rPr sz="2350" dirty="0">
                <a:latin typeface="Trebuchet MS"/>
                <a:cs typeface="Trebuchet MS"/>
              </a:rPr>
              <a:t>d</a:t>
            </a:r>
            <a:r>
              <a:rPr sz="2350" spc="5" dirty="0">
                <a:latin typeface="Trebuchet MS"/>
                <a:cs typeface="Trebuchet MS"/>
              </a:rPr>
              <a:t> </a:t>
            </a:r>
            <a:r>
              <a:rPr sz="2350" i="1" dirty="0">
                <a:latin typeface="Book Antiqua"/>
                <a:cs typeface="Book Antiqua"/>
              </a:rPr>
              <a:t>C</a:t>
            </a:r>
            <a:r>
              <a:rPr sz="2350" dirty="0">
                <a:latin typeface="Trebuchet MS"/>
                <a:cs typeface="Trebuchet MS"/>
              </a:rPr>
              <a:t>(</a:t>
            </a:r>
            <a:r>
              <a:rPr sz="2350" i="1" dirty="0">
                <a:latin typeface="Trebuchet MS"/>
                <a:cs typeface="Trebuchet MS"/>
              </a:rPr>
              <a:t>r</a:t>
            </a:r>
            <a:r>
              <a:rPr sz="2350" spc="-5" dirty="0">
                <a:latin typeface="Trebuchet MS"/>
                <a:cs typeface="Trebuchet MS"/>
              </a:rPr>
              <a:t>,2</a:t>
            </a:r>
            <a:r>
              <a:rPr sz="2350" dirty="0">
                <a:latin typeface="Trebuchet MS"/>
                <a:cs typeface="Trebuchet MS"/>
              </a:rPr>
              <a:t>) </a:t>
            </a:r>
            <a:r>
              <a:rPr sz="2350" spc="-5" dirty="0">
                <a:latin typeface="Trebuchet MS"/>
                <a:cs typeface="Trebuchet MS"/>
              </a:rPr>
              <a:t>time</a:t>
            </a:r>
            <a:r>
              <a:rPr sz="2350" dirty="0">
                <a:latin typeface="Trebuchet MS"/>
                <a:cs typeface="Trebuchet MS"/>
              </a:rPr>
              <a:t>s</a:t>
            </a:r>
            <a:r>
              <a:rPr sz="2350" spc="-5" dirty="0">
                <a:latin typeface="Trebuchet MS"/>
                <a:cs typeface="Trebuchet MS"/>
              </a:rPr>
              <a:t> b</a:t>
            </a:r>
            <a:r>
              <a:rPr sz="2350" dirty="0">
                <a:latin typeface="Trebuchet MS"/>
                <a:cs typeface="Trebuchet MS"/>
              </a:rPr>
              <a:t>y</a:t>
            </a:r>
            <a:r>
              <a:rPr sz="2350" spc="10" dirty="0">
                <a:latin typeface="Trebuchet MS"/>
                <a:cs typeface="Trebuchet MS"/>
              </a:rPr>
              <a:t> </a:t>
            </a:r>
            <a:r>
              <a:rPr sz="4100" spc="285" dirty="0">
                <a:latin typeface="Arial"/>
                <a:cs typeface="Arial"/>
              </a:rPr>
              <a:t>Σ</a:t>
            </a:r>
            <a:r>
              <a:rPr sz="2350" dirty="0">
                <a:latin typeface="Book Antiqua"/>
                <a:cs typeface="Book Antiqua"/>
              </a:rPr>
              <a:t>|</a:t>
            </a:r>
            <a:r>
              <a:rPr sz="2350" spc="-5" dirty="0">
                <a:latin typeface="Book Antiqua"/>
                <a:cs typeface="Book Antiqua"/>
              </a:rPr>
              <a:t>A</a:t>
            </a:r>
            <a:r>
              <a:rPr sz="2325" i="1" spc="7" baseline="-25089" dirty="0">
                <a:latin typeface="Book Antiqua"/>
                <a:cs typeface="Book Antiqua"/>
              </a:rPr>
              <a:t>i</a:t>
            </a:r>
            <a:r>
              <a:rPr sz="2325" i="1" baseline="-25089" dirty="0">
                <a:latin typeface="Book Antiqua"/>
                <a:cs typeface="Book Antiqua"/>
              </a:rPr>
              <a:t> </a:t>
            </a:r>
            <a:r>
              <a:rPr sz="2350" spc="-365" dirty="0">
                <a:latin typeface="Lucida Sans Unicode"/>
                <a:cs typeface="Lucida Sans Unicode"/>
              </a:rPr>
              <a:t>⋂</a:t>
            </a:r>
            <a:r>
              <a:rPr sz="2350" dirty="0">
                <a:latin typeface="Times New Roman"/>
                <a:cs typeface="Times New Roman"/>
              </a:rPr>
              <a:t>A</a:t>
            </a:r>
            <a:r>
              <a:rPr sz="2325" i="1" spc="7" baseline="-25089" dirty="0">
                <a:latin typeface="Book Antiqua"/>
                <a:cs typeface="Book Antiqua"/>
              </a:rPr>
              <a:t>j</a:t>
            </a:r>
            <a:r>
              <a:rPr sz="2350" dirty="0">
                <a:latin typeface="Book Antiqua"/>
                <a:cs typeface="Book Antiqua"/>
              </a:rPr>
              <a:t>|</a:t>
            </a:r>
            <a:endParaRPr sz="2350">
              <a:latin typeface="Book Antiqua"/>
              <a:cs typeface="Book Antiqua"/>
            </a:endParaRPr>
          </a:p>
          <a:p>
            <a:pPr marL="417195" marR="198755" indent="-247015">
              <a:lnSpc>
                <a:spcPct val="109900"/>
              </a:lnSpc>
              <a:spcBef>
                <a:spcPts val="850"/>
              </a:spcBef>
              <a:buClr>
                <a:srgbClr val="0F6FC6"/>
              </a:buClr>
              <a:buSzPct val="85106"/>
              <a:buFont typeface="Lucida Sans Unicode"/>
              <a:buChar char="●"/>
              <a:tabLst>
                <a:tab pos="417830" algn="l"/>
              </a:tabLst>
            </a:pPr>
            <a:r>
              <a:rPr sz="2350" dirty="0">
                <a:latin typeface="Book Antiqua"/>
                <a:cs typeface="Book Antiqua"/>
              </a:rPr>
              <a:t>In general, it is </a:t>
            </a:r>
            <a:r>
              <a:rPr sz="2350" spc="-5" dirty="0">
                <a:latin typeface="Book Antiqua"/>
                <a:cs typeface="Book Antiqua"/>
              </a:rPr>
              <a:t>counted </a:t>
            </a:r>
            <a:r>
              <a:rPr sz="2350" i="1" dirty="0">
                <a:latin typeface="Book Antiqua"/>
                <a:cs typeface="Book Antiqua"/>
              </a:rPr>
              <a:t>C</a:t>
            </a:r>
            <a:r>
              <a:rPr sz="2350" dirty="0">
                <a:latin typeface="Book Antiqua"/>
                <a:cs typeface="Book Antiqua"/>
              </a:rPr>
              <a:t>(</a:t>
            </a:r>
            <a:r>
              <a:rPr sz="2350" i="1" dirty="0">
                <a:latin typeface="Book Antiqua"/>
                <a:cs typeface="Book Antiqua"/>
              </a:rPr>
              <a:t>r</a:t>
            </a:r>
            <a:r>
              <a:rPr sz="2350" dirty="0">
                <a:latin typeface="Book Antiqua"/>
                <a:cs typeface="Book Antiqua"/>
              </a:rPr>
              <a:t>,</a:t>
            </a:r>
            <a:r>
              <a:rPr sz="2350" i="1" dirty="0">
                <a:latin typeface="Book Antiqua"/>
                <a:cs typeface="Book Antiqua"/>
              </a:rPr>
              <a:t>m</a:t>
            </a:r>
            <a:r>
              <a:rPr sz="2350" dirty="0">
                <a:latin typeface="Book Antiqua"/>
                <a:cs typeface="Book Antiqua"/>
              </a:rPr>
              <a:t>) times </a:t>
            </a:r>
            <a:r>
              <a:rPr sz="2350" spc="-5" dirty="0">
                <a:latin typeface="Book Antiqua"/>
                <a:cs typeface="Book Antiqua"/>
              </a:rPr>
              <a:t>by the summation  </a:t>
            </a:r>
            <a:r>
              <a:rPr sz="2350" dirty="0">
                <a:latin typeface="Book Antiqua"/>
                <a:cs typeface="Book Antiqua"/>
              </a:rPr>
              <a:t>of </a:t>
            </a:r>
            <a:r>
              <a:rPr sz="2350" i="1" dirty="0">
                <a:latin typeface="Book Antiqua"/>
                <a:cs typeface="Book Antiqua"/>
              </a:rPr>
              <a:t>m </a:t>
            </a:r>
            <a:r>
              <a:rPr sz="2350" dirty="0">
                <a:latin typeface="Book Antiqua"/>
                <a:cs typeface="Book Antiqua"/>
              </a:rPr>
              <a:t>of </a:t>
            </a:r>
            <a:r>
              <a:rPr sz="2350" spc="-5" dirty="0">
                <a:latin typeface="Book Antiqua"/>
                <a:cs typeface="Book Antiqua"/>
              </a:rPr>
              <a:t>the sets</a:t>
            </a:r>
            <a:r>
              <a:rPr sz="2350" dirty="0">
                <a:latin typeface="Book Antiqua"/>
                <a:cs typeface="Book Antiqua"/>
              </a:rPr>
              <a:t> </a:t>
            </a:r>
            <a:r>
              <a:rPr sz="2350" i="1" dirty="0">
                <a:latin typeface="Book Antiqua"/>
                <a:cs typeface="Book Antiqua"/>
              </a:rPr>
              <a:t>A</a:t>
            </a:r>
            <a:r>
              <a:rPr sz="2325" i="1" baseline="-25089" dirty="0">
                <a:latin typeface="Book Antiqua"/>
                <a:cs typeface="Book Antiqua"/>
              </a:rPr>
              <a:t>i</a:t>
            </a:r>
            <a:r>
              <a:rPr sz="2350" dirty="0">
                <a:latin typeface="Book Antiqua"/>
                <a:cs typeface="Book Antiqua"/>
              </a:rPr>
              <a:t>.</a:t>
            </a:r>
            <a:endParaRPr sz="235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46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70"/>
              </a:spcBef>
            </a:pPr>
            <a:r>
              <a:rPr spc="10" dirty="0"/>
              <a:t>The </a:t>
            </a:r>
            <a:r>
              <a:rPr spc="-15" dirty="0"/>
              <a:t>Principle </a:t>
            </a:r>
            <a:r>
              <a:rPr spc="5" dirty="0"/>
              <a:t>of Inclusion-Exclusion  (cont)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0711" y="1864360"/>
            <a:ext cx="6912609" cy="34290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271780" indent="-247015">
              <a:lnSpc>
                <a:spcPct val="100000"/>
              </a:lnSpc>
              <a:spcBef>
                <a:spcPts val="1020"/>
              </a:spcBef>
              <a:buClr>
                <a:srgbClr val="0F6FC6"/>
              </a:buClr>
              <a:buSzPct val="85416"/>
              <a:buFont typeface="Lucida Sans Unicode"/>
              <a:buChar char="●"/>
              <a:tabLst>
                <a:tab pos="272415" algn="l"/>
              </a:tabLst>
            </a:pPr>
            <a:r>
              <a:rPr sz="2400" spc="-5" dirty="0">
                <a:latin typeface="Book Antiqua"/>
                <a:cs typeface="Book Antiqua"/>
              </a:rPr>
              <a:t>Thus the element </a:t>
            </a:r>
            <a:r>
              <a:rPr sz="2400" dirty="0">
                <a:latin typeface="Book Antiqua"/>
                <a:cs typeface="Book Antiqua"/>
              </a:rPr>
              <a:t>is </a:t>
            </a:r>
            <a:r>
              <a:rPr sz="2400" spc="-5" dirty="0">
                <a:latin typeface="Book Antiqua"/>
                <a:cs typeface="Book Antiqua"/>
              </a:rPr>
              <a:t>counted exactly</a:t>
            </a:r>
            <a:endParaRPr sz="2400">
              <a:latin typeface="Book Antiqua"/>
              <a:cs typeface="Book Antiqua"/>
            </a:endParaRPr>
          </a:p>
          <a:p>
            <a:pPr marL="563880">
              <a:lnSpc>
                <a:spcPct val="100000"/>
              </a:lnSpc>
              <a:spcBef>
                <a:spcPts val="920"/>
              </a:spcBef>
            </a:pP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Book Antiqua"/>
                <a:cs typeface="Book Antiqua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−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Book Antiqua"/>
                <a:cs typeface="Book Antiqua"/>
              </a:rPr>
              <a:t>) +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Book Antiqua"/>
                <a:cs typeface="Book Antiqua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− </a:t>
            </a:r>
            <a:r>
              <a:rPr sz="2400" spc="-1030" dirty="0">
                <a:latin typeface="Arial Black"/>
                <a:cs typeface="Arial Black"/>
              </a:rPr>
              <a:t>…⋯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dirty="0">
                <a:latin typeface="Book Antiqua"/>
                <a:cs typeface="Book Antiqua"/>
              </a:rPr>
              <a:t>+ </a:t>
            </a:r>
            <a:r>
              <a:rPr sz="2400" spc="-5" dirty="0">
                <a:latin typeface="Book Antiqua"/>
                <a:cs typeface="Book Antiqua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−1</a:t>
            </a:r>
            <a:r>
              <a:rPr sz="2400" spc="-5" dirty="0">
                <a:latin typeface="Book Antiqua"/>
                <a:cs typeface="Book Antiqua"/>
              </a:rPr>
              <a:t>)</a:t>
            </a:r>
            <a:r>
              <a:rPr sz="2400" i="1" spc="-7" baseline="20833" dirty="0">
                <a:latin typeface="Book Antiqua"/>
                <a:cs typeface="Book Antiqua"/>
              </a:rPr>
              <a:t>r</a:t>
            </a:r>
            <a:r>
              <a:rPr sz="2400" spc="-7" baseline="20833" dirty="0">
                <a:latin typeface="Book Antiqua"/>
                <a:cs typeface="Book Antiqua"/>
              </a:rPr>
              <a:t>+</a:t>
            </a:r>
            <a:r>
              <a:rPr sz="2400" spc="-7" baseline="19097" dirty="0">
                <a:latin typeface="Times New Roman"/>
                <a:cs typeface="Times New Roman"/>
              </a:rPr>
              <a:t>1</a:t>
            </a:r>
            <a:r>
              <a:rPr sz="2400" spc="254" baseline="19097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)</a:t>
            </a:r>
            <a:endParaRPr sz="2400">
              <a:latin typeface="Book Antiqua"/>
              <a:cs typeface="Book Antiqua"/>
            </a:endParaRPr>
          </a:p>
          <a:p>
            <a:pPr marL="335280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latin typeface="Book Antiqua"/>
                <a:cs typeface="Book Antiqua"/>
              </a:rPr>
              <a:t>times by the right hand side </a:t>
            </a:r>
            <a:r>
              <a:rPr sz="2400" dirty="0">
                <a:latin typeface="Book Antiqua"/>
                <a:cs typeface="Book Antiqua"/>
              </a:rPr>
              <a:t>of </a:t>
            </a:r>
            <a:r>
              <a:rPr sz="2400" spc="-5" dirty="0">
                <a:latin typeface="Book Antiqua"/>
                <a:cs typeface="Book Antiqua"/>
              </a:rPr>
              <a:t>the</a:t>
            </a:r>
            <a:r>
              <a:rPr sz="2400" spc="1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equation.</a:t>
            </a:r>
            <a:endParaRPr sz="2400">
              <a:latin typeface="Book Antiqua"/>
              <a:cs typeface="Book Antiqua"/>
            </a:endParaRPr>
          </a:p>
          <a:p>
            <a:pPr marL="271780" indent="-247015">
              <a:lnSpc>
                <a:spcPct val="100000"/>
              </a:lnSpc>
              <a:spcBef>
                <a:spcPts val="920"/>
              </a:spcBef>
              <a:buClr>
                <a:srgbClr val="0F6FC6"/>
              </a:buClr>
              <a:buSzPct val="85416"/>
              <a:buFont typeface="Lucida Sans Unicode"/>
              <a:buChar char="●"/>
              <a:tabLst>
                <a:tab pos="272415" algn="l"/>
              </a:tabLst>
            </a:pPr>
            <a:r>
              <a:rPr sz="2400" spc="-5" dirty="0">
                <a:latin typeface="Book Antiqua"/>
                <a:cs typeface="Book Antiqua"/>
              </a:rPr>
              <a:t>By </a:t>
            </a:r>
            <a:r>
              <a:rPr sz="2400" spc="-10" dirty="0">
                <a:latin typeface="Book Antiqua"/>
                <a:cs typeface="Book Antiqua"/>
              </a:rPr>
              <a:t>Corollary </a:t>
            </a: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Book Antiqua"/>
                <a:cs typeface="Book Antiqua"/>
              </a:rPr>
              <a:t>of </a:t>
            </a:r>
            <a:r>
              <a:rPr sz="2400" spc="-5" dirty="0">
                <a:latin typeface="Book Antiqua"/>
                <a:cs typeface="Book Antiqua"/>
              </a:rPr>
              <a:t>Section </a:t>
            </a:r>
            <a:r>
              <a:rPr sz="2400" dirty="0">
                <a:latin typeface="Times New Roman"/>
                <a:cs typeface="Times New Roman"/>
              </a:rPr>
              <a:t>6.4</a:t>
            </a:r>
            <a:r>
              <a:rPr sz="2400" dirty="0">
                <a:latin typeface="Book Antiqua"/>
                <a:cs typeface="Book Antiqua"/>
              </a:rPr>
              <a:t>, we</a:t>
            </a:r>
            <a:r>
              <a:rPr sz="2400" spc="1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have</a:t>
            </a:r>
            <a:endParaRPr sz="2400">
              <a:latin typeface="Book Antiqua"/>
              <a:cs typeface="Book Antiqua"/>
            </a:endParaRPr>
          </a:p>
          <a:p>
            <a:pPr marL="716280">
              <a:lnSpc>
                <a:spcPct val="100000"/>
              </a:lnSpc>
              <a:spcBef>
                <a:spcPts val="920"/>
              </a:spcBef>
            </a:pP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Book Antiqua"/>
                <a:cs typeface="Book Antiqua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−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Book Antiqua"/>
                <a:cs typeface="Book Antiqua"/>
              </a:rPr>
              <a:t>) + </a:t>
            </a:r>
            <a:r>
              <a:rPr sz="2400" spc="-5" dirty="0">
                <a:latin typeface="Book Antiqua"/>
                <a:cs typeface="Book Antiqua"/>
              </a:rPr>
              <a:t>C(</a:t>
            </a:r>
            <a:r>
              <a:rPr sz="2400" i="1" spc="-5" dirty="0">
                <a:latin typeface="Book Antiqua"/>
                <a:cs typeface="Book Antiqua"/>
              </a:rPr>
              <a:t>r</a:t>
            </a:r>
            <a:r>
              <a:rPr sz="2400" spc="-5" dirty="0">
                <a:latin typeface="Book Antiqua"/>
                <a:cs typeface="Book Antiqua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Book Antiqua"/>
                <a:cs typeface="Book Antiqua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− </a:t>
            </a:r>
            <a:r>
              <a:rPr sz="2400" spc="-1030" dirty="0">
                <a:latin typeface="Arial Black"/>
                <a:cs typeface="Arial Black"/>
              </a:rPr>
              <a:t>…⋯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dirty="0">
                <a:latin typeface="Book Antiqua"/>
                <a:cs typeface="Book Antiqua"/>
              </a:rPr>
              <a:t>+ </a:t>
            </a:r>
            <a:r>
              <a:rPr sz="2400" spc="-5" dirty="0">
                <a:latin typeface="Book Antiqua"/>
                <a:cs typeface="Book Antiqua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−1</a:t>
            </a:r>
            <a:r>
              <a:rPr sz="2400" spc="-5" dirty="0">
                <a:latin typeface="Book Antiqua"/>
                <a:cs typeface="Book Antiqua"/>
              </a:rPr>
              <a:t>)</a:t>
            </a:r>
            <a:r>
              <a:rPr sz="2400" i="1" spc="-7" baseline="20833" dirty="0">
                <a:latin typeface="Book Antiqua"/>
                <a:cs typeface="Book Antiqua"/>
              </a:rPr>
              <a:t>r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) =</a:t>
            </a:r>
            <a:r>
              <a:rPr sz="2400" spc="-225" dirty="0">
                <a:latin typeface="Book Antiqua"/>
                <a:cs typeface="Book Antiqu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271780" indent="-247015">
              <a:lnSpc>
                <a:spcPct val="100000"/>
              </a:lnSpc>
              <a:spcBef>
                <a:spcPts val="1020"/>
              </a:spcBef>
              <a:buClr>
                <a:srgbClr val="0F6FC6"/>
              </a:buClr>
              <a:buSzPct val="85416"/>
              <a:buFont typeface="Lucida Sans Unicode"/>
              <a:buChar char="●"/>
              <a:tabLst>
                <a:tab pos="272415" algn="l"/>
              </a:tabLst>
            </a:pPr>
            <a:r>
              <a:rPr sz="2400" spc="-5" dirty="0">
                <a:latin typeface="Book Antiqua"/>
                <a:cs typeface="Book Antiqua"/>
              </a:rPr>
              <a:t>Hence,</a:t>
            </a:r>
            <a:endParaRPr sz="2400">
              <a:latin typeface="Book Antiqua"/>
              <a:cs typeface="Book Antiqua"/>
            </a:endParaRPr>
          </a:p>
          <a:p>
            <a:pPr marL="716280">
              <a:lnSpc>
                <a:spcPct val="100000"/>
              </a:lnSpc>
              <a:spcBef>
                <a:spcPts val="920"/>
              </a:spcBef>
              <a:tabLst>
                <a:tab pos="1282065" algn="l"/>
              </a:tabLst>
            </a:pPr>
            <a:r>
              <a:rPr sz="2400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Book Antiqua"/>
                <a:cs typeface="Book Antiqua"/>
              </a:rPr>
              <a:t>=	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Book Antiqua"/>
                <a:cs typeface="Book Antiqua"/>
              </a:rPr>
              <a:t>) =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Book Antiqua"/>
                <a:cs typeface="Book Antiqua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− </a:t>
            </a:r>
            <a:r>
              <a:rPr sz="2400" i="1" dirty="0">
                <a:latin typeface="Book Antiqua"/>
                <a:cs typeface="Book Antiqua"/>
              </a:rPr>
              <a:t>C</a:t>
            </a:r>
            <a:r>
              <a:rPr sz="2400" dirty="0">
                <a:latin typeface="Book Antiqua"/>
                <a:cs typeface="Book Antiqua"/>
              </a:rPr>
              <a:t>(</a:t>
            </a:r>
            <a:r>
              <a:rPr sz="2400" i="1" dirty="0">
                <a:latin typeface="Book Antiqua"/>
                <a:cs typeface="Book Antiqua"/>
              </a:rPr>
              <a:t>r</a:t>
            </a:r>
            <a:r>
              <a:rPr sz="2400" dirty="0">
                <a:latin typeface="Book Antiqua"/>
                <a:cs typeface="Book Antiqua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Book Antiqua"/>
                <a:cs typeface="Book Antiqua"/>
              </a:rPr>
              <a:t>) + </a:t>
            </a:r>
            <a:r>
              <a:rPr sz="2400" spc="-1030" dirty="0">
                <a:latin typeface="Arial Black"/>
                <a:cs typeface="Arial Black"/>
              </a:rPr>
              <a:t>…⋯</a:t>
            </a:r>
            <a:r>
              <a:rPr sz="2400" spc="-215" dirty="0">
                <a:latin typeface="Arial Black"/>
                <a:cs typeface="Arial Black"/>
              </a:rPr>
              <a:t> </a:t>
            </a:r>
            <a:r>
              <a:rPr sz="2400" dirty="0">
                <a:latin typeface="Book Antiqua"/>
                <a:cs typeface="Book Antiqua"/>
              </a:rPr>
              <a:t>+ </a:t>
            </a:r>
            <a:r>
              <a:rPr sz="2400" spc="-5" dirty="0">
                <a:latin typeface="Book Antiqua"/>
                <a:cs typeface="Book Antiqua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−1</a:t>
            </a:r>
            <a:r>
              <a:rPr sz="2400" spc="-5" dirty="0">
                <a:latin typeface="Book Antiqua"/>
                <a:cs typeface="Book Antiqua"/>
              </a:rPr>
              <a:t>)</a:t>
            </a:r>
            <a:r>
              <a:rPr sz="2400" i="1" spc="-7" baseline="20833" dirty="0">
                <a:latin typeface="Book Antiqua"/>
                <a:cs typeface="Book Antiqua"/>
              </a:rPr>
              <a:t>r</a:t>
            </a:r>
            <a:r>
              <a:rPr sz="2400" spc="-7" baseline="20833" dirty="0">
                <a:latin typeface="Book Antiqua"/>
                <a:cs typeface="Book Antiqua"/>
              </a:rPr>
              <a:t>+</a:t>
            </a:r>
            <a:r>
              <a:rPr sz="2400" spc="-7" baseline="19097" dirty="0">
                <a:latin typeface="Times New Roman"/>
                <a:cs typeface="Times New Roman"/>
              </a:rPr>
              <a:t>1</a:t>
            </a:r>
            <a:r>
              <a:rPr sz="2400" spc="202" baseline="19097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Book Antiqua"/>
                <a:cs typeface="Book Antiqua"/>
              </a:rPr>
              <a:t>C</a:t>
            </a:r>
            <a:r>
              <a:rPr sz="2400" spc="-25" dirty="0">
                <a:latin typeface="Book Antiqua"/>
                <a:cs typeface="Book Antiqua"/>
              </a:rPr>
              <a:t>(</a:t>
            </a:r>
            <a:r>
              <a:rPr sz="2400" i="1" spc="-25" dirty="0">
                <a:latin typeface="Book Antiqua"/>
                <a:cs typeface="Book Antiqua"/>
              </a:rPr>
              <a:t>r</a:t>
            </a:r>
            <a:r>
              <a:rPr sz="2400" spc="-25" dirty="0">
                <a:latin typeface="Book Antiqua"/>
                <a:cs typeface="Book Antiqua"/>
              </a:rPr>
              <a:t>,</a:t>
            </a:r>
            <a:r>
              <a:rPr sz="2400" i="1" spc="-25" dirty="0">
                <a:latin typeface="Book Antiqua"/>
                <a:cs typeface="Book Antiqua"/>
              </a:rPr>
              <a:t>r</a:t>
            </a:r>
            <a:r>
              <a:rPr sz="2400" spc="-25" dirty="0">
                <a:latin typeface="Book Antiqua"/>
                <a:cs typeface="Book Antiqua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68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340"/>
              </a:spcBef>
            </a:pPr>
            <a:r>
              <a:rPr sz="3600" dirty="0"/>
              <a:t>Generating </a:t>
            </a:r>
            <a:r>
              <a:rPr sz="3600" spc="-5" dirty="0"/>
              <a:t>Functions for</a:t>
            </a:r>
            <a:r>
              <a:rPr sz="3600" spc="-55" dirty="0"/>
              <a:t> </a:t>
            </a:r>
            <a:r>
              <a:rPr sz="3600" dirty="0"/>
              <a:t>Finite  </a:t>
            </a:r>
            <a:r>
              <a:rPr sz="3600" spc="-5" dirty="0"/>
              <a:t>Sequences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26719" y="1943615"/>
            <a:ext cx="8052434" cy="41643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280" marR="102870" indent="-259079">
              <a:lnSpc>
                <a:spcPct val="108800"/>
              </a:lnSpc>
              <a:spcBef>
                <a:spcPts val="90"/>
              </a:spcBef>
              <a:buClr>
                <a:srgbClr val="0BD0D9"/>
              </a:buClr>
              <a:buSzPct val="95918"/>
              <a:buFont typeface="Lucida Sans Unicode"/>
              <a:buChar char="●"/>
              <a:tabLst>
                <a:tab pos="335280" algn="l"/>
                <a:tab pos="2019300" algn="l"/>
              </a:tabLst>
            </a:pPr>
            <a:r>
              <a:rPr sz="2450" spc="5" dirty="0">
                <a:latin typeface="Book Antiqua"/>
                <a:cs typeface="Book Antiqua"/>
              </a:rPr>
              <a:t>Generating functions for finite sequences of </a:t>
            </a:r>
            <a:r>
              <a:rPr sz="2450" spc="-5" dirty="0">
                <a:latin typeface="Book Antiqua"/>
                <a:cs typeface="Book Antiqua"/>
              </a:rPr>
              <a:t>real  </a:t>
            </a:r>
            <a:r>
              <a:rPr sz="2450" spc="5" dirty="0">
                <a:latin typeface="Book Antiqua"/>
                <a:cs typeface="Book Antiqua"/>
              </a:rPr>
              <a:t>numbers can be defined by extending </a:t>
            </a:r>
            <a:r>
              <a:rPr sz="2450" spc="10" dirty="0">
                <a:latin typeface="Book Antiqua"/>
                <a:cs typeface="Book Antiqua"/>
              </a:rPr>
              <a:t>a </a:t>
            </a:r>
            <a:r>
              <a:rPr sz="2450" spc="5" dirty="0">
                <a:latin typeface="Book Antiqua"/>
                <a:cs typeface="Book Antiqua"/>
              </a:rPr>
              <a:t>finite sequence  </a:t>
            </a:r>
            <a:r>
              <a:rPr sz="2450" i="1" dirty="0">
                <a:latin typeface="Book Antiqua"/>
                <a:cs typeface="Book Antiqua"/>
              </a:rPr>
              <a:t>a</a:t>
            </a:r>
            <a:r>
              <a:rPr sz="2475" baseline="-25252" dirty="0">
                <a:latin typeface="Times New Roman"/>
                <a:cs typeface="Times New Roman"/>
              </a:rPr>
              <a:t>0</a:t>
            </a:r>
            <a:r>
              <a:rPr sz="2450" dirty="0">
                <a:latin typeface="Book Antiqua"/>
                <a:cs typeface="Book Antiqua"/>
              </a:rPr>
              <a:t>,</a:t>
            </a:r>
            <a:r>
              <a:rPr sz="2450" i="1" dirty="0">
                <a:latin typeface="Book Antiqua"/>
                <a:cs typeface="Book Antiqua"/>
              </a:rPr>
              <a:t>a</a:t>
            </a:r>
            <a:r>
              <a:rPr sz="2475" baseline="-25252" dirty="0">
                <a:latin typeface="Times New Roman"/>
                <a:cs typeface="Times New Roman"/>
              </a:rPr>
              <a:t>1</a:t>
            </a:r>
            <a:r>
              <a:rPr sz="2450" dirty="0">
                <a:latin typeface="Book Antiqua"/>
                <a:cs typeface="Book Antiqua"/>
              </a:rPr>
              <a:t>, </a:t>
            </a:r>
            <a:r>
              <a:rPr sz="2450" spc="20" dirty="0">
                <a:latin typeface="Book Antiqua"/>
                <a:cs typeface="Book Antiqua"/>
              </a:rPr>
              <a:t>… </a:t>
            </a:r>
            <a:r>
              <a:rPr sz="2450" spc="5" dirty="0">
                <a:latin typeface="Book Antiqua"/>
                <a:cs typeface="Book Antiqua"/>
              </a:rPr>
              <a:t>,</a:t>
            </a:r>
            <a:r>
              <a:rPr sz="2450" spc="10" dirty="0">
                <a:latin typeface="Book Antiqua"/>
                <a:cs typeface="Book Antiqua"/>
              </a:rPr>
              <a:t> </a:t>
            </a:r>
            <a:r>
              <a:rPr sz="2450" i="1" dirty="0">
                <a:latin typeface="Book Antiqua"/>
                <a:cs typeface="Book Antiqua"/>
              </a:rPr>
              <a:t>a</a:t>
            </a:r>
            <a:r>
              <a:rPr sz="2475" i="1" baseline="-25252" dirty="0">
                <a:latin typeface="Book Antiqua"/>
                <a:cs typeface="Book Antiqua"/>
              </a:rPr>
              <a:t>n	</a:t>
            </a:r>
            <a:r>
              <a:rPr sz="2450" spc="5" dirty="0">
                <a:latin typeface="Book Antiqua"/>
                <a:cs typeface="Book Antiqua"/>
              </a:rPr>
              <a:t>into </a:t>
            </a:r>
            <a:r>
              <a:rPr sz="2450" spc="10" dirty="0">
                <a:latin typeface="Book Antiqua"/>
                <a:cs typeface="Book Antiqua"/>
              </a:rPr>
              <a:t>an </a:t>
            </a:r>
            <a:r>
              <a:rPr sz="2450" spc="5" dirty="0">
                <a:latin typeface="Book Antiqua"/>
                <a:cs typeface="Book Antiqua"/>
              </a:rPr>
              <a:t>infinite sequence by</a:t>
            </a:r>
            <a:r>
              <a:rPr sz="2450" spc="-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setting</a:t>
            </a:r>
            <a:endParaRPr sz="2450">
              <a:latin typeface="Book Antiqua"/>
              <a:cs typeface="Book Antiqua"/>
            </a:endParaRPr>
          </a:p>
          <a:p>
            <a:pPr marL="335280">
              <a:lnSpc>
                <a:spcPct val="100000"/>
              </a:lnSpc>
              <a:spcBef>
                <a:spcPts val="760"/>
              </a:spcBef>
            </a:pPr>
            <a:r>
              <a:rPr sz="2450" i="1" dirty="0">
                <a:latin typeface="Book Antiqua"/>
                <a:cs typeface="Book Antiqua"/>
              </a:rPr>
              <a:t>a</a:t>
            </a:r>
            <a:r>
              <a:rPr sz="2475" i="1" baseline="-25252" dirty="0">
                <a:latin typeface="Book Antiqua"/>
                <a:cs typeface="Book Antiqua"/>
              </a:rPr>
              <a:t>n+1 </a:t>
            </a:r>
            <a:r>
              <a:rPr sz="2450" spc="10" dirty="0">
                <a:latin typeface="Book Antiqua"/>
                <a:cs typeface="Book Antiqua"/>
              </a:rPr>
              <a:t>= </a:t>
            </a:r>
            <a:r>
              <a:rPr sz="2450" spc="5" dirty="0">
                <a:latin typeface="Times New Roman"/>
                <a:cs typeface="Times New Roman"/>
              </a:rPr>
              <a:t>0, </a:t>
            </a:r>
            <a:r>
              <a:rPr sz="2450" i="1" dirty="0">
                <a:latin typeface="Book Antiqua"/>
                <a:cs typeface="Book Antiqua"/>
              </a:rPr>
              <a:t>a</a:t>
            </a:r>
            <a:r>
              <a:rPr sz="2475" i="1" baseline="-25252" dirty="0">
                <a:latin typeface="Book Antiqua"/>
                <a:cs typeface="Book Antiqua"/>
              </a:rPr>
              <a:t>n+2 </a:t>
            </a:r>
            <a:r>
              <a:rPr sz="2450" spc="10" dirty="0">
                <a:latin typeface="Book Antiqua"/>
                <a:cs typeface="Book Antiqua"/>
              </a:rPr>
              <a:t>= </a:t>
            </a:r>
            <a:r>
              <a:rPr sz="2450" spc="5" dirty="0">
                <a:latin typeface="Times New Roman"/>
                <a:cs typeface="Times New Roman"/>
              </a:rPr>
              <a:t>0, </a:t>
            </a:r>
            <a:r>
              <a:rPr sz="2450" spc="10" dirty="0">
                <a:latin typeface="Book Antiqua"/>
                <a:cs typeface="Book Antiqua"/>
              </a:rPr>
              <a:t>and </a:t>
            </a:r>
            <a:r>
              <a:rPr sz="2450" spc="5" dirty="0">
                <a:latin typeface="Book Antiqua"/>
                <a:cs typeface="Book Antiqua"/>
              </a:rPr>
              <a:t>so</a:t>
            </a:r>
            <a:r>
              <a:rPr sz="2450" spc="-3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on.</a:t>
            </a:r>
            <a:endParaRPr sz="2450">
              <a:latin typeface="Book Antiqua"/>
              <a:cs typeface="Book Antiqua"/>
            </a:endParaRPr>
          </a:p>
          <a:p>
            <a:pPr marL="335280" indent="-259079">
              <a:lnSpc>
                <a:spcPct val="100000"/>
              </a:lnSpc>
              <a:spcBef>
                <a:spcPts val="1360"/>
              </a:spcBef>
              <a:buClr>
                <a:srgbClr val="0BD0D9"/>
              </a:buClr>
              <a:buSzPct val="95918"/>
              <a:buFont typeface="Lucida Sans Unicode"/>
              <a:buChar char="●"/>
              <a:tabLst>
                <a:tab pos="335280" algn="l"/>
              </a:tabLst>
            </a:pPr>
            <a:r>
              <a:rPr sz="2450" spc="5" dirty="0">
                <a:latin typeface="Book Antiqua"/>
                <a:cs typeface="Book Antiqua"/>
              </a:rPr>
              <a:t>The generating function </a:t>
            </a:r>
            <a:r>
              <a:rPr sz="2450" i="1" spc="5" dirty="0">
                <a:latin typeface="Book Antiqua"/>
                <a:cs typeface="Book Antiqua"/>
              </a:rPr>
              <a:t>G</a:t>
            </a:r>
            <a:r>
              <a:rPr sz="2450" spc="5" dirty="0">
                <a:latin typeface="Book Antiqua"/>
                <a:cs typeface="Book Antiqua"/>
              </a:rPr>
              <a:t>(</a:t>
            </a:r>
            <a:r>
              <a:rPr sz="2450" i="1" spc="5" dirty="0">
                <a:latin typeface="Book Antiqua"/>
                <a:cs typeface="Book Antiqua"/>
              </a:rPr>
              <a:t>x</a:t>
            </a:r>
            <a:r>
              <a:rPr sz="2450" spc="5" dirty="0">
                <a:latin typeface="Book Antiqua"/>
                <a:cs typeface="Book Antiqua"/>
              </a:rPr>
              <a:t>) of this infinite</a:t>
            </a:r>
            <a:r>
              <a:rPr sz="2450" spc="2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sequence</a:t>
            </a:r>
            <a:endParaRPr sz="2450">
              <a:latin typeface="Book Antiqua"/>
              <a:cs typeface="Book Antiqua"/>
            </a:endParaRPr>
          </a:p>
          <a:p>
            <a:pPr marL="335280">
              <a:lnSpc>
                <a:spcPct val="100000"/>
              </a:lnSpc>
              <a:spcBef>
                <a:spcPts val="260"/>
              </a:spcBef>
            </a:pPr>
            <a:r>
              <a:rPr sz="2450" spc="5" dirty="0">
                <a:latin typeface="Book Antiqua"/>
                <a:cs typeface="Book Antiqua"/>
              </a:rPr>
              <a:t>{</a:t>
            </a:r>
            <a:r>
              <a:rPr sz="2450" i="1" spc="5" dirty="0">
                <a:latin typeface="Book Antiqua"/>
                <a:cs typeface="Book Antiqua"/>
              </a:rPr>
              <a:t>a</a:t>
            </a:r>
            <a:r>
              <a:rPr sz="2475" i="1" spc="7" baseline="-25252" dirty="0">
                <a:latin typeface="Book Antiqua"/>
                <a:cs typeface="Book Antiqua"/>
              </a:rPr>
              <a:t>n</a:t>
            </a:r>
            <a:r>
              <a:rPr sz="2450" spc="5" dirty="0">
                <a:latin typeface="Book Antiqua"/>
                <a:cs typeface="Book Antiqua"/>
              </a:rPr>
              <a:t>} is </a:t>
            </a:r>
            <a:r>
              <a:rPr sz="2450" spc="10" dirty="0">
                <a:latin typeface="Book Antiqua"/>
                <a:cs typeface="Book Antiqua"/>
              </a:rPr>
              <a:t>a </a:t>
            </a:r>
            <a:r>
              <a:rPr sz="2450" spc="5" dirty="0">
                <a:latin typeface="Book Antiqua"/>
                <a:cs typeface="Book Antiqua"/>
              </a:rPr>
              <a:t>polynomial of </a:t>
            </a:r>
            <a:r>
              <a:rPr sz="2450" dirty="0">
                <a:latin typeface="Book Antiqua"/>
                <a:cs typeface="Book Antiqua"/>
              </a:rPr>
              <a:t>degree </a:t>
            </a:r>
            <a:r>
              <a:rPr sz="2450" spc="10" dirty="0">
                <a:latin typeface="Book Antiqua"/>
                <a:cs typeface="Book Antiqua"/>
              </a:rPr>
              <a:t>n </a:t>
            </a:r>
            <a:r>
              <a:rPr sz="2450" spc="5" dirty="0">
                <a:latin typeface="Book Antiqua"/>
                <a:cs typeface="Book Antiqua"/>
              </a:rPr>
              <a:t>because no terms of</a:t>
            </a:r>
            <a:r>
              <a:rPr sz="2450" spc="-15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the</a:t>
            </a:r>
            <a:endParaRPr sz="2450">
              <a:latin typeface="Book Antiqua"/>
              <a:cs typeface="Book Antiqua"/>
            </a:endParaRPr>
          </a:p>
          <a:p>
            <a:pPr marL="335280">
              <a:lnSpc>
                <a:spcPct val="100000"/>
              </a:lnSpc>
              <a:spcBef>
                <a:spcPts val="760"/>
              </a:spcBef>
            </a:pPr>
            <a:r>
              <a:rPr sz="2450" spc="5" dirty="0">
                <a:latin typeface="Book Antiqua"/>
                <a:cs typeface="Book Antiqua"/>
              </a:rPr>
              <a:t>form </a:t>
            </a:r>
            <a:r>
              <a:rPr sz="2450" i="1" dirty="0">
                <a:latin typeface="Book Antiqua"/>
                <a:cs typeface="Book Antiqua"/>
              </a:rPr>
              <a:t>a</a:t>
            </a:r>
            <a:r>
              <a:rPr sz="2475" i="1" baseline="-25252" dirty="0">
                <a:latin typeface="Book Antiqua"/>
                <a:cs typeface="Book Antiqua"/>
              </a:rPr>
              <a:t>j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i="1" baseline="25252" dirty="0">
                <a:latin typeface="Book Antiqua"/>
                <a:cs typeface="Book Antiqua"/>
              </a:rPr>
              <a:t>j </a:t>
            </a:r>
            <a:r>
              <a:rPr sz="2450" spc="10" dirty="0">
                <a:latin typeface="Book Antiqua"/>
                <a:cs typeface="Book Antiqua"/>
              </a:rPr>
              <a:t>with </a:t>
            </a:r>
            <a:r>
              <a:rPr sz="2450" i="1" spc="5" dirty="0">
                <a:latin typeface="Book Antiqua"/>
                <a:cs typeface="Book Antiqua"/>
              </a:rPr>
              <a:t>j </a:t>
            </a:r>
            <a:r>
              <a:rPr sz="2450" spc="10" dirty="0">
                <a:latin typeface="Book Antiqua"/>
                <a:cs typeface="Book Antiqua"/>
              </a:rPr>
              <a:t>&gt; </a:t>
            </a:r>
            <a:r>
              <a:rPr sz="2450" i="1" spc="10" dirty="0">
                <a:latin typeface="Book Antiqua"/>
                <a:cs typeface="Book Antiqua"/>
              </a:rPr>
              <a:t>n </a:t>
            </a:r>
            <a:r>
              <a:rPr sz="2450" spc="-25" dirty="0">
                <a:latin typeface="Book Antiqua"/>
                <a:cs typeface="Book Antiqua"/>
              </a:rPr>
              <a:t>occur, </a:t>
            </a:r>
            <a:r>
              <a:rPr sz="2450" spc="5" dirty="0">
                <a:latin typeface="Book Antiqua"/>
                <a:cs typeface="Book Antiqua"/>
              </a:rPr>
              <a:t>that</a:t>
            </a:r>
            <a:r>
              <a:rPr sz="2450" spc="-200" dirty="0">
                <a:latin typeface="Book Antiqua"/>
                <a:cs typeface="Book Antiqua"/>
              </a:rPr>
              <a:t> </a:t>
            </a:r>
            <a:r>
              <a:rPr sz="2450" dirty="0">
                <a:latin typeface="Book Antiqua"/>
                <a:cs typeface="Book Antiqua"/>
              </a:rPr>
              <a:t>is,</a:t>
            </a:r>
            <a:endParaRPr sz="24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50">
              <a:latin typeface="Times New Roman"/>
              <a:cs typeface="Times New Roman"/>
            </a:endParaRPr>
          </a:p>
          <a:p>
            <a:pPr marL="1649730">
              <a:lnSpc>
                <a:spcPct val="100000"/>
              </a:lnSpc>
            </a:pPr>
            <a:r>
              <a:rPr sz="2450" i="1" spc="5" dirty="0">
                <a:latin typeface="Book Antiqua"/>
                <a:cs typeface="Book Antiqua"/>
              </a:rPr>
              <a:t>G</a:t>
            </a:r>
            <a:r>
              <a:rPr sz="2450" spc="5" dirty="0">
                <a:latin typeface="Book Antiqua"/>
                <a:cs typeface="Book Antiqua"/>
              </a:rPr>
              <a:t>(</a:t>
            </a:r>
            <a:r>
              <a:rPr sz="2450" i="1" spc="5" dirty="0">
                <a:latin typeface="Book Antiqua"/>
                <a:cs typeface="Book Antiqua"/>
              </a:rPr>
              <a:t>x</a:t>
            </a:r>
            <a:r>
              <a:rPr sz="2450" spc="5" dirty="0">
                <a:latin typeface="Book Antiqua"/>
                <a:cs typeface="Book Antiqua"/>
              </a:rPr>
              <a:t>) </a:t>
            </a:r>
            <a:r>
              <a:rPr sz="2450" spc="10" dirty="0">
                <a:latin typeface="Book Antiqua"/>
                <a:cs typeface="Book Antiqua"/>
              </a:rPr>
              <a:t>= </a:t>
            </a:r>
            <a:r>
              <a:rPr sz="2450" i="1" dirty="0">
                <a:latin typeface="Book Antiqua"/>
                <a:cs typeface="Book Antiqua"/>
              </a:rPr>
              <a:t>a</a:t>
            </a:r>
            <a:r>
              <a:rPr sz="2475" baseline="-25252" dirty="0">
                <a:latin typeface="Times New Roman"/>
                <a:cs typeface="Times New Roman"/>
              </a:rPr>
              <a:t>0 </a:t>
            </a:r>
            <a:r>
              <a:rPr sz="2450" spc="10" dirty="0">
                <a:latin typeface="Book Antiqua"/>
                <a:cs typeface="Book Antiqua"/>
              </a:rPr>
              <a:t>+ </a:t>
            </a:r>
            <a:r>
              <a:rPr sz="2450" i="1" spc="5" dirty="0">
                <a:latin typeface="Book Antiqua"/>
                <a:cs typeface="Book Antiqua"/>
              </a:rPr>
              <a:t>a</a:t>
            </a:r>
            <a:r>
              <a:rPr sz="2475" spc="7" baseline="-25252" dirty="0">
                <a:latin typeface="Times New Roman"/>
                <a:cs typeface="Times New Roman"/>
              </a:rPr>
              <a:t>1</a:t>
            </a:r>
            <a:r>
              <a:rPr sz="2450" i="1" spc="5" dirty="0">
                <a:latin typeface="Book Antiqua"/>
                <a:cs typeface="Book Antiqua"/>
              </a:rPr>
              <a:t>x </a:t>
            </a:r>
            <a:r>
              <a:rPr sz="2450" spc="10" dirty="0">
                <a:latin typeface="Book Antiqua"/>
                <a:cs typeface="Book Antiqua"/>
              </a:rPr>
              <a:t>+ </a:t>
            </a:r>
            <a:r>
              <a:rPr sz="2450" spc="-1040" dirty="0">
                <a:latin typeface="Arial Black"/>
                <a:cs typeface="Arial Black"/>
              </a:rPr>
              <a:t>…⋯</a:t>
            </a:r>
            <a:r>
              <a:rPr sz="2450" spc="-204" dirty="0">
                <a:latin typeface="Arial Black"/>
                <a:cs typeface="Arial Black"/>
              </a:rPr>
              <a:t> </a:t>
            </a:r>
            <a:r>
              <a:rPr sz="2450" spc="10" dirty="0">
                <a:latin typeface="Book Antiqua"/>
                <a:cs typeface="Book Antiqua"/>
              </a:rPr>
              <a:t>+ </a:t>
            </a:r>
            <a:r>
              <a:rPr sz="2450" i="1" dirty="0">
                <a:latin typeface="Book Antiqua"/>
                <a:cs typeface="Book Antiqua"/>
              </a:rPr>
              <a:t>a</a:t>
            </a:r>
            <a:r>
              <a:rPr sz="2475" i="1" baseline="-25252" dirty="0">
                <a:latin typeface="Book Antiqua"/>
                <a:cs typeface="Book Antiqua"/>
              </a:rPr>
              <a:t>n</a:t>
            </a:r>
            <a:r>
              <a:rPr sz="2475" i="1" spc="-359" baseline="-25252" dirty="0">
                <a:latin typeface="Book Antiqua"/>
                <a:cs typeface="Book Antiqua"/>
              </a:rPr>
              <a:t> 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i="1" baseline="25252" dirty="0">
                <a:latin typeface="Book Antiqua"/>
                <a:cs typeface="Book Antiqua"/>
              </a:rPr>
              <a:t>n</a:t>
            </a:r>
            <a:r>
              <a:rPr sz="2450" i="1" dirty="0">
                <a:latin typeface="Book Antiqua"/>
                <a:cs typeface="Book Antiqua"/>
              </a:rPr>
              <a:t>.</a:t>
            </a:r>
            <a:endParaRPr sz="245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988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340"/>
              </a:spcBef>
            </a:pPr>
            <a:r>
              <a:rPr sz="3600" dirty="0"/>
              <a:t>Generating </a:t>
            </a:r>
            <a:r>
              <a:rPr sz="3600" spc="-5" dirty="0"/>
              <a:t>Functions for</a:t>
            </a:r>
            <a:r>
              <a:rPr sz="3600" spc="-55" dirty="0"/>
              <a:t> </a:t>
            </a:r>
            <a:r>
              <a:rPr sz="3600" dirty="0"/>
              <a:t>Finite  </a:t>
            </a:r>
            <a:r>
              <a:rPr sz="3600" spc="-5" dirty="0"/>
              <a:t>Sequences (continued)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457200" y="1935479"/>
            <a:ext cx="8229600" cy="4389120"/>
          </a:xfrm>
          <a:custGeom>
            <a:avLst/>
            <a:gdLst/>
            <a:ahLst/>
            <a:cxnLst/>
            <a:rect l="l" t="t" r="r" b="b"/>
            <a:pathLst>
              <a:path w="8229600" h="4389120">
                <a:moveTo>
                  <a:pt x="0" y="0"/>
                </a:moveTo>
                <a:lnTo>
                  <a:pt x="8229600" y="0"/>
                </a:lnTo>
                <a:lnTo>
                  <a:pt x="8229600" y="4389120"/>
                </a:lnTo>
                <a:lnTo>
                  <a:pt x="0" y="43891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0567" y="1955038"/>
            <a:ext cx="6915150" cy="4114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515" marR="36830" indent="-31750">
              <a:lnSpc>
                <a:spcPct val="108800"/>
              </a:lnSpc>
              <a:spcBef>
                <a:spcPts val="95"/>
              </a:spcBef>
              <a:tabLst>
                <a:tab pos="1497330" algn="l"/>
              </a:tabLst>
            </a:pPr>
            <a:r>
              <a:rPr sz="2450" b="1" spc="5" dirty="0">
                <a:latin typeface="Book Antiqua"/>
                <a:cs typeface="Book Antiqua"/>
              </a:rPr>
              <a:t>Example</a:t>
            </a:r>
            <a:r>
              <a:rPr sz="2450" spc="5" dirty="0">
                <a:latin typeface="Book Antiqua"/>
                <a:cs typeface="Book Antiqua"/>
              </a:rPr>
              <a:t>:	</a:t>
            </a:r>
            <a:r>
              <a:rPr sz="2450" spc="10" dirty="0">
                <a:latin typeface="Book Antiqua"/>
                <a:cs typeface="Book Antiqua"/>
              </a:rPr>
              <a:t>What </a:t>
            </a:r>
            <a:r>
              <a:rPr sz="2450" spc="5" dirty="0">
                <a:latin typeface="Book Antiqua"/>
                <a:cs typeface="Book Antiqua"/>
              </a:rPr>
              <a:t>is the generating function for the  sequence</a:t>
            </a:r>
            <a:r>
              <a:rPr sz="245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1,1,1,1,1,1</a:t>
            </a:r>
            <a:r>
              <a:rPr sz="2450" spc="5" dirty="0">
                <a:latin typeface="Book Antiqua"/>
                <a:cs typeface="Book Antiqua"/>
              </a:rPr>
              <a:t>?</a:t>
            </a:r>
            <a:endParaRPr sz="2450">
              <a:latin typeface="Book Antiqua"/>
              <a:cs typeface="Book Antiqua"/>
            </a:endParaRPr>
          </a:p>
          <a:p>
            <a:pPr marL="339090" marR="21590" indent="-313690">
              <a:lnSpc>
                <a:spcPts val="3800"/>
              </a:lnSpc>
              <a:spcBef>
                <a:spcPts val="270"/>
              </a:spcBef>
              <a:tabLst>
                <a:tab pos="6675120" algn="l"/>
              </a:tabLst>
            </a:pPr>
            <a:r>
              <a:rPr sz="2450" b="1" spc="5" dirty="0">
                <a:latin typeface="Book Antiqua"/>
                <a:cs typeface="Book Antiqua"/>
              </a:rPr>
              <a:t>Solution</a:t>
            </a:r>
            <a:r>
              <a:rPr sz="2450" spc="5" dirty="0">
                <a:latin typeface="Book Antiqua"/>
                <a:cs typeface="Book Antiqua"/>
              </a:rPr>
              <a:t>: </a:t>
            </a:r>
            <a:r>
              <a:rPr sz="2450" spc="10" dirty="0">
                <a:latin typeface="Book Antiqua"/>
                <a:cs typeface="Book Antiqua"/>
              </a:rPr>
              <a:t>T</a:t>
            </a:r>
            <a:r>
              <a:rPr sz="2450" spc="5" dirty="0">
                <a:latin typeface="Book Antiqua"/>
                <a:cs typeface="Book Antiqua"/>
              </a:rPr>
              <a:t>he</a:t>
            </a:r>
            <a:r>
              <a:rPr sz="245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generating </a:t>
            </a:r>
            <a:r>
              <a:rPr sz="2450" spc="10" dirty="0">
                <a:latin typeface="Book Antiqua"/>
                <a:cs typeface="Book Antiqua"/>
              </a:rPr>
              <a:t>fun</a:t>
            </a:r>
            <a:r>
              <a:rPr sz="2450" dirty="0">
                <a:latin typeface="Book Antiqua"/>
                <a:cs typeface="Book Antiqua"/>
              </a:rPr>
              <a:t>c</a:t>
            </a:r>
            <a:r>
              <a:rPr sz="2450" spc="5" dirty="0">
                <a:latin typeface="Book Antiqua"/>
                <a:cs typeface="Book Antiqua"/>
              </a:rPr>
              <a:t>tio</a:t>
            </a:r>
            <a:r>
              <a:rPr sz="2450" spc="10" dirty="0">
                <a:latin typeface="Book Antiqua"/>
                <a:cs typeface="Book Antiqua"/>
              </a:rPr>
              <a:t>n</a:t>
            </a:r>
            <a:r>
              <a:rPr sz="2450" dirty="0">
                <a:latin typeface="Book Antiqua"/>
                <a:cs typeface="Book Antiqua"/>
              </a:rPr>
              <a:t> </a:t>
            </a:r>
            <a:r>
              <a:rPr sz="2450" spc="5" dirty="0">
                <a:latin typeface="Book Antiqua"/>
                <a:cs typeface="Book Antiqua"/>
              </a:rPr>
              <a:t>of </a:t>
            </a:r>
            <a:r>
              <a:rPr sz="2450" spc="5" dirty="0">
                <a:latin typeface="Times New Roman"/>
                <a:cs typeface="Times New Roman"/>
              </a:rPr>
              <a:t>1,1,1,1,1,1</a:t>
            </a:r>
            <a:r>
              <a:rPr sz="2450" dirty="0">
                <a:latin typeface="Times New Roman"/>
                <a:cs typeface="Times New Roman"/>
              </a:rPr>
              <a:t>	i</a:t>
            </a:r>
            <a:r>
              <a:rPr sz="2450" spc="5" dirty="0">
                <a:latin typeface="Times New Roman"/>
                <a:cs typeface="Times New Roman"/>
              </a:rPr>
              <a:t>s  </a:t>
            </a:r>
            <a:r>
              <a:rPr sz="2450" spc="10" dirty="0">
                <a:latin typeface="Times New Roman"/>
                <a:cs typeface="Times New Roman"/>
              </a:rPr>
              <a:t>1 + </a:t>
            </a:r>
            <a:r>
              <a:rPr sz="2450" i="1" spc="10" dirty="0">
                <a:latin typeface="Book Antiqua"/>
                <a:cs typeface="Book Antiqua"/>
              </a:rPr>
              <a:t>x </a:t>
            </a:r>
            <a:r>
              <a:rPr sz="2450" spc="10" dirty="0">
                <a:latin typeface="Times New Roman"/>
                <a:cs typeface="Times New Roman"/>
              </a:rPr>
              <a:t>+ 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baseline="21885" dirty="0">
                <a:latin typeface="Times New Roman"/>
                <a:cs typeface="Times New Roman"/>
              </a:rPr>
              <a:t>2 </a:t>
            </a:r>
            <a:r>
              <a:rPr sz="2450" spc="10" dirty="0">
                <a:latin typeface="Times New Roman"/>
                <a:cs typeface="Times New Roman"/>
              </a:rPr>
              <a:t>+ 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baseline="21885" dirty="0">
                <a:latin typeface="Times New Roman"/>
                <a:cs typeface="Times New Roman"/>
              </a:rPr>
              <a:t>3 </a:t>
            </a:r>
            <a:r>
              <a:rPr sz="2450" spc="10" dirty="0">
                <a:latin typeface="Times New Roman"/>
                <a:cs typeface="Times New Roman"/>
              </a:rPr>
              <a:t>+ 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baseline="21885" dirty="0">
                <a:latin typeface="Times New Roman"/>
                <a:cs typeface="Times New Roman"/>
              </a:rPr>
              <a:t>4 </a:t>
            </a:r>
            <a:r>
              <a:rPr sz="2450" spc="10" dirty="0">
                <a:latin typeface="Times New Roman"/>
                <a:cs typeface="Times New Roman"/>
              </a:rPr>
              <a:t>+</a:t>
            </a:r>
            <a:r>
              <a:rPr sz="2450" spc="57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baseline="21885" dirty="0">
                <a:latin typeface="Times New Roman"/>
                <a:cs typeface="Times New Roman"/>
              </a:rPr>
              <a:t>5</a:t>
            </a:r>
            <a:r>
              <a:rPr sz="2450" dirty="0">
                <a:latin typeface="Times New Roman"/>
                <a:cs typeface="Times New Roman"/>
              </a:rPr>
              <a:t>.</a:t>
            </a:r>
            <a:endParaRPr sz="2450">
              <a:latin typeface="Times New Roman"/>
              <a:cs typeface="Times New Roman"/>
            </a:endParaRPr>
          </a:p>
          <a:p>
            <a:pPr marL="339090" marR="1379855" indent="-235585">
              <a:lnSpc>
                <a:spcPts val="3800"/>
              </a:lnSpc>
            </a:pPr>
            <a:r>
              <a:rPr sz="2450" spc="5" dirty="0">
                <a:latin typeface="Book Antiqua"/>
                <a:cs typeface="Book Antiqua"/>
              </a:rPr>
              <a:t>By </a:t>
            </a:r>
            <a:r>
              <a:rPr sz="2450" dirty="0">
                <a:latin typeface="Book Antiqua"/>
                <a:cs typeface="Book Antiqua"/>
              </a:rPr>
              <a:t>Theorem </a:t>
            </a:r>
            <a:r>
              <a:rPr sz="2450" spc="10" dirty="0">
                <a:latin typeface="Book Antiqua"/>
                <a:cs typeface="Book Antiqua"/>
              </a:rPr>
              <a:t>1 </a:t>
            </a:r>
            <a:r>
              <a:rPr sz="2450" spc="5" dirty="0">
                <a:latin typeface="Book Antiqua"/>
                <a:cs typeface="Book Antiqua"/>
              </a:rPr>
              <a:t>of Section </a:t>
            </a:r>
            <a:r>
              <a:rPr sz="2450" spc="5" dirty="0">
                <a:latin typeface="Times New Roman"/>
                <a:cs typeface="Times New Roman"/>
              </a:rPr>
              <a:t>2.4</a:t>
            </a:r>
            <a:r>
              <a:rPr sz="2450" spc="5" dirty="0">
                <a:latin typeface="Book Antiqua"/>
                <a:cs typeface="Book Antiqua"/>
              </a:rPr>
              <a:t>, </a:t>
            </a:r>
            <a:r>
              <a:rPr sz="2450" spc="10" dirty="0">
                <a:latin typeface="Book Antiqua"/>
                <a:cs typeface="Book Antiqua"/>
              </a:rPr>
              <a:t>we </a:t>
            </a:r>
            <a:r>
              <a:rPr sz="2450" spc="5" dirty="0">
                <a:latin typeface="Book Antiqua"/>
                <a:cs typeface="Book Antiqua"/>
              </a:rPr>
              <a:t>have  (</a:t>
            </a:r>
            <a:r>
              <a:rPr sz="2450" i="1" spc="5" dirty="0">
                <a:latin typeface="Book Antiqua"/>
                <a:cs typeface="Book Antiqua"/>
              </a:rPr>
              <a:t>x</a:t>
            </a:r>
            <a:r>
              <a:rPr sz="2475" spc="7" baseline="21885" dirty="0">
                <a:latin typeface="Times New Roman"/>
                <a:cs typeface="Times New Roman"/>
              </a:rPr>
              <a:t>6 </a:t>
            </a:r>
            <a:r>
              <a:rPr sz="2450" spc="10" dirty="0">
                <a:latin typeface="Times New Roman"/>
                <a:cs typeface="Times New Roman"/>
              </a:rPr>
              <a:t>− </a:t>
            </a:r>
            <a:r>
              <a:rPr sz="2450" spc="5" dirty="0">
                <a:latin typeface="Times New Roman"/>
                <a:cs typeface="Times New Roman"/>
              </a:rPr>
              <a:t>1)/(</a:t>
            </a:r>
            <a:r>
              <a:rPr sz="2450" i="1" spc="5" dirty="0">
                <a:latin typeface="Book Antiqua"/>
                <a:cs typeface="Book Antiqua"/>
              </a:rPr>
              <a:t>x </a:t>
            </a:r>
            <a:r>
              <a:rPr sz="2450" spc="5" dirty="0">
                <a:latin typeface="Times New Roman"/>
                <a:cs typeface="Times New Roman"/>
              </a:rPr>
              <a:t>−1) </a:t>
            </a:r>
            <a:r>
              <a:rPr sz="2450" spc="10" dirty="0">
                <a:latin typeface="Times New Roman"/>
                <a:cs typeface="Times New Roman"/>
              </a:rPr>
              <a:t>= 1 + </a:t>
            </a:r>
            <a:r>
              <a:rPr sz="2450" i="1" spc="10" dirty="0">
                <a:latin typeface="Book Antiqua"/>
                <a:cs typeface="Book Antiqua"/>
              </a:rPr>
              <a:t>x </a:t>
            </a:r>
            <a:r>
              <a:rPr sz="2450" spc="10" dirty="0">
                <a:latin typeface="Times New Roman"/>
                <a:cs typeface="Times New Roman"/>
              </a:rPr>
              <a:t>+ 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baseline="21885" dirty="0">
                <a:latin typeface="Times New Roman"/>
                <a:cs typeface="Times New Roman"/>
              </a:rPr>
              <a:t>2 </a:t>
            </a:r>
            <a:r>
              <a:rPr sz="2450" spc="10" dirty="0">
                <a:latin typeface="Times New Roman"/>
                <a:cs typeface="Times New Roman"/>
              </a:rPr>
              <a:t>+ 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baseline="21885" dirty="0">
                <a:latin typeface="Times New Roman"/>
                <a:cs typeface="Times New Roman"/>
              </a:rPr>
              <a:t>3 </a:t>
            </a:r>
            <a:r>
              <a:rPr sz="2450" spc="10" dirty="0">
                <a:latin typeface="Times New Roman"/>
                <a:cs typeface="Times New Roman"/>
              </a:rPr>
              <a:t>+ 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baseline="21885" dirty="0">
                <a:latin typeface="Times New Roman"/>
                <a:cs typeface="Times New Roman"/>
              </a:rPr>
              <a:t>4 </a:t>
            </a:r>
            <a:r>
              <a:rPr sz="2450" spc="10" dirty="0">
                <a:latin typeface="Times New Roman"/>
                <a:cs typeface="Times New Roman"/>
              </a:rPr>
              <a:t>+</a:t>
            </a:r>
            <a:r>
              <a:rPr sz="2450" spc="114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Book Antiqua"/>
                <a:cs typeface="Book Antiqua"/>
              </a:rPr>
              <a:t>x</a:t>
            </a:r>
            <a:r>
              <a:rPr sz="2475" baseline="21885" dirty="0">
                <a:latin typeface="Times New Roman"/>
                <a:cs typeface="Times New Roman"/>
              </a:rPr>
              <a:t>5</a:t>
            </a:r>
            <a:endParaRPr sz="2475" baseline="21885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  <a:spcBef>
                <a:spcPts val="590"/>
              </a:spcBef>
            </a:pPr>
            <a:r>
              <a:rPr sz="2450" spc="5" dirty="0">
                <a:latin typeface="Times New Roman"/>
                <a:cs typeface="Times New Roman"/>
              </a:rPr>
              <a:t>when </a:t>
            </a:r>
            <a:r>
              <a:rPr sz="2450" i="1" spc="10" dirty="0">
                <a:latin typeface="Book Antiqua"/>
                <a:cs typeface="Book Antiqua"/>
              </a:rPr>
              <a:t>x </a:t>
            </a:r>
            <a:r>
              <a:rPr sz="2450" spc="10" dirty="0">
                <a:latin typeface="Times New Roman"/>
                <a:cs typeface="Times New Roman"/>
              </a:rPr>
              <a:t>≠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1.</a:t>
            </a:r>
            <a:endParaRPr sz="2450">
              <a:latin typeface="Times New Roman"/>
              <a:cs typeface="Times New Roman"/>
            </a:endParaRPr>
          </a:p>
          <a:p>
            <a:pPr marL="56515" marR="17780" indent="125095">
              <a:lnSpc>
                <a:spcPct val="102000"/>
              </a:lnSpc>
              <a:spcBef>
                <a:spcPts val="800"/>
              </a:spcBef>
            </a:pPr>
            <a:r>
              <a:rPr sz="2450" spc="5" dirty="0">
                <a:latin typeface="Times New Roman"/>
                <a:cs typeface="Times New Roman"/>
              </a:rPr>
              <a:t>Consequently </a:t>
            </a:r>
            <a:r>
              <a:rPr sz="2450" i="1" spc="5" dirty="0">
                <a:latin typeface="Book Antiqua"/>
                <a:cs typeface="Book Antiqua"/>
              </a:rPr>
              <a:t>G</a:t>
            </a:r>
            <a:r>
              <a:rPr sz="2450" spc="5" dirty="0">
                <a:latin typeface="Times New Roman"/>
                <a:cs typeface="Times New Roman"/>
              </a:rPr>
              <a:t>(</a:t>
            </a:r>
            <a:r>
              <a:rPr sz="2450" i="1" spc="5" dirty="0">
                <a:latin typeface="Book Antiqua"/>
                <a:cs typeface="Book Antiqua"/>
              </a:rPr>
              <a:t>x</a:t>
            </a:r>
            <a:r>
              <a:rPr sz="2450" spc="5" dirty="0">
                <a:latin typeface="Times New Roman"/>
                <a:cs typeface="Times New Roman"/>
              </a:rPr>
              <a:t>) </a:t>
            </a:r>
            <a:r>
              <a:rPr sz="2450" spc="10" dirty="0">
                <a:latin typeface="Times New Roman"/>
                <a:cs typeface="Times New Roman"/>
              </a:rPr>
              <a:t>= </a:t>
            </a:r>
            <a:r>
              <a:rPr sz="2450" spc="5" dirty="0">
                <a:latin typeface="Book Antiqua"/>
                <a:cs typeface="Book Antiqua"/>
              </a:rPr>
              <a:t>(</a:t>
            </a:r>
            <a:r>
              <a:rPr sz="2450" i="1" spc="5" dirty="0">
                <a:latin typeface="Book Antiqua"/>
                <a:cs typeface="Book Antiqua"/>
              </a:rPr>
              <a:t>x</a:t>
            </a:r>
            <a:r>
              <a:rPr sz="2475" spc="7" baseline="21885" dirty="0">
                <a:latin typeface="Times New Roman"/>
                <a:cs typeface="Times New Roman"/>
              </a:rPr>
              <a:t>6 </a:t>
            </a:r>
            <a:r>
              <a:rPr sz="2450" spc="10" dirty="0">
                <a:latin typeface="Times New Roman"/>
                <a:cs typeface="Times New Roman"/>
              </a:rPr>
              <a:t>− </a:t>
            </a:r>
            <a:r>
              <a:rPr sz="2450" spc="5" dirty="0">
                <a:latin typeface="Times New Roman"/>
                <a:cs typeface="Times New Roman"/>
              </a:rPr>
              <a:t>1)/(x −1) </a:t>
            </a:r>
            <a:r>
              <a:rPr sz="2450" dirty="0">
                <a:latin typeface="Times New Roman"/>
                <a:cs typeface="Times New Roman"/>
              </a:rPr>
              <a:t>is </a:t>
            </a:r>
            <a:r>
              <a:rPr sz="2450" spc="5" dirty="0">
                <a:latin typeface="Times New Roman"/>
                <a:cs typeface="Times New Roman"/>
              </a:rPr>
              <a:t>the generating  function of the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sequence.</a:t>
            </a:r>
            <a:endParaRPr sz="24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091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776"/>
            <a:ext cx="889248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147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6187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804" y="500050"/>
            <a:ext cx="8229600" cy="1143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70"/>
              </a:spcBef>
            </a:pPr>
            <a:r>
              <a:rPr spc="5" dirty="0"/>
              <a:t>Counting </a:t>
            </a:r>
            <a:r>
              <a:rPr spc="-15" dirty="0"/>
              <a:t>Problems </a:t>
            </a:r>
            <a:r>
              <a:rPr spc="10" dirty="0"/>
              <a:t>and </a:t>
            </a:r>
            <a:r>
              <a:rPr spc="5" dirty="0"/>
              <a:t>Generating  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7354" y="1960321"/>
            <a:ext cx="8013700" cy="41275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2150" b="1" spc="10" dirty="0">
                <a:latin typeface="Book Antiqua"/>
                <a:cs typeface="Book Antiqua"/>
              </a:rPr>
              <a:t>Example</a:t>
            </a:r>
            <a:r>
              <a:rPr sz="2150" spc="10" dirty="0">
                <a:latin typeface="Book Antiqua"/>
                <a:cs typeface="Book Antiqua"/>
              </a:rPr>
              <a:t>: Find the number of solutions</a:t>
            </a:r>
            <a:r>
              <a:rPr sz="2150" spc="-2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of</a:t>
            </a:r>
            <a:endParaRPr sz="2150">
              <a:latin typeface="Book Antiqua"/>
              <a:cs typeface="Book Antiqua"/>
            </a:endParaRPr>
          </a:p>
          <a:p>
            <a:pPr marL="521970">
              <a:lnSpc>
                <a:spcPct val="100000"/>
              </a:lnSpc>
              <a:spcBef>
                <a:spcPts val="219"/>
              </a:spcBef>
            </a:pPr>
            <a:r>
              <a:rPr sz="2150" i="1" spc="5" dirty="0">
                <a:latin typeface="Book Antiqua"/>
                <a:cs typeface="Book Antiqua"/>
              </a:rPr>
              <a:t>e</a:t>
            </a:r>
            <a:r>
              <a:rPr sz="2175" spc="7" baseline="-22988" dirty="0">
                <a:latin typeface="Times New Roman"/>
                <a:cs typeface="Times New Roman"/>
              </a:rPr>
              <a:t>1 </a:t>
            </a:r>
            <a:r>
              <a:rPr sz="2150" spc="15" dirty="0">
                <a:latin typeface="Book Antiqua"/>
                <a:cs typeface="Book Antiqua"/>
              </a:rPr>
              <a:t>+ </a:t>
            </a:r>
            <a:r>
              <a:rPr sz="2150" i="1" spc="5" dirty="0">
                <a:latin typeface="Book Antiqua"/>
                <a:cs typeface="Book Antiqua"/>
              </a:rPr>
              <a:t>e</a:t>
            </a:r>
            <a:r>
              <a:rPr sz="2175" spc="7" baseline="-22988" dirty="0">
                <a:latin typeface="Times New Roman"/>
                <a:cs typeface="Times New Roman"/>
              </a:rPr>
              <a:t>2 </a:t>
            </a:r>
            <a:r>
              <a:rPr sz="2150" spc="15" dirty="0">
                <a:latin typeface="Book Antiqua"/>
                <a:cs typeface="Book Antiqua"/>
              </a:rPr>
              <a:t>+ </a:t>
            </a:r>
            <a:r>
              <a:rPr sz="2150" i="1" spc="5" dirty="0">
                <a:latin typeface="Book Antiqua"/>
                <a:cs typeface="Book Antiqua"/>
              </a:rPr>
              <a:t>e</a:t>
            </a:r>
            <a:r>
              <a:rPr sz="2175" spc="7" baseline="-22988" dirty="0">
                <a:latin typeface="Times New Roman"/>
                <a:cs typeface="Times New Roman"/>
              </a:rPr>
              <a:t>3 </a:t>
            </a:r>
            <a:r>
              <a:rPr sz="2150" spc="15" dirty="0">
                <a:latin typeface="Book Antiqua"/>
                <a:cs typeface="Book Antiqua"/>
              </a:rPr>
              <a:t>=</a:t>
            </a:r>
            <a:r>
              <a:rPr sz="2150" spc="49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17,</a:t>
            </a:r>
            <a:endParaRPr sz="215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620"/>
              </a:spcBef>
            </a:pPr>
            <a:r>
              <a:rPr sz="2150" spc="5" dirty="0">
                <a:latin typeface="Book Antiqua"/>
                <a:cs typeface="Book Antiqua"/>
              </a:rPr>
              <a:t>where </a:t>
            </a:r>
            <a:r>
              <a:rPr sz="2150" i="1" spc="5" dirty="0">
                <a:latin typeface="Book Antiqua"/>
                <a:cs typeface="Book Antiqua"/>
              </a:rPr>
              <a:t>e</a:t>
            </a:r>
            <a:r>
              <a:rPr sz="2175" spc="7" baseline="-22988" dirty="0">
                <a:latin typeface="Times New Roman"/>
                <a:cs typeface="Times New Roman"/>
              </a:rPr>
              <a:t>1</a:t>
            </a:r>
            <a:r>
              <a:rPr sz="2150" spc="5" dirty="0">
                <a:latin typeface="Book Antiqua"/>
                <a:cs typeface="Book Antiqua"/>
              </a:rPr>
              <a:t>, </a:t>
            </a:r>
            <a:r>
              <a:rPr sz="2150" i="1" spc="5" dirty="0">
                <a:latin typeface="Book Antiqua"/>
                <a:cs typeface="Book Antiqua"/>
              </a:rPr>
              <a:t>e</a:t>
            </a:r>
            <a:r>
              <a:rPr sz="2175" spc="7" baseline="-22988" dirty="0">
                <a:latin typeface="Times New Roman"/>
                <a:cs typeface="Times New Roman"/>
              </a:rPr>
              <a:t>2</a:t>
            </a:r>
            <a:r>
              <a:rPr sz="2150" spc="5" dirty="0">
                <a:latin typeface="Book Antiqua"/>
                <a:cs typeface="Book Antiqua"/>
              </a:rPr>
              <a:t>, </a:t>
            </a:r>
            <a:r>
              <a:rPr sz="2150" spc="15" dirty="0">
                <a:latin typeface="Book Antiqua"/>
                <a:cs typeface="Book Antiqua"/>
              </a:rPr>
              <a:t>and </a:t>
            </a:r>
            <a:r>
              <a:rPr sz="2150" i="1" spc="5" dirty="0">
                <a:latin typeface="Book Antiqua"/>
                <a:cs typeface="Book Antiqua"/>
              </a:rPr>
              <a:t>e</a:t>
            </a:r>
            <a:r>
              <a:rPr sz="2175" spc="7" baseline="-22988" dirty="0">
                <a:latin typeface="Times New Roman"/>
                <a:cs typeface="Times New Roman"/>
              </a:rPr>
              <a:t>3 </a:t>
            </a:r>
            <a:r>
              <a:rPr sz="2150" spc="-5" dirty="0">
                <a:latin typeface="Book Antiqua"/>
                <a:cs typeface="Book Antiqua"/>
              </a:rPr>
              <a:t>are </a:t>
            </a:r>
            <a:r>
              <a:rPr sz="2150" spc="10" dirty="0">
                <a:latin typeface="Book Antiqua"/>
                <a:cs typeface="Book Antiqua"/>
              </a:rPr>
              <a:t>nonnegative integers</a:t>
            </a:r>
            <a:r>
              <a:rPr sz="2150" spc="-200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with</a:t>
            </a:r>
            <a:endParaRPr sz="2150">
              <a:latin typeface="Book Antiqua"/>
              <a:cs typeface="Book Antiqua"/>
            </a:endParaRPr>
          </a:p>
          <a:p>
            <a:pPr marL="97155">
              <a:lnSpc>
                <a:spcPct val="100000"/>
              </a:lnSpc>
              <a:spcBef>
                <a:spcPts val="20"/>
              </a:spcBef>
            </a:pPr>
            <a:r>
              <a:rPr sz="2150" spc="10" dirty="0">
                <a:latin typeface="Times New Roman"/>
                <a:cs typeface="Times New Roman"/>
              </a:rPr>
              <a:t>2 </a:t>
            </a:r>
            <a:r>
              <a:rPr sz="2150" spc="15" dirty="0">
                <a:latin typeface="Times New Roman"/>
                <a:cs typeface="Times New Roman"/>
              </a:rPr>
              <a:t>≤ </a:t>
            </a:r>
            <a:r>
              <a:rPr sz="2150" i="1" spc="5" dirty="0">
                <a:latin typeface="Book Antiqua"/>
                <a:cs typeface="Book Antiqua"/>
              </a:rPr>
              <a:t>e</a:t>
            </a:r>
            <a:r>
              <a:rPr sz="2175" spc="7" baseline="-22988" dirty="0">
                <a:latin typeface="Times New Roman"/>
                <a:cs typeface="Times New Roman"/>
              </a:rPr>
              <a:t>1</a:t>
            </a:r>
            <a:r>
              <a:rPr sz="2150" spc="5" dirty="0">
                <a:latin typeface="Times New Roman"/>
                <a:cs typeface="Times New Roman"/>
              </a:rPr>
              <a:t>≤ </a:t>
            </a:r>
            <a:r>
              <a:rPr sz="2150" spc="10" dirty="0">
                <a:latin typeface="Times New Roman"/>
                <a:cs typeface="Times New Roman"/>
              </a:rPr>
              <a:t>5</a:t>
            </a:r>
            <a:r>
              <a:rPr sz="2150" spc="10" dirty="0">
                <a:latin typeface="Book Antiqua"/>
                <a:cs typeface="Book Antiqua"/>
              </a:rPr>
              <a:t>, </a:t>
            </a:r>
            <a:r>
              <a:rPr sz="2150" spc="10" dirty="0">
                <a:latin typeface="Times New Roman"/>
                <a:cs typeface="Times New Roman"/>
              </a:rPr>
              <a:t>3 </a:t>
            </a:r>
            <a:r>
              <a:rPr sz="2150" spc="15" dirty="0">
                <a:latin typeface="Times New Roman"/>
                <a:cs typeface="Times New Roman"/>
              </a:rPr>
              <a:t>≤ </a:t>
            </a:r>
            <a:r>
              <a:rPr sz="2150" i="1" spc="5" dirty="0">
                <a:latin typeface="Book Antiqua"/>
                <a:cs typeface="Book Antiqua"/>
              </a:rPr>
              <a:t>e</a:t>
            </a:r>
            <a:r>
              <a:rPr sz="2175" spc="7" baseline="-22988" dirty="0">
                <a:latin typeface="Times New Roman"/>
                <a:cs typeface="Times New Roman"/>
              </a:rPr>
              <a:t>2 </a:t>
            </a:r>
            <a:r>
              <a:rPr sz="2150" spc="15" dirty="0">
                <a:latin typeface="Times New Roman"/>
                <a:cs typeface="Times New Roman"/>
              </a:rPr>
              <a:t>≤ </a:t>
            </a:r>
            <a:r>
              <a:rPr sz="2150" spc="10" dirty="0">
                <a:latin typeface="Times New Roman"/>
                <a:cs typeface="Times New Roman"/>
              </a:rPr>
              <a:t>6</a:t>
            </a:r>
            <a:r>
              <a:rPr sz="2150" spc="10" dirty="0">
                <a:latin typeface="Book Antiqua"/>
                <a:cs typeface="Book Antiqua"/>
              </a:rPr>
              <a:t>, </a:t>
            </a:r>
            <a:r>
              <a:rPr sz="2150" spc="15" dirty="0">
                <a:latin typeface="Book Antiqua"/>
                <a:cs typeface="Book Antiqua"/>
              </a:rPr>
              <a:t>and </a:t>
            </a:r>
            <a:r>
              <a:rPr sz="2150" spc="10" dirty="0">
                <a:latin typeface="Times New Roman"/>
                <a:cs typeface="Times New Roman"/>
              </a:rPr>
              <a:t>4 </a:t>
            </a:r>
            <a:r>
              <a:rPr sz="2150" spc="15" dirty="0">
                <a:latin typeface="Times New Roman"/>
                <a:cs typeface="Times New Roman"/>
              </a:rPr>
              <a:t>≤ </a:t>
            </a:r>
            <a:r>
              <a:rPr sz="2150" i="1" spc="5" dirty="0">
                <a:latin typeface="Book Antiqua"/>
                <a:cs typeface="Book Antiqua"/>
              </a:rPr>
              <a:t>e</a:t>
            </a:r>
            <a:r>
              <a:rPr sz="2175" spc="7" baseline="-22988" dirty="0">
                <a:latin typeface="Times New Roman"/>
                <a:cs typeface="Times New Roman"/>
              </a:rPr>
              <a:t>3 </a:t>
            </a:r>
            <a:r>
              <a:rPr sz="2150" spc="15" dirty="0">
                <a:latin typeface="Times New Roman"/>
                <a:cs typeface="Times New Roman"/>
              </a:rPr>
              <a:t>≤</a:t>
            </a:r>
            <a:r>
              <a:rPr sz="2150" spc="26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7.</a:t>
            </a:r>
            <a:endParaRPr sz="2150">
              <a:latin typeface="Times New Roman"/>
              <a:cs typeface="Times New Roman"/>
            </a:endParaRPr>
          </a:p>
          <a:p>
            <a:pPr marL="97155" marR="163830" indent="9525">
              <a:lnSpc>
                <a:spcPts val="2300"/>
              </a:lnSpc>
              <a:spcBef>
                <a:spcPts val="830"/>
              </a:spcBef>
            </a:pPr>
            <a:r>
              <a:rPr sz="2150" b="1" spc="10" dirty="0">
                <a:latin typeface="Book Antiqua"/>
                <a:cs typeface="Book Antiqua"/>
              </a:rPr>
              <a:t>Solution</a:t>
            </a:r>
            <a:r>
              <a:rPr sz="2150" spc="10" dirty="0">
                <a:latin typeface="Book Antiqua"/>
                <a:cs typeface="Book Antiqua"/>
              </a:rPr>
              <a:t>: The number of solutions is the </a:t>
            </a:r>
            <a:r>
              <a:rPr sz="2150" spc="5" dirty="0">
                <a:latin typeface="Book Antiqua"/>
                <a:cs typeface="Book Antiqua"/>
              </a:rPr>
              <a:t>coefficient </a:t>
            </a:r>
            <a:r>
              <a:rPr sz="2150" spc="10" dirty="0">
                <a:latin typeface="Book Antiqua"/>
                <a:cs typeface="Book Antiqua"/>
              </a:rPr>
              <a:t>of </a:t>
            </a:r>
            <a:r>
              <a:rPr sz="2150" i="1" spc="5" dirty="0">
                <a:latin typeface="Book Antiqua"/>
                <a:cs typeface="Book Antiqua"/>
              </a:rPr>
              <a:t>x</a:t>
            </a:r>
            <a:r>
              <a:rPr sz="2175" spc="7" baseline="19157" dirty="0">
                <a:latin typeface="Times New Roman"/>
                <a:cs typeface="Times New Roman"/>
              </a:rPr>
              <a:t>17 </a:t>
            </a:r>
            <a:r>
              <a:rPr sz="2150" spc="5" dirty="0">
                <a:latin typeface="Book Antiqua"/>
                <a:cs typeface="Book Antiqua"/>
              </a:rPr>
              <a:t>in the  </a:t>
            </a:r>
            <a:r>
              <a:rPr sz="2150" spc="10" dirty="0">
                <a:latin typeface="Book Antiqua"/>
                <a:cs typeface="Book Antiqua"/>
              </a:rPr>
              <a:t>expansion</a:t>
            </a:r>
            <a:r>
              <a:rPr sz="2150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of</a:t>
            </a:r>
            <a:endParaRPr sz="2150">
              <a:latin typeface="Book Antiqua"/>
              <a:cs typeface="Book Antiqua"/>
            </a:endParaRPr>
          </a:p>
          <a:p>
            <a:pPr marL="509270">
              <a:lnSpc>
                <a:spcPct val="100000"/>
              </a:lnSpc>
              <a:spcBef>
                <a:spcPts val="190"/>
              </a:spcBef>
            </a:pPr>
            <a:r>
              <a:rPr sz="1750" spc="15" dirty="0">
                <a:latin typeface="Book Antiqua"/>
                <a:cs typeface="Book Antiqua"/>
              </a:rPr>
              <a:t>(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2</a:t>
            </a:r>
            <a:r>
              <a:rPr sz="1725" spc="232" baseline="19323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+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3</a:t>
            </a:r>
            <a:r>
              <a:rPr sz="1725" spc="232" baseline="19323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+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4</a:t>
            </a:r>
            <a:r>
              <a:rPr sz="1725" spc="240" baseline="19323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+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5</a:t>
            </a:r>
            <a:r>
              <a:rPr sz="1750" spc="15" dirty="0">
                <a:latin typeface="Book Antiqua"/>
                <a:cs typeface="Book Antiqua"/>
              </a:rPr>
              <a:t>)</a:t>
            </a:r>
            <a:r>
              <a:rPr sz="1750" dirty="0">
                <a:latin typeface="Book Antiqua"/>
                <a:cs typeface="Book Antiqua"/>
              </a:rPr>
              <a:t> </a:t>
            </a:r>
            <a:r>
              <a:rPr sz="1750" spc="15" dirty="0">
                <a:latin typeface="Book Antiqua"/>
                <a:cs typeface="Book Antiqua"/>
              </a:rPr>
              <a:t>(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3</a:t>
            </a:r>
            <a:r>
              <a:rPr sz="1725" spc="240" baseline="19323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+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4</a:t>
            </a:r>
            <a:r>
              <a:rPr sz="1725" spc="232" baseline="19323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+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5</a:t>
            </a:r>
            <a:r>
              <a:rPr sz="1725" spc="240" baseline="19323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+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6</a:t>
            </a:r>
            <a:r>
              <a:rPr sz="1750" spc="15" dirty="0">
                <a:latin typeface="Book Antiqua"/>
                <a:cs typeface="Book Antiqua"/>
              </a:rPr>
              <a:t>)</a:t>
            </a:r>
            <a:r>
              <a:rPr sz="1750" spc="5" dirty="0">
                <a:latin typeface="Book Antiqua"/>
                <a:cs typeface="Book Antiqua"/>
              </a:rPr>
              <a:t> </a:t>
            </a:r>
            <a:r>
              <a:rPr sz="1750" spc="15" dirty="0">
                <a:latin typeface="Book Antiqua"/>
                <a:cs typeface="Book Antiqua"/>
              </a:rPr>
              <a:t>(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4</a:t>
            </a:r>
            <a:r>
              <a:rPr sz="1725" spc="240" baseline="19323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+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5</a:t>
            </a:r>
            <a:r>
              <a:rPr sz="1725" spc="232" baseline="19323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+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Book Antiqua"/>
                <a:cs typeface="Book Antiqua"/>
              </a:rPr>
              <a:t>x</a:t>
            </a:r>
            <a:r>
              <a:rPr sz="1725" spc="22" baseline="19323" dirty="0">
                <a:latin typeface="Times New Roman"/>
                <a:cs typeface="Times New Roman"/>
              </a:rPr>
              <a:t>6</a:t>
            </a:r>
            <a:r>
              <a:rPr sz="1725" spc="232" baseline="19323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+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Book Antiqua"/>
                <a:cs typeface="Book Antiqua"/>
              </a:rPr>
              <a:t>x</a:t>
            </a:r>
            <a:r>
              <a:rPr sz="1725" spc="15" baseline="19323" dirty="0">
                <a:latin typeface="Times New Roman"/>
                <a:cs typeface="Times New Roman"/>
              </a:rPr>
              <a:t>7</a:t>
            </a:r>
            <a:r>
              <a:rPr sz="1750" spc="10" dirty="0">
                <a:latin typeface="Book Antiqua"/>
                <a:cs typeface="Book Antiqua"/>
              </a:rPr>
              <a:t>).</a:t>
            </a:r>
            <a:endParaRPr sz="1750">
              <a:latin typeface="Book Antiqua"/>
              <a:cs typeface="Book Antiqua"/>
            </a:endParaRPr>
          </a:p>
          <a:p>
            <a:pPr marL="97155" marR="177165" indent="9525">
              <a:lnSpc>
                <a:spcPct val="91100"/>
              </a:lnSpc>
              <a:spcBef>
                <a:spcPts val="530"/>
              </a:spcBef>
              <a:tabLst>
                <a:tab pos="4682490" algn="l"/>
                <a:tab pos="5219065" algn="l"/>
              </a:tabLst>
            </a:pPr>
            <a:r>
              <a:rPr sz="2150" spc="10" dirty="0">
                <a:latin typeface="Book Antiqua"/>
                <a:cs typeface="Book Antiqua"/>
              </a:rPr>
              <a:t>This follows because a term</a:t>
            </a:r>
            <a:r>
              <a:rPr sz="2150" spc="2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equal to	is obtained </a:t>
            </a:r>
            <a:r>
              <a:rPr sz="2150" spc="5" dirty="0">
                <a:latin typeface="Book Antiqua"/>
                <a:cs typeface="Book Antiqua"/>
              </a:rPr>
              <a:t>in </a:t>
            </a:r>
            <a:r>
              <a:rPr sz="2150" spc="10" dirty="0">
                <a:latin typeface="Book Antiqua"/>
                <a:cs typeface="Book Antiqua"/>
              </a:rPr>
              <a:t>the</a:t>
            </a:r>
            <a:r>
              <a:rPr sz="2150" spc="-50" dirty="0">
                <a:latin typeface="Book Antiqua"/>
                <a:cs typeface="Book Antiqua"/>
              </a:rPr>
              <a:t> </a:t>
            </a:r>
            <a:r>
              <a:rPr sz="2150" spc="5" dirty="0">
                <a:latin typeface="Book Antiqua"/>
                <a:cs typeface="Book Antiqua"/>
              </a:rPr>
              <a:t>product  </a:t>
            </a:r>
            <a:r>
              <a:rPr sz="2150" spc="15" dirty="0">
                <a:latin typeface="Book Antiqua"/>
                <a:cs typeface="Book Antiqua"/>
              </a:rPr>
              <a:t>by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pi</a:t>
            </a:r>
            <a:r>
              <a:rPr sz="2150" spc="5" dirty="0">
                <a:latin typeface="Book Antiqua"/>
                <a:cs typeface="Book Antiqua"/>
              </a:rPr>
              <a:t>c</a:t>
            </a:r>
            <a:r>
              <a:rPr sz="2150" spc="10" dirty="0">
                <a:latin typeface="Book Antiqua"/>
                <a:cs typeface="Book Antiqua"/>
              </a:rPr>
              <a:t>king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a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term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dirty="0">
                <a:latin typeface="Book Antiqua"/>
                <a:cs typeface="Book Antiqua"/>
              </a:rPr>
              <a:t>i</a:t>
            </a:r>
            <a:r>
              <a:rPr sz="2150" spc="15" dirty="0">
                <a:latin typeface="Book Antiqua"/>
                <a:cs typeface="Book Antiqua"/>
              </a:rPr>
              <a:t>n</a:t>
            </a:r>
            <a:r>
              <a:rPr sz="2150" spc="5" dirty="0">
                <a:latin typeface="Book Antiqua"/>
                <a:cs typeface="Book Antiqua"/>
              </a:rPr>
              <a:t> t</a:t>
            </a:r>
            <a:r>
              <a:rPr sz="2150" spc="10" dirty="0">
                <a:latin typeface="Book Antiqua"/>
                <a:cs typeface="Book Antiqua"/>
              </a:rPr>
              <a:t>he</a:t>
            </a:r>
            <a:r>
              <a:rPr sz="2150" spc="5" dirty="0">
                <a:latin typeface="Book Antiqua"/>
                <a:cs typeface="Book Antiqua"/>
              </a:rPr>
              <a:t> first su</a:t>
            </a:r>
            <a:r>
              <a:rPr sz="2150" spc="20" dirty="0">
                <a:latin typeface="Book Antiqua"/>
                <a:cs typeface="Book Antiqua"/>
              </a:rPr>
              <a:t>m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i="1" spc="10" dirty="0">
                <a:latin typeface="Book Antiqua"/>
                <a:cs typeface="Book Antiqua"/>
              </a:rPr>
              <a:t>x</a:t>
            </a:r>
            <a:r>
              <a:rPr sz="2175" i="1" baseline="21072" dirty="0">
                <a:latin typeface="Book Antiqua"/>
                <a:cs typeface="Book Antiqua"/>
              </a:rPr>
              <a:t>e</a:t>
            </a:r>
            <a:r>
              <a:rPr sz="1200" spc="-7" baseline="20833" dirty="0">
                <a:latin typeface="Times New Roman"/>
                <a:cs typeface="Times New Roman"/>
              </a:rPr>
              <a:t>1</a:t>
            </a:r>
            <a:r>
              <a:rPr sz="2150" spc="5" dirty="0">
                <a:latin typeface="Book Antiqua"/>
                <a:cs typeface="Book Antiqua"/>
              </a:rPr>
              <a:t>, </a:t>
            </a:r>
            <a:r>
              <a:rPr sz="2150" spc="10" dirty="0">
                <a:latin typeface="Book Antiqua"/>
                <a:cs typeface="Book Antiqua"/>
              </a:rPr>
              <a:t>a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term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dirty="0">
                <a:latin typeface="Book Antiqua"/>
                <a:cs typeface="Book Antiqua"/>
              </a:rPr>
              <a:t>i</a:t>
            </a:r>
            <a:r>
              <a:rPr sz="2150" spc="15" dirty="0">
                <a:latin typeface="Book Antiqua"/>
                <a:cs typeface="Book Antiqua"/>
              </a:rPr>
              <a:t>n</a:t>
            </a:r>
            <a:r>
              <a:rPr sz="2150" spc="5" dirty="0">
                <a:latin typeface="Book Antiqua"/>
                <a:cs typeface="Book Antiqua"/>
              </a:rPr>
              <a:t> t</a:t>
            </a:r>
            <a:r>
              <a:rPr sz="2150" spc="10" dirty="0">
                <a:latin typeface="Book Antiqua"/>
                <a:cs typeface="Book Antiqua"/>
              </a:rPr>
              <a:t>he</a:t>
            </a:r>
            <a:r>
              <a:rPr sz="2150" spc="5" dirty="0">
                <a:latin typeface="Book Antiqua"/>
                <a:cs typeface="Book Antiqua"/>
              </a:rPr>
              <a:t> s</a:t>
            </a:r>
            <a:r>
              <a:rPr sz="2150" spc="10" dirty="0">
                <a:latin typeface="Book Antiqua"/>
                <a:cs typeface="Book Antiqua"/>
              </a:rPr>
              <a:t>e</a:t>
            </a:r>
            <a:r>
              <a:rPr sz="2150" spc="5" dirty="0">
                <a:latin typeface="Book Antiqua"/>
                <a:cs typeface="Book Antiqua"/>
              </a:rPr>
              <a:t>c</a:t>
            </a:r>
            <a:r>
              <a:rPr sz="2150" spc="15" dirty="0">
                <a:latin typeface="Book Antiqua"/>
                <a:cs typeface="Book Antiqua"/>
              </a:rPr>
              <a:t>o</a:t>
            </a:r>
            <a:r>
              <a:rPr sz="2150" spc="10" dirty="0">
                <a:latin typeface="Book Antiqua"/>
                <a:cs typeface="Book Antiqua"/>
              </a:rPr>
              <a:t>n</a:t>
            </a:r>
            <a:r>
              <a:rPr sz="2150" spc="15" dirty="0">
                <a:latin typeface="Book Antiqua"/>
                <a:cs typeface="Book Antiqua"/>
              </a:rPr>
              <a:t>d</a:t>
            </a:r>
            <a:r>
              <a:rPr sz="2150" spc="5" dirty="0">
                <a:latin typeface="Book Antiqua"/>
                <a:cs typeface="Book Antiqua"/>
              </a:rPr>
              <a:t> sum  </a:t>
            </a:r>
            <a:r>
              <a:rPr sz="2150" i="1" spc="10" dirty="0">
                <a:latin typeface="Book Antiqua"/>
                <a:cs typeface="Book Antiqua"/>
              </a:rPr>
              <a:t>x</a:t>
            </a:r>
            <a:r>
              <a:rPr sz="2175" i="1" baseline="21072" dirty="0">
                <a:latin typeface="Book Antiqua"/>
                <a:cs typeface="Book Antiqua"/>
              </a:rPr>
              <a:t>e</a:t>
            </a:r>
            <a:r>
              <a:rPr sz="1200" spc="-7" baseline="20833" dirty="0">
                <a:latin typeface="Times New Roman"/>
                <a:cs typeface="Times New Roman"/>
              </a:rPr>
              <a:t>2</a:t>
            </a:r>
            <a:r>
              <a:rPr sz="2150" spc="5" dirty="0">
                <a:latin typeface="Book Antiqua"/>
                <a:cs typeface="Book Antiqua"/>
              </a:rPr>
              <a:t>, </a:t>
            </a:r>
            <a:r>
              <a:rPr sz="2150" spc="15" dirty="0">
                <a:latin typeface="Book Antiqua"/>
                <a:cs typeface="Book Antiqua"/>
              </a:rPr>
              <a:t>and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a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Book Antiqua"/>
                <a:cs typeface="Book Antiqua"/>
              </a:rPr>
              <a:t>term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dirty="0">
                <a:latin typeface="Book Antiqua"/>
                <a:cs typeface="Book Antiqua"/>
              </a:rPr>
              <a:t>i</a:t>
            </a:r>
            <a:r>
              <a:rPr sz="2150" spc="15" dirty="0">
                <a:latin typeface="Book Antiqua"/>
                <a:cs typeface="Book Antiqua"/>
              </a:rPr>
              <a:t>n</a:t>
            </a:r>
            <a:r>
              <a:rPr sz="2150" spc="5" dirty="0">
                <a:latin typeface="Book Antiqua"/>
                <a:cs typeface="Book Antiqua"/>
              </a:rPr>
              <a:t> t</a:t>
            </a:r>
            <a:r>
              <a:rPr sz="2150" spc="10" dirty="0">
                <a:latin typeface="Book Antiqua"/>
                <a:cs typeface="Book Antiqua"/>
              </a:rPr>
              <a:t>he</a:t>
            </a:r>
            <a:r>
              <a:rPr sz="2150" spc="5" dirty="0">
                <a:latin typeface="Book Antiqua"/>
                <a:cs typeface="Book Antiqua"/>
              </a:rPr>
              <a:t> thi</a:t>
            </a:r>
            <a:r>
              <a:rPr sz="2150" spc="-30" dirty="0">
                <a:latin typeface="Book Antiqua"/>
                <a:cs typeface="Book Antiqua"/>
              </a:rPr>
              <a:t>r</a:t>
            </a:r>
            <a:r>
              <a:rPr sz="2150" spc="15" dirty="0">
                <a:latin typeface="Book Antiqua"/>
                <a:cs typeface="Book Antiqua"/>
              </a:rPr>
              <a:t>d</a:t>
            </a:r>
            <a:r>
              <a:rPr sz="2150" spc="5" dirty="0">
                <a:latin typeface="Book Antiqua"/>
                <a:cs typeface="Book Antiqua"/>
              </a:rPr>
              <a:t> su</a:t>
            </a:r>
            <a:r>
              <a:rPr sz="2150" spc="20" dirty="0">
                <a:latin typeface="Book Antiqua"/>
                <a:cs typeface="Book Antiqua"/>
              </a:rPr>
              <a:t>m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i="1" spc="10" dirty="0">
                <a:latin typeface="Book Antiqua"/>
                <a:cs typeface="Book Antiqua"/>
              </a:rPr>
              <a:t>x</a:t>
            </a:r>
            <a:r>
              <a:rPr sz="2175" i="1" baseline="21072" dirty="0">
                <a:latin typeface="Book Antiqua"/>
                <a:cs typeface="Book Antiqua"/>
              </a:rPr>
              <a:t>e</a:t>
            </a:r>
            <a:r>
              <a:rPr sz="1200" spc="-7" baseline="20833" dirty="0">
                <a:latin typeface="Times New Roman"/>
                <a:cs typeface="Times New Roman"/>
              </a:rPr>
              <a:t>3</a:t>
            </a:r>
            <a:r>
              <a:rPr sz="2150" spc="5" dirty="0">
                <a:latin typeface="Book Antiqua"/>
                <a:cs typeface="Book Antiqua"/>
              </a:rPr>
              <a:t>, </a:t>
            </a:r>
            <a:r>
              <a:rPr sz="2150" spc="15" dirty="0">
                <a:latin typeface="Book Antiqua"/>
                <a:cs typeface="Book Antiqua"/>
              </a:rPr>
              <a:t>whe</a:t>
            </a:r>
            <a:r>
              <a:rPr sz="2150" spc="-30" dirty="0">
                <a:latin typeface="Book Antiqua"/>
                <a:cs typeface="Book Antiqua"/>
              </a:rPr>
              <a:t>r</a:t>
            </a:r>
            <a:r>
              <a:rPr sz="2150" spc="10" dirty="0">
                <a:latin typeface="Book Antiqua"/>
                <a:cs typeface="Book Antiqua"/>
              </a:rPr>
              <a:t>e</a:t>
            </a:r>
            <a:r>
              <a:rPr sz="2150" dirty="0">
                <a:latin typeface="Book Antiqua"/>
                <a:cs typeface="Book Antiqua"/>
              </a:rPr>
              <a:t>	</a:t>
            </a:r>
            <a:r>
              <a:rPr sz="2150" i="1" spc="10" dirty="0">
                <a:latin typeface="Book Antiqua"/>
                <a:cs typeface="Book Antiqua"/>
              </a:rPr>
              <a:t>e</a:t>
            </a:r>
            <a:r>
              <a:rPr sz="2175" baseline="-22988" dirty="0">
                <a:latin typeface="Times New Roman"/>
                <a:cs typeface="Times New Roman"/>
              </a:rPr>
              <a:t>1 </a:t>
            </a:r>
            <a:r>
              <a:rPr sz="2175" spc="-277" baseline="-22988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Book Antiqua"/>
                <a:cs typeface="Book Antiqua"/>
              </a:rPr>
              <a:t>+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i="1" spc="10" dirty="0">
                <a:latin typeface="Book Antiqua"/>
                <a:cs typeface="Book Antiqua"/>
              </a:rPr>
              <a:t>e</a:t>
            </a:r>
            <a:r>
              <a:rPr sz="2175" baseline="-22988" dirty="0">
                <a:latin typeface="Times New Roman"/>
                <a:cs typeface="Times New Roman"/>
              </a:rPr>
              <a:t>2 </a:t>
            </a:r>
            <a:r>
              <a:rPr sz="2175" spc="-277" baseline="-22988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Book Antiqua"/>
                <a:cs typeface="Book Antiqua"/>
              </a:rPr>
              <a:t>+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i="1" spc="10" dirty="0">
                <a:latin typeface="Book Antiqua"/>
                <a:cs typeface="Book Antiqua"/>
              </a:rPr>
              <a:t>e</a:t>
            </a:r>
            <a:r>
              <a:rPr sz="2175" baseline="-22988" dirty="0">
                <a:latin typeface="Times New Roman"/>
                <a:cs typeface="Times New Roman"/>
              </a:rPr>
              <a:t>3 </a:t>
            </a:r>
            <a:r>
              <a:rPr sz="2175" spc="-277" baseline="-22988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Book Antiqua"/>
                <a:cs typeface="Book Antiqua"/>
              </a:rPr>
              <a:t>=</a:t>
            </a:r>
            <a:r>
              <a:rPr sz="2150" spc="5" dirty="0">
                <a:latin typeface="Book Antiqua"/>
                <a:cs typeface="Book Antiqua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17.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5"/>
              </a:spcBef>
            </a:pPr>
            <a:r>
              <a:rPr sz="2150" spc="10" dirty="0">
                <a:latin typeface="Times New Roman"/>
                <a:cs typeface="Times New Roman"/>
              </a:rPr>
              <a:t>There </a:t>
            </a:r>
            <a:r>
              <a:rPr sz="2150" spc="5" dirty="0">
                <a:latin typeface="Times New Roman"/>
                <a:cs typeface="Times New Roman"/>
              </a:rPr>
              <a:t>are three solutions since the </a:t>
            </a:r>
            <a:r>
              <a:rPr sz="2150" dirty="0">
                <a:latin typeface="Times New Roman"/>
                <a:cs typeface="Times New Roman"/>
              </a:rPr>
              <a:t>coefficient </a:t>
            </a:r>
            <a:r>
              <a:rPr sz="2150" spc="10" dirty="0">
                <a:latin typeface="Times New Roman"/>
                <a:cs typeface="Times New Roman"/>
              </a:rPr>
              <a:t>of </a:t>
            </a:r>
            <a:r>
              <a:rPr sz="2150" i="1" spc="5" dirty="0">
                <a:latin typeface="Book Antiqua"/>
                <a:cs typeface="Book Antiqua"/>
              </a:rPr>
              <a:t>x</a:t>
            </a:r>
            <a:r>
              <a:rPr sz="2175" spc="7" baseline="19157" dirty="0">
                <a:latin typeface="Times New Roman"/>
                <a:cs typeface="Times New Roman"/>
              </a:rPr>
              <a:t>17 </a:t>
            </a:r>
            <a:r>
              <a:rPr sz="2150" spc="5" dirty="0">
                <a:latin typeface="Times New Roman"/>
                <a:cs typeface="Times New Roman"/>
              </a:rPr>
              <a:t>in the </a:t>
            </a:r>
            <a:r>
              <a:rPr sz="2150" spc="10" dirty="0">
                <a:latin typeface="Times New Roman"/>
                <a:cs typeface="Times New Roman"/>
              </a:rPr>
              <a:t>product </a:t>
            </a:r>
            <a:r>
              <a:rPr sz="2150" spc="5" dirty="0">
                <a:latin typeface="Times New Roman"/>
                <a:cs typeface="Times New Roman"/>
              </a:rPr>
              <a:t>is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3.</a:t>
            </a:r>
            <a:endParaRPr sz="21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08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370"/>
              </a:spcBef>
            </a:pPr>
            <a:r>
              <a:rPr spc="5" dirty="0"/>
              <a:t>Counting </a:t>
            </a:r>
            <a:r>
              <a:rPr spc="-15" dirty="0"/>
              <a:t>Problems </a:t>
            </a:r>
            <a:r>
              <a:rPr spc="10" dirty="0"/>
              <a:t>and </a:t>
            </a:r>
            <a:r>
              <a:rPr spc="5" dirty="0"/>
              <a:t>Generating  Functions</a:t>
            </a:r>
            <a:r>
              <a:rPr dirty="0"/>
              <a:t> </a:t>
            </a:r>
            <a:r>
              <a:rPr spc="5" dirty="0"/>
              <a:t>(</a:t>
            </a:r>
            <a:r>
              <a:rPr i="1" spc="5" dirty="0">
                <a:latin typeface="Trebuchet MS"/>
                <a:cs typeface="Trebuchet MS"/>
              </a:rPr>
              <a:t>continued</a:t>
            </a:r>
            <a:r>
              <a:rPr spc="5" dirty="0"/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8527" y="1985772"/>
            <a:ext cx="7735570" cy="28092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6045" marR="30480" indent="-43180">
              <a:lnSpc>
                <a:spcPts val="1900"/>
              </a:lnSpc>
              <a:spcBef>
                <a:spcPts val="340"/>
              </a:spcBef>
            </a:pPr>
            <a:r>
              <a:rPr sz="1750" b="1" spc="5" dirty="0">
                <a:latin typeface="Book Antiqua"/>
                <a:cs typeface="Book Antiqua"/>
              </a:rPr>
              <a:t>Example</a:t>
            </a:r>
            <a:r>
              <a:rPr sz="1750" spc="5" dirty="0">
                <a:latin typeface="Book Antiqua"/>
                <a:cs typeface="Book Antiqua"/>
              </a:rPr>
              <a:t>: Use generating </a:t>
            </a:r>
            <a:r>
              <a:rPr sz="1750" dirty="0">
                <a:latin typeface="Book Antiqua"/>
                <a:cs typeface="Book Antiqua"/>
              </a:rPr>
              <a:t>functions </a:t>
            </a:r>
            <a:r>
              <a:rPr sz="1750" spc="5" dirty="0">
                <a:latin typeface="Book Antiqua"/>
                <a:cs typeface="Book Antiqua"/>
              </a:rPr>
              <a:t>to find </a:t>
            </a:r>
            <a:r>
              <a:rPr sz="1750" dirty="0">
                <a:latin typeface="Book Antiqua"/>
                <a:cs typeface="Book Antiqua"/>
              </a:rPr>
              <a:t>the </a:t>
            </a:r>
            <a:r>
              <a:rPr sz="1750" spc="5" dirty="0">
                <a:latin typeface="Book Antiqua"/>
                <a:cs typeface="Book Antiqua"/>
              </a:rPr>
              <a:t>number of </a:t>
            </a:r>
            <a:r>
              <a:rPr sz="1750" i="1" spc="5" dirty="0">
                <a:latin typeface="Book Antiqua"/>
                <a:cs typeface="Book Antiqua"/>
              </a:rPr>
              <a:t>k</a:t>
            </a:r>
            <a:r>
              <a:rPr sz="1750" spc="5" dirty="0">
                <a:latin typeface="Book Antiqua"/>
                <a:cs typeface="Book Antiqua"/>
              </a:rPr>
              <a:t>-combinations of a  set with </a:t>
            </a:r>
            <a:r>
              <a:rPr sz="1750" i="1" spc="5" dirty="0">
                <a:latin typeface="Book Antiqua"/>
                <a:cs typeface="Book Antiqua"/>
              </a:rPr>
              <a:t>n </a:t>
            </a:r>
            <a:r>
              <a:rPr sz="1750" spc="5" dirty="0">
                <a:latin typeface="Book Antiqua"/>
                <a:cs typeface="Book Antiqua"/>
              </a:rPr>
              <a:t>elements, </a:t>
            </a:r>
            <a:r>
              <a:rPr sz="1750" dirty="0">
                <a:latin typeface="Book Antiqua"/>
                <a:cs typeface="Book Antiqua"/>
              </a:rPr>
              <a:t>i.e.,</a:t>
            </a:r>
            <a:r>
              <a:rPr sz="1750" spc="-25" dirty="0">
                <a:latin typeface="Book Antiqua"/>
                <a:cs typeface="Book Antiqua"/>
              </a:rPr>
              <a:t> </a:t>
            </a:r>
            <a:r>
              <a:rPr sz="1750" i="1" spc="5" dirty="0">
                <a:latin typeface="Book Antiqua"/>
                <a:cs typeface="Book Antiqua"/>
              </a:rPr>
              <a:t>C</a:t>
            </a:r>
            <a:r>
              <a:rPr sz="1750" spc="5" dirty="0">
                <a:latin typeface="Book Antiqua"/>
                <a:cs typeface="Book Antiqua"/>
              </a:rPr>
              <a:t>(</a:t>
            </a:r>
            <a:r>
              <a:rPr sz="1750" i="1" spc="5" dirty="0">
                <a:latin typeface="Book Antiqua"/>
                <a:cs typeface="Book Antiqua"/>
              </a:rPr>
              <a:t>n</a:t>
            </a:r>
            <a:r>
              <a:rPr sz="1750" spc="5" dirty="0">
                <a:latin typeface="Book Antiqua"/>
                <a:cs typeface="Book Antiqua"/>
              </a:rPr>
              <a:t>,</a:t>
            </a:r>
            <a:r>
              <a:rPr sz="1750" i="1" spc="5" dirty="0">
                <a:latin typeface="Book Antiqua"/>
                <a:cs typeface="Book Antiqua"/>
              </a:rPr>
              <a:t>k</a:t>
            </a:r>
            <a:r>
              <a:rPr sz="1750" spc="5" dirty="0">
                <a:latin typeface="Book Antiqua"/>
                <a:cs typeface="Book Antiqua"/>
              </a:rPr>
              <a:t>).</a:t>
            </a:r>
            <a:endParaRPr sz="1750">
              <a:latin typeface="Book Antiqua"/>
              <a:cs typeface="Book Antiqua"/>
            </a:endParaRPr>
          </a:p>
          <a:p>
            <a:pPr marL="106045" marR="140970" indent="-43180">
              <a:lnSpc>
                <a:spcPts val="1900"/>
              </a:lnSpc>
              <a:spcBef>
                <a:spcPts val="505"/>
              </a:spcBef>
            </a:pPr>
            <a:r>
              <a:rPr sz="1750" b="1" spc="5" dirty="0">
                <a:latin typeface="Book Antiqua"/>
                <a:cs typeface="Book Antiqua"/>
              </a:rPr>
              <a:t>Solution</a:t>
            </a:r>
            <a:r>
              <a:rPr sz="1750" spc="5" dirty="0">
                <a:latin typeface="Book Antiqua"/>
                <a:cs typeface="Book Antiqua"/>
              </a:rPr>
              <a:t>: Each of </a:t>
            </a:r>
            <a:r>
              <a:rPr sz="1750" dirty="0">
                <a:latin typeface="Book Antiqua"/>
                <a:cs typeface="Book Antiqua"/>
              </a:rPr>
              <a:t>the </a:t>
            </a:r>
            <a:r>
              <a:rPr sz="1750" spc="5" dirty="0">
                <a:latin typeface="Book Antiqua"/>
                <a:cs typeface="Book Antiqua"/>
              </a:rPr>
              <a:t>n elements </a:t>
            </a:r>
            <a:r>
              <a:rPr sz="1750" dirty="0">
                <a:latin typeface="Book Antiqua"/>
                <a:cs typeface="Book Antiqua"/>
              </a:rPr>
              <a:t>in the </a:t>
            </a:r>
            <a:r>
              <a:rPr sz="1750" spc="5" dirty="0">
                <a:latin typeface="Book Antiqua"/>
                <a:cs typeface="Book Antiqua"/>
              </a:rPr>
              <a:t>set contributes </a:t>
            </a:r>
            <a:r>
              <a:rPr sz="1750" dirty="0">
                <a:latin typeface="Book Antiqua"/>
                <a:cs typeface="Book Antiqua"/>
              </a:rPr>
              <a:t>the </a:t>
            </a:r>
            <a:r>
              <a:rPr sz="1750" spc="5" dirty="0">
                <a:latin typeface="Book Antiqua"/>
                <a:cs typeface="Book Antiqua"/>
              </a:rPr>
              <a:t>term (</a:t>
            </a:r>
            <a:r>
              <a:rPr sz="1750" spc="5" dirty="0">
                <a:latin typeface="Times New Roman"/>
                <a:cs typeface="Times New Roman"/>
              </a:rPr>
              <a:t>1 </a:t>
            </a:r>
            <a:r>
              <a:rPr sz="1750" spc="5" dirty="0">
                <a:latin typeface="Book Antiqua"/>
                <a:cs typeface="Book Antiqua"/>
              </a:rPr>
              <a:t>+ </a:t>
            </a:r>
            <a:r>
              <a:rPr sz="1750" i="1" spc="5" dirty="0">
                <a:latin typeface="Book Antiqua"/>
                <a:cs typeface="Book Antiqua"/>
              </a:rPr>
              <a:t>x</a:t>
            </a:r>
            <a:r>
              <a:rPr sz="1750" spc="5" dirty="0">
                <a:latin typeface="Book Antiqua"/>
                <a:cs typeface="Book Antiqua"/>
              </a:rPr>
              <a:t>) to </a:t>
            </a:r>
            <a:r>
              <a:rPr sz="1750" dirty="0">
                <a:latin typeface="Book Antiqua"/>
                <a:cs typeface="Book Antiqua"/>
              </a:rPr>
              <a:t>the  </a:t>
            </a:r>
            <a:r>
              <a:rPr sz="1750" spc="5" dirty="0">
                <a:latin typeface="Book Antiqua"/>
                <a:cs typeface="Book Antiqua"/>
              </a:rPr>
              <a:t>generating</a:t>
            </a:r>
            <a:r>
              <a:rPr sz="1750" spc="-5" dirty="0">
                <a:latin typeface="Book Antiqua"/>
                <a:cs typeface="Book Antiqua"/>
              </a:rPr>
              <a:t> </a:t>
            </a:r>
            <a:r>
              <a:rPr sz="1750" spc="5" dirty="0">
                <a:latin typeface="Book Antiqua"/>
                <a:cs typeface="Book Antiqua"/>
              </a:rPr>
              <a:t>function</a:t>
            </a:r>
            <a:endParaRPr sz="17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63500">
              <a:lnSpc>
                <a:spcPts val="2000"/>
              </a:lnSpc>
              <a:spcBef>
                <a:spcPts val="5"/>
              </a:spcBef>
            </a:pPr>
            <a:r>
              <a:rPr sz="1750" dirty="0">
                <a:latin typeface="Book Antiqua"/>
                <a:cs typeface="Book Antiqua"/>
              </a:rPr>
              <a:t>Hence </a:t>
            </a:r>
            <a:r>
              <a:rPr sz="1750" i="1" spc="5" dirty="0">
                <a:latin typeface="Book Antiqua"/>
                <a:cs typeface="Book Antiqua"/>
              </a:rPr>
              <a:t>f</a:t>
            </a:r>
            <a:r>
              <a:rPr sz="1750" spc="5" dirty="0">
                <a:latin typeface="Book Antiqua"/>
                <a:cs typeface="Book Antiqua"/>
              </a:rPr>
              <a:t>(</a:t>
            </a:r>
            <a:r>
              <a:rPr sz="1750" i="1" spc="5" dirty="0">
                <a:latin typeface="Book Antiqua"/>
                <a:cs typeface="Book Antiqua"/>
              </a:rPr>
              <a:t>x</a:t>
            </a:r>
            <a:r>
              <a:rPr sz="1750" spc="5" dirty="0">
                <a:latin typeface="Book Antiqua"/>
                <a:cs typeface="Book Antiqua"/>
              </a:rPr>
              <a:t>) = </a:t>
            </a:r>
            <a:r>
              <a:rPr sz="1750" dirty="0">
                <a:latin typeface="Book Antiqua"/>
                <a:cs typeface="Book Antiqua"/>
              </a:rPr>
              <a:t>(</a:t>
            </a:r>
            <a:r>
              <a:rPr sz="1750" dirty="0">
                <a:latin typeface="Times New Roman"/>
                <a:cs typeface="Times New Roman"/>
              </a:rPr>
              <a:t>1 </a:t>
            </a:r>
            <a:r>
              <a:rPr sz="1750" spc="5" dirty="0">
                <a:latin typeface="Book Antiqua"/>
                <a:cs typeface="Book Antiqua"/>
              </a:rPr>
              <a:t>+ </a:t>
            </a:r>
            <a:r>
              <a:rPr sz="1750" i="1" spc="5" dirty="0">
                <a:latin typeface="Book Antiqua"/>
                <a:cs typeface="Book Antiqua"/>
              </a:rPr>
              <a:t>x</a:t>
            </a:r>
            <a:r>
              <a:rPr sz="1750" spc="5" dirty="0">
                <a:latin typeface="Book Antiqua"/>
                <a:cs typeface="Book Antiqua"/>
              </a:rPr>
              <a:t>)</a:t>
            </a:r>
            <a:r>
              <a:rPr sz="1725" i="1" spc="7" baseline="24154" dirty="0">
                <a:latin typeface="Book Antiqua"/>
                <a:cs typeface="Book Antiqua"/>
              </a:rPr>
              <a:t>n </a:t>
            </a:r>
            <a:r>
              <a:rPr sz="1750" dirty="0">
                <a:latin typeface="Book Antiqua"/>
                <a:cs typeface="Book Antiqua"/>
              </a:rPr>
              <a:t>where </a:t>
            </a:r>
            <a:r>
              <a:rPr sz="1750" i="1" spc="5" dirty="0">
                <a:latin typeface="Book Antiqua"/>
                <a:cs typeface="Book Antiqua"/>
              </a:rPr>
              <a:t>f</a:t>
            </a:r>
            <a:r>
              <a:rPr sz="1750" spc="5" dirty="0">
                <a:latin typeface="Book Antiqua"/>
                <a:cs typeface="Book Antiqua"/>
              </a:rPr>
              <a:t>(</a:t>
            </a:r>
            <a:r>
              <a:rPr sz="1750" i="1" spc="5" dirty="0">
                <a:latin typeface="Book Antiqua"/>
                <a:cs typeface="Book Antiqua"/>
              </a:rPr>
              <a:t>x</a:t>
            </a:r>
            <a:r>
              <a:rPr sz="1750" spc="5" dirty="0">
                <a:latin typeface="Book Antiqua"/>
                <a:cs typeface="Book Antiqua"/>
              </a:rPr>
              <a:t>) is </a:t>
            </a:r>
            <a:r>
              <a:rPr sz="1750" dirty="0">
                <a:latin typeface="Book Antiqua"/>
                <a:cs typeface="Book Antiqua"/>
              </a:rPr>
              <a:t>the </a:t>
            </a:r>
            <a:r>
              <a:rPr sz="1750" spc="5" dirty="0">
                <a:latin typeface="Book Antiqua"/>
                <a:cs typeface="Book Antiqua"/>
              </a:rPr>
              <a:t>generating function </a:t>
            </a:r>
            <a:r>
              <a:rPr sz="1750" dirty="0">
                <a:latin typeface="Book Antiqua"/>
                <a:cs typeface="Book Antiqua"/>
              </a:rPr>
              <a:t>for </a:t>
            </a:r>
            <a:r>
              <a:rPr sz="1750" spc="5" dirty="0">
                <a:latin typeface="Book Antiqua"/>
                <a:cs typeface="Book Antiqua"/>
              </a:rPr>
              <a:t>{</a:t>
            </a:r>
            <a:r>
              <a:rPr sz="1750" i="1" spc="5" dirty="0">
                <a:latin typeface="Book Antiqua"/>
                <a:cs typeface="Book Antiqua"/>
              </a:rPr>
              <a:t>a</a:t>
            </a:r>
            <a:r>
              <a:rPr sz="1725" i="1" spc="7" baseline="24154" dirty="0">
                <a:latin typeface="Book Antiqua"/>
                <a:cs typeface="Book Antiqua"/>
              </a:rPr>
              <a:t>k</a:t>
            </a:r>
            <a:r>
              <a:rPr sz="1750" spc="5" dirty="0">
                <a:latin typeface="Book Antiqua"/>
                <a:cs typeface="Book Antiqua"/>
              </a:rPr>
              <a:t>}, </a:t>
            </a:r>
            <a:r>
              <a:rPr sz="1750" dirty="0">
                <a:latin typeface="Book Antiqua"/>
                <a:cs typeface="Book Antiqua"/>
              </a:rPr>
              <a:t>where</a:t>
            </a:r>
            <a:r>
              <a:rPr sz="1750" spc="-180" dirty="0">
                <a:latin typeface="Book Antiqua"/>
                <a:cs typeface="Book Antiqua"/>
              </a:rPr>
              <a:t> </a:t>
            </a:r>
            <a:r>
              <a:rPr sz="1750" i="1" spc="5" dirty="0">
                <a:latin typeface="Book Antiqua"/>
                <a:cs typeface="Book Antiqua"/>
              </a:rPr>
              <a:t>a</a:t>
            </a:r>
            <a:r>
              <a:rPr sz="1725" i="1" spc="7" baseline="24154" dirty="0">
                <a:latin typeface="Book Antiqua"/>
                <a:cs typeface="Book Antiqua"/>
              </a:rPr>
              <a:t>k</a:t>
            </a:r>
            <a:endParaRPr sz="1725" baseline="24154">
              <a:latin typeface="Book Antiqua"/>
              <a:cs typeface="Book Antiqua"/>
            </a:endParaRPr>
          </a:p>
          <a:p>
            <a:pPr marL="106045">
              <a:lnSpc>
                <a:spcPts val="2000"/>
              </a:lnSpc>
              <a:tabLst>
                <a:tab pos="2751455" algn="l"/>
              </a:tabLst>
            </a:pPr>
            <a:r>
              <a:rPr sz="1750" spc="-5" dirty="0">
                <a:latin typeface="Book Antiqua"/>
                <a:cs typeface="Book Antiqua"/>
              </a:rPr>
              <a:t>represents </a:t>
            </a:r>
            <a:r>
              <a:rPr sz="1750" dirty="0">
                <a:latin typeface="Book Antiqua"/>
                <a:cs typeface="Book Antiqua"/>
              </a:rPr>
              <a:t>the</a:t>
            </a:r>
            <a:r>
              <a:rPr sz="1750" spc="25" dirty="0">
                <a:latin typeface="Book Antiqua"/>
                <a:cs typeface="Book Antiqua"/>
              </a:rPr>
              <a:t> </a:t>
            </a:r>
            <a:r>
              <a:rPr sz="1750" spc="5" dirty="0">
                <a:latin typeface="Book Antiqua"/>
                <a:cs typeface="Book Antiqua"/>
              </a:rPr>
              <a:t>number</a:t>
            </a:r>
            <a:r>
              <a:rPr sz="1750" spc="10" dirty="0">
                <a:latin typeface="Book Antiqua"/>
                <a:cs typeface="Book Antiqua"/>
              </a:rPr>
              <a:t> </a:t>
            </a:r>
            <a:r>
              <a:rPr sz="1750" spc="5" dirty="0">
                <a:latin typeface="Book Antiqua"/>
                <a:cs typeface="Book Antiqua"/>
              </a:rPr>
              <a:t>of	</a:t>
            </a:r>
            <a:r>
              <a:rPr sz="1750" i="1" spc="5" dirty="0">
                <a:latin typeface="Book Antiqua"/>
                <a:cs typeface="Book Antiqua"/>
              </a:rPr>
              <a:t>k</a:t>
            </a:r>
            <a:r>
              <a:rPr sz="1750" spc="5" dirty="0">
                <a:latin typeface="Book Antiqua"/>
                <a:cs typeface="Book Antiqua"/>
              </a:rPr>
              <a:t>-combinations of a set with </a:t>
            </a:r>
            <a:r>
              <a:rPr sz="1750" i="1" spc="5" dirty="0">
                <a:latin typeface="Book Antiqua"/>
                <a:cs typeface="Book Antiqua"/>
              </a:rPr>
              <a:t>n</a:t>
            </a:r>
            <a:r>
              <a:rPr sz="1750" i="1" spc="-40" dirty="0">
                <a:latin typeface="Book Antiqua"/>
                <a:cs typeface="Book Antiqua"/>
              </a:rPr>
              <a:t> </a:t>
            </a:r>
            <a:r>
              <a:rPr sz="1750" spc="5" dirty="0">
                <a:latin typeface="Book Antiqua"/>
                <a:cs typeface="Book Antiqua"/>
              </a:rPr>
              <a:t>elements.</a:t>
            </a:r>
            <a:endParaRPr sz="1750">
              <a:latin typeface="Book Antiqua"/>
              <a:cs typeface="Book Antiqua"/>
            </a:endParaRPr>
          </a:p>
          <a:p>
            <a:pPr marL="63500">
              <a:lnSpc>
                <a:spcPct val="100000"/>
              </a:lnSpc>
              <a:spcBef>
                <a:spcPts val="200"/>
              </a:spcBef>
            </a:pPr>
            <a:r>
              <a:rPr sz="1750" spc="5" dirty="0">
                <a:latin typeface="Book Antiqua"/>
                <a:cs typeface="Book Antiqua"/>
              </a:rPr>
              <a:t>By </a:t>
            </a:r>
            <a:r>
              <a:rPr sz="1750" dirty="0">
                <a:latin typeface="Book Antiqua"/>
                <a:cs typeface="Book Antiqua"/>
              </a:rPr>
              <a:t>the </a:t>
            </a:r>
            <a:r>
              <a:rPr sz="1750" spc="5" dirty="0">
                <a:latin typeface="Book Antiqua"/>
                <a:cs typeface="Book Antiqua"/>
              </a:rPr>
              <a:t>binomial </a:t>
            </a:r>
            <a:r>
              <a:rPr sz="1750" dirty="0">
                <a:latin typeface="Book Antiqua"/>
                <a:cs typeface="Book Antiqua"/>
              </a:rPr>
              <a:t>theorem, </a:t>
            </a:r>
            <a:r>
              <a:rPr sz="1750" spc="5" dirty="0">
                <a:latin typeface="Book Antiqua"/>
                <a:cs typeface="Book Antiqua"/>
              </a:rPr>
              <a:t>we</a:t>
            </a:r>
            <a:r>
              <a:rPr sz="1750" spc="-15" dirty="0">
                <a:latin typeface="Book Antiqua"/>
                <a:cs typeface="Book Antiqua"/>
              </a:rPr>
              <a:t> </a:t>
            </a:r>
            <a:r>
              <a:rPr sz="1750" dirty="0">
                <a:latin typeface="Book Antiqua"/>
                <a:cs typeface="Book Antiqua"/>
              </a:rPr>
              <a:t>have</a:t>
            </a:r>
            <a:endParaRPr sz="175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750" dirty="0">
                <a:latin typeface="Book Antiqua"/>
                <a:cs typeface="Book Antiqua"/>
              </a:rPr>
              <a:t>where</a:t>
            </a:r>
            <a:endParaRPr sz="175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5694171"/>
            <a:ext cx="71247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dirty="0">
                <a:latin typeface="Book Antiqua"/>
                <a:cs typeface="Book Antiqua"/>
              </a:rPr>
              <a:t>Hence,</a:t>
            </a:r>
            <a:endParaRPr sz="1750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400" y="2895600"/>
            <a:ext cx="1562100" cy="21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200" y="3886200"/>
            <a:ext cx="17780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800" y="4724400"/>
            <a:ext cx="16891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600" y="5638800"/>
            <a:ext cx="17399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383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84" y="0"/>
            <a:ext cx="4743915" cy="600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69705" cy="1015365"/>
          </a:xfrm>
          <a:custGeom>
            <a:avLst/>
            <a:gdLst/>
            <a:ahLst/>
            <a:cxnLst/>
            <a:rect l="l" t="t" r="r" b="b"/>
            <a:pathLst>
              <a:path w="9069705" h="1015365">
                <a:moveTo>
                  <a:pt x="0" y="1015120"/>
                </a:moveTo>
                <a:lnTo>
                  <a:pt x="53491" y="995678"/>
                </a:lnTo>
                <a:lnTo>
                  <a:pt x="112892" y="974491"/>
                </a:lnTo>
                <a:lnTo>
                  <a:pt x="177134" y="952050"/>
                </a:lnTo>
                <a:lnTo>
                  <a:pt x="246046" y="928522"/>
                </a:lnTo>
                <a:lnTo>
                  <a:pt x="282199" y="916402"/>
                </a:lnTo>
                <a:lnTo>
                  <a:pt x="319454" y="904072"/>
                </a:lnTo>
                <a:lnTo>
                  <a:pt x="357790" y="891552"/>
                </a:lnTo>
                <a:lnTo>
                  <a:pt x="397184" y="878864"/>
                </a:lnTo>
                <a:lnTo>
                  <a:pt x="437617" y="866028"/>
                </a:lnTo>
                <a:lnTo>
                  <a:pt x="479065" y="853066"/>
                </a:lnTo>
                <a:lnTo>
                  <a:pt x="521507" y="839996"/>
                </a:lnTo>
                <a:lnTo>
                  <a:pt x="564921" y="826841"/>
                </a:lnTo>
                <a:lnTo>
                  <a:pt x="609286" y="813621"/>
                </a:lnTo>
                <a:lnTo>
                  <a:pt x="654580" y="800356"/>
                </a:lnTo>
                <a:lnTo>
                  <a:pt x="700782" y="787067"/>
                </a:lnTo>
                <a:lnTo>
                  <a:pt x="747869" y="773776"/>
                </a:lnTo>
                <a:lnTo>
                  <a:pt x="795821" y="760502"/>
                </a:lnTo>
                <a:lnTo>
                  <a:pt x="844615" y="747266"/>
                </a:lnTo>
                <a:lnTo>
                  <a:pt x="894230" y="734089"/>
                </a:lnTo>
                <a:lnTo>
                  <a:pt x="944644" y="720992"/>
                </a:lnTo>
                <a:lnTo>
                  <a:pt x="995836" y="707995"/>
                </a:lnTo>
                <a:lnTo>
                  <a:pt x="1047783" y="695120"/>
                </a:lnTo>
                <a:lnTo>
                  <a:pt x="1100465" y="682385"/>
                </a:lnTo>
                <a:lnTo>
                  <a:pt x="1153859" y="669814"/>
                </a:lnTo>
                <a:lnTo>
                  <a:pt x="1207944" y="657425"/>
                </a:lnTo>
                <a:lnTo>
                  <a:pt x="1262698" y="645240"/>
                </a:lnTo>
                <a:lnTo>
                  <a:pt x="1318100" y="633280"/>
                </a:lnTo>
                <a:lnTo>
                  <a:pt x="1374128" y="621564"/>
                </a:lnTo>
                <a:lnTo>
                  <a:pt x="1430760" y="610115"/>
                </a:lnTo>
                <a:lnTo>
                  <a:pt x="1487975" y="598952"/>
                </a:lnTo>
                <a:lnTo>
                  <a:pt x="1545751" y="588096"/>
                </a:lnTo>
                <a:lnTo>
                  <a:pt x="1604065" y="577568"/>
                </a:lnTo>
                <a:lnTo>
                  <a:pt x="1662898" y="567388"/>
                </a:lnTo>
                <a:lnTo>
                  <a:pt x="1722227" y="557577"/>
                </a:lnTo>
                <a:lnTo>
                  <a:pt x="1782030" y="548157"/>
                </a:lnTo>
                <a:lnTo>
                  <a:pt x="1842285" y="539147"/>
                </a:lnTo>
                <a:lnTo>
                  <a:pt x="1902972" y="530568"/>
                </a:lnTo>
                <a:lnTo>
                  <a:pt x="1964068" y="522441"/>
                </a:lnTo>
                <a:lnTo>
                  <a:pt x="2025552" y="514787"/>
                </a:lnTo>
                <a:lnTo>
                  <a:pt x="2087402" y="507626"/>
                </a:lnTo>
                <a:lnTo>
                  <a:pt x="2149596" y="500979"/>
                </a:lnTo>
                <a:lnTo>
                  <a:pt x="2212113" y="494866"/>
                </a:lnTo>
                <a:lnTo>
                  <a:pt x="2274931" y="489309"/>
                </a:lnTo>
                <a:lnTo>
                  <a:pt x="2338029" y="484328"/>
                </a:lnTo>
                <a:lnTo>
                  <a:pt x="2401384" y="479944"/>
                </a:lnTo>
                <a:lnTo>
                  <a:pt x="2464975" y="476177"/>
                </a:lnTo>
                <a:lnTo>
                  <a:pt x="2528781" y="473048"/>
                </a:lnTo>
                <a:lnTo>
                  <a:pt x="2570379" y="471445"/>
                </a:lnTo>
                <a:lnTo>
                  <a:pt x="2612648" y="470247"/>
                </a:lnTo>
                <a:lnTo>
                  <a:pt x="2655572" y="469444"/>
                </a:lnTo>
                <a:lnTo>
                  <a:pt x="2699133" y="469025"/>
                </a:lnTo>
                <a:lnTo>
                  <a:pt x="2743314" y="468979"/>
                </a:lnTo>
                <a:lnTo>
                  <a:pt x="2788098" y="469294"/>
                </a:lnTo>
                <a:lnTo>
                  <a:pt x="2833468" y="469961"/>
                </a:lnTo>
                <a:lnTo>
                  <a:pt x="2879405" y="470967"/>
                </a:lnTo>
                <a:lnTo>
                  <a:pt x="2925893" y="472302"/>
                </a:lnTo>
                <a:lnTo>
                  <a:pt x="2972915" y="473955"/>
                </a:lnTo>
                <a:lnTo>
                  <a:pt x="3020453" y="475915"/>
                </a:lnTo>
                <a:lnTo>
                  <a:pt x="3068490" y="478171"/>
                </a:lnTo>
                <a:lnTo>
                  <a:pt x="3117008" y="480712"/>
                </a:lnTo>
                <a:lnTo>
                  <a:pt x="3165991" y="483528"/>
                </a:lnTo>
                <a:lnTo>
                  <a:pt x="3215421" y="486606"/>
                </a:lnTo>
                <a:lnTo>
                  <a:pt x="3265281" y="489937"/>
                </a:lnTo>
                <a:lnTo>
                  <a:pt x="3315553" y="493509"/>
                </a:lnTo>
                <a:lnTo>
                  <a:pt x="3366221" y="497311"/>
                </a:lnTo>
                <a:lnTo>
                  <a:pt x="3417266" y="501332"/>
                </a:lnTo>
                <a:lnTo>
                  <a:pt x="3468672" y="505562"/>
                </a:lnTo>
                <a:lnTo>
                  <a:pt x="3520421" y="509989"/>
                </a:lnTo>
                <a:lnTo>
                  <a:pt x="3572497" y="514603"/>
                </a:lnTo>
                <a:lnTo>
                  <a:pt x="3624881" y="519392"/>
                </a:lnTo>
                <a:lnTo>
                  <a:pt x="3677556" y="524346"/>
                </a:lnTo>
                <a:lnTo>
                  <a:pt x="3730506" y="529453"/>
                </a:lnTo>
                <a:lnTo>
                  <a:pt x="3783712" y="534703"/>
                </a:lnTo>
                <a:lnTo>
                  <a:pt x="3837158" y="540085"/>
                </a:lnTo>
                <a:lnTo>
                  <a:pt x="3890826" y="545587"/>
                </a:lnTo>
                <a:lnTo>
                  <a:pt x="3944699" y="551199"/>
                </a:lnTo>
                <a:lnTo>
                  <a:pt x="3998760" y="556910"/>
                </a:lnTo>
                <a:lnTo>
                  <a:pt x="4052991" y="562709"/>
                </a:lnTo>
                <a:lnTo>
                  <a:pt x="4107376" y="568584"/>
                </a:lnTo>
                <a:lnTo>
                  <a:pt x="4161896" y="574526"/>
                </a:lnTo>
                <a:lnTo>
                  <a:pt x="4216534" y="580522"/>
                </a:lnTo>
                <a:lnTo>
                  <a:pt x="4271274" y="586563"/>
                </a:lnTo>
                <a:lnTo>
                  <a:pt x="4326098" y="592636"/>
                </a:lnTo>
                <a:lnTo>
                  <a:pt x="4380988" y="598731"/>
                </a:lnTo>
                <a:lnTo>
                  <a:pt x="4435928" y="604838"/>
                </a:lnTo>
                <a:lnTo>
                  <a:pt x="4490900" y="610945"/>
                </a:lnTo>
                <a:lnTo>
                  <a:pt x="4545886" y="617041"/>
                </a:lnTo>
                <a:lnTo>
                  <a:pt x="4600870" y="623115"/>
                </a:lnTo>
                <a:lnTo>
                  <a:pt x="4655834" y="629156"/>
                </a:lnTo>
                <a:lnTo>
                  <a:pt x="4710761" y="635154"/>
                </a:lnTo>
                <a:lnTo>
                  <a:pt x="4765633" y="641097"/>
                </a:lnTo>
                <a:lnTo>
                  <a:pt x="4820434" y="646975"/>
                </a:lnTo>
                <a:lnTo>
                  <a:pt x="4875146" y="652776"/>
                </a:lnTo>
                <a:lnTo>
                  <a:pt x="4929751" y="658489"/>
                </a:lnTo>
                <a:lnTo>
                  <a:pt x="4984233" y="664104"/>
                </a:lnTo>
                <a:lnTo>
                  <a:pt x="5038574" y="669610"/>
                </a:lnTo>
                <a:lnTo>
                  <a:pt x="5092757" y="674995"/>
                </a:lnTo>
                <a:lnTo>
                  <a:pt x="5146764" y="680249"/>
                </a:lnTo>
                <a:lnTo>
                  <a:pt x="5200579" y="685360"/>
                </a:lnTo>
                <a:lnTo>
                  <a:pt x="5254183" y="690319"/>
                </a:lnTo>
                <a:lnTo>
                  <a:pt x="5307560" y="695113"/>
                </a:lnTo>
                <a:lnTo>
                  <a:pt x="5360693" y="699731"/>
                </a:lnTo>
                <a:lnTo>
                  <a:pt x="5413563" y="704164"/>
                </a:lnTo>
                <a:lnTo>
                  <a:pt x="5466155" y="708400"/>
                </a:lnTo>
                <a:lnTo>
                  <a:pt x="5518449" y="712427"/>
                </a:lnTo>
                <a:lnTo>
                  <a:pt x="5570430" y="716236"/>
                </a:lnTo>
                <a:lnTo>
                  <a:pt x="5622080" y="719814"/>
                </a:lnTo>
                <a:lnTo>
                  <a:pt x="5673382" y="723152"/>
                </a:lnTo>
                <a:lnTo>
                  <a:pt x="5724317" y="726238"/>
                </a:lnTo>
                <a:lnTo>
                  <a:pt x="5774870" y="729060"/>
                </a:lnTo>
                <a:lnTo>
                  <a:pt x="5825022" y="731609"/>
                </a:lnTo>
                <a:lnTo>
                  <a:pt x="5874757" y="733874"/>
                </a:lnTo>
                <a:lnTo>
                  <a:pt x="5924057" y="735842"/>
                </a:lnTo>
                <a:lnTo>
                  <a:pt x="5972905" y="737504"/>
                </a:lnTo>
                <a:lnTo>
                  <a:pt x="6021283" y="738848"/>
                </a:lnTo>
                <a:lnTo>
                  <a:pt x="6069175" y="739864"/>
                </a:lnTo>
                <a:lnTo>
                  <a:pt x="6116563" y="740540"/>
                </a:lnTo>
                <a:lnTo>
                  <a:pt x="6163429" y="740865"/>
                </a:lnTo>
                <a:lnTo>
                  <a:pt x="6209756" y="740829"/>
                </a:lnTo>
                <a:lnTo>
                  <a:pt x="6255528" y="740421"/>
                </a:lnTo>
                <a:lnTo>
                  <a:pt x="6300727" y="739629"/>
                </a:lnTo>
                <a:lnTo>
                  <a:pt x="6345334" y="738443"/>
                </a:lnTo>
                <a:lnTo>
                  <a:pt x="6389335" y="736851"/>
                </a:lnTo>
                <a:lnTo>
                  <a:pt x="6432710" y="734844"/>
                </a:lnTo>
                <a:lnTo>
                  <a:pt x="6475442" y="732409"/>
                </a:lnTo>
                <a:lnTo>
                  <a:pt x="6517515" y="729535"/>
                </a:lnTo>
                <a:lnTo>
                  <a:pt x="6578435" y="724572"/>
                </a:lnTo>
                <a:lnTo>
                  <a:pt x="6639066" y="718758"/>
                </a:lnTo>
                <a:lnTo>
                  <a:pt x="6699398" y="712125"/>
                </a:lnTo>
                <a:lnTo>
                  <a:pt x="6759420" y="704702"/>
                </a:lnTo>
                <a:lnTo>
                  <a:pt x="6819120" y="696519"/>
                </a:lnTo>
                <a:lnTo>
                  <a:pt x="6878488" y="687606"/>
                </a:lnTo>
                <a:lnTo>
                  <a:pt x="6937514" y="677992"/>
                </a:lnTo>
                <a:lnTo>
                  <a:pt x="6996185" y="667707"/>
                </a:lnTo>
                <a:lnTo>
                  <a:pt x="7054491" y="656781"/>
                </a:lnTo>
                <a:lnTo>
                  <a:pt x="7112421" y="645243"/>
                </a:lnTo>
                <a:lnTo>
                  <a:pt x="7169964" y="633124"/>
                </a:lnTo>
                <a:lnTo>
                  <a:pt x="7227110" y="620453"/>
                </a:lnTo>
                <a:lnTo>
                  <a:pt x="7283847" y="607259"/>
                </a:lnTo>
                <a:lnTo>
                  <a:pt x="7340165" y="593574"/>
                </a:lnTo>
                <a:lnTo>
                  <a:pt x="7396051" y="579425"/>
                </a:lnTo>
                <a:lnTo>
                  <a:pt x="7451497" y="564844"/>
                </a:lnTo>
                <a:lnTo>
                  <a:pt x="7506490" y="549859"/>
                </a:lnTo>
                <a:lnTo>
                  <a:pt x="7561019" y="534501"/>
                </a:lnTo>
                <a:lnTo>
                  <a:pt x="7615075" y="518800"/>
                </a:lnTo>
                <a:lnTo>
                  <a:pt x="7668645" y="502784"/>
                </a:lnTo>
                <a:lnTo>
                  <a:pt x="7721719" y="486485"/>
                </a:lnTo>
                <a:lnTo>
                  <a:pt x="7774286" y="469931"/>
                </a:lnTo>
                <a:lnTo>
                  <a:pt x="7826335" y="453152"/>
                </a:lnTo>
                <a:lnTo>
                  <a:pt x="7877855" y="436178"/>
                </a:lnTo>
                <a:lnTo>
                  <a:pt x="7928835" y="419039"/>
                </a:lnTo>
                <a:lnTo>
                  <a:pt x="7979265" y="401765"/>
                </a:lnTo>
                <a:lnTo>
                  <a:pt x="8029133" y="384385"/>
                </a:lnTo>
                <a:lnTo>
                  <a:pt x="8078428" y="366929"/>
                </a:lnTo>
                <a:lnTo>
                  <a:pt x="8127139" y="349427"/>
                </a:lnTo>
                <a:lnTo>
                  <a:pt x="8175256" y="331909"/>
                </a:lnTo>
                <a:lnTo>
                  <a:pt x="8222768" y="314404"/>
                </a:lnTo>
                <a:lnTo>
                  <a:pt x="8269663" y="296942"/>
                </a:lnTo>
                <a:lnTo>
                  <a:pt x="8315931" y="279552"/>
                </a:lnTo>
                <a:lnTo>
                  <a:pt x="8361561" y="262266"/>
                </a:lnTo>
                <a:lnTo>
                  <a:pt x="8406541" y="245111"/>
                </a:lnTo>
                <a:lnTo>
                  <a:pt x="8450861" y="228119"/>
                </a:lnTo>
                <a:lnTo>
                  <a:pt x="8494511" y="211319"/>
                </a:lnTo>
                <a:lnTo>
                  <a:pt x="8537478" y="194740"/>
                </a:lnTo>
                <a:lnTo>
                  <a:pt x="8579753" y="178412"/>
                </a:lnTo>
                <a:lnTo>
                  <a:pt x="8621323" y="162366"/>
                </a:lnTo>
                <a:lnTo>
                  <a:pt x="8662179" y="146630"/>
                </a:lnTo>
                <a:lnTo>
                  <a:pt x="8702310" y="131235"/>
                </a:lnTo>
                <a:lnTo>
                  <a:pt x="8741703" y="116210"/>
                </a:lnTo>
                <a:lnTo>
                  <a:pt x="8780350" y="101585"/>
                </a:lnTo>
                <a:lnTo>
                  <a:pt x="8818237" y="87390"/>
                </a:lnTo>
                <a:lnTo>
                  <a:pt x="8855355" y="73655"/>
                </a:lnTo>
                <a:lnTo>
                  <a:pt x="8891693" y="60409"/>
                </a:lnTo>
                <a:lnTo>
                  <a:pt x="8961984" y="35504"/>
                </a:lnTo>
                <a:lnTo>
                  <a:pt x="9029023" y="12913"/>
                </a:lnTo>
                <a:lnTo>
                  <a:pt x="9061295" y="2560"/>
                </a:lnTo>
                <a:lnTo>
                  <a:pt x="9069603" y="0"/>
                </a:lnTo>
              </a:path>
            </a:pathLst>
          </a:custGeom>
          <a:ln w="10794">
            <a:solidFill>
              <a:srgbClr val="05A0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" y="56966"/>
            <a:ext cx="9144000" cy="892810"/>
          </a:xfrm>
          <a:custGeom>
            <a:avLst/>
            <a:gdLst/>
            <a:ahLst/>
            <a:cxnLst/>
            <a:rect l="l" t="t" r="r" b="b"/>
            <a:pathLst>
              <a:path w="9144000" h="892810">
                <a:moveTo>
                  <a:pt x="0" y="892461"/>
                </a:moveTo>
                <a:lnTo>
                  <a:pt x="52556" y="882917"/>
                </a:lnTo>
                <a:lnTo>
                  <a:pt x="110528" y="871363"/>
                </a:lnTo>
                <a:lnTo>
                  <a:pt x="173708" y="857976"/>
                </a:lnTo>
                <a:lnTo>
                  <a:pt x="241890" y="842937"/>
                </a:lnTo>
                <a:lnTo>
                  <a:pt x="314868" y="826422"/>
                </a:lnTo>
                <a:lnTo>
                  <a:pt x="353090" y="817667"/>
                </a:lnTo>
                <a:lnTo>
                  <a:pt x="392433" y="808611"/>
                </a:lnTo>
                <a:lnTo>
                  <a:pt x="432871" y="799276"/>
                </a:lnTo>
                <a:lnTo>
                  <a:pt x="474379" y="789683"/>
                </a:lnTo>
                <a:lnTo>
                  <a:pt x="516931" y="779855"/>
                </a:lnTo>
                <a:lnTo>
                  <a:pt x="560500" y="769816"/>
                </a:lnTo>
                <a:lnTo>
                  <a:pt x="605062" y="759586"/>
                </a:lnTo>
                <a:lnTo>
                  <a:pt x="650589" y="749188"/>
                </a:lnTo>
                <a:lnTo>
                  <a:pt x="697057" y="738645"/>
                </a:lnTo>
                <a:lnTo>
                  <a:pt x="744438" y="727979"/>
                </a:lnTo>
                <a:lnTo>
                  <a:pt x="792709" y="717212"/>
                </a:lnTo>
                <a:lnTo>
                  <a:pt x="841842" y="706367"/>
                </a:lnTo>
                <a:lnTo>
                  <a:pt x="891812" y="695465"/>
                </a:lnTo>
                <a:lnTo>
                  <a:pt x="942592" y="684530"/>
                </a:lnTo>
                <a:lnTo>
                  <a:pt x="994158" y="673584"/>
                </a:lnTo>
                <a:lnTo>
                  <a:pt x="1046483" y="662648"/>
                </a:lnTo>
                <a:lnTo>
                  <a:pt x="1099542" y="651745"/>
                </a:lnTo>
                <a:lnTo>
                  <a:pt x="1153308" y="640898"/>
                </a:lnTo>
                <a:lnTo>
                  <a:pt x="1207755" y="630129"/>
                </a:lnTo>
                <a:lnTo>
                  <a:pt x="1262858" y="619460"/>
                </a:lnTo>
                <a:lnTo>
                  <a:pt x="1318592" y="608914"/>
                </a:lnTo>
                <a:lnTo>
                  <a:pt x="1374929" y="598512"/>
                </a:lnTo>
                <a:lnTo>
                  <a:pt x="1431845" y="588278"/>
                </a:lnTo>
                <a:lnTo>
                  <a:pt x="1489313" y="578233"/>
                </a:lnTo>
                <a:lnTo>
                  <a:pt x="1547308" y="568400"/>
                </a:lnTo>
                <a:lnTo>
                  <a:pt x="1605803" y="558801"/>
                </a:lnTo>
                <a:lnTo>
                  <a:pt x="1664773" y="549459"/>
                </a:lnTo>
                <a:lnTo>
                  <a:pt x="1724192" y="540395"/>
                </a:lnTo>
                <a:lnTo>
                  <a:pt x="1784034" y="531633"/>
                </a:lnTo>
                <a:lnTo>
                  <a:pt x="1844274" y="523194"/>
                </a:lnTo>
                <a:lnTo>
                  <a:pt x="1904885" y="515101"/>
                </a:lnTo>
                <a:lnTo>
                  <a:pt x="1965841" y="507376"/>
                </a:lnTo>
                <a:lnTo>
                  <a:pt x="2027118" y="500041"/>
                </a:lnTo>
                <a:lnTo>
                  <a:pt x="2088688" y="493119"/>
                </a:lnTo>
                <a:lnTo>
                  <a:pt x="2150526" y="486633"/>
                </a:lnTo>
                <a:lnTo>
                  <a:pt x="2212606" y="480603"/>
                </a:lnTo>
                <a:lnTo>
                  <a:pt x="2274902" y="475054"/>
                </a:lnTo>
                <a:lnTo>
                  <a:pt x="2337389" y="470007"/>
                </a:lnTo>
                <a:lnTo>
                  <a:pt x="2400041" y="465484"/>
                </a:lnTo>
                <a:lnTo>
                  <a:pt x="2462831" y="461508"/>
                </a:lnTo>
                <a:lnTo>
                  <a:pt x="2525734" y="458101"/>
                </a:lnTo>
                <a:lnTo>
                  <a:pt x="2588725" y="455285"/>
                </a:lnTo>
                <a:lnTo>
                  <a:pt x="2630538" y="453793"/>
                </a:lnTo>
                <a:lnTo>
                  <a:pt x="2672996" y="452618"/>
                </a:lnTo>
                <a:lnTo>
                  <a:pt x="2716083" y="451751"/>
                </a:lnTo>
                <a:lnTo>
                  <a:pt x="2759781" y="451184"/>
                </a:lnTo>
                <a:lnTo>
                  <a:pt x="2804074" y="450909"/>
                </a:lnTo>
                <a:lnTo>
                  <a:pt x="2848946" y="450916"/>
                </a:lnTo>
                <a:lnTo>
                  <a:pt x="2894378" y="451197"/>
                </a:lnTo>
                <a:lnTo>
                  <a:pt x="2940356" y="451743"/>
                </a:lnTo>
                <a:lnTo>
                  <a:pt x="2986861" y="452546"/>
                </a:lnTo>
                <a:lnTo>
                  <a:pt x="3033878" y="453596"/>
                </a:lnTo>
                <a:lnTo>
                  <a:pt x="3081388" y="454887"/>
                </a:lnTo>
                <a:lnTo>
                  <a:pt x="3129377" y="456408"/>
                </a:lnTo>
                <a:lnTo>
                  <a:pt x="3177826" y="458151"/>
                </a:lnTo>
                <a:lnTo>
                  <a:pt x="3226720" y="460107"/>
                </a:lnTo>
                <a:lnTo>
                  <a:pt x="3276040" y="462268"/>
                </a:lnTo>
                <a:lnTo>
                  <a:pt x="3325772" y="464626"/>
                </a:lnTo>
                <a:lnTo>
                  <a:pt x="3375897" y="467171"/>
                </a:lnTo>
                <a:lnTo>
                  <a:pt x="3426399" y="469895"/>
                </a:lnTo>
                <a:lnTo>
                  <a:pt x="3477261" y="472789"/>
                </a:lnTo>
                <a:lnTo>
                  <a:pt x="3528467" y="475844"/>
                </a:lnTo>
                <a:lnTo>
                  <a:pt x="3580000" y="479053"/>
                </a:lnTo>
                <a:lnTo>
                  <a:pt x="3631843" y="482406"/>
                </a:lnTo>
                <a:lnTo>
                  <a:pt x="3683979" y="485894"/>
                </a:lnTo>
                <a:lnTo>
                  <a:pt x="3736392" y="489510"/>
                </a:lnTo>
                <a:lnTo>
                  <a:pt x="3789064" y="493244"/>
                </a:lnTo>
                <a:lnTo>
                  <a:pt x="3841980" y="497088"/>
                </a:lnTo>
                <a:lnTo>
                  <a:pt x="3895122" y="501033"/>
                </a:lnTo>
                <a:lnTo>
                  <a:pt x="3948473" y="505070"/>
                </a:lnTo>
                <a:lnTo>
                  <a:pt x="4002017" y="509191"/>
                </a:lnTo>
                <a:lnTo>
                  <a:pt x="4055737" y="513388"/>
                </a:lnTo>
                <a:lnTo>
                  <a:pt x="4109616" y="517651"/>
                </a:lnTo>
                <a:lnTo>
                  <a:pt x="4163637" y="521972"/>
                </a:lnTo>
                <a:lnTo>
                  <a:pt x="4217785" y="526342"/>
                </a:lnTo>
                <a:lnTo>
                  <a:pt x="4272041" y="530752"/>
                </a:lnTo>
                <a:lnTo>
                  <a:pt x="4326389" y="535195"/>
                </a:lnTo>
                <a:lnTo>
                  <a:pt x="4380813" y="539661"/>
                </a:lnTo>
                <a:lnTo>
                  <a:pt x="4435296" y="544142"/>
                </a:lnTo>
                <a:lnTo>
                  <a:pt x="4489820" y="548629"/>
                </a:lnTo>
                <a:lnTo>
                  <a:pt x="4544370" y="553113"/>
                </a:lnTo>
                <a:lnTo>
                  <a:pt x="4598928" y="557586"/>
                </a:lnTo>
                <a:lnTo>
                  <a:pt x="4653477" y="562039"/>
                </a:lnTo>
                <a:lnTo>
                  <a:pt x="4708002" y="566464"/>
                </a:lnTo>
                <a:lnTo>
                  <a:pt x="4762485" y="570851"/>
                </a:lnTo>
                <a:lnTo>
                  <a:pt x="4816909" y="575193"/>
                </a:lnTo>
                <a:lnTo>
                  <a:pt x="4871257" y="579480"/>
                </a:lnTo>
                <a:lnTo>
                  <a:pt x="4925514" y="583705"/>
                </a:lnTo>
                <a:lnTo>
                  <a:pt x="4979661" y="587857"/>
                </a:lnTo>
                <a:lnTo>
                  <a:pt x="5033683" y="591929"/>
                </a:lnTo>
                <a:lnTo>
                  <a:pt x="5087563" y="595913"/>
                </a:lnTo>
                <a:lnTo>
                  <a:pt x="5141283" y="599798"/>
                </a:lnTo>
                <a:lnTo>
                  <a:pt x="5194828" y="603577"/>
                </a:lnTo>
                <a:lnTo>
                  <a:pt x="5248179" y="607242"/>
                </a:lnTo>
                <a:lnTo>
                  <a:pt x="5301322" y="610783"/>
                </a:lnTo>
                <a:lnTo>
                  <a:pt x="5354238" y="614191"/>
                </a:lnTo>
                <a:lnTo>
                  <a:pt x="5406911" y="617459"/>
                </a:lnTo>
                <a:lnTo>
                  <a:pt x="5459324" y="620577"/>
                </a:lnTo>
                <a:lnTo>
                  <a:pt x="5511461" y="623537"/>
                </a:lnTo>
                <a:lnTo>
                  <a:pt x="5563305" y="626331"/>
                </a:lnTo>
                <a:lnTo>
                  <a:pt x="5614838" y="628949"/>
                </a:lnTo>
                <a:lnTo>
                  <a:pt x="5666045" y="631383"/>
                </a:lnTo>
                <a:lnTo>
                  <a:pt x="5716909" y="633624"/>
                </a:lnTo>
                <a:lnTo>
                  <a:pt x="5767412" y="635664"/>
                </a:lnTo>
                <a:lnTo>
                  <a:pt x="5817538" y="637494"/>
                </a:lnTo>
                <a:lnTo>
                  <a:pt x="5867271" y="639106"/>
                </a:lnTo>
                <a:lnTo>
                  <a:pt x="5916592" y="640490"/>
                </a:lnTo>
                <a:lnTo>
                  <a:pt x="5965487" y="641638"/>
                </a:lnTo>
                <a:lnTo>
                  <a:pt x="6013937" y="642542"/>
                </a:lnTo>
                <a:lnTo>
                  <a:pt x="6061927" y="643192"/>
                </a:lnTo>
                <a:lnTo>
                  <a:pt x="6109439" y="643581"/>
                </a:lnTo>
                <a:lnTo>
                  <a:pt x="6156457" y="643700"/>
                </a:lnTo>
                <a:lnTo>
                  <a:pt x="6202964" y="643539"/>
                </a:lnTo>
                <a:lnTo>
                  <a:pt x="6248943" y="643090"/>
                </a:lnTo>
                <a:lnTo>
                  <a:pt x="6294377" y="642345"/>
                </a:lnTo>
                <a:lnTo>
                  <a:pt x="6339250" y="641296"/>
                </a:lnTo>
                <a:lnTo>
                  <a:pt x="6383545" y="639932"/>
                </a:lnTo>
                <a:lnTo>
                  <a:pt x="6427245" y="638246"/>
                </a:lnTo>
                <a:lnTo>
                  <a:pt x="6470333" y="636229"/>
                </a:lnTo>
                <a:lnTo>
                  <a:pt x="6512793" y="633873"/>
                </a:lnTo>
                <a:lnTo>
                  <a:pt x="6554608" y="631168"/>
                </a:lnTo>
                <a:lnTo>
                  <a:pt x="6616301" y="626506"/>
                </a:lnTo>
                <a:lnTo>
                  <a:pt x="6677695" y="621126"/>
                </a:lnTo>
                <a:lnTo>
                  <a:pt x="6738779" y="615055"/>
                </a:lnTo>
                <a:lnTo>
                  <a:pt x="6799541" y="608317"/>
                </a:lnTo>
                <a:lnTo>
                  <a:pt x="6859969" y="600940"/>
                </a:lnTo>
                <a:lnTo>
                  <a:pt x="6920053" y="592949"/>
                </a:lnTo>
                <a:lnTo>
                  <a:pt x="6979781" y="584369"/>
                </a:lnTo>
                <a:lnTo>
                  <a:pt x="7039141" y="575226"/>
                </a:lnTo>
                <a:lnTo>
                  <a:pt x="7098122" y="565547"/>
                </a:lnTo>
                <a:lnTo>
                  <a:pt x="7156712" y="555357"/>
                </a:lnTo>
                <a:lnTo>
                  <a:pt x="7214900" y="544682"/>
                </a:lnTo>
                <a:lnTo>
                  <a:pt x="7272674" y="533547"/>
                </a:lnTo>
                <a:lnTo>
                  <a:pt x="7330023" y="521979"/>
                </a:lnTo>
                <a:lnTo>
                  <a:pt x="7386936" y="510003"/>
                </a:lnTo>
                <a:lnTo>
                  <a:pt x="7443400" y="497645"/>
                </a:lnTo>
                <a:lnTo>
                  <a:pt x="7499405" y="484931"/>
                </a:lnTo>
                <a:lnTo>
                  <a:pt x="7554939" y="471887"/>
                </a:lnTo>
                <a:lnTo>
                  <a:pt x="7609990" y="458538"/>
                </a:lnTo>
                <a:lnTo>
                  <a:pt x="7664548" y="444910"/>
                </a:lnTo>
                <a:lnTo>
                  <a:pt x="7718600" y="431030"/>
                </a:lnTo>
                <a:lnTo>
                  <a:pt x="7772135" y="416922"/>
                </a:lnTo>
                <a:lnTo>
                  <a:pt x="7825141" y="402613"/>
                </a:lnTo>
                <a:lnTo>
                  <a:pt x="7877608" y="388129"/>
                </a:lnTo>
                <a:lnTo>
                  <a:pt x="7929523" y="373495"/>
                </a:lnTo>
                <a:lnTo>
                  <a:pt x="7980875" y="358737"/>
                </a:lnTo>
                <a:lnTo>
                  <a:pt x="8031653" y="343881"/>
                </a:lnTo>
                <a:lnTo>
                  <a:pt x="8081845" y="328953"/>
                </a:lnTo>
                <a:lnTo>
                  <a:pt x="8131440" y="313978"/>
                </a:lnTo>
                <a:lnTo>
                  <a:pt x="8180426" y="298983"/>
                </a:lnTo>
                <a:lnTo>
                  <a:pt x="8228792" y="283993"/>
                </a:lnTo>
                <a:lnTo>
                  <a:pt x="8276526" y="269034"/>
                </a:lnTo>
                <a:lnTo>
                  <a:pt x="8323617" y="254131"/>
                </a:lnTo>
                <a:lnTo>
                  <a:pt x="8370054" y="239312"/>
                </a:lnTo>
                <a:lnTo>
                  <a:pt x="8415824" y="224600"/>
                </a:lnTo>
                <a:lnTo>
                  <a:pt x="8460916" y="210023"/>
                </a:lnTo>
                <a:lnTo>
                  <a:pt x="8505319" y="195606"/>
                </a:lnTo>
                <a:lnTo>
                  <a:pt x="8549022" y="181374"/>
                </a:lnTo>
                <a:lnTo>
                  <a:pt x="8592012" y="167355"/>
                </a:lnTo>
                <a:lnTo>
                  <a:pt x="8634279" y="153572"/>
                </a:lnTo>
                <a:lnTo>
                  <a:pt x="8675811" y="140053"/>
                </a:lnTo>
                <a:lnTo>
                  <a:pt x="8716597" y="126823"/>
                </a:lnTo>
                <a:lnTo>
                  <a:pt x="8756624" y="113908"/>
                </a:lnTo>
                <a:lnTo>
                  <a:pt x="8795882" y="101333"/>
                </a:lnTo>
                <a:lnTo>
                  <a:pt x="8834359" y="89125"/>
                </a:lnTo>
                <a:lnTo>
                  <a:pt x="8872043" y="77309"/>
                </a:lnTo>
                <a:lnTo>
                  <a:pt x="8908924" y="65911"/>
                </a:lnTo>
                <a:lnTo>
                  <a:pt x="8980227" y="44473"/>
                </a:lnTo>
                <a:lnTo>
                  <a:pt x="9048177" y="25016"/>
                </a:lnTo>
                <a:lnTo>
                  <a:pt x="9112682" y="7748"/>
                </a:lnTo>
                <a:lnTo>
                  <a:pt x="9143614" y="0"/>
                </a:lnTo>
              </a:path>
            </a:pathLst>
          </a:custGeom>
          <a:ln w="9524">
            <a:solidFill>
              <a:srgbClr val="08B6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647700"/>
            <a:ext cx="5408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/>
              <a:t>Recurrence</a:t>
            </a:r>
            <a:r>
              <a:rPr sz="4500" spc="-60" dirty="0"/>
              <a:t> </a:t>
            </a:r>
            <a:r>
              <a:rPr sz="4500" spc="-25" dirty="0"/>
              <a:t>Relations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355600" y="1098533"/>
            <a:ext cx="8280400" cy="4803775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50"/>
              </a:spcBef>
            </a:pPr>
            <a:endParaRPr sz="3200" dirty="0">
              <a:latin typeface="Trebuchet MS"/>
              <a:cs typeface="Trebuchet MS"/>
            </a:endParaRPr>
          </a:p>
          <a:p>
            <a:pPr marL="419100" marR="17780" indent="-266700">
              <a:lnSpc>
                <a:spcPct val="127699"/>
              </a:lnSpc>
              <a:spcBef>
                <a:spcPts val="525"/>
              </a:spcBef>
            </a:pPr>
            <a:r>
              <a:rPr sz="2350" b="1" spc="5" dirty="0">
                <a:latin typeface="Book Antiqua"/>
                <a:cs typeface="Book Antiqua"/>
              </a:rPr>
              <a:t>Definition: </a:t>
            </a:r>
            <a:r>
              <a:rPr sz="2350" spc="10" dirty="0">
                <a:latin typeface="Book Antiqua"/>
                <a:cs typeface="Book Antiqua"/>
              </a:rPr>
              <a:t>A </a:t>
            </a:r>
            <a:r>
              <a:rPr sz="2350" i="1" spc="-5" dirty="0">
                <a:latin typeface="Book Antiqua"/>
                <a:cs typeface="Book Antiqua"/>
              </a:rPr>
              <a:t>recurrence relation </a:t>
            </a:r>
            <a:r>
              <a:rPr sz="2350" spc="5" dirty="0">
                <a:latin typeface="Book Antiqua"/>
                <a:cs typeface="Book Antiqua"/>
              </a:rPr>
              <a:t>for the sequence {</a:t>
            </a:r>
            <a:r>
              <a:rPr sz="2350" i="1" spc="5" dirty="0">
                <a:latin typeface="Book Antiqua"/>
                <a:cs typeface="Book Antiqua"/>
              </a:rPr>
              <a:t>a</a:t>
            </a:r>
            <a:r>
              <a:rPr sz="2325" i="1" spc="7" baseline="-28673" dirty="0">
                <a:latin typeface="Book Antiqua"/>
                <a:cs typeface="Book Antiqua"/>
              </a:rPr>
              <a:t>n</a:t>
            </a:r>
            <a:r>
              <a:rPr sz="2350" spc="5" dirty="0">
                <a:latin typeface="Book Antiqua"/>
                <a:cs typeface="Book Antiqua"/>
              </a:rPr>
              <a:t>} is an  equation </a:t>
            </a:r>
            <a:r>
              <a:rPr sz="2350" dirty="0">
                <a:latin typeface="Book Antiqua"/>
                <a:cs typeface="Book Antiqua"/>
              </a:rPr>
              <a:t>that expresses </a:t>
            </a:r>
            <a:r>
              <a:rPr sz="2350" i="1" spc="10" dirty="0">
                <a:latin typeface="Book Antiqua"/>
                <a:cs typeface="Book Antiqua"/>
              </a:rPr>
              <a:t>a</a:t>
            </a:r>
            <a:r>
              <a:rPr sz="2325" i="1" spc="15" baseline="-28673" dirty="0">
                <a:latin typeface="Book Antiqua"/>
                <a:cs typeface="Book Antiqua"/>
              </a:rPr>
              <a:t>n </a:t>
            </a:r>
            <a:r>
              <a:rPr sz="2350" dirty="0">
                <a:latin typeface="Book Antiqua"/>
                <a:cs typeface="Book Antiqua"/>
              </a:rPr>
              <a:t>in </a:t>
            </a:r>
            <a:r>
              <a:rPr sz="2350" spc="5" dirty="0">
                <a:latin typeface="Book Antiqua"/>
                <a:cs typeface="Book Antiqua"/>
              </a:rPr>
              <a:t>terms of one or </a:t>
            </a:r>
            <a:r>
              <a:rPr sz="2350" spc="-5" dirty="0">
                <a:latin typeface="Book Antiqua"/>
                <a:cs typeface="Book Antiqua"/>
              </a:rPr>
              <a:t>more </a:t>
            </a:r>
            <a:r>
              <a:rPr sz="2350" spc="5" dirty="0">
                <a:latin typeface="Book Antiqua"/>
                <a:cs typeface="Book Antiqua"/>
              </a:rPr>
              <a:t>of </a:t>
            </a:r>
            <a:r>
              <a:rPr sz="2350" dirty="0">
                <a:latin typeface="Book Antiqua"/>
                <a:cs typeface="Book Antiqua"/>
              </a:rPr>
              <a:t>the  previous </a:t>
            </a:r>
            <a:r>
              <a:rPr sz="2350" spc="5" dirty="0">
                <a:latin typeface="Book Antiqua"/>
                <a:cs typeface="Book Antiqua"/>
              </a:rPr>
              <a:t>terms of the </a:t>
            </a:r>
            <a:r>
              <a:rPr sz="2350" dirty="0">
                <a:latin typeface="Book Antiqua"/>
                <a:cs typeface="Book Antiqua"/>
              </a:rPr>
              <a:t>sequence, </a:t>
            </a:r>
            <a:r>
              <a:rPr sz="2350" spc="-35" dirty="0">
                <a:latin typeface="Book Antiqua"/>
                <a:cs typeface="Book Antiqua"/>
              </a:rPr>
              <a:t>namely, </a:t>
            </a:r>
            <a:r>
              <a:rPr sz="2350" i="1" spc="5" dirty="0">
                <a:latin typeface="Book Antiqua"/>
                <a:cs typeface="Book Antiqua"/>
              </a:rPr>
              <a:t>a</a:t>
            </a:r>
            <a:r>
              <a:rPr sz="2325" spc="7" baseline="-26881" dirty="0">
                <a:latin typeface="Times New Roman"/>
                <a:cs typeface="Times New Roman"/>
              </a:rPr>
              <a:t>0</a:t>
            </a:r>
            <a:r>
              <a:rPr sz="2350" i="1" spc="5" dirty="0">
                <a:latin typeface="Book Antiqua"/>
                <a:cs typeface="Book Antiqua"/>
              </a:rPr>
              <a:t>, a</a:t>
            </a:r>
            <a:r>
              <a:rPr sz="2325" i="1" spc="7" baseline="-28673" dirty="0">
                <a:latin typeface="Book Antiqua"/>
                <a:cs typeface="Book Antiqua"/>
              </a:rPr>
              <a:t>1</a:t>
            </a:r>
            <a:r>
              <a:rPr sz="2350" i="1" spc="5" dirty="0">
                <a:latin typeface="Book Antiqua"/>
                <a:cs typeface="Book Antiqua"/>
              </a:rPr>
              <a:t>, </a:t>
            </a:r>
            <a:r>
              <a:rPr sz="2350" i="1" spc="10" dirty="0">
                <a:latin typeface="Book Antiqua"/>
                <a:cs typeface="Book Antiqua"/>
              </a:rPr>
              <a:t>…, </a:t>
            </a:r>
            <a:r>
              <a:rPr sz="2350" i="1" spc="5" dirty="0">
                <a:latin typeface="Book Antiqua"/>
                <a:cs typeface="Book Antiqua"/>
              </a:rPr>
              <a:t>a</a:t>
            </a:r>
            <a:r>
              <a:rPr sz="2325" i="1" spc="7" baseline="-28673" dirty="0">
                <a:latin typeface="Book Antiqua"/>
                <a:cs typeface="Book Antiqua"/>
              </a:rPr>
              <a:t>n-1</a:t>
            </a:r>
            <a:r>
              <a:rPr sz="2350" spc="5" dirty="0">
                <a:latin typeface="Book Antiqua"/>
                <a:cs typeface="Book Antiqua"/>
              </a:rPr>
              <a:t>, for  all integers </a:t>
            </a:r>
            <a:r>
              <a:rPr sz="2350" i="1" spc="5" dirty="0">
                <a:latin typeface="Book Antiqua"/>
                <a:cs typeface="Book Antiqua"/>
              </a:rPr>
              <a:t>n </a:t>
            </a:r>
            <a:r>
              <a:rPr sz="2350" spc="5" dirty="0">
                <a:latin typeface="Book Antiqua"/>
                <a:cs typeface="Book Antiqua"/>
              </a:rPr>
              <a:t>with </a:t>
            </a:r>
            <a:r>
              <a:rPr sz="2350" i="1" spc="5" dirty="0">
                <a:latin typeface="Book Antiqua"/>
                <a:cs typeface="Book Antiqua"/>
              </a:rPr>
              <a:t>n </a:t>
            </a:r>
            <a:r>
              <a:rPr sz="2350" i="1" spc="5" dirty="0">
                <a:latin typeface="Arial"/>
                <a:cs typeface="Arial"/>
              </a:rPr>
              <a:t>≥ </a:t>
            </a:r>
            <a:r>
              <a:rPr sz="2350" i="1" spc="5" dirty="0">
                <a:latin typeface="Book Antiqua"/>
                <a:cs typeface="Book Antiqua"/>
              </a:rPr>
              <a:t>n</a:t>
            </a:r>
            <a:r>
              <a:rPr sz="2325" spc="7" baseline="-26881" dirty="0">
                <a:latin typeface="Times New Roman"/>
                <a:cs typeface="Times New Roman"/>
              </a:rPr>
              <a:t>0</a:t>
            </a:r>
            <a:r>
              <a:rPr sz="2350" spc="5" dirty="0">
                <a:latin typeface="Book Antiqua"/>
                <a:cs typeface="Book Antiqua"/>
              </a:rPr>
              <a:t>, </a:t>
            </a:r>
            <a:r>
              <a:rPr sz="2350" spc="-5" dirty="0">
                <a:latin typeface="Book Antiqua"/>
                <a:cs typeface="Book Antiqua"/>
              </a:rPr>
              <a:t>where </a:t>
            </a:r>
            <a:r>
              <a:rPr sz="2350" i="1" spc="10" dirty="0">
                <a:latin typeface="Book Antiqua"/>
                <a:cs typeface="Book Antiqua"/>
              </a:rPr>
              <a:t>n</a:t>
            </a:r>
            <a:r>
              <a:rPr sz="2325" spc="15" baseline="-26881" dirty="0">
                <a:latin typeface="Times New Roman"/>
                <a:cs typeface="Times New Roman"/>
              </a:rPr>
              <a:t>0 </a:t>
            </a:r>
            <a:r>
              <a:rPr sz="2350" spc="5" dirty="0">
                <a:latin typeface="Book Antiqua"/>
                <a:cs typeface="Book Antiqua"/>
              </a:rPr>
              <a:t>is a nonnegative</a:t>
            </a:r>
            <a:r>
              <a:rPr sz="2350" spc="-285" dirty="0">
                <a:latin typeface="Book Antiqua"/>
                <a:cs typeface="Book Antiqua"/>
              </a:rPr>
              <a:t> </a:t>
            </a:r>
            <a:r>
              <a:rPr sz="2350" spc="-20" dirty="0">
                <a:latin typeface="Book Antiqua"/>
                <a:cs typeface="Book Antiqua"/>
              </a:rPr>
              <a:t>integer.</a:t>
            </a:r>
            <a:endParaRPr sz="2350" dirty="0">
              <a:latin typeface="Book Antiqua"/>
              <a:cs typeface="Book Antiqua"/>
            </a:endParaRPr>
          </a:p>
          <a:p>
            <a:pPr marL="393700" marR="147955" indent="-246379" algn="just">
              <a:lnSpc>
                <a:spcPct val="109800"/>
              </a:lnSpc>
              <a:spcBef>
                <a:spcPts val="1010"/>
              </a:spcBef>
              <a:buClr>
                <a:srgbClr val="0BD0D9"/>
              </a:buClr>
              <a:buSzPct val="95744"/>
              <a:buFont typeface="Lucida Sans Unicode"/>
              <a:buChar char="●"/>
              <a:tabLst>
                <a:tab pos="393700" algn="l"/>
              </a:tabLst>
            </a:pPr>
            <a:r>
              <a:rPr sz="2350" spc="10" dirty="0">
                <a:latin typeface="Book Antiqua"/>
                <a:cs typeface="Book Antiqua"/>
              </a:rPr>
              <a:t>A </a:t>
            </a:r>
            <a:r>
              <a:rPr sz="2350" spc="5" dirty="0">
                <a:latin typeface="Book Antiqua"/>
                <a:cs typeface="Book Antiqua"/>
              </a:rPr>
              <a:t>sequence is called a </a:t>
            </a:r>
            <a:r>
              <a:rPr sz="2350" i="1" dirty="0">
                <a:latin typeface="Book Antiqua"/>
                <a:cs typeface="Book Antiqua"/>
              </a:rPr>
              <a:t>solution </a:t>
            </a:r>
            <a:r>
              <a:rPr sz="2350" spc="5" dirty="0">
                <a:latin typeface="Book Antiqua"/>
                <a:cs typeface="Book Antiqua"/>
              </a:rPr>
              <a:t>of a </a:t>
            </a:r>
            <a:r>
              <a:rPr sz="2350" spc="-5" dirty="0">
                <a:latin typeface="Book Antiqua"/>
                <a:cs typeface="Book Antiqua"/>
              </a:rPr>
              <a:t>recurrence </a:t>
            </a:r>
            <a:r>
              <a:rPr sz="2350" dirty="0">
                <a:latin typeface="Book Antiqua"/>
                <a:cs typeface="Book Antiqua"/>
              </a:rPr>
              <a:t>relation if</a:t>
            </a:r>
            <a:r>
              <a:rPr sz="2350" spc="-185" dirty="0">
                <a:latin typeface="Book Antiqua"/>
                <a:cs typeface="Book Antiqua"/>
              </a:rPr>
              <a:t> </a:t>
            </a:r>
            <a:r>
              <a:rPr sz="2350" spc="5" dirty="0">
                <a:latin typeface="Book Antiqua"/>
                <a:cs typeface="Book Antiqua"/>
              </a:rPr>
              <a:t>its  terms satisfy the </a:t>
            </a:r>
            <a:r>
              <a:rPr sz="2350" spc="-5" dirty="0">
                <a:latin typeface="Book Antiqua"/>
                <a:cs typeface="Book Antiqua"/>
              </a:rPr>
              <a:t>recurrence</a:t>
            </a:r>
            <a:r>
              <a:rPr sz="2350" spc="-20" dirty="0">
                <a:latin typeface="Book Antiqua"/>
                <a:cs typeface="Book Antiqua"/>
              </a:rPr>
              <a:t> </a:t>
            </a:r>
            <a:r>
              <a:rPr sz="2350" spc="-5" dirty="0">
                <a:latin typeface="Book Antiqua"/>
                <a:cs typeface="Book Antiqua"/>
              </a:rPr>
              <a:t>relation.</a:t>
            </a:r>
            <a:endParaRPr sz="2350" dirty="0">
              <a:latin typeface="Book Antiqua"/>
              <a:cs typeface="Book Antiqua"/>
            </a:endParaRPr>
          </a:p>
          <a:p>
            <a:pPr marL="393700" marR="311150" indent="-246379" algn="just">
              <a:lnSpc>
                <a:spcPct val="109900"/>
              </a:lnSpc>
              <a:spcBef>
                <a:spcPts val="600"/>
              </a:spcBef>
              <a:buClr>
                <a:srgbClr val="0BD0D9"/>
              </a:buClr>
              <a:buSzPct val="95744"/>
              <a:buFont typeface="Lucida Sans Unicode"/>
              <a:buChar char="●"/>
              <a:tabLst>
                <a:tab pos="393700" algn="l"/>
              </a:tabLst>
            </a:pPr>
            <a:r>
              <a:rPr sz="2350" spc="5" dirty="0">
                <a:latin typeface="Book Antiqua"/>
                <a:cs typeface="Book Antiqua"/>
              </a:rPr>
              <a:t>The </a:t>
            </a:r>
            <a:r>
              <a:rPr sz="2350" i="1" dirty="0">
                <a:latin typeface="Book Antiqua"/>
                <a:cs typeface="Book Antiqua"/>
              </a:rPr>
              <a:t>initial conditions </a:t>
            </a:r>
            <a:r>
              <a:rPr sz="2350" spc="5" dirty="0">
                <a:latin typeface="Book Antiqua"/>
                <a:cs typeface="Book Antiqua"/>
              </a:rPr>
              <a:t>for a sequence specify the terms </a:t>
            </a:r>
            <a:r>
              <a:rPr sz="2350" dirty="0">
                <a:latin typeface="Book Antiqua"/>
                <a:cs typeface="Book Antiqua"/>
              </a:rPr>
              <a:t>that  precede </a:t>
            </a:r>
            <a:r>
              <a:rPr sz="2350" spc="5" dirty="0">
                <a:latin typeface="Book Antiqua"/>
                <a:cs typeface="Book Antiqua"/>
              </a:rPr>
              <a:t>the </a:t>
            </a:r>
            <a:r>
              <a:rPr sz="2350" dirty="0">
                <a:latin typeface="Book Antiqua"/>
                <a:cs typeface="Book Antiqua"/>
              </a:rPr>
              <a:t>first </a:t>
            </a:r>
            <a:r>
              <a:rPr sz="2350" spc="5" dirty="0">
                <a:latin typeface="Book Antiqua"/>
                <a:cs typeface="Book Antiqua"/>
              </a:rPr>
              <a:t>term </a:t>
            </a:r>
            <a:r>
              <a:rPr sz="2350" spc="-5" dirty="0">
                <a:latin typeface="Book Antiqua"/>
                <a:cs typeface="Book Antiqua"/>
              </a:rPr>
              <a:t>where </a:t>
            </a:r>
            <a:r>
              <a:rPr sz="2350" spc="5" dirty="0">
                <a:latin typeface="Book Antiqua"/>
                <a:cs typeface="Book Antiqua"/>
              </a:rPr>
              <a:t>the </a:t>
            </a:r>
            <a:r>
              <a:rPr sz="2350" spc="-5" dirty="0">
                <a:latin typeface="Book Antiqua"/>
                <a:cs typeface="Book Antiqua"/>
              </a:rPr>
              <a:t>recurrence </a:t>
            </a:r>
            <a:r>
              <a:rPr sz="2350" dirty="0">
                <a:latin typeface="Book Antiqua"/>
                <a:cs typeface="Book Antiqua"/>
              </a:rPr>
              <a:t>relation </a:t>
            </a:r>
            <a:r>
              <a:rPr sz="2350" spc="5" dirty="0">
                <a:latin typeface="Book Antiqua"/>
                <a:cs typeface="Book Antiqua"/>
              </a:rPr>
              <a:t>takes  </a:t>
            </a:r>
            <a:r>
              <a:rPr sz="2350" spc="-5" dirty="0">
                <a:latin typeface="Book Antiqua"/>
                <a:cs typeface="Book Antiqua"/>
              </a:rPr>
              <a:t>effect.</a:t>
            </a:r>
            <a:endParaRPr sz="235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68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2368</Words>
  <Application>Microsoft Office PowerPoint</Application>
  <PresentationFormat>On-screen Show (4:3)</PresentationFormat>
  <Paragraphs>273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UNIT 3</vt:lpstr>
      <vt:lpstr>Generating Functions Section 8.4</vt:lpstr>
      <vt:lpstr>Generating Functions</vt:lpstr>
      <vt:lpstr>Generating Functions for Finite  Sequences</vt:lpstr>
      <vt:lpstr>Generating Functions for Finite  Sequences (continued)</vt:lpstr>
      <vt:lpstr>Slide 6</vt:lpstr>
      <vt:lpstr>Counting Problems and Generating  Functions</vt:lpstr>
      <vt:lpstr>Counting Problems and Generating  Functions (continued)</vt:lpstr>
      <vt:lpstr>Recurrence Relations</vt:lpstr>
      <vt:lpstr>Recurrence Relations</vt:lpstr>
      <vt:lpstr>Modeling with Recurrence Relations</vt:lpstr>
      <vt:lpstr>Linear Homogeneous Recurrence  Relations</vt:lpstr>
      <vt:lpstr>Examples of Linear Homogeneous  Recurrence Relations</vt:lpstr>
      <vt:lpstr>Solving Linear Homogeneous  Recurrence Relations</vt:lpstr>
      <vt:lpstr>Solving Linear Homogeneous  Recurrence Relations of Degree Two</vt:lpstr>
      <vt:lpstr>Using Theorem 1</vt:lpstr>
      <vt:lpstr>An Explicit Formula for the Fibonacci  Numbers</vt:lpstr>
      <vt:lpstr>Fibonacci Numbers (continued) Therefore by Theorem 1</vt:lpstr>
      <vt:lpstr>The Solution when there is a Repeated  Root Theorem 2: Let c1 and c2 be real numbers with c2 ≠ 0.  Suppose that r2 – c1r – c2 = 0 has one repeated root r0.  Then the sequence {an} is a solution to the recurrence  relation an = c1an−1 + c2an−2 if and only if</vt:lpstr>
      <vt:lpstr>Using Theorem 2</vt:lpstr>
      <vt:lpstr>Solving Linear Homogeneous Recurrence  Relations of Arbitrary Degree</vt:lpstr>
      <vt:lpstr>The General Case with Repeated Roots  Allowed</vt:lpstr>
      <vt:lpstr>Linear Nonhomogeneous Recurrence  Relations with Constant Coefficients</vt:lpstr>
      <vt:lpstr>Linear Nonhomogeneous Recurrence  Relations with Constant Coefficients (cont.)</vt:lpstr>
      <vt:lpstr>Solving Linear Nonhomogeneous Recurrence  Relations with Constant Coefficients</vt:lpstr>
      <vt:lpstr>Solving Linear Nonhomogeneous Recurrence  Relations with Constant Coefficients (continued)</vt:lpstr>
      <vt:lpstr>Inclusion-Exclusion Section 8.5</vt:lpstr>
      <vt:lpstr>Principle of Inclusion-Exclusion</vt:lpstr>
      <vt:lpstr>Two Finite Sets</vt:lpstr>
      <vt:lpstr>Three Finite Sets</vt:lpstr>
      <vt:lpstr>Three Finite Sets Continued</vt:lpstr>
      <vt:lpstr>Illustration of Three Finite Set  Example</vt:lpstr>
      <vt:lpstr>Slide 33</vt:lpstr>
      <vt:lpstr>Slide 34</vt:lpstr>
      <vt:lpstr>The Principle of Inclusion-Exclusion  (continued)</vt:lpstr>
      <vt:lpstr>The Principle of Inclusion-Exclusion  (cont)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Functions</dc:title>
  <dc:creator>venu</dc:creator>
  <cp:lastModifiedBy>Phani</cp:lastModifiedBy>
  <cp:revision>16</cp:revision>
  <dcterms:created xsi:type="dcterms:W3CDTF">2020-07-15T10:57:50Z</dcterms:created>
  <dcterms:modified xsi:type="dcterms:W3CDTF">2020-07-16T06:17:50Z</dcterms:modified>
</cp:coreProperties>
</file>