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9" r:id="rId12"/>
    <p:sldId id="270" r:id="rId13"/>
    <p:sldId id="268" r:id="rId14"/>
    <p:sldId id="271" r:id="rId15"/>
    <p:sldId id="267" r:id="rId16"/>
    <p:sldId id="274" r:id="rId17"/>
    <p:sldId id="273" r:id="rId18"/>
    <p:sldId id="275" r:id="rId19"/>
    <p:sldId id="278" r:id="rId20"/>
    <p:sldId id="276" r:id="rId21"/>
    <p:sldId id="277" r:id="rId22"/>
    <p:sldId id="281" r:id="rId23"/>
    <p:sldId id="279" r:id="rId24"/>
    <p:sldId id="280" r:id="rId25"/>
    <p:sldId id="283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9" autoAdjust="0"/>
    <p:restoredTop sz="94660"/>
  </p:normalViewPr>
  <p:slideViewPr>
    <p:cSldViewPr>
      <p:cViewPr>
        <p:scale>
          <a:sx n="66" d="100"/>
          <a:sy n="66" d="100"/>
        </p:scale>
        <p:origin x="-858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2000"/>
            <a:lum/>
          </a:blip>
          <a:srcRect/>
          <a:stretch>
            <a:fillRect l="2000" t="19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0143F-959B-48DC-B822-4501DCEA7300}" type="datetimeFigureOut">
              <a:rPr lang="en-US" smtClean="0"/>
              <a:pPr/>
              <a:t>4/18/2025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10886-B7B5-4370-BF9B-239E82AAFF2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"/>
            <a:ext cx="9144000" cy="1224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b="1" dirty="0">
                <a:latin typeface="Bookman Old Style" pitchFamily="18" charset="0"/>
              </a:rPr>
              <a:t>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  <a:latin typeface="Bookman Old Style" pitchFamily="18" charset="0"/>
                <a:sym typeface="Symbol" pitchFamily="18" charset="2"/>
              </a:rPr>
              <a:t>Definition</a:t>
            </a: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Let A and B be sets. A binary relation from A to B is a subset of AB.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In other words, for a binary relation R we have </a:t>
            </a:r>
            <a:b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</a:b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R  AB. We use the notation </a:t>
            </a:r>
            <a:r>
              <a:rPr lang="en-US" sz="2400" dirty="0" err="1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aRb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 to denote that (a, b)R and </a:t>
            </a:r>
            <a:r>
              <a:rPr lang="en-US" sz="2400" dirty="0" err="1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a</a:t>
            </a:r>
            <a:r>
              <a:rPr lang="en-US" sz="2400" u="sng" dirty="0" err="1">
                <a:solidFill>
                  <a:schemeClr val="tx1"/>
                </a:solidFill>
                <a:effectLst/>
                <a:latin typeface="Bookman Old Style" pitchFamily="18" charset="0"/>
                <a:sym typeface="Symbol" pitchFamily="18" charset="2"/>
              </a:rPr>
              <a:t>R</a:t>
            </a:r>
            <a:r>
              <a:rPr lang="en-US" sz="2400" dirty="0" err="1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 to denote that (a, b)R.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If we want to describe a relationship between elements of two sets A and B, we can use ordered pairs with their first element taken from A and  their second element taken from B.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Since this is a relation between two sets, it is called a binary relation.</a:t>
            </a:r>
          </a:p>
          <a:p>
            <a:pPr algn="just"/>
            <a:endParaRPr lang="en-US" sz="2800" b="1" dirty="0">
              <a:solidFill>
                <a:schemeClr val="tx1"/>
              </a:solidFill>
              <a:latin typeface="Bookman Old Style" pitchFamily="18" charset="0"/>
              <a:sym typeface="Symbol" pitchFamily="18" charset="2"/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0" y="0"/>
            <a:ext cx="9144000" cy="12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Equivalence Relation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1" y="1500174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Let us assume that R be a relation on the set of ordered pairs of positive integers such that ((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 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c,d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 if and only if ad=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. Is R an equivalence relation?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In order to prove that R is an equivalence relation, we must show that R is reflexive, symmetric and transitive.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0" y="-24"/>
            <a:ext cx="9144000" cy="11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Equivalence Relation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500174"/>
            <a:ext cx="914400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13588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Reflexive Property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According to the reflexive property, if (a, a)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R, for every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For all pairs of positive integers,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((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Clearly, we can say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for all positive integers.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Hence, the reflexive property is proved.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0" y="-24"/>
            <a:ext cx="9144000" cy="11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Equivalence Relation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0" y="1500174"/>
            <a:ext cx="9144000" cy="5015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13588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Symmetric Property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From the symmetric property,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if (a, b)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R, then we can say (b, a)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For the given condition,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if ((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c,d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R, then ((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c,d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If ((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c,d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R, then ad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bc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and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=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da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since multiplication is commutative.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Therefore ((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c,d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Hence symmetric property is proved.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0" y="0"/>
            <a:ext cx="9144000" cy="1188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Equivalence Relation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813588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Transitive Property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From the transitive property,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if (a, b)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 and (b, c)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R, then (a, c) also belongs to R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For the given set of ordered pairs of positive integers,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((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 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c,d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 and ((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c,d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 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e,f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R,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then ((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e,f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Now, assume that ((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 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c,d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 and ((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c,d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 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e,f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Then we get, ad =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cb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and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cf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= de.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The above relation implies that a/b = c/d and that c/d = e/f,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so a/b = e/f we get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af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= be.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Therefore ((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a,b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),(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e,f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))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R.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ts val="304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Hence transitive property is proved.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-32" y="-24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Equivalence Relation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0" y="1428736"/>
            <a:ext cx="91440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Example: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Let A = {1, 2, 3, 4} and R = {(1, 1), (1, 3), (2, 2), (2, 4), (3, 1), (3, 3), (4, 2), (4, 4)}.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Show that R is an Equivalence Relation.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Solution: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Reflexive: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Relation R is reflexive as (1, 1), (2, 2), (3, 3) and (4, 4)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Symmetric: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Relation R is symmetric because whenever (a, b)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R, (b, a) also belongs to R.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Example: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(2, 4)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⟹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(4, 2)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Transitive: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Relation R is transitive because whenever (a, b) and (b, c) belongs to R, (a, c) also belongs to 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Example: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(2, 4), (4, 2)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⟹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(2, 2)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0" y="-214338"/>
            <a:ext cx="9144000" cy="111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IN" sz="4400" b="1" dirty="0">
                <a:latin typeface="Bookman Old Style" pitchFamily="18" charset="0"/>
                <a:ea typeface="+mj-ea"/>
                <a:cs typeface="+mj-cs"/>
              </a:rPr>
              <a:t>Partial Order Relations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0" y="1000108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 relation R on a set A is called a partial order relation if it satisfies the following three properties: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Relation R is Reflexive, i.e.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aRa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mbria Math" pitchFamily="18" charset="0"/>
              </a:rPr>
              <a:t>∀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Verdana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Verdana" pitchFamily="34" charset="0"/>
              </a:rPr>
              <a:t>a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Verdana" pitchFamily="34" charset="0"/>
              </a:rPr>
              <a:t>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Verdana" pitchFamily="34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Calibri" pitchFamily="34" charset="0"/>
              <a:cs typeface="Gautami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Relation R is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Antisymmetric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, i.e.,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aRb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and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bRa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mbria Math" pitchFamily="18" charset="0"/>
              </a:rPr>
              <a:t>⟹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a = b.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Relation R is transitive, i.e.,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aRb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and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bRc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mbria Math" pitchFamily="18" charset="0"/>
              </a:rPr>
              <a:t>⟹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aRc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5619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Example1: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Show whether the relation (x, y)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R, if, x ≥ y defined on the set of +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ve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integers is a partial order relation.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Solution: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Consider the set A = {1, 2, 3, 4} containing four +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ve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integers. Find the relation for this set such as R = {(2, 1), (3, 1), (3, 2), (4, 1), (4, 2), (4, 3), (1, 1), (2, 2), (3, 3), (4, 4)}.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Reflexive: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The relation is reflexive as for every a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A. (a, a)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R, i.e. (1, 1), (2, 2), (3, 3), (4, 4)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Antisymmetric</a:t>
            </a: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The relation is </a:t>
            </a:r>
            <a:r>
              <a:rPr kumimoji="0" lang="en-US" sz="2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antisymmetric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as whenever (a, b) and (b, a)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R, we have a = b.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Transitive: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The relation is transitive as whenever (a, b) and (b, c)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R, we have (a, c) 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0" y="1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IN" sz="4400" b="1" dirty="0">
                <a:latin typeface="Bookman Old Style" pitchFamily="18" charset="0"/>
                <a:ea typeface="+mj-ea"/>
                <a:cs typeface="+mj-cs"/>
              </a:rPr>
              <a:t>Partial Order Relations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IN" sz="4400" b="1" dirty="0">
                <a:latin typeface="Bookman Old Style" pitchFamily="18" charset="0"/>
                <a:ea typeface="+mj-ea"/>
                <a:cs typeface="+mj-cs"/>
              </a:rPr>
              <a:t>Partial Order Relations</a:t>
            </a:r>
          </a:p>
        </p:txBody>
      </p:sp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5569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Example2: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Show that the relation 'Divides' defined on N is a partial order relation.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Reflexive: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We have a divides a,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∀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a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. Therefore, relation 'Di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vides' is reflexive.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Antisymmetric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Let a, b, c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N, such that a divides b. It implies b divides a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iff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 = b. So, the relation is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antisymmetric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Transitive: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Let a, b, c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N, such that a divides b and b divides c.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IN" sz="4400" b="1" dirty="0">
                <a:latin typeface="Bookman Old Style" pitchFamily="18" charset="0"/>
                <a:ea typeface="+mj-ea"/>
                <a:cs typeface="+mj-cs"/>
              </a:rPr>
              <a:t>Partial Order Relations</a:t>
            </a:r>
          </a:p>
        </p:txBody>
      </p:sp>
      <p:sp>
        <p:nvSpPr>
          <p:cNvPr id="32769" name="Rectangle 1"/>
          <p:cNvSpPr>
            <a:spLocks noChangeArrowheads="1"/>
          </p:cNvSpPr>
          <p:nvPr/>
        </p:nvSpPr>
        <p:spPr bwMode="auto">
          <a:xfrm>
            <a:off x="0" y="1142984"/>
            <a:ext cx="9144000" cy="501675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Partial Order Set (POSET):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The set A together with a partial order relation R on the set A and is denoted by (A, R) is called a partial orders set or POSET.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Total Order Relation: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Consider the relation R on the set A. If it is also called the case that for all, a, 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A, we hav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 either (a, b)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 or (b, a)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R or a = b, then the relation R is known total order relation on set A.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Example: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Show that the relation '&lt;' (less than) defined on N, the set of +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ve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integers is neither an equivalence relation nor partially ordered relation but is a total order relation.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Solution: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Reflexive: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Let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N, then a &lt; a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⟹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'&lt;' is not reflexive.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As, the relation '&lt;' (less than) is not reflexive, it is neither an equivalence relation nor the partial order relation.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But, as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∀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a, 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N, we have either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&lt; b or b &lt; a or a = b. So, the relation is a total order relation.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IN" sz="4400" b="1" dirty="0">
                <a:latin typeface="Bookman Old Style" pitchFamily="18" charset="0"/>
                <a:ea typeface="+mj-ea"/>
                <a:cs typeface="+mj-cs"/>
              </a:rPr>
              <a:t>Partial Order Relations</a:t>
            </a:r>
          </a:p>
        </p:txBody>
      </p:sp>
      <p:sp>
        <p:nvSpPr>
          <p:cNvPr id="33793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181588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Elements of POSET: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Maximal Element: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 An element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Verdana" pitchFamily="34" charset="0"/>
              </a:rPr>
              <a:t> A is called a maximal element of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A if there is no element in c in A such that    a ≤ c.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Minimal Element: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 An element 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Verdana" pitchFamily="34" charset="0"/>
              </a:rPr>
              <a:t> A is called a minimal element of A if there is no element in c in A such that     c ≤ 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0" y="3000372"/>
            <a:ext cx="857252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Gautami"/>
              </a:rPr>
              <a:t>Example: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Gautami"/>
              </a:rPr>
              <a:t> Determine all the maximal and minimal elements of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Gautami"/>
              </a:rPr>
              <a:t>poset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Gautami"/>
              </a:rPr>
              <a:t> whose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Gautami"/>
              </a:rPr>
              <a:t>Hasse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Gautami"/>
              </a:rPr>
              <a:t> diagram is shown in fig: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</p:txBody>
      </p:sp>
      <p:pic>
        <p:nvPicPr>
          <p:cNvPr id="33794" name="Picture 1" descr="Partially Ordered Se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3786190"/>
            <a:ext cx="3371850" cy="1905000"/>
          </a:xfrm>
          <a:prstGeom prst="rect">
            <a:avLst/>
          </a:prstGeom>
          <a:noFill/>
        </p:spPr>
      </p:pic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5715016"/>
            <a:ext cx="594425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Solution: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The maximal elements are b and f.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	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   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The minimal elements are d and e.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24"/>
            <a:ext cx="9144000" cy="1260000"/>
          </a:xfr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latin typeface="Bookman Old Style" pitchFamily="18" charset="0"/>
              </a:rPr>
              <a:t>Relations on a Set</a:t>
            </a:r>
            <a:endParaRPr lang="en-CA" b="1" dirty="0">
              <a:latin typeface="Bookman Old Style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00174"/>
            <a:ext cx="9144000" cy="5357826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Definition: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 A relation on the set A is a relation from A to A.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Bookman Old Style" pitchFamily="18" charset="0"/>
              <a:sym typeface="Symbol" pitchFamily="18" charset="2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In other words, a relation on the set A is a subset of AA.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  <a:latin typeface="Bookman Old Style" pitchFamily="18" charset="0"/>
              <a:sym typeface="Symbol" pitchFamily="18" charset="2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Example:</a:t>
            </a:r>
            <a:r>
              <a:rPr lang="en-US" sz="2400" dirty="0">
                <a:solidFill>
                  <a:schemeClr val="tx1"/>
                </a:solidFill>
                <a:latin typeface="Bookman Old Style" pitchFamily="18" charset="0"/>
                <a:sym typeface="Symbol" pitchFamily="18" charset="2"/>
              </a:rPr>
              <a:t> Let A = {1, 2, 3, 4}. Which ordered pairs are in the relation R = {(a, b) | a &lt; b} </a:t>
            </a:r>
          </a:p>
          <a:p>
            <a:endParaRPr lang="en-US" sz="2800" dirty="0">
              <a:sym typeface="Symbol" pitchFamily="18" charset="2"/>
            </a:endParaRPr>
          </a:p>
          <a:p>
            <a:pPr algn="just"/>
            <a:endParaRPr lang="en-US" sz="2800" b="1" dirty="0">
              <a:solidFill>
                <a:schemeClr val="tx1"/>
              </a:solidFill>
              <a:latin typeface="Bookman Old Style" pitchFamily="18" charset="0"/>
              <a:sym typeface="Symbol" pitchFamily="18" charset="2"/>
            </a:endParaRP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latin typeface="Bookman Old Style" pitchFamily="18" charset="0"/>
                <a:ea typeface="+mj-ea"/>
                <a:cs typeface="+mj-cs"/>
              </a:rPr>
              <a:t>Hasse</a:t>
            </a: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 Diagrams</a:t>
            </a:r>
          </a:p>
        </p:txBody>
      </p:sp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58958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761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It is a useful tool, which completely describes the associated partial order. Therefore, it is also called an ordering diagram. It is very easy to convert a directed graph of a relation on a set A to an equivalent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Hasse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diagram. Therefore, while drawing a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Hasse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diagram following points must be remembered.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The vertices in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Hasse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diagram are denoted by points rather than by circles.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Since a partial order is reflexive, hence each vertex of A must be related to itself, so the edges from a vertex to itself are deleted in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Hasse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diagram.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Since a partial order is transitive, hence whenever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aRb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bRc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, we have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aRc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. Eliminate all edges that are implied by the transitive property in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Hasse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diagram, i.e., Delete edge from a to c but retain the other two edges.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If a vertex 'a' is connected to vertex 'b' by an edge, i.e.,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aRb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, then the vertex 'b' appears above vertex 'a'. Therefore, the arrow may be omitted from the edges in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Hasse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Calibri" pitchFamily="34" charset="0"/>
                <a:cs typeface="Gautami"/>
              </a:rPr>
              <a:t> diagram.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Hasse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diagram is much simpler than the directed graph of the partial order.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latin typeface="Bookman Old Style" pitchFamily="18" charset="0"/>
              </a:rPr>
              <a:t>Hasse</a:t>
            </a:r>
            <a:r>
              <a:rPr lang="en-US" sz="4400" b="1" dirty="0">
                <a:latin typeface="Bookman Old Style" pitchFamily="18" charset="0"/>
              </a:rPr>
              <a:t> Diagrams</a:t>
            </a:r>
          </a:p>
        </p:txBody>
      </p:sp>
      <p:sp>
        <p:nvSpPr>
          <p:cNvPr id="34817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Example: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Consider the set A = {4, 5, 6, 7}. Let R be the relation ≤ on A. Draw the directed graph and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Hasse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diagram of R.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Solution: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 The relation ≤ on the set A is given by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R = {{4, 5}, {4, 6}, {4, 7}, {5, 6}, {5, 7}, {6, 7}, {4, 4}, {5, 5}, {6, 6}, {7, 7}}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The directed graph of the relation R is as shown in fig: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pic>
        <p:nvPicPr>
          <p:cNvPr id="4" name="Picture 3" descr="Hasse Diagram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2786058"/>
            <a:ext cx="593407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latin typeface="Bookman Old Style" pitchFamily="18" charset="0"/>
              </a:rPr>
              <a:t>Hasse</a:t>
            </a:r>
            <a:r>
              <a:rPr lang="en-US" sz="4400" b="1" dirty="0">
                <a:latin typeface="Bookman Old Style" pitchFamily="18" charset="0"/>
              </a:rPr>
              <a:t> Diagrams</a:t>
            </a:r>
          </a:p>
        </p:txBody>
      </p:sp>
      <p:sp>
        <p:nvSpPr>
          <p:cNvPr id="36865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To draw the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Hasse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diagram of partial order, apply the following points: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Delete all edges implied by reflexive property i.e.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(4, 4), (5, 5), (6, 6), (7, 7)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Calibri" pitchFamily="34" charset="0"/>
              <a:cs typeface="Gautami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Delete all edges implied by transitive property i.e.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(4, 7), (5, 7), (4, 6)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Calibri" pitchFamily="34" charset="0"/>
              <a:cs typeface="Gautami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Replace the circles representing the vertices by dots.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Bookman Old Style" pitchFamily="18" charset="0"/>
              <a:ea typeface="Calibri" pitchFamily="34" charset="0"/>
              <a:cs typeface="Gautami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Omit the arrows.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571472" y="4286256"/>
            <a:ext cx="421481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Hasse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diagram is as shown in fig: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pic>
        <p:nvPicPr>
          <p:cNvPr id="36866" name="Picture 7" descr="Hasse Diagra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6" y="3714752"/>
            <a:ext cx="1214446" cy="286841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latin typeface="Bookman Old Style" pitchFamily="18" charset="0"/>
              </a:rPr>
              <a:t>Hasse</a:t>
            </a:r>
            <a:r>
              <a:rPr lang="en-US" sz="4400" b="1" dirty="0">
                <a:latin typeface="Bookman Old Style" pitchFamily="18" charset="0"/>
              </a:rPr>
              <a:t> Diagrams</a:t>
            </a:r>
          </a:p>
        </p:txBody>
      </p:sp>
      <p:sp>
        <p:nvSpPr>
          <p:cNvPr id="38913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Upper Bound: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Consider B be a subset of a partially ordered set A. An element x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 is called an upper bound of B if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y ≤ x for every y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B.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Lower Bound: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Consider B be a subset of a partially ordered set A. An element z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 is called a lower bound of B if z ≤ x for every x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∈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Example: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Consider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poset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A = {a, b, c, d, e, f, g} be ordered shown in fig. Also let B = {c, d, e}. Determine the upper and lower bound of B.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pic>
        <p:nvPicPr>
          <p:cNvPr id="6" name="Picture 5" descr="Hasse Diagram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3143248"/>
            <a:ext cx="2381250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3571868" y="3682561"/>
            <a:ext cx="507209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upper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bound of B is e, f, and g because every element of B is '≤‘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>
                <a:solidFill>
                  <a:srgbClr val="000000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e, f, and 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lower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bounds of B are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 and 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because a and b are '≤' every elements of B.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4400" b="1" dirty="0" err="1">
                <a:latin typeface="Bookman Old Style" pitchFamily="18" charset="0"/>
              </a:rPr>
              <a:t>Hasse</a:t>
            </a:r>
            <a:r>
              <a:rPr lang="en-US" sz="4400" b="1" dirty="0">
                <a:latin typeface="Bookman Old Style" pitchFamily="18" charset="0"/>
              </a:rPr>
              <a:t> Diagrams</a:t>
            </a:r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1071546"/>
            <a:ext cx="600076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Least Upper Bound (SUPREMUM):</a:t>
            </a:r>
            <a:endParaRPr kumimoji="0" lang="en-US" b="1" i="0" u="none" strike="noStrike" cap="none" normalizeH="0" baseline="0" dirty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Let A be a subset of a partially ordered set S. An element M in S is called an upper bound of A if M succeeds every element of A, i.e. if, for every x in A, we have x &lt;=M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If an upper bound of A precedes every other upper bound of A, then it is called the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supremum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of A and is denoted by Sup (A)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Greatest Lower Bound (INFIMUM):</a:t>
            </a:r>
            <a:endParaRPr kumimoji="0" lang="en-US" b="1" i="0" u="none" strike="noStrike" cap="none" normalizeH="0" baseline="0" dirty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 element m in a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poset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S is called a lower bound of a subset A of S if m precedes every element of A, i.e. if, for every y in A, we have m &lt;=y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If a lower bound of A succeeds every other lower bound of A, then it is called the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infimum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of A and is denoted by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Inf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(A)</a:t>
            </a:r>
            <a:endParaRPr kumimoji="0" lang="en-US" b="0" i="0" u="none" strike="noStrike" cap="none" normalizeH="0" baseline="0" dirty="0">
              <a:ln>
                <a:noFill/>
              </a:ln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Example: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Determine the least upper bound and greatest lower bound of B = {a, b, c} if they exist, of the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poset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whose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Hasse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diagram is shown in fig: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7889" name="Picture 10" descr="Hasse Diagram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15140" y="1714488"/>
            <a:ext cx="2105025" cy="2219325"/>
          </a:xfrm>
          <a:prstGeom prst="rect">
            <a:avLst/>
          </a:prstGeom>
          <a:noFill/>
        </p:spPr>
      </p:pic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215042" y="4143380"/>
            <a:ext cx="292895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Solution: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The least upper bound is c.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The greatest lower bound is k.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Lattices</a:t>
            </a:r>
            <a:endParaRPr lang="en-US" sz="4400" b="1" dirty="0">
              <a:latin typeface="Bookman Old Style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5059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Let L be a non-empty set closed under two binary operations called meet and join, denoted by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and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. Then L is called a lattice if the following axioms hold where a, b, c are elements in L: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1) Commutative Law: -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(a)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b = 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           (b)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b = 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2) Associative Law:-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(a) (a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b)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c =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(b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c)           (b) (a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b)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c =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(b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c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Arial" pitchFamily="34" charset="0"/>
              </a:rPr>
              <a:t>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3) Absorption Law: -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(a)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(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b) = a           (b)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(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b) = 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610B38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Duality: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The dual of any statement in a lattice (L,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,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) is defined to be a sta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tement that is obtained by interchanging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an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For example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 the dual of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(b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a) =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 is          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∨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(b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 )=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Cambria Math" pitchFamily="18" charset="0"/>
              </a:rPr>
              <a:t>∧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Verdana" pitchFamily="34" charset="0"/>
              </a:rPr>
              <a:t> a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Closure</a:t>
            </a:r>
            <a:endParaRPr lang="en-US" sz="4400" b="1" dirty="0">
              <a:latin typeface="Bookman Old Style" pitchFamily="18" charset="0"/>
            </a:endParaRPr>
          </a:p>
        </p:txBody>
      </p:sp>
      <p:sp>
        <p:nvSpPr>
          <p:cNvPr id="39937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Closure: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Definition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: The closure of a relation R with respect to property P is the relation obtained by adding the minimum number of ordered pairs to R to obtain property P.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In terms of the digraph representation of R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To find the reflexive closure - add loops.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To find the symmetric closure - add arcs in the opposite direction.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To find the transitive closure - if there is a path from a to b, add an arc from a to b.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ea typeface="Times New Roman" pitchFamily="18" charset="0"/>
              <a:cs typeface="Arial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itchFamily="18" charset="0"/>
                <a:ea typeface="Times New Roman" pitchFamily="18" charset="0"/>
                <a:cs typeface="Gautami"/>
              </a:rPr>
              <a:t>Note: Reflexive and symmetric closures are easy. Transitive closures can be very complicated.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Closure Properties of Relations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Consider a given set A, and the collection of all relations on A. Let P be a property of such relations, such as being symmetric or being transitive. A relation with property P will be called a P-relation. The P-closure of an arbitrary relation R on A, indicated P (R), is a P-relation such that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 ⊆ P (R) ⊆ S  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(1) Reflexive and Symmetric Closures: The next theorem tells us how to obtain the reflexive and symmetric closures of a relation easily.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Theorem: Let R be a relation on a set A. Then: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 ∪ ∆A is the reflexive closure of R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 ∪ R-1 is the symmetric closure of R.</a:t>
            </a:r>
            <a:endParaRPr kumimoji="0" 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Closure Properties of Relations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b="1" dirty="0">
                <a:latin typeface="Bookman Old Style" pitchFamily="18" charset="0"/>
              </a:rPr>
              <a:t>Transitive Closures:</a:t>
            </a:r>
            <a:r>
              <a:rPr lang="en-IN" sz="2400" dirty="0">
                <a:latin typeface="Bookman Old Style" pitchFamily="18" charset="0"/>
              </a:rPr>
              <a:t> Consider a relation R on a set A. The transitive closure R of a relation R of a relation R is the smallest transitive relation containing R.</a:t>
            </a:r>
          </a:p>
          <a:p>
            <a:r>
              <a:rPr lang="en-IN" sz="2400" dirty="0">
                <a:latin typeface="Bookman Old Style" pitchFamily="18" charset="0"/>
              </a:rPr>
              <a:t>Recall that R2 = R◦ R and </a:t>
            </a:r>
            <a:r>
              <a:rPr lang="en-IN" sz="2400" dirty="0" err="1">
                <a:latin typeface="Bookman Old Style" pitchFamily="18" charset="0"/>
              </a:rPr>
              <a:t>Rn</a:t>
            </a:r>
            <a:r>
              <a:rPr lang="en-IN" sz="2400" dirty="0">
                <a:latin typeface="Bookman Old Style" pitchFamily="18" charset="0"/>
              </a:rPr>
              <a:t> = Rn-1 ◦ R. We define</a:t>
            </a:r>
          </a:p>
          <a:p>
            <a:r>
              <a:rPr lang="en-IN" sz="2400" dirty="0">
                <a:latin typeface="Bookman Old Style" pitchFamily="18" charset="0"/>
              </a:rPr>
              <a:t>The following Theorem applies:</a:t>
            </a:r>
          </a:p>
          <a:p>
            <a:r>
              <a:rPr lang="en-IN" sz="2400" dirty="0">
                <a:latin typeface="Bookman Old Style" pitchFamily="18" charset="0"/>
              </a:rPr>
              <a:t>Theorem1: R* is the transitive closure of R</a:t>
            </a:r>
          </a:p>
          <a:p>
            <a:r>
              <a:rPr lang="en-IN" sz="2400" dirty="0">
                <a:latin typeface="Bookman Old Style" pitchFamily="18" charset="0"/>
              </a:rPr>
              <a:t>Suppose A is a finite set with n elements.</a:t>
            </a:r>
          </a:p>
          <a:p>
            <a:r>
              <a:rPr lang="en-IN" sz="2400" dirty="0">
                <a:latin typeface="Bookman Old Style" pitchFamily="18" charset="0"/>
              </a:rPr>
              <a:t>R* = R ∪R2  ∪.....∪ </a:t>
            </a:r>
            <a:r>
              <a:rPr lang="en-IN" sz="2400" dirty="0" err="1">
                <a:latin typeface="Bookman Old Style" pitchFamily="18" charset="0"/>
              </a:rPr>
              <a:t>Rn</a:t>
            </a:r>
            <a:endParaRPr lang="en-IN" sz="2400" dirty="0">
              <a:latin typeface="Bookman Old Style" pitchFamily="18" charset="0"/>
            </a:endParaRPr>
          </a:p>
          <a:p>
            <a:r>
              <a:rPr lang="en-IN" sz="2400" dirty="0">
                <a:latin typeface="Bookman Old Style" pitchFamily="18" charset="0"/>
              </a:rPr>
              <a:t>Theorem 2: Let R be a relation on a set A with n elements. Then</a:t>
            </a:r>
          </a:p>
          <a:p>
            <a:r>
              <a:rPr lang="en-IN" sz="2400" dirty="0">
                <a:latin typeface="Bookman Old Style" pitchFamily="18" charset="0"/>
              </a:rPr>
              <a:t>Transitive (R) = R ∪ R2∪.....∪ </a:t>
            </a:r>
            <a:r>
              <a:rPr lang="en-IN" sz="2400" dirty="0" err="1">
                <a:latin typeface="Bookman Old Style" pitchFamily="18" charset="0"/>
              </a:rPr>
              <a:t>Rn</a:t>
            </a:r>
            <a:endParaRPr lang="en-IN" sz="24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Closure Properties of Relations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Example1: Consider the relation R = {(1, 2), (2, 3), (3, 3)} on A = {1, 2, 3}. Then</a:t>
            </a:r>
            <a:br>
              <a:rPr lang="en-IN" sz="2400" dirty="0"/>
            </a:br>
            <a:r>
              <a:rPr lang="en-IN" sz="2400" dirty="0"/>
              <a:t>R2 = R◦ R = {(1, 3), (2, 3), (3, 3)} and R3 = R2 ◦ R = {(1, 3), (2, 3), (3, 3)} Accordingly,</a:t>
            </a:r>
            <a:br>
              <a:rPr lang="en-IN" sz="2400" dirty="0"/>
            </a:br>
            <a:r>
              <a:rPr lang="en-IN" sz="2400" dirty="0"/>
              <a:t>Transitive (R) = {(1, 2), (2, 3), (3, 3), (1, 3)}</a:t>
            </a:r>
          </a:p>
          <a:p>
            <a:endParaRPr lang="en-IN" sz="24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6" name="Oval 10"/>
          <p:cNvSpPr>
            <a:spLocks noChangeArrowheads="1"/>
          </p:cNvSpPr>
          <p:nvPr/>
        </p:nvSpPr>
        <p:spPr bwMode="auto">
          <a:xfrm>
            <a:off x="1066800" y="213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2987" name="Oval 11"/>
          <p:cNvSpPr>
            <a:spLocks noChangeArrowheads="1"/>
          </p:cNvSpPr>
          <p:nvPr/>
        </p:nvSpPr>
        <p:spPr bwMode="auto">
          <a:xfrm>
            <a:off x="1066800" y="3276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2988" name="Oval 12"/>
          <p:cNvSpPr>
            <a:spLocks noChangeArrowheads="1"/>
          </p:cNvSpPr>
          <p:nvPr/>
        </p:nvSpPr>
        <p:spPr bwMode="auto">
          <a:xfrm>
            <a:off x="1066800" y="434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2989" name="Oval 13"/>
          <p:cNvSpPr>
            <a:spLocks noChangeArrowheads="1"/>
          </p:cNvSpPr>
          <p:nvPr/>
        </p:nvSpPr>
        <p:spPr bwMode="auto">
          <a:xfrm>
            <a:off x="10668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2990" name="Oval 14"/>
          <p:cNvSpPr>
            <a:spLocks noChangeArrowheads="1"/>
          </p:cNvSpPr>
          <p:nvPr/>
        </p:nvSpPr>
        <p:spPr bwMode="auto">
          <a:xfrm>
            <a:off x="2895600" y="2133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2991" name="Oval 15"/>
          <p:cNvSpPr>
            <a:spLocks noChangeArrowheads="1"/>
          </p:cNvSpPr>
          <p:nvPr/>
        </p:nvSpPr>
        <p:spPr bwMode="auto">
          <a:xfrm>
            <a:off x="2895600" y="32766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2992" name="Oval 16"/>
          <p:cNvSpPr>
            <a:spLocks noChangeArrowheads="1"/>
          </p:cNvSpPr>
          <p:nvPr/>
        </p:nvSpPr>
        <p:spPr bwMode="auto">
          <a:xfrm>
            <a:off x="2895600" y="43434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382993" name="Oval 17"/>
          <p:cNvSpPr>
            <a:spLocks noChangeArrowheads="1"/>
          </p:cNvSpPr>
          <p:nvPr/>
        </p:nvSpPr>
        <p:spPr bwMode="auto">
          <a:xfrm>
            <a:off x="2895600" y="5410200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648200" y="1981200"/>
            <a:ext cx="3962400" cy="3708400"/>
            <a:chOff x="2928" y="1248"/>
            <a:chExt cx="2496" cy="2336"/>
          </a:xfrm>
        </p:grpSpPr>
        <p:sp>
          <p:nvSpPr>
            <p:cNvPr id="382995" name="Rectangle 19"/>
            <p:cNvSpPr>
              <a:spLocks noChangeArrowheads="1"/>
            </p:cNvSpPr>
            <p:nvPr/>
          </p:nvSpPr>
          <p:spPr bwMode="auto">
            <a:xfrm>
              <a:off x="4925" y="3117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2996" name="Rectangle 20"/>
            <p:cNvSpPr>
              <a:spLocks noChangeArrowheads="1"/>
            </p:cNvSpPr>
            <p:nvPr/>
          </p:nvSpPr>
          <p:spPr bwMode="auto">
            <a:xfrm>
              <a:off x="4426" y="3117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2997" name="Rectangle 21"/>
            <p:cNvSpPr>
              <a:spLocks noChangeArrowheads="1"/>
            </p:cNvSpPr>
            <p:nvPr/>
          </p:nvSpPr>
          <p:spPr bwMode="auto">
            <a:xfrm>
              <a:off x="3926" y="3117"/>
              <a:ext cx="50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2998" name="Rectangle 22"/>
            <p:cNvSpPr>
              <a:spLocks noChangeArrowheads="1"/>
            </p:cNvSpPr>
            <p:nvPr/>
          </p:nvSpPr>
          <p:spPr bwMode="auto">
            <a:xfrm>
              <a:off x="3427" y="3117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2999" name="Rectangle 23"/>
            <p:cNvSpPr>
              <a:spLocks noChangeArrowheads="1"/>
            </p:cNvSpPr>
            <p:nvPr/>
          </p:nvSpPr>
          <p:spPr bwMode="auto">
            <a:xfrm>
              <a:off x="2928" y="3117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2400"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383000" name="Rectangle 24"/>
            <p:cNvSpPr>
              <a:spLocks noChangeArrowheads="1"/>
            </p:cNvSpPr>
            <p:nvPr/>
          </p:nvSpPr>
          <p:spPr bwMode="auto">
            <a:xfrm>
              <a:off x="4925" y="2650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01" name="Rectangle 25"/>
            <p:cNvSpPr>
              <a:spLocks noChangeArrowheads="1"/>
            </p:cNvSpPr>
            <p:nvPr/>
          </p:nvSpPr>
          <p:spPr bwMode="auto">
            <a:xfrm>
              <a:off x="4426" y="2650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02" name="Rectangle 26"/>
            <p:cNvSpPr>
              <a:spLocks noChangeArrowheads="1"/>
            </p:cNvSpPr>
            <p:nvPr/>
          </p:nvSpPr>
          <p:spPr bwMode="auto">
            <a:xfrm>
              <a:off x="3926" y="2650"/>
              <a:ext cx="50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03" name="Rectangle 27"/>
            <p:cNvSpPr>
              <a:spLocks noChangeArrowheads="1"/>
            </p:cNvSpPr>
            <p:nvPr/>
          </p:nvSpPr>
          <p:spPr bwMode="auto">
            <a:xfrm>
              <a:off x="3427" y="2650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04" name="Rectangle 28"/>
            <p:cNvSpPr>
              <a:spLocks noChangeArrowheads="1"/>
            </p:cNvSpPr>
            <p:nvPr/>
          </p:nvSpPr>
          <p:spPr bwMode="auto">
            <a:xfrm>
              <a:off x="2928" y="2650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2400">
                  <a:latin typeface="Bookman Old Style" pitchFamily="18" charset="0"/>
                </a:rPr>
                <a:t>3</a:t>
              </a:r>
            </a:p>
          </p:txBody>
        </p:sp>
        <p:sp>
          <p:nvSpPr>
            <p:cNvPr id="383005" name="Rectangle 29"/>
            <p:cNvSpPr>
              <a:spLocks noChangeArrowheads="1"/>
            </p:cNvSpPr>
            <p:nvPr/>
          </p:nvSpPr>
          <p:spPr bwMode="auto">
            <a:xfrm>
              <a:off x="4925" y="2182"/>
              <a:ext cx="49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06" name="Rectangle 30"/>
            <p:cNvSpPr>
              <a:spLocks noChangeArrowheads="1"/>
            </p:cNvSpPr>
            <p:nvPr/>
          </p:nvSpPr>
          <p:spPr bwMode="auto">
            <a:xfrm>
              <a:off x="4426" y="2182"/>
              <a:ext cx="49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07" name="Rectangle 31"/>
            <p:cNvSpPr>
              <a:spLocks noChangeArrowheads="1"/>
            </p:cNvSpPr>
            <p:nvPr/>
          </p:nvSpPr>
          <p:spPr bwMode="auto">
            <a:xfrm>
              <a:off x="3926" y="2182"/>
              <a:ext cx="500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08" name="Rectangle 32"/>
            <p:cNvSpPr>
              <a:spLocks noChangeArrowheads="1"/>
            </p:cNvSpPr>
            <p:nvPr/>
          </p:nvSpPr>
          <p:spPr bwMode="auto">
            <a:xfrm>
              <a:off x="3427" y="2182"/>
              <a:ext cx="49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09" name="Rectangle 33"/>
            <p:cNvSpPr>
              <a:spLocks noChangeArrowheads="1"/>
            </p:cNvSpPr>
            <p:nvPr/>
          </p:nvSpPr>
          <p:spPr bwMode="auto">
            <a:xfrm>
              <a:off x="2928" y="2182"/>
              <a:ext cx="499" cy="4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2400"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383010" name="Rectangle 34"/>
            <p:cNvSpPr>
              <a:spLocks noChangeArrowheads="1"/>
            </p:cNvSpPr>
            <p:nvPr/>
          </p:nvSpPr>
          <p:spPr bwMode="auto">
            <a:xfrm>
              <a:off x="4925" y="1715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11" name="Rectangle 35"/>
            <p:cNvSpPr>
              <a:spLocks noChangeArrowheads="1"/>
            </p:cNvSpPr>
            <p:nvPr/>
          </p:nvSpPr>
          <p:spPr bwMode="auto">
            <a:xfrm>
              <a:off x="4426" y="1715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12" name="Rectangle 36"/>
            <p:cNvSpPr>
              <a:spLocks noChangeArrowheads="1"/>
            </p:cNvSpPr>
            <p:nvPr/>
          </p:nvSpPr>
          <p:spPr bwMode="auto">
            <a:xfrm>
              <a:off x="3926" y="1715"/>
              <a:ext cx="50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13" name="Rectangle 37"/>
            <p:cNvSpPr>
              <a:spLocks noChangeArrowheads="1"/>
            </p:cNvSpPr>
            <p:nvPr/>
          </p:nvSpPr>
          <p:spPr bwMode="auto">
            <a:xfrm>
              <a:off x="3427" y="1715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endParaRPr lang="en-US" sz="2400">
                <a:latin typeface="Bookman Old Style" pitchFamily="18" charset="0"/>
              </a:endParaRPr>
            </a:p>
          </p:txBody>
        </p:sp>
        <p:sp>
          <p:nvSpPr>
            <p:cNvPr id="383014" name="Rectangle 38"/>
            <p:cNvSpPr>
              <a:spLocks noChangeArrowheads="1"/>
            </p:cNvSpPr>
            <p:nvPr/>
          </p:nvSpPr>
          <p:spPr bwMode="auto">
            <a:xfrm>
              <a:off x="2928" y="1715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2400"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383015" name="Rectangle 39"/>
            <p:cNvSpPr>
              <a:spLocks noChangeArrowheads="1"/>
            </p:cNvSpPr>
            <p:nvPr/>
          </p:nvSpPr>
          <p:spPr bwMode="auto">
            <a:xfrm>
              <a:off x="4925" y="1248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2400">
                  <a:latin typeface="Bookman Old Style" pitchFamily="18" charset="0"/>
                </a:rPr>
                <a:t>4</a:t>
              </a:r>
            </a:p>
          </p:txBody>
        </p:sp>
        <p:sp>
          <p:nvSpPr>
            <p:cNvPr id="383016" name="Rectangle 40"/>
            <p:cNvSpPr>
              <a:spLocks noChangeArrowheads="1"/>
            </p:cNvSpPr>
            <p:nvPr/>
          </p:nvSpPr>
          <p:spPr bwMode="auto">
            <a:xfrm>
              <a:off x="4426" y="1248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2400">
                  <a:latin typeface="Bookman Old Style" pitchFamily="18" charset="0"/>
                </a:rPr>
                <a:t>3</a:t>
              </a:r>
            </a:p>
          </p:txBody>
        </p:sp>
        <p:sp>
          <p:nvSpPr>
            <p:cNvPr id="383017" name="Rectangle 41"/>
            <p:cNvSpPr>
              <a:spLocks noChangeArrowheads="1"/>
            </p:cNvSpPr>
            <p:nvPr/>
          </p:nvSpPr>
          <p:spPr bwMode="auto">
            <a:xfrm>
              <a:off x="3926" y="1248"/>
              <a:ext cx="500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2400">
                  <a:latin typeface="Bookman Old Style" pitchFamily="18" charset="0"/>
                </a:rPr>
                <a:t>2</a:t>
              </a:r>
            </a:p>
          </p:txBody>
        </p:sp>
        <p:sp>
          <p:nvSpPr>
            <p:cNvPr id="383018" name="Rectangle 42"/>
            <p:cNvSpPr>
              <a:spLocks noChangeArrowheads="1"/>
            </p:cNvSpPr>
            <p:nvPr/>
          </p:nvSpPr>
          <p:spPr bwMode="auto">
            <a:xfrm>
              <a:off x="3427" y="1248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2400">
                  <a:latin typeface="Bookman Old Style" pitchFamily="18" charset="0"/>
                </a:rPr>
                <a:t>1</a:t>
              </a:r>
            </a:p>
          </p:txBody>
        </p:sp>
        <p:sp>
          <p:nvSpPr>
            <p:cNvPr id="383019" name="Rectangle 43"/>
            <p:cNvSpPr>
              <a:spLocks noChangeArrowheads="1"/>
            </p:cNvSpPr>
            <p:nvPr/>
          </p:nvSpPr>
          <p:spPr bwMode="auto">
            <a:xfrm>
              <a:off x="2928" y="1248"/>
              <a:ext cx="499" cy="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/>
              <a:r>
                <a:rPr lang="en-US" sz="2400">
                  <a:solidFill>
                    <a:srgbClr val="FF3300"/>
                  </a:solidFill>
                  <a:latin typeface="Bookman Old Style" pitchFamily="18" charset="0"/>
                </a:rPr>
                <a:t>R</a:t>
              </a:r>
            </a:p>
          </p:txBody>
        </p:sp>
        <p:sp>
          <p:nvSpPr>
            <p:cNvPr id="383020" name="Line 44"/>
            <p:cNvSpPr>
              <a:spLocks noChangeShapeType="1"/>
            </p:cNvSpPr>
            <p:nvPr/>
          </p:nvSpPr>
          <p:spPr bwMode="auto">
            <a:xfrm>
              <a:off x="2928" y="1248"/>
              <a:ext cx="2496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21" name="Line 45"/>
            <p:cNvSpPr>
              <a:spLocks noChangeShapeType="1"/>
            </p:cNvSpPr>
            <p:nvPr/>
          </p:nvSpPr>
          <p:spPr bwMode="auto">
            <a:xfrm>
              <a:off x="2928" y="1715"/>
              <a:ext cx="2496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22" name="Line 46"/>
            <p:cNvSpPr>
              <a:spLocks noChangeShapeType="1"/>
            </p:cNvSpPr>
            <p:nvPr/>
          </p:nvSpPr>
          <p:spPr bwMode="auto">
            <a:xfrm>
              <a:off x="2928" y="2182"/>
              <a:ext cx="2496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23" name="Line 47"/>
            <p:cNvSpPr>
              <a:spLocks noChangeShapeType="1"/>
            </p:cNvSpPr>
            <p:nvPr/>
          </p:nvSpPr>
          <p:spPr bwMode="auto">
            <a:xfrm>
              <a:off x="2928" y="2650"/>
              <a:ext cx="2496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24" name="Line 48"/>
            <p:cNvSpPr>
              <a:spLocks noChangeShapeType="1"/>
            </p:cNvSpPr>
            <p:nvPr/>
          </p:nvSpPr>
          <p:spPr bwMode="auto">
            <a:xfrm>
              <a:off x="2928" y="3117"/>
              <a:ext cx="2496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25" name="Line 49"/>
            <p:cNvSpPr>
              <a:spLocks noChangeShapeType="1"/>
            </p:cNvSpPr>
            <p:nvPr/>
          </p:nvSpPr>
          <p:spPr bwMode="auto">
            <a:xfrm>
              <a:off x="2928" y="3584"/>
              <a:ext cx="2496" cy="0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26" name="Line 50"/>
            <p:cNvSpPr>
              <a:spLocks noChangeShapeType="1"/>
            </p:cNvSpPr>
            <p:nvPr/>
          </p:nvSpPr>
          <p:spPr bwMode="auto">
            <a:xfrm>
              <a:off x="2928" y="1248"/>
              <a:ext cx="0" cy="233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27" name="Line 51"/>
            <p:cNvSpPr>
              <a:spLocks noChangeShapeType="1"/>
            </p:cNvSpPr>
            <p:nvPr/>
          </p:nvSpPr>
          <p:spPr bwMode="auto">
            <a:xfrm>
              <a:off x="3427" y="1248"/>
              <a:ext cx="0" cy="233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28" name="Line 52"/>
            <p:cNvSpPr>
              <a:spLocks noChangeShapeType="1"/>
            </p:cNvSpPr>
            <p:nvPr/>
          </p:nvSpPr>
          <p:spPr bwMode="auto">
            <a:xfrm>
              <a:off x="3926" y="1248"/>
              <a:ext cx="0" cy="233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29" name="Line 53"/>
            <p:cNvSpPr>
              <a:spLocks noChangeShapeType="1"/>
            </p:cNvSpPr>
            <p:nvPr/>
          </p:nvSpPr>
          <p:spPr bwMode="auto">
            <a:xfrm>
              <a:off x="4426" y="1248"/>
              <a:ext cx="0" cy="233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30" name="Line 54"/>
            <p:cNvSpPr>
              <a:spLocks noChangeShapeType="1"/>
            </p:cNvSpPr>
            <p:nvPr/>
          </p:nvSpPr>
          <p:spPr bwMode="auto">
            <a:xfrm>
              <a:off x="4925" y="1248"/>
              <a:ext cx="0" cy="2336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  <p:sp>
          <p:nvSpPr>
            <p:cNvPr id="383031" name="Line 55"/>
            <p:cNvSpPr>
              <a:spLocks noChangeShapeType="1"/>
            </p:cNvSpPr>
            <p:nvPr/>
          </p:nvSpPr>
          <p:spPr bwMode="auto">
            <a:xfrm>
              <a:off x="5424" y="1248"/>
              <a:ext cx="0" cy="2336"/>
            </a:xfrm>
            <a:prstGeom prst="line">
              <a:avLst/>
            </a:prstGeom>
            <a:noFill/>
            <a:ln w="28575" cap="sq">
              <a:solidFill>
                <a:srgbClr val="00FF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IN" sz="2400">
                <a:latin typeface="Bookman Old Style" pitchFamily="18" charset="0"/>
              </a:endParaRPr>
            </a:p>
          </p:txBody>
        </p:sp>
      </p:grpSp>
      <p:sp>
        <p:nvSpPr>
          <p:cNvPr id="383032" name="Line 56"/>
          <p:cNvSpPr>
            <a:spLocks noChangeShapeType="1"/>
          </p:cNvSpPr>
          <p:nvPr/>
        </p:nvSpPr>
        <p:spPr bwMode="auto">
          <a:xfrm>
            <a:off x="1219200" y="2209800"/>
            <a:ext cx="1676400" cy="10668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3033" name="Line 57"/>
          <p:cNvSpPr>
            <a:spLocks noChangeShapeType="1"/>
          </p:cNvSpPr>
          <p:nvPr/>
        </p:nvSpPr>
        <p:spPr bwMode="auto">
          <a:xfrm>
            <a:off x="1219200" y="2209800"/>
            <a:ext cx="1676400" cy="21336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3034" name="Line 58"/>
          <p:cNvSpPr>
            <a:spLocks noChangeShapeType="1"/>
          </p:cNvSpPr>
          <p:nvPr/>
        </p:nvSpPr>
        <p:spPr bwMode="auto">
          <a:xfrm>
            <a:off x="1219200" y="2286000"/>
            <a:ext cx="1676400" cy="31242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3035" name="Line 59"/>
          <p:cNvSpPr>
            <a:spLocks noChangeShapeType="1"/>
          </p:cNvSpPr>
          <p:nvPr/>
        </p:nvSpPr>
        <p:spPr bwMode="auto">
          <a:xfrm>
            <a:off x="1219200" y="3352800"/>
            <a:ext cx="1676400" cy="10668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3036" name="Line 60"/>
          <p:cNvSpPr>
            <a:spLocks noChangeShapeType="1"/>
          </p:cNvSpPr>
          <p:nvPr/>
        </p:nvSpPr>
        <p:spPr bwMode="auto">
          <a:xfrm>
            <a:off x="1219200" y="3429000"/>
            <a:ext cx="1676400" cy="19812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3037" name="Line 61"/>
          <p:cNvSpPr>
            <a:spLocks noChangeShapeType="1"/>
          </p:cNvSpPr>
          <p:nvPr/>
        </p:nvSpPr>
        <p:spPr bwMode="auto">
          <a:xfrm>
            <a:off x="1219200" y="4419600"/>
            <a:ext cx="1676400" cy="1066800"/>
          </a:xfrm>
          <a:prstGeom prst="line">
            <a:avLst/>
          </a:prstGeom>
          <a:noFill/>
          <a:ln w="22225">
            <a:solidFill>
              <a:srgbClr val="66FF33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83038" name="Text Box 62"/>
          <p:cNvSpPr txBox="1">
            <a:spLocks noChangeArrowheads="1"/>
          </p:cNvSpPr>
          <p:nvPr/>
        </p:nvSpPr>
        <p:spPr bwMode="auto">
          <a:xfrm>
            <a:off x="685800" y="19812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83039" name="Text Box 63"/>
          <p:cNvSpPr txBox="1">
            <a:spLocks noChangeArrowheads="1"/>
          </p:cNvSpPr>
          <p:nvPr/>
        </p:nvSpPr>
        <p:spPr bwMode="auto">
          <a:xfrm>
            <a:off x="3124200" y="19812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1</a:t>
            </a:r>
          </a:p>
        </p:txBody>
      </p:sp>
      <p:sp>
        <p:nvSpPr>
          <p:cNvPr id="383040" name="Text Box 64"/>
          <p:cNvSpPr txBox="1">
            <a:spLocks noChangeArrowheads="1"/>
          </p:cNvSpPr>
          <p:nvPr/>
        </p:nvSpPr>
        <p:spPr bwMode="auto">
          <a:xfrm>
            <a:off x="685800" y="31242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83041" name="Text Box 65"/>
          <p:cNvSpPr txBox="1">
            <a:spLocks noChangeArrowheads="1"/>
          </p:cNvSpPr>
          <p:nvPr/>
        </p:nvSpPr>
        <p:spPr bwMode="auto">
          <a:xfrm>
            <a:off x="685800" y="41148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83042" name="Text Box 66"/>
          <p:cNvSpPr txBox="1">
            <a:spLocks noChangeArrowheads="1"/>
          </p:cNvSpPr>
          <p:nvPr/>
        </p:nvSpPr>
        <p:spPr bwMode="auto">
          <a:xfrm>
            <a:off x="685800" y="52578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83043" name="Text Box 67"/>
          <p:cNvSpPr txBox="1">
            <a:spLocks noChangeArrowheads="1"/>
          </p:cNvSpPr>
          <p:nvPr/>
        </p:nvSpPr>
        <p:spPr bwMode="auto">
          <a:xfrm>
            <a:off x="3124200" y="31242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</a:p>
        </p:txBody>
      </p:sp>
      <p:sp>
        <p:nvSpPr>
          <p:cNvPr id="383044" name="Text Box 68"/>
          <p:cNvSpPr txBox="1">
            <a:spLocks noChangeArrowheads="1"/>
          </p:cNvSpPr>
          <p:nvPr/>
        </p:nvSpPr>
        <p:spPr bwMode="auto">
          <a:xfrm>
            <a:off x="3124200" y="41910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</a:p>
        </p:txBody>
      </p:sp>
      <p:sp>
        <p:nvSpPr>
          <p:cNvPr id="383045" name="Text Box 69"/>
          <p:cNvSpPr txBox="1">
            <a:spLocks noChangeArrowheads="1"/>
          </p:cNvSpPr>
          <p:nvPr/>
        </p:nvSpPr>
        <p:spPr bwMode="auto">
          <a:xfrm>
            <a:off x="3124200" y="5257800"/>
            <a:ext cx="38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4</a:t>
            </a:r>
          </a:p>
        </p:txBody>
      </p:sp>
      <p:sp>
        <p:nvSpPr>
          <p:cNvPr id="383046" name="Text Box 70"/>
          <p:cNvSpPr txBox="1">
            <a:spLocks noChangeArrowheads="1"/>
          </p:cNvSpPr>
          <p:nvPr/>
        </p:nvSpPr>
        <p:spPr bwMode="auto">
          <a:xfrm>
            <a:off x="6400800" y="2819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383047" name="Text Box 71"/>
          <p:cNvSpPr txBox="1">
            <a:spLocks noChangeArrowheads="1"/>
          </p:cNvSpPr>
          <p:nvPr/>
        </p:nvSpPr>
        <p:spPr bwMode="auto">
          <a:xfrm>
            <a:off x="7239000" y="2819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383048" name="Text Box 72"/>
          <p:cNvSpPr txBox="1">
            <a:spLocks noChangeArrowheads="1"/>
          </p:cNvSpPr>
          <p:nvPr/>
        </p:nvSpPr>
        <p:spPr bwMode="auto">
          <a:xfrm>
            <a:off x="8001000" y="2819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383049" name="Text Box 73"/>
          <p:cNvSpPr txBox="1">
            <a:spLocks noChangeArrowheads="1"/>
          </p:cNvSpPr>
          <p:nvPr/>
        </p:nvSpPr>
        <p:spPr bwMode="auto">
          <a:xfrm>
            <a:off x="7239000" y="3581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383050" name="Text Box 74"/>
          <p:cNvSpPr txBox="1">
            <a:spLocks noChangeArrowheads="1"/>
          </p:cNvSpPr>
          <p:nvPr/>
        </p:nvSpPr>
        <p:spPr bwMode="auto">
          <a:xfrm>
            <a:off x="8001000" y="3581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383051" name="Text Box 75"/>
          <p:cNvSpPr txBox="1">
            <a:spLocks noChangeArrowheads="1"/>
          </p:cNvSpPr>
          <p:nvPr/>
        </p:nvSpPr>
        <p:spPr bwMode="auto">
          <a:xfrm>
            <a:off x="8001000" y="4343400"/>
            <a:ext cx="53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</a:t>
            </a:r>
          </a:p>
        </p:txBody>
      </p:sp>
      <p:sp>
        <p:nvSpPr>
          <p:cNvPr id="79" name="Title 1"/>
          <p:cNvSpPr txBox="1">
            <a:spLocks/>
          </p:cNvSpPr>
          <p:nvPr/>
        </p:nvSpPr>
        <p:spPr>
          <a:xfrm>
            <a:off x="32" y="-24"/>
            <a:ext cx="9144000" cy="126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ea typeface="+mj-ea"/>
                <a:cs typeface="+mj-cs"/>
              </a:rPr>
              <a:t>Relations on a Set</a:t>
            </a:r>
            <a:endParaRPr kumimoji="0" lang="en-CA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Bookman Old Styl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83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3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3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3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3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3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8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30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30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3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3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3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83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3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3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83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3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3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83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3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3032" grpId="0" animBg="1"/>
      <p:bldP spid="383033" grpId="0" animBg="1"/>
      <p:bldP spid="383034" grpId="0" animBg="1"/>
      <p:bldP spid="383035" grpId="0" animBg="1"/>
      <p:bldP spid="383036" grpId="0" animBg="1"/>
      <p:bldP spid="383037" grpId="0" animBg="1"/>
      <p:bldP spid="383046" grpId="0" autoUpdateAnimBg="0"/>
      <p:bldP spid="383047" grpId="0" autoUpdateAnimBg="0"/>
      <p:bldP spid="383048" grpId="0" autoUpdateAnimBg="0"/>
      <p:bldP spid="383049" grpId="0" autoUpdateAnimBg="0"/>
      <p:bldP spid="383050" grpId="0" autoUpdateAnimBg="0"/>
      <p:bldP spid="38305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Closure Properties of Relations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>
                <a:latin typeface="Bookman Old Style" pitchFamily="18" charset="0"/>
              </a:rPr>
              <a:t>Example2: Let A = {4, 6, 8, 10} and R = {(4, 4), (4, 10), (6, 6), (6, 8), (8, 10)} is a relation on set A. Determine transitive closure of R.</a:t>
            </a:r>
          </a:p>
          <a:p>
            <a:r>
              <a:rPr lang="en-IN" sz="2400" dirty="0">
                <a:latin typeface="Bookman Old Style" pitchFamily="18" charset="0"/>
              </a:rPr>
              <a:t>Solution: The matrix of relation R is shown in fig:</a:t>
            </a:r>
          </a:p>
          <a:p>
            <a:endParaRPr lang="en-IN" sz="2400" dirty="0">
              <a:latin typeface="Bookman Old Style" pitchFamily="18" charset="0"/>
            </a:endParaRPr>
          </a:p>
        </p:txBody>
      </p:sp>
      <p:pic>
        <p:nvPicPr>
          <p:cNvPr id="4" name="Picture 3" descr="Closure Properties of Relation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071810"/>
            <a:ext cx="3100402" cy="27289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Closure Properties of Relations</a:t>
            </a:r>
          </a:p>
        </p:txBody>
      </p:sp>
      <p:sp>
        <p:nvSpPr>
          <p:cNvPr id="40961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Now, find the powers of M</a:t>
            </a:r>
            <a:r>
              <a:rPr lang="en-IN" sz="2400" baseline="-25000" dirty="0"/>
              <a:t>R</a:t>
            </a:r>
            <a:r>
              <a:rPr lang="en-IN" sz="2400" dirty="0"/>
              <a:t> as in fig:</a:t>
            </a:r>
          </a:p>
          <a:p>
            <a:endParaRPr lang="en-IN" sz="2400" dirty="0">
              <a:latin typeface="Bookman Old Style" pitchFamily="18" charset="0"/>
            </a:endParaRPr>
          </a:p>
        </p:txBody>
      </p:sp>
      <p:pic>
        <p:nvPicPr>
          <p:cNvPr id="4" name="Picture 3" descr="Closure Properties of Relation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85926"/>
            <a:ext cx="4733925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5500702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Hence, the transitive closure of M</a:t>
            </a:r>
            <a:r>
              <a:rPr kumimoji="0" lang="en-US" sz="1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is M</a:t>
            </a:r>
            <a:r>
              <a:rPr kumimoji="0" lang="en-US" sz="1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10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as shown in Fig (where M</a:t>
            </a:r>
            <a:r>
              <a:rPr kumimoji="0" lang="en-US" sz="1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10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is the </a:t>
            </a:r>
            <a:r>
              <a:rPr kumimoji="0" 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ORing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 of a power of M</a:t>
            </a:r>
            <a:r>
              <a:rPr kumimoji="0" lang="en-US" sz="1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Times New Roman" pitchFamily="18" charset="0"/>
              </a:rPr>
              <a:t>).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Closure Properties of Relations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1071546"/>
            <a:ext cx="885828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Hence, the transitive closure of M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is M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as shown in Fig (where M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is the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ORing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of a power of M</a:t>
            </a:r>
            <a:r>
              <a:rPr kumimoji="0" lang="en-US" sz="24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).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pic>
        <p:nvPicPr>
          <p:cNvPr id="6" name="Picture 5" descr="Closure Properties of Relation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2285992"/>
            <a:ext cx="6429420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5" name="Rectangle 1"/>
          <p:cNvSpPr>
            <a:spLocks noChangeArrowheads="1"/>
          </p:cNvSpPr>
          <p:nvPr/>
        </p:nvSpPr>
        <p:spPr bwMode="auto">
          <a:xfrm>
            <a:off x="0" y="5254481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Thus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 R</a:t>
            </a:r>
            <a:r>
              <a:rPr kumimoji="0" lang="en-US" sz="28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*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= {(4, 4), (4, 10), (6, 8), (6, 6), (6, 10), (8, 10)}.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Representation of Relations</a:t>
            </a:r>
          </a:p>
        </p:txBody>
      </p:sp>
      <p:sp>
        <p:nvSpPr>
          <p:cNvPr id="43009" name="Rectangle 1"/>
          <p:cNvSpPr>
            <a:spLocks noChangeArrowheads="1"/>
          </p:cNvSpPr>
          <p:nvPr/>
        </p:nvSpPr>
        <p:spPr bwMode="auto">
          <a:xfrm>
            <a:off x="0" y="1071546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200" dirty="0">
                <a:latin typeface="Bookman Old Style" pitchFamily="18" charset="0"/>
              </a:rPr>
              <a:t>Relations can be represented in many ways: </a:t>
            </a:r>
          </a:p>
          <a:p>
            <a:pPr marL="457200" indent="-457200" algn="just"/>
            <a:r>
              <a:rPr lang="en-IN" sz="2200" b="1" dirty="0">
                <a:latin typeface="Bookman Old Style" pitchFamily="18" charset="0"/>
              </a:rPr>
              <a:t>1. Relation as a Matrix:</a:t>
            </a:r>
            <a:r>
              <a:rPr lang="en-IN" sz="2200" dirty="0">
                <a:latin typeface="Bookman Old Style" pitchFamily="18" charset="0"/>
              </a:rPr>
              <a:t> Let P = [a</a:t>
            </a:r>
            <a:r>
              <a:rPr lang="en-IN" sz="2200" baseline="-25000" dirty="0">
                <a:latin typeface="Bookman Old Style" pitchFamily="18" charset="0"/>
              </a:rPr>
              <a:t>1</a:t>
            </a:r>
            <a:r>
              <a:rPr lang="en-IN" sz="2200" dirty="0">
                <a:latin typeface="Bookman Old Style" pitchFamily="18" charset="0"/>
              </a:rPr>
              <a:t>,a</a:t>
            </a:r>
            <a:r>
              <a:rPr lang="en-IN" sz="2200" baseline="-25000" dirty="0">
                <a:latin typeface="Bookman Old Style" pitchFamily="18" charset="0"/>
              </a:rPr>
              <a:t>2</a:t>
            </a:r>
            <a:r>
              <a:rPr lang="en-IN" sz="2200" dirty="0">
                <a:latin typeface="Bookman Old Style" pitchFamily="18" charset="0"/>
              </a:rPr>
              <a:t>,a</a:t>
            </a:r>
            <a:r>
              <a:rPr lang="en-IN" sz="2200" baseline="-25000" dirty="0">
                <a:latin typeface="Bookman Old Style" pitchFamily="18" charset="0"/>
              </a:rPr>
              <a:t>3</a:t>
            </a:r>
            <a:r>
              <a:rPr lang="en-IN" sz="2200" dirty="0">
                <a:latin typeface="Bookman Old Style" pitchFamily="18" charset="0"/>
              </a:rPr>
              <a:t>,.......a</a:t>
            </a:r>
            <a:r>
              <a:rPr lang="en-IN" sz="2200" baseline="-25000" dirty="0">
                <a:latin typeface="Bookman Old Style" pitchFamily="18" charset="0"/>
              </a:rPr>
              <a:t>m</a:t>
            </a:r>
            <a:r>
              <a:rPr lang="en-IN" sz="2200" dirty="0">
                <a:latin typeface="Bookman Old Style" pitchFamily="18" charset="0"/>
              </a:rPr>
              <a:t>] and Q = [b</a:t>
            </a:r>
            <a:r>
              <a:rPr lang="en-IN" sz="2200" baseline="-25000" dirty="0">
                <a:latin typeface="Bookman Old Style" pitchFamily="18" charset="0"/>
              </a:rPr>
              <a:t>1</a:t>
            </a:r>
            <a:r>
              <a:rPr lang="en-IN" sz="2200" dirty="0">
                <a:latin typeface="Bookman Old Style" pitchFamily="18" charset="0"/>
              </a:rPr>
              <a:t>,b</a:t>
            </a:r>
            <a:r>
              <a:rPr lang="en-IN" sz="2200" baseline="-25000" dirty="0">
                <a:latin typeface="Bookman Old Style" pitchFamily="18" charset="0"/>
              </a:rPr>
              <a:t>2</a:t>
            </a:r>
            <a:r>
              <a:rPr lang="en-IN" sz="2200" dirty="0">
                <a:latin typeface="Bookman Old Style" pitchFamily="18" charset="0"/>
              </a:rPr>
              <a:t>,b</a:t>
            </a:r>
            <a:r>
              <a:rPr lang="en-IN" sz="2200" baseline="-25000" dirty="0">
                <a:latin typeface="Bookman Old Style" pitchFamily="18" charset="0"/>
              </a:rPr>
              <a:t>3</a:t>
            </a:r>
            <a:r>
              <a:rPr lang="en-IN" sz="2200" dirty="0">
                <a:latin typeface="Bookman Old Style" pitchFamily="18" charset="0"/>
              </a:rPr>
              <a:t>......</a:t>
            </a:r>
            <a:r>
              <a:rPr lang="en-IN" sz="2200" dirty="0" err="1">
                <a:latin typeface="Bookman Old Style" pitchFamily="18" charset="0"/>
              </a:rPr>
              <a:t>b</a:t>
            </a:r>
            <a:r>
              <a:rPr lang="en-IN" sz="2200" baseline="-25000" dirty="0" err="1">
                <a:latin typeface="Bookman Old Style" pitchFamily="18" charset="0"/>
              </a:rPr>
              <a:t>n</a:t>
            </a:r>
            <a:r>
              <a:rPr lang="en-IN" sz="2200" dirty="0">
                <a:latin typeface="Bookman Old Style" pitchFamily="18" charset="0"/>
              </a:rPr>
              <a:t>] are finite sets, containing m and n number of elements respectively. R is a relation from P to Q. The relation R can be represented by m x n matrix M = [</a:t>
            </a:r>
            <a:r>
              <a:rPr lang="en-IN" sz="2200" dirty="0" err="1">
                <a:latin typeface="Bookman Old Style" pitchFamily="18" charset="0"/>
              </a:rPr>
              <a:t>M</a:t>
            </a:r>
            <a:r>
              <a:rPr lang="en-IN" sz="2200" baseline="-25000" dirty="0" err="1">
                <a:latin typeface="Bookman Old Style" pitchFamily="18" charset="0"/>
              </a:rPr>
              <a:t>ij</a:t>
            </a:r>
            <a:r>
              <a:rPr lang="en-IN" sz="2200" dirty="0">
                <a:latin typeface="Bookman Old Style" pitchFamily="18" charset="0"/>
              </a:rPr>
              <a:t>], defined as </a:t>
            </a:r>
            <a:r>
              <a:rPr lang="en-IN" sz="2200" dirty="0" err="1">
                <a:latin typeface="Bookman Old Style" pitchFamily="18" charset="0"/>
              </a:rPr>
              <a:t>M</a:t>
            </a:r>
            <a:r>
              <a:rPr lang="en-IN" sz="2200" baseline="-25000" dirty="0" err="1">
                <a:latin typeface="Bookman Old Style" pitchFamily="18" charset="0"/>
              </a:rPr>
              <a:t>ij</a:t>
            </a:r>
            <a:r>
              <a:rPr lang="en-IN" sz="2200" dirty="0">
                <a:latin typeface="Bookman Old Style" pitchFamily="18" charset="0"/>
              </a:rPr>
              <a:t> = 0      if  (</a:t>
            </a:r>
            <a:r>
              <a:rPr lang="en-IN" sz="2200" dirty="0" err="1">
                <a:latin typeface="Bookman Old Style" pitchFamily="18" charset="0"/>
              </a:rPr>
              <a:t>a</a:t>
            </a:r>
            <a:r>
              <a:rPr lang="en-IN" sz="2200" baseline="-25000" dirty="0" err="1">
                <a:latin typeface="Bookman Old Style" pitchFamily="18" charset="0"/>
              </a:rPr>
              <a:t>i</a:t>
            </a:r>
            <a:r>
              <a:rPr lang="en-IN" sz="2200" dirty="0" err="1">
                <a:latin typeface="Bookman Old Style" pitchFamily="18" charset="0"/>
              </a:rPr>
              <a:t>,b</a:t>
            </a:r>
            <a:r>
              <a:rPr lang="en-IN" sz="2200" baseline="-25000" dirty="0" err="1">
                <a:latin typeface="Bookman Old Style" pitchFamily="18" charset="0"/>
              </a:rPr>
              <a:t>j</a:t>
            </a:r>
            <a:r>
              <a:rPr lang="en-IN" sz="2200" dirty="0">
                <a:latin typeface="Bookman Old Style" pitchFamily="18" charset="0"/>
              </a:rPr>
              <a:t>) ∉ R       1     if   (</a:t>
            </a:r>
            <a:r>
              <a:rPr lang="en-IN" sz="2200" dirty="0" err="1">
                <a:latin typeface="Bookman Old Style" pitchFamily="18" charset="0"/>
              </a:rPr>
              <a:t>a</a:t>
            </a:r>
            <a:r>
              <a:rPr lang="en-IN" sz="2200" baseline="-25000" dirty="0" err="1">
                <a:latin typeface="Bookman Old Style" pitchFamily="18" charset="0"/>
              </a:rPr>
              <a:t>i</a:t>
            </a:r>
            <a:r>
              <a:rPr lang="en-IN" sz="2200" dirty="0" err="1">
                <a:latin typeface="Bookman Old Style" pitchFamily="18" charset="0"/>
              </a:rPr>
              <a:t>,b</a:t>
            </a:r>
            <a:r>
              <a:rPr lang="en-IN" sz="2200" baseline="-25000" dirty="0" err="1">
                <a:latin typeface="Bookman Old Style" pitchFamily="18" charset="0"/>
              </a:rPr>
              <a:t>j</a:t>
            </a:r>
            <a:r>
              <a:rPr lang="en-IN" sz="2200" dirty="0">
                <a:latin typeface="Bookman Old Style" pitchFamily="18" charset="0"/>
              </a:rPr>
              <a:t> )∈ R</a:t>
            </a:r>
          </a:p>
          <a:p>
            <a:pPr marL="457200" indent="-457200" algn="just"/>
            <a:r>
              <a:rPr lang="en-IN" sz="2200" dirty="0">
                <a:latin typeface="Bookman Old Style" pitchFamily="18" charset="0"/>
              </a:rPr>
              <a:t> </a:t>
            </a:r>
            <a:r>
              <a:rPr lang="en-IN" sz="2200" b="1" dirty="0">
                <a:latin typeface="Bookman Old Style" pitchFamily="18" charset="0"/>
              </a:rPr>
              <a:t>Example</a:t>
            </a:r>
            <a:endParaRPr lang="en-IN" sz="2200" dirty="0">
              <a:latin typeface="Bookman Old Style" pitchFamily="18" charset="0"/>
            </a:endParaRPr>
          </a:p>
          <a:p>
            <a:pPr marL="457200" lvl="0" indent="-457200" algn="just"/>
            <a:r>
              <a:rPr lang="en-IN" sz="2200" dirty="0">
                <a:latin typeface="Bookman Old Style" pitchFamily="18" charset="0"/>
              </a:rPr>
              <a:t>Let     P = {1, 2, 3, 4}, Q = {a, b, c, d}  </a:t>
            </a:r>
          </a:p>
          <a:p>
            <a:pPr marL="457200" lvl="0" indent="-457200" algn="just"/>
            <a:r>
              <a:rPr lang="en-IN" sz="2200" dirty="0">
                <a:latin typeface="Bookman Old Style" pitchFamily="18" charset="0"/>
              </a:rPr>
              <a:t>and     R = {(1, a), (1, b), (1, c), (2, b), (2, c), (2, d)}.  </a:t>
            </a:r>
          </a:p>
          <a:p>
            <a:pPr marL="457200" indent="-457200" algn="just"/>
            <a:r>
              <a:rPr lang="en-IN" sz="2200" dirty="0">
                <a:latin typeface="Bookman Old Style" pitchFamily="18" charset="0"/>
              </a:rPr>
              <a:t>The matrix of relation R is shown as fig: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pic>
        <p:nvPicPr>
          <p:cNvPr id="7" name="Picture 6" descr="Representation of Relations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0299" y="4500570"/>
            <a:ext cx="485778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IN" sz="4400" b="1" dirty="0">
                <a:latin typeface="Bookman Old Style" pitchFamily="18" charset="0"/>
              </a:rPr>
              <a:t>Representation of Relations</a:t>
            </a: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234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2. Relation as a Directed Graph: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 There is another way of picturing a relation R when R is a relation from a finite set to itself.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Example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	A = {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} 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	R = {(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) 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) 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) 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) 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) 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) (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, 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)} 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itchFamily="18" charset="0"/>
              <a:cs typeface="Arial" pitchFamily="34" charset="0"/>
            </a:endParaRPr>
          </a:p>
        </p:txBody>
      </p:sp>
      <p:pic>
        <p:nvPicPr>
          <p:cNvPr id="48129" name="Picture 22" descr="Representation of Relati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3786190"/>
            <a:ext cx="2628900" cy="2581275"/>
          </a:xfrm>
          <a:prstGeom prst="rect">
            <a:avLst/>
          </a:prstGeom>
          <a:noFill/>
        </p:spPr>
      </p:pic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e-IN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Verdana" pitchFamily="34" charset="0"/>
              <a:ea typeface="Times New Roman" pitchFamily="18" charset="0"/>
              <a:cs typeface="Gautam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e-I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Gautami"/>
              </a:rPr>
            </a:br>
            <a:br>
              <a:rPr kumimoji="0" lang="te-IN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ea typeface="Times New Roman" pitchFamily="18" charset="0"/>
                <a:cs typeface="Gautami"/>
              </a:rPr>
            </a:br>
            <a:endParaRPr kumimoji="0" lang="te-I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0" y="-24"/>
            <a:ext cx="9144000" cy="12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Properties of Relations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285852" y="1928802"/>
            <a:ext cx="6429420" cy="3429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latin typeface="Bookman Old Style" pitchFamily="18" charset="0"/>
              </a:rPr>
              <a:t>Reflexive Relation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err="1">
                <a:latin typeface="Bookman Old Style" pitchFamily="18" charset="0"/>
              </a:rPr>
              <a:t>Irreflexive</a:t>
            </a:r>
            <a:r>
              <a:rPr lang="en-IN" sz="2400" b="1" dirty="0">
                <a:latin typeface="Bookman Old Style" pitchFamily="18" charset="0"/>
              </a:rPr>
              <a:t> Relation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latin typeface="Bookman Old Style" pitchFamily="18" charset="0"/>
              </a:rPr>
              <a:t>Symmetric Relation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 err="1">
                <a:latin typeface="Bookman Old Style" pitchFamily="18" charset="0"/>
              </a:rPr>
              <a:t>Antisymmetric</a:t>
            </a:r>
            <a:r>
              <a:rPr lang="en-IN" sz="2400" b="1" dirty="0">
                <a:latin typeface="Bookman Old Style" pitchFamily="18" charset="0"/>
              </a:rPr>
              <a:t> Relation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latin typeface="Bookman Old Style" pitchFamily="18" charset="0"/>
              </a:rPr>
              <a:t>Asymmetric Relation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400" b="1" dirty="0">
                <a:latin typeface="Bookman Old Style" pitchFamily="18" charset="0"/>
              </a:rPr>
              <a:t>Transitive Relations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32" y="-24"/>
            <a:ext cx="9144000" cy="122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Properties of Relations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500174"/>
            <a:ext cx="9144000" cy="113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b="1" dirty="0">
                <a:solidFill>
                  <a:srgbClr val="00FFFF"/>
                </a:solidFill>
                <a:latin typeface="Bookman Old Style" pitchFamily="18" charset="0"/>
                <a:sym typeface="Symbol" pitchFamily="18" charset="2"/>
              </a:rPr>
              <a:t>Definition: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 A relation R on a set A is called </a:t>
            </a:r>
            <a:r>
              <a:rPr lang="en-US" sz="2400" b="1" dirty="0">
                <a:solidFill>
                  <a:srgbClr val="00FFFF"/>
                </a:solidFill>
                <a:latin typeface="Bookman Old Style" pitchFamily="18" charset="0"/>
                <a:sym typeface="Symbol" pitchFamily="18" charset="2"/>
              </a:rPr>
              <a:t>reflexive       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 if (a, a)R for every element </a:t>
            </a:r>
            <a:r>
              <a:rPr lang="en-US" sz="2400" dirty="0" err="1">
                <a:latin typeface="Bookman Old Style" pitchFamily="18" charset="0"/>
                <a:sym typeface="Symbol" pitchFamily="18" charset="2"/>
              </a:rPr>
              <a:t>aA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3416858"/>
            <a:ext cx="63450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itchFamily="18" charset="0"/>
              </a:rPr>
              <a:t>R = {(1, 1), (2, 2), (2, 3), (3, 3), (4, 4)} is Reflexive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2753021"/>
            <a:ext cx="8929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itchFamily="18" charset="0"/>
                <a:sym typeface="Symbol" pitchFamily="18" charset="2"/>
              </a:rPr>
              <a:t>Ex: A =  {1, 2, 3, 4}</a:t>
            </a:r>
            <a:endParaRPr lang="en-IN" sz="2400" dirty="0">
              <a:latin typeface="Bookman Old Style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4071942"/>
            <a:ext cx="9144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b="1" dirty="0">
                <a:solidFill>
                  <a:srgbClr val="00FFFF"/>
                </a:solidFill>
                <a:latin typeface="Bookman Old Style" pitchFamily="18" charset="0"/>
              </a:rPr>
              <a:t>Definition:</a:t>
            </a:r>
            <a:r>
              <a:rPr lang="en-US" sz="2400" dirty="0">
                <a:latin typeface="Bookman Old Style" pitchFamily="18" charset="0"/>
              </a:rPr>
              <a:t> A relation on a set A is called </a:t>
            </a:r>
            <a:r>
              <a:rPr lang="en-US" sz="2400" b="1" dirty="0" err="1">
                <a:solidFill>
                  <a:srgbClr val="00FFFF"/>
                </a:solidFill>
                <a:latin typeface="Bookman Old Style" pitchFamily="18" charset="0"/>
              </a:rPr>
              <a:t>irreflexive</a:t>
            </a:r>
            <a:r>
              <a:rPr lang="en-US" sz="2400" b="1" dirty="0">
                <a:solidFill>
                  <a:srgbClr val="00FFFF"/>
                </a:solidFill>
                <a:latin typeface="Bookman Old Style" pitchFamily="18" charset="0"/>
              </a:rPr>
              <a:t>   </a:t>
            </a:r>
            <a:r>
              <a:rPr lang="en-US" sz="2400" dirty="0">
                <a:latin typeface="Bookman Old Style" pitchFamily="18" charset="0"/>
              </a:rPr>
              <a:t>       if (a, a)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IN" sz="2400" dirty="0">
                <a:latin typeface="Bookman Old Style" pitchFamily="18" charset="0"/>
              </a:rPr>
              <a:t> ∉ </a:t>
            </a:r>
            <a:r>
              <a:rPr lang="en-US" sz="2400" dirty="0"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itchFamily="18" charset="0"/>
              </a:rPr>
              <a:t> </a:t>
            </a:r>
            <a:r>
              <a:rPr lang="en-US" sz="2400" dirty="0">
                <a:latin typeface="Bookman Old Style" pitchFamily="18" charset="0"/>
              </a:rPr>
              <a:t>R for every element a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 </a:t>
            </a:r>
            <a:r>
              <a:rPr lang="en-US" sz="2400" dirty="0">
                <a:latin typeface="Bookman Old Style" pitchFamily="18" charset="0"/>
              </a:rPr>
              <a:t> A.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1500174"/>
            <a:ext cx="9144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400" dirty="0">
                <a:latin typeface="Bookman Old Style" pitchFamily="18" charset="0"/>
                <a:sym typeface="Symbol" pitchFamily="18" charset="2"/>
              </a:rPr>
              <a:t>A relation R on a set A is called </a:t>
            </a:r>
            <a:r>
              <a:rPr lang="en-US" sz="2400" b="1" dirty="0">
                <a:solidFill>
                  <a:srgbClr val="00FFFF"/>
                </a:solidFill>
                <a:latin typeface="Bookman Old Style" pitchFamily="18" charset="0"/>
                <a:sym typeface="Symbol" pitchFamily="18" charset="2"/>
              </a:rPr>
              <a:t>symmetric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 if (b, a)R whenever (a, b)R for all a, </a:t>
            </a:r>
            <a:r>
              <a:rPr lang="en-US" sz="2400" dirty="0" err="1">
                <a:latin typeface="Bookman Old Style" pitchFamily="18" charset="0"/>
                <a:sym typeface="Symbol" pitchFamily="18" charset="2"/>
              </a:rPr>
              <a:t>bA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. 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>
              <a:latin typeface="Bookman Old Style" pitchFamily="18" charset="0"/>
              <a:sym typeface="Symbol" pitchFamily="18" charset="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>
                <a:latin typeface="Bookman Old Style" pitchFamily="18" charset="0"/>
                <a:sym typeface="Symbol" pitchFamily="18" charset="2"/>
              </a:rPr>
              <a:t>A relation R on a set A is called </a:t>
            </a:r>
            <a:r>
              <a:rPr lang="en-US" sz="2400" b="1" dirty="0" err="1">
                <a:solidFill>
                  <a:srgbClr val="00FFFF"/>
                </a:solidFill>
                <a:latin typeface="Bookman Old Style" pitchFamily="18" charset="0"/>
                <a:sym typeface="Symbol" pitchFamily="18" charset="2"/>
              </a:rPr>
              <a:t>antisymmetric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 if </a:t>
            </a:r>
            <a:br>
              <a:rPr lang="en-US" sz="2400" dirty="0">
                <a:latin typeface="Bookman Old Style" pitchFamily="18" charset="0"/>
                <a:sym typeface="Symbol" pitchFamily="18" charset="2"/>
              </a:rPr>
            </a:br>
            <a:r>
              <a:rPr lang="en-US" sz="2400" dirty="0">
                <a:latin typeface="Bookman Old Style" pitchFamily="18" charset="0"/>
                <a:sym typeface="Symbol" pitchFamily="18" charset="2"/>
              </a:rPr>
              <a:t>a = b whenever (a, b)R and (b, a)R.</a:t>
            </a:r>
          </a:p>
          <a:p>
            <a:pPr marL="457200" indent="-457200">
              <a:buFont typeface="Wingdings" pitchFamily="2" charset="2"/>
              <a:buChar char="Ø"/>
            </a:pPr>
            <a:endParaRPr lang="en-US" sz="2400" dirty="0">
              <a:latin typeface="Bookman Old Style" pitchFamily="18" charset="0"/>
              <a:sym typeface="Symbol" pitchFamily="18" charset="2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US" sz="2400" dirty="0">
                <a:latin typeface="Bookman Old Style" pitchFamily="18" charset="0"/>
                <a:sym typeface="Symbol" pitchFamily="18" charset="2"/>
              </a:rPr>
              <a:t>A relation R on a set A is called </a:t>
            </a:r>
            <a:r>
              <a:rPr lang="en-US" sz="2400" b="1" dirty="0">
                <a:solidFill>
                  <a:srgbClr val="00FFFF"/>
                </a:solidFill>
                <a:latin typeface="Bookman Old Style" pitchFamily="18" charset="0"/>
                <a:sym typeface="Symbol" pitchFamily="18" charset="2"/>
              </a:rPr>
              <a:t>asymmetric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 if </a:t>
            </a:r>
            <a:br>
              <a:rPr lang="en-US" sz="2400" dirty="0">
                <a:latin typeface="Bookman Old Style" pitchFamily="18" charset="0"/>
                <a:sym typeface="Symbol" pitchFamily="18" charset="2"/>
              </a:rPr>
            </a:br>
            <a:r>
              <a:rPr lang="en-US" sz="2400" dirty="0">
                <a:latin typeface="Bookman Old Style" pitchFamily="18" charset="0"/>
                <a:sym typeface="Symbol" pitchFamily="18" charset="2"/>
              </a:rPr>
              <a:t>(a, b)R implies that (b, a)R for all a, </a:t>
            </a:r>
            <a:r>
              <a:rPr lang="en-US" sz="2400" dirty="0" err="1">
                <a:latin typeface="Bookman Old Style" pitchFamily="18" charset="0"/>
                <a:sym typeface="Symbol" pitchFamily="18" charset="2"/>
              </a:rPr>
              <a:t>bA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.</a:t>
            </a:r>
            <a:endParaRPr lang="en-IN" sz="2400" dirty="0">
              <a:latin typeface="Bookman Old Style" pitchFamily="18" charset="0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0" y="-24"/>
            <a:ext cx="9144000" cy="1152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Properties of Relations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153400" cy="838200"/>
          </a:xfrm>
        </p:spPr>
        <p:txBody>
          <a:bodyPr/>
          <a:lstStyle/>
          <a:p>
            <a:r>
              <a:rPr lang="en-US" sz="3600"/>
              <a:t>Properties of Relations</a:t>
            </a:r>
            <a:endParaRPr lang="en-CA" sz="3600"/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2" y="1071546"/>
            <a:ext cx="9144032" cy="1066800"/>
          </a:xfrm>
        </p:spPr>
        <p:txBody>
          <a:bodyPr/>
          <a:lstStyle/>
          <a:p>
            <a:pPr marL="0" indent="0">
              <a:buFont typeface="Wingdings" pitchFamily="2" charset="2"/>
              <a:buChar char="Ø"/>
            </a:pPr>
            <a:r>
              <a:rPr lang="en-US" sz="2800" dirty="0">
                <a:latin typeface="Bookman Old Style" pitchFamily="18" charset="0"/>
                <a:sym typeface="Symbol" pitchFamily="18" charset="2"/>
              </a:rPr>
              <a:t>Are the following relations on {1, 2, 3, 4} </a:t>
            </a:r>
            <a:br>
              <a:rPr lang="en-US" sz="2800" dirty="0">
                <a:latin typeface="Bookman Old Style" pitchFamily="18" charset="0"/>
                <a:sym typeface="Symbol" pitchFamily="18" charset="2"/>
              </a:rPr>
            </a:br>
            <a:r>
              <a:rPr lang="en-US" sz="2800" dirty="0">
                <a:latin typeface="Bookman Old Style" pitchFamily="18" charset="0"/>
                <a:sym typeface="Symbol" pitchFamily="18" charset="2"/>
              </a:rPr>
              <a:t>symmetric, </a:t>
            </a:r>
            <a:r>
              <a:rPr lang="en-US" sz="2800" dirty="0" err="1">
                <a:latin typeface="Bookman Old Style" pitchFamily="18" charset="0"/>
                <a:sym typeface="Symbol" pitchFamily="18" charset="2"/>
              </a:rPr>
              <a:t>antisymmetric</a:t>
            </a:r>
            <a:r>
              <a:rPr lang="en-US" sz="2800" dirty="0">
                <a:latin typeface="Bookman Old Style" pitchFamily="18" charset="0"/>
                <a:sym typeface="Symbol" pitchFamily="18" charset="2"/>
              </a:rPr>
              <a:t>, or asymmetric?</a:t>
            </a:r>
          </a:p>
        </p:txBody>
      </p:sp>
      <p:sp>
        <p:nvSpPr>
          <p:cNvPr id="387076" name="Rectangle 4"/>
          <p:cNvSpPr>
            <a:spLocks noChangeArrowheads="1"/>
          </p:cNvSpPr>
          <p:nvPr/>
        </p:nvSpPr>
        <p:spPr bwMode="auto">
          <a:xfrm>
            <a:off x="228600" y="2133600"/>
            <a:ext cx="6248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latin typeface="Bookman Old Style" pitchFamily="18" charset="0"/>
              </a:rPr>
              <a:t>R = {(1, 1), (1, 2), (2, 1), (3, 3), (4, 4)}</a:t>
            </a:r>
          </a:p>
        </p:txBody>
      </p:sp>
      <p:sp>
        <p:nvSpPr>
          <p:cNvPr id="387077" name="Rectangle 5"/>
          <p:cNvSpPr>
            <a:spLocks noChangeArrowheads="1"/>
          </p:cNvSpPr>
          <p:nvPr/>
        </p:nvSpPr>
        <p:spPr bwMode="auto">
          <a:xfrm>
            <a:off x="5786446" y="2133600"/>
            <a:ext cx="320515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ookman Old Style" pitchFamily="18" charset="0"/>
              </a:rPr>
              <a:t>symmetric</a:t>
            </a:r>
          </a:p>
        </p:txBody>
      </p:sp>
      <p:sp>
        <p:nvSpPr>
          <p:cNvPr id="387078" name="Rectangle 6"/>
          <p:cNvSpPr>
            <a:spLocks noChangeArrowheads="1"/>
          </p:cNvSpPr>
          <p:nvPr/>
        </p:nvSpPr>
        <p:spPr bwMode="auto">
          <a:xfrm>
            <a:off x="228600" y="2667000"/>
            <a:ext cx="412908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latin typeface="Bookman Old Style" pitchFamily="18" charset="0"/>
              </a:rPr>
              <a:t>R = {(1, 1)}</a:t>
            </a:r>
          </a:p>
        </p:txBody>
      </p:sp>
      <p:sp>
        <p:nvSpPr>
          <p:cNvPr id="387079" name="Rectangle 7"/>
          <p:cNvSpPr>
            <a:spLocks noChangeArrowheads="1"/>
          </p:cNvSpPr>
          <p:nvPr/>
        </p:nvSpPr>
        <p:spPr bwMode="auto">
          <a:xfrm>
            <a:off x="5786446" y="2667000"/>
            <a:ext cx="2900354" cy="476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Bookman Old Style" pitchFamily="18" charset="0"/>
              </a:rPr>
              <a:t>sym. and </a:t>
            </a:r>
            <a:r>
              <a:rPr lang="en-US" dirty="0" err="1">
                <a:solidFill>
                  <a:srgbClr val="FF0000"/>
                </a:solidFill>
                <a:latin typeface="Bookman Old Style" pitchFamily="18" charset="0"/>
              </a:rPr>
              <a:t>antisym</a:t>
            </a:r>
            <a:r>
              <a:rPr lang="en-US" dirty="0">
                <a:solidFill>
                  <a:srgbClr val="FF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387080" name="Rectangle 8"/>
          <p:cNvSpPr>
            <a:spLocks noChangeArrowheads="1"/>
          </p:cNvSpPr>
          <p:nvPr/>
        </p:nvSpPr>
        <p:spPr bwMode="auto">
          <a:xfrm>
            <a:off x="228600" y="3810000"/>
            <a:ext cx="4557714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latin typeface="Bookman Old Style" pitchFamily="18" charset="0"/>
              </a:rPr>
              <a:t>R = {(1, 3), (3, 2), (2, 1)}</a:t>
            </a:r>
          </a:p>
        </p:txBody>
      </p:sp>
      <p:sp>
        <p:nvSpPr>
          <p:cNvPr id="387081" name="Rectangle 9"/>
          <p:cNvSpPr>
            <a:spLocks noChangeArrowheads="1"/>
          </p:cNvSpPr>
          <p:nvPr/>
        </p:nvSpPr>
        <p:spPr bwMode="auto">
          <a:xfrm>
            <a:off x="5715008" y="3714752"/>
            <a:ext cx="2643206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  <a:latin typeface="Bookman Old Style" pitchFamily="18" charset="0"/>
              </a:rPr>
              <a:t>antisym</a:t>
            </a:r>
            <a:r>
              <a:rPr lang="en-US" dirty="0">
                <a:solidFill>
                  <a:srgbClr val="FF0000"/>
                </a:solidFill>
                <a:latin typeface="Bookman Old Style" pitchFamily="18" charset="0"/>
              </a:rPr>
              <a:t>. and </a:t>
            </a:r>
            <a:r>
              <a:rPr lang="en-US" dirty="0" err="1">
                <a:solidFill>
                  <a:srgbClr val="FF0000"/>
                </a:solidFill>
                <a:latin typeface="Bookman Old Style" pitchFamily="18" charset="0"/>
              </a:rPr>
              <a:t>asym</a:t>
            </a:r>
            <a:r>
              <a:rPr lang="en-US" dirty="0">
                <a:solidFill>
                  <a:srgbClr val="FF0000"/>
                </a:solidFill>
                <a:latin typeface="Bookman Old Style" pitchFamily="18" charset="0"/>
              </a:rPr>
              <a:t>.</a:t>
            </a:r>
          </a:p>
        </p:txBody>
      </p:sp>
      <p:sp>
        <p:nvSpPr>
          <p:cNvPr id="387082" name="Rectangle 10"/>
          <p:cNvSpPr>
            <a:spLocks noChangeArrowheads="1"/>
          </p:cNvSpPr>
          <p:nvPr/>
        </p:nvSpPr>
        <p:spPr bwMode="auto">
          <a:xfrm>
            <a:off x="228600" y="4876800"/>
            <a:ext cx="640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latin typeface="Bookman Old Style" pitchFamily="18" charset="0"/>
              </a:rPr>
              <a:t>R = {(4, 4), (3, 3), (1, 4)}</a:t>
            </a:r>
          </a:p>
        </p:txBody>
      </p:sp>
      <p:sp>
        <p:nvSpPr>
          <p:cNvPr id="387083" name="Rectangle 11"/>
          <p:cNvSpPr>
            <a:spLocks noChangeArrowheads="1"/>
          </p:cNvSpPr>
          <p:nvPr/>
        </p:nvSpPr>
        <p:spPr bwMode="auto">
          <a:xfrm>
            <a:off x="5857884" y="4876800"/>
            <a:ext cx="2214578" cy="481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antisym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0" y="0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Properties of Relations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0" y="-24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Properties of Relations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32" y="1495428"/>
            <a:ext cx="8763000" cy="357664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 marL="457200" marR="0" lvl="0" indent="-45720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Definition: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 A relation R on a set A is called 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transitive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 if whenever (a, b)R and (b, c)R, then (a, c)R for     a, b, c  A. 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7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ookman Old Style" pitchFamily="18" charset="0"/>
                <a:sym typeface="Symbol" pitchFamily="18" charset="2"/>
              </a:rPr>
              <a:t>The following relations on {1, 2, 3, 4} are transitive</a:t>
            </a:r>
          </a:p>
          <a:p>
            <a:pPr marL="457200" indent="-457200" algn="just">
              <a:lnSpc>
                <a:spcPct val="170000"/>
              </a:lnSpc>
              <a:spcBef>
                <a:spcPct val="20000"/>
              </a:spcBef>
              <a:buFont typeface="Wingdings" pitchFamily="2" charset="2"/>
              <a:buChar char="Ø"/>
            </a:pPr>
            <a:r>
              <a:rPr lang="en-US" sz="6000" dirty="0">
                <a:latin typeface="Bookman Old Style" pitchFamily="18" charset="0"/>
              </a:rPr>
              <a:t>R = {(1, 1), (1, 2), (1,4),(2,4),(2, 2), (2, 1), (3, 3), (4,4)}</a:t>
            </a:r>
            <a:r>
              <a:rPr lang="en-US" sz="2800" dirty="0">
                <a:sym typeface="Symbol" pitchFamily="18" charset="2"/>
              </a:rPr>
              <a:t>.</a:t>
            </a:r>
            <a:endParaRPr lang="en-US" sz="60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le 1"/>
          <p:cNvSpPr txBox="1">
            <a:spLocks/>
          </p:cNvSpPr>
          <p:nvPr/>
        </p:nvSpPr>
        <p:spPr>
          <a:xfrm>
            <a:off x="-32" y="-24"/>
            <a:ext cx="9144000" cy="1080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4400" b="1" dirty="0">
                <a:latin typeface="Bookman Old Style" pitchFamily="18" charset="0"/>
                <a:ea typeface="+mj-ea"/>
                <a:cs typeface="+mj-cs"/>
              </a:rPr>
              <a:t>Equivalence Relation</a:t>
            </a:r>
            <a:endParaRPr lang="en-CA" sz="4400" b="1" dirty="0">
              <a:latin typeface="Bookman Old Style" pitchFamily="18" charset="0"/>
              <a:ea typeface="+mj-ea"/>
              <a:cs typeface="+mj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1584824"/>
            <a:ext cx="8929718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Bookman Old Style" pitchFamily="18" charset="0"/>
              </a:rPr>
              <a:t>Let E be a relation on set A.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Bookman Old Style" pitchFamily="18" charset="0"/>
              </a:rPr>
              <a:t>E is an </a:t>
            </a:r>
            <a:r>
              <a:rPr lang="en-US" sz="2400" i="1" dirty="0">
                <a:solidFill>
                  <a:srgbClr val="7F0000"/>
                </a:solidFill>
                <a:latin typeface="Bookman Old Style" pitchFamily="18" charset="0"/>
              </a:rPr>
              <a:t>equivalence relation</a:t>
            </a:r>
            <a:r>
              <a:rPr lang="en-US" sz="2400" i="1" dirty="0">
                <a:latin typeface="Bookman Old Style" pitchFamily="18" charset="0"/>
              </a:rPr>
              <a:t> </a:t>
            </a:r>
            <a:r>
              <a:rPr lang="en-US" sz="2400" dirty="0">
                <a:latin typeface="Bookman Old Style" pitchFamily="18" charset="0"/>
              </a:rPr>
              <a:t>if &amp; only if it is: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Bookman Old Style" pitchFamily="18" charset="0"/>
              </a:rPr>
              <a:t>Reflexive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Bookman Old Style" pitchFamily="18" charset="0"/>
              </a:rPr>
              <a:t>Symmetric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latin typeface="Bookman Old Style" pitchFamily="18" charset="0"/>
              </a:rPr>
              <a:t>Transitive.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Bookman Old Style" pitchFamily="18" charset="0"/>
            </a:endParaRPr>
          </a:p>
          <a:p>
            <a:pPr>
              <a:lnSpc>
                <a:spcPct val="110000"/>
              </a:lnSpc>
              <a:buFont typeface="Wingdings" pitchFamily="2" charset="2"/>
              <a:buChar char="Ø"/>
            </a:pPr>
            <a:r>
              <a:rPr lang="en-US" sz="2400" dirty="0">
                <a:latin typeface="Bookman Old Style" pitchFamily="18" charset="0"/>
              </a:rPr>
              <a:t>Examples</a:t>
            </a:r>
          </a:p>
          <a:p>
            <a:pPr lvl="1">
              <a:lnSpc>
                <a:spcPct val="110000"/>
              </a:lnSpc>
            </a:pPr>
            <a:r>
              <a:rPr lang="en-US" sz="2400" dirty="0">
                <a:latin typeface="Bookman Old Style" pitchFamily="18" charset="0"/>
              </a:rPr>
              <a:t>a E b when a </a:t>
            </a:r>
            <a:r>
              <a:rPr lang="en-US" sz="2400" dirty="0">
                <a:latin typeface="Bookman Old Style" pitchFamily="18" charset="0"/>
                <a:sym typeface="Symbol" pitchFamily="18" charset="2"/>
              </a:rPr>
              <a:t>≡</a:t>
            </a:r>
            <a:r>
              <a:rPr lang="en-US" sz="2400" dirty="0">
                <a:latin typeface="Bookman Old Style" pitchFamily="18" charset="0"/>
              </a:rPr>
              <a:t> b ( mod 5 ).      (Over N)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>
              <a:latin typeface="Bookman Old Style" pitchFamily="18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1824</Words>
  <Application>Microsoft Office PowerPoint</Application>
  <PresentationFormat>On-screen Show (4:3)</PresentationFormat>
  <Paragraphs>250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Relations</vt:lpstr>
      <vt:lpstr>Relations on a Set</vt:lpstr>
      <vt:lpstr>PowerPoint Presentation</vt:lpstr>
      <vt:lpstr>PowerPoint Presentation</vt:lpstr>
      <vt:lpstr>PowerPoint Presentation</vt:lpstr>
      <vt:lpstr>PowerPoint Presentation</vt:lpstr>
      <vt:lpstr>Properties of 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</dc:title>
  <dc:creator>Phani</dc:creator>
  <cp:lastModifiedBy>KSRK SARMA</cp:lastModifiedBy>
  <cp:revision>35</cp:revision>
  <dcterms:created xsi:type="dcterms:W3CDTF">2020-07-14T17:55:38Z</dcterms:created>
  <dcterms:modified xsi:type="dcterms:W3CDTF">2025-04-18T15:29:51Z</dcterms:modified>
</cp:coreProperties>
</file>