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heme/themeOverride3.xml" ContentType="application/vnd.openxmlformats-officedocument.themeOverr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9" r:id="rId4"/>
    <p:sldId id="258" r:id="rId5"/>
    <p:sldId id="260" r:id="rId6"/>
    <p:sldId id="261" r:id="rId7"/>
    <p:sldId id="262" r:id="rId8"/>
    <p:sldId id="263" r:id="rId9"/>
    <p:sldId id="266" r:id="rId10"/>
    <p:sldId id="265" r:id="rId11"/>
    <p:sldId id="267" r:id="rId12"/>
    <p:sldId id="264"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D445C-DB0F-45C2-B625-47824DC128CE}" type="datetimeFigureOut">
              <a:rPr lang="en-US" smtClean="0"/>
              <a:t>7/15/2020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DFB96D-BC2A-402D-A055-31419AB7159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35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36</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37</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38</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39</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40</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41</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42</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BDFB96D-BC2A-402D-A055-31419AB71593}" type="slidenum">
              <a:rPr lang="en-IN" smtClean="0"/>
              <a:t>43</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F3904D3-2421-4F43-A824-3CE0E864D10A}" type="datetimeFigureOut">
              <a:rPr lang="en-US" smtClean="0"/>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904D3-2421-4F43-A824-3CE0E864D10A}" type="datetimeFigureOut">
              <a:rPr lang="en-US" smtClean="0"/>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904D3-2421-4F43-A824-3CE0E864D10A}" type="datetimeFigureOut">
              <a:rPr lang="en-US" smtClean="0"/>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904D3-2421-4F43-A824-3CE0E864D10A}" type="datetimeFigureOut">
              <a:rPr lang="en-US" smtClean="0"/>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3904D3-2421-4F43-A824-3CE0E864D10A}" type="datetimeFigureOut">
              <a:rPr lang="en-US" smtClean="0"/>
              <a:t>7/15/2020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F3904D3-2421-4F43-A824-3CE0E864D10A}" type="datetimeFigureOut">
              <a:rPr lang="en-US" smtClean="0"/>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3904D3-2421-4F43-A824-3CE0E864D10A}" type="datetimeFigureOut">
              <a:rPr lang="en-US" smtClean="0"/>
              <a:t>7/15/2020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F3904D3-2421-4F43-A824-3CE0E864D10A}" type="datetimeFigureOut">
              <a:rPr lang="en-US" smtClean="0"/>
              <a:t>7/15/2020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904D3-2421-4F43-A824-3CE0E864D10A}" type="datetimeFigureOut">
              <a:rPr lang="en-US" smtClean="0"/>
              <a:t>7/15/2020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904D3-2421-4F43-A824-3CE0E864D10A}" type="datetimeFigureOut">
              <a:rPr lang="en-US" smtClean="0"/>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3904D3-2421-4F43-A824-3CE0E864D10A}" type="datetimeFigureOut">
              <a:rPr lang="en-US" smtClean="0"/>
              <a:t>7/15/2020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6FBDFFA-9BC5-451D-9C94-9F3B4A7F11C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3904D3-2421-4F43-A824-3CE0E864D10A}" type="datetimeFigureOut">
              <a:rPr lang="en-US" smtClean="0"/>
              <a:t>7/15/2020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BDFFA-9BC5-451D-9C94-9F3B4A7F11C0}"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1.xml"/><Relationship Id="rId4" Type="http://schemas.openxmlformats.org/officeDocument/2006/relationships/image" Target="../media/image31.jpeg"/></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41.jpe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3.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a:latin typeface="Bookman Old Style" pitchFamily="18" charset="0"/>
              </a:rPr>
              <a:t>Graphs </a:t>
            </a:r>
            <a:endParaRPr lang="en-IN" dirty="0">
              <a:latin typeface="Bookman Old Style" pitchFamily="18" charset="0"/>
            </a:endParaRPr>
          </a:p>
        </p:txBody>
      </p:sp>
      <p:sp>
        <p:nvSpPr>
          <p:cNvPr id="3" name="Subtitle 2"/>
          <p:cNvSpPr>
            <a:spLocks noGrp="1"/>
          </p:cNvSpPr>
          <p:nvPr>
            <p:ph type="subTitle" idx="1"/>
          </p:nvPr>
        </p:nvSpPr>
        <p:spPr>
          <a:xfrm>
            <a:off x="0" y="1142984"/>
            <a:ext cx="9144000" cy="5715016"/>
          </a:xfrm>
        </p:spPr>
        <p:txBody>
          <a:bodyPr/>
          <a:lstStyle/>
          <a:p>
            <a:pPr algn="just"/>
            <a:r>
              <a:rPr lang="en-IN" sz="2000" dirty="0">
                <a:solidFill>
                  <a:schemeClr val="tx1"/>
                </a:solidFill>
                <a:latin typeface="Bookman Old Style" pitchFamily="18" charset="0"/>
              </a:rPr>
              <a:t>Graph:</a:t>
            </a:r>
          </a:p>
          <a:p>
            <a:pPr algn="just"/>
            <a:r>
              <a:rPr lang="en-IN" sz="2000" dirty="0">
                <a:solidFill>
                  <a:schemeClr val="tx1"/>
                </a:solidFill>
                <a:latin typeface="Bookman Old Style" pitchFamily="18" charset="0"/>
              </a:rPr>
              <a:t>Graph G consists of two things:</a:t>
            </a:r>
          </a:p>
          <a:p>
            <a:pPr marL="457200" indent="-457200" algn="just"/>
            <a:r>
              <a:rPr lang="en-IN" sz="2000" dirty="0">
                <a:solidFill>
                  <a:schemeClr val="tx1"/>
                </a:solidFill>
                <a:latin typeface="Bookman Old Style" pitchFamily="18" charset="0"/>
              </a:rPr>
              <a:t>1. A set V=V(G) whose elements are called vertices, points or nodes of G.</a:t>
            </a:r>
          </a:p>
          <a:p>
            <a:pPr marL="457200" indent="-457200" algn="just"/>
            <a:r>
              <a:rPr lang="en-IN" sz="2000" dirty="0">
                <a:solidFill>
                  <a:schemeClr val="tx1"/>
                </a:solidFill>
                <a:latin typeface="Bookman Old Style" pitchFamily="18" charset="0"/>
              </a:rPr>
              <a:t>2. A set E = E(G) of an unordered pair of distinct vertices called edges of G.</a:t>
            </a:r>
          </a:p>
          <a:p>
            <a:pPr marL="457200" indent="-457200" algn="just"/>
            <a:r>
              <a:rPr lang="en-IN" sz="2000" dirty="0">
                <a:solidFill>
                  <a:schemeClr val="tx1"/>
                </a:solidFill>
                <a:latin typeface="Bookman Old Style" pitchFamily="18" charset="0"/>
              </a:rPr>
              <a:t>3. We denote such a graph by G(V, E) vertices u and v are said to be adjacent if there is an edge e ={u, v}.</a:t>
            </a:r>
          </a:p>
          <a:p>
            <a:endParaRPr lang="en-IN" dirty="0"/>
          </a:p>
        </p:txBody>
      </p:sp>
      <p:pic>
        <p:nvPicPr>
          <p:cNvPr id="4" name="Picture 3" descr="Graph"/>
          <p:cNvPicPr/>
          <p:nvPr/>
        </p:nvPicPr>
        <p:blipFill>
          <a:blip r:embed="rId2"/>
          <a:srcRect/>
          <a:stretch>
            <a:fillRect/>
          </a:stretch>
        </p:blipFill>
        <p:spPr bwMode="auto">
          <a:xfrm>
            <a:off x="3143240" y="3933848"/>
            <a:ext cx="3057525" cy="27813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Types of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8" name="Subtitle 2"/>
          <p:cNvSpPr txBox="1">
            <a:spLocks/>
          </p:cNvSpPr>
          <p:nvPr/>
        </p:nvSpPr>
        <p:spPr>
          <a:xfrm>
            <a:off x="0" y="1071546"/>
            <a:ext cx="9144000" cy="5786454"/>
          </a:xfrm>
          <a:prstGeom prst="rect">
            <a:avLst/>
          </a:prstGeom>
        </p:spPr>
        <p:txBody>
          <a:bodyPr vert="horz" lIns="91440" tIns="45720" rIns="91440" bIns="45720" rtlCol="0">
            <a:normAutofit/>
          </a:bodyPr>
          <a:lstStyle/>
          <a:p>
            <a:pPr algn="just"/>
            <a:r>
              <a:rPr lang="en-IN" sz="2000" b="1" dirty="0">
                <a:latin typeface="Bookman Old Style" pitchFamily="18" charset="0"/>
              </a:rPr>
              <a:t>2. Undirected Graphs:</a:t>
            </a:r>
            <a:r>
              <a:rPr lang="en-IN" sz="2000" dirty="0">
                <a:latin typeface="Bookman Old Style" pitchFamily="18" charset="0"/>
              </a:rPr>
              <a:t> An Undirected graph G consists of a set of vertices, V and a set of edge E. The edge set contains the unordered pair of vertices. If (u, v)∈E then we say u and v are connected by an edge where u and v are vertices in the set V.</a:t>
            </a:r>
          </a:p>
          <a:p>
            <a:pPr algn="just"/>
            <a:r>
              <a:rPr lang="en-IN" sz="2000" b="1" dirty="0">
                <a:latin typeface="Bookman Old Style" pitchFamily="18" charset="0"/>
              </a:rPr>
              <a:t>Example:</a:t>
            </a:r>
            <a:r>
              <a:rPr lang="en-IN" sz="2000" dirty="0">
                <a:latin typeface="Bookman Old Style" pitchFamily="18" charset="0"/>
              </a:rPr>
              <a:t> Let V = {1, 2, 3, 4} and E = {(1, 2), (1, 4), (3, 4), (2, 3)}.Draw the graph.</a:t>
            </a:r>
          </a:p>
          <a:p>
            <a:pPr algn="just"/>
            <a:r>
              <a:rPr lang="en-IN" sz="2000" b="1" dirty="0">
                <a:latin typeface="Bookman Old Style" pitchFamily="18" charset="0"/>
              </a:rPr>
              <a:t>Solution:</a:t>
            </a:r>
            <a:r>
              <a:rPr lang="en-IN" sz="2000" dirty="0">
                <a:latin typeface="Bookman Old Style" pitchFamily="18" charset="0"/>
              </a:rPr>
              <a:t> The graph can be drawn in several ways.</a:t>
            </a:r>
          </a:p>
          <a:p>
            <a:pPr algn="just"/>
            <a:r>
              <a:rPr lang="en-IN" sz="2000" dirty="0">
                <a:latin typeface="Bookman Old Style" pitchFamily="18" charset="0"/>
              </a:rPr>
              <a:t>Two of which are as follows:</a:t>
            </a: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10" name="Picture 9" descr="Types of Graphs"/>
          <p:cNvPicPr/>
          <p:nvPr/>
        </p:nvPicPr>
        <p:blipFill>
          <a:blip r:embed="rId2"/>
          <a:srcRect/>
          <a:stretch>
            <a:fillRect/>
          </a:stretch>
        </p:blipFill>
        <p:spPr bwMode="auto">
          <a:xfrm>
            <a:off x="357158" y="3929066"/>
            <a:ext cx="7429552" cy="228601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Types of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6" name="Subtitle 2"/>
          <p:cNvSpPr txBox="1">
            <a:spLocks/>
          </p:cNvSpPr>
          <p:nvPr/>
        </p:nvSpPr>
        <p:spPr>
          <a:xfrm>
            <a:off x="-32" y="1071546"/>
            <a:ext cx="4572032" cy="5786454"/>
          </a:xfrm>
          <a:prstGeom prst="rect">
            <a:avLst/>
          </a:prstGeom>
        </p:spPr>
        <p:txBody>
          <a:bodyPr vert="horz" lIns="91440" tIns="45720" rIns="91440" bIns="45720" rtlCol="0">
            <a:normAutofit/>
          </a:bodyPr>
          <a:lstStyle/>
          <a:p>
            <a:pPr algn="just"/>
            <a:r>
              <a:rPr lang="en-IN" sz="2000" b="1" dirty="0">
                <a:latin typeface="Bookman Old Style" pitchFamily="18" charset="0"/>
              </a:rPr>
              <a:t>3. </a:t>
            </a:r>
            <a:r>
              <a:rPr lang="en-IN" sz="2000" b="1" dirty="0" err="1">
                <a:latin typeface="Bookman Old Style" pitchFamily="18" charset="0"/>
              </a:rPr>
              <a:t>Multigraph</a:t>
            </a:r>
            <a:r>
              <a:rPr lang="en-IN" sz="2000" b="1" dirty="0">
                <a:latin typeface="Bookman Old Style" pitchFamily="18" charset="0"/>
              </a:rPr>
              <a:t>:</a:t>
            </a:r>
            <a:r>
              <a:rPr lang="en-IN" sz="2000" dirty="0">
                <a:latin typeface="Bookman Old Style" pitchFamily="18" charset="0"/>
              </a:rPr>
              <a:t> If in a graph multiple edges between the same set of vertices are allowed, it is known as </a:t>
            </a:r>
            <a:r>
              <a:rPr lang="en-IN" sz="2000" dirty="0" err="1">
                <a:latin typeface="Bookman Old Style" pitchFamily="18" charset="0"/>
              </a:rPr>
              <a:t>Multigraph</a:t>
            </a:r>
            <a:r>
              <a:rPr lang="en-IN" sz="2000" dirty="0">
                <a:latin typeface="Bookman Old Style" pitchFamily="18" charset="0"/>
              </a:rPr>
              <a:t>. In other words, it is a graph having at least one loop or multiple edges</a:t>
            </a:r>
            <a:r>
              <a:rPr lang="en-IN" sz="2000" dirty="0" smtClean="0"/>
              <a:t>.</a:t>
            </a:r>
          </a:p>
          <a:p>
            <a:pPr algn="just"/>
            <a:endParaRPr lang="en-IN" sz="2000" dirty="0"/>
          </a:p>
          <a:p>
            <a:pPr algn="just"/>
            <a:endParaRPr lang="en-IN" sz="2000" dirty="0" smtClean="0"/>
          </a:p>
          <a:p>
            <a:pPr algn="just"/>
            <a:r>
              <a:rPr lang="en-IN" sz="2000" dirty="0" smtClean="0">
                <a:latin typeface="Bookman Old Style" pitchFamily="18" charset="0"/>
              </a:rPr>
              <a:t>4</a:t>
            </a:r>
            <a:r>
              <a:rPr lang="en-IN" sz="2000" dirty="0">
                <a:latin typeface="Bookman Old Style" pitchFamily="18" charset="0"/>
              </a:rPr>
              <a:t>. </a:t>
            </a:r>
            <a:r>
              <a:rPr lang="en-IN" sz="2000" b="1" dirty="0">
                <a:latin typeface="Bookman Old Style" pitchFamily="18" charset="0"/>
              </a:rPr>
              <a:t>Directed Graphs:</a:t>
            </a:r>
            <a:r>
              <a:rPr lang="en-IN" sz="2000" dirty="0">
                <a:latin typeface="Bookman Old Style" pitchFamily="18" charset="0"/>
              </a:rPr>
              <a:t> A directed graph or digraph G is defined as an unordered pair (V, E), where V is the set of points called vertices and E is the set of edges. Each edge in the graph G is assigned a direction and is identified with an ordered pair (u, v), where u is the initial vertex, and v is the end vertex.</a:t>
            </a:r>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7" name="Picture 6" descr="Types of Graphs"/>
          <p:cNvPicPr/>
          <p:nvPr/>
        </p:nvPicPr>
        <p:blipFill>
          <a:blip r:embed="rId2"/>
          <a:srcRect/>
          <a:stretch>
            <a:fillRect/>
          </a:stretch>
        </p:blipFill>
        <p:spPr bwMode="auto">
          <a:xfrm>
            <a:off x="5072066" y="1071547"/>
            <a:ext cx="3424240" cy="2643206"/>
          </a:xfrm>
          <a:prstGeom prst="rect">
            <a:avLst/>
          </a:prstGeom>
          <a:noFill/>
          <a:ln w="9525">
            <a:noFill/>
            <a:miter lim="800000"/>
            <a:headEnd/>
            <a:tailEnd/>
          </a:ln>
        </p:spPr>
      </p:pic>
      <p:pic>
        <p:nvPicPr>
          <p:cNvPr id="8" name="Picture 7" descr="Types of Graphs"/>
          <p:cNvPicPr/>
          <p:nvPr/>
        </p:nvPicPr>
        <p:blipFill>
          <a:blip r:embed="rId3"/>
          <a:srcRect/>
          <a:stretch>
            <a:fillRect/>
          </a:stretch>
        </p:blipFill>
        <p:spPr bwMode="auto">
          <a:xfrm>
            <a:off x="5643570" y="3786190"/>
            <a:ext cx="2886075" cy="2647950"/>
          </a:xfrm>
          <a:prstGeom prst="rect">
            <a:avLst/>
          </a:prstGeom>
          <a:noFill/>
          <a:ln w="9525">
            <a:noFill/>
            <a:miter lim="800000"/>
            <a:headEnd/>
            <a:tailEnd/>
          </a:ln>
        </p:spPr>
      </p:pic>
      <p:sp>
        <p:nvSpPr>
          <p:cNvPr id="9" name="Right Arrow 8"/>
          <p:cNvSpPr/>
          <p:nvPr/>
        </p:nvSpPr>
        <p:spPr>
          <a:xfrm>
            <a:off x="4572000" y="2214554"/>
            <a:ext cx="500066"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ight Arrow 9"/>
          <p:cNvSpPr/>
          <p:nvPr/>
        </p:nvSpPr>
        <p:spPr>
          <a:xfrm>
            <a:off x="4572000" y="4500570"/>
            <a:ext cx="928694"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Types of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pPr algn="just"/>
            <a:r>
              <a:rPr lang="en-IN" sz="2000" b="1" dirty="0">
                <a:latin typeface="Bookman Old Style" pitchFamily="18" charset="0"/>
              </a:rPr>
              <a:t>5. Undirected Complete Graph:</a:t>
            </a:r>
            <a:r>
              <a:rPr lang="en-IN" sz="2000" dirty="0">
                <a:latin typeface="Bookman Old Style" pitchFamily="18" charset="0"/>
              </a:rPr>
              <a:t> An undirected complete graph G=(V,E) of n vertices is a graph in which each vertex is connected to every other vertex i.e., and edge exist between every pair of distinct vertices. It is denoted by </a:t>
            </a:r>
            <a:r>
              <a:rPr lang="en-IN" sz="2000" dirty="0" err="1">
                <a:latin typeface="Bookman Old Style" pitchFamily="18" charset="0"/>
              </a:rPr>
              <a:t>K</a:t>
            </a:r>
            <a:r>
              <a:rPr lang="en-IN" sz="2000" baseline="-25000" dirty="0" err="1">
                <a:latin typeface="Bookman Old Style" pitchFamily="18" charset="0"/>
              </a:rPr>
              <a:t>n</a:t>
            </a:r>
            <a:r>
              <a:rPr lang="en-IN" sz="2000" dirty="0" err="1">
                <a:latin typeface="Bookman Old Style" pitchFamily="18" charset="0"/>
              </a:rPr>
              <a:t>.A</a:t>
            </a:r>
            <a:r>
              <a:rPr lang="en-IN" sz="2000" dirty="0">
                <a:latin typeface="Bookman Old Style" pitchFamily="18" charset="0"/>
              </a:rPr>
              <a:t> complete graph with n vertices will have   edges.</a:t>
            </a:r>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8" name="Picture 7" descr="Types of Graphs"/>
          <p:cNvPicPr/>
          <p:nvPr/>
        </p:nvPicPr>
        <p:blipFill>
          <a:blip r:embed="rId2"/>
          <a:srcRect/>
          <a:stretch>
            <a:fillRect/>
          </a:stretch>
        </p:blipFill>
        <p:spPr bwMode="auto">
          <a:xfrm>
            <a:off x="1000100" y="2849008"/>
            <a:ext cx="6643734" cy="222306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Types of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pPr algn="just"/>
            <a:r>
              <a:rPr lang="en-IN" sz="2000" b="1" dirty="0">
                <a:latin typeface="Bookman Old Style" pitchFamily="18" charset="0"/>
              </a:rPr>
              <a:t>6. Connected and Disconnected Graph:</a:t>
            </a:r>
            <a:endParaRPr lang="en-IN" sz="2000" dirty="0">
              <a:latin typeface="Bookman Old Style" pitchFamily="18" charset="0"/>
            </a:endParaRPr>
          </a:p>
          <a:p>
            <a:pPr algn="just"/>
            <a:r>
              <a:rPr lang="en-IN" sz="2000" b="1" dirty="0">
                <a:latin typeface="Bookman Old Style" pitchFamily="18" charset="0"/>
              </a:rPr>
              <a:t>Connected Graph:</a:t>
            </a:r>
            <a:r>
              <a:rPr lang="en-IN" sz="2000" dirty="0">
                <a:latin typeface="Bookman Old Style" pitchFamily="18" charset="0"/>
              </a:rPr>
              <a:t> A graph is called connected if there is a path from any vertex u to v or vice-versa.</a:t>
            </a:r>
          </a:p>
          <a:p>
            <a:pPr algn="just"/>
            <a:r>
              <a:rPr lang="en-IN" sz="2000" b="1" dirty="0">
                <a:latin typeface="Bookman Old Style" pitchFamily="18" charset="0"/>
              </a:rPr>
              <a:t>Disconnected Graph:</a:t>
            </a:r>
            <a:r>
              <a:rPr lang="en-IN" sz="2000" dirty="0">
                <a:latin typeface="Bookman Old Style" pitchFamily="18" charset="0"/>
              </a:rPr>
              <a:t> A graph is called disconnected if there is no path between any two of its vertices.</a:t>
            </a:r>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Types of Graphs"/>
          <p:cNvPicPr/>
          <p:nvPr/>
        </p:nvPicPr>
        <p:blipFill>
          <a:blip r:embed="rId2"/>
          <a:srcRect/>
          <a:stretch>
            <a:fillRect/>
          </a:stretch>
        </p:blipFill>
        <p:spPr bwMode="auto">
          <a:xfrm>
            <a:off x="500034" y="2786058"/>
            <a:ext cx="2638425" cy="3848100"/>
          </a:xfrm>
          <a:prstGeom prst="rect">
            <a:avLst/>
          </a:prstGeom>
          <a:noFill/>
          <a:ln w="9525">
            <a:noFill/>
            <a:miter lim="800000"/>
            <a:headEnd/>
            <a:tailEnd/>
          </a:ln>
        </p:spPr>
      </p:pic>
      <p:pic>
        <p:nvPicPr>
          <p:cNvPr id="9" name="Picture 8" descr="Types of Graphs"/>
          <p:cNvPicPr/>
          <p:nvPr/>
        </p:nvPicPr>
        <p:blipFill>
          <a:blip r:embed="rId3"/>
          <a:srcRect/>
          <a:stretch>
            <a:fillRect/>
          </a:stretch>
        </p:blipFill>
        <p:spPr bwMode="auto">
          <a:xfrm>
            <a:off x="4000496" y="3071810"/>
            <a:ext cx="4857784" cy="3571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Types of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r>
              <a:rPr lang="en-IN" sz="2000" b="1" dirty="0">
                <a:latin typeface="Bookman Old Style" pitchFamily="18" charset="0"/>
              </a:rPr>
              <a:t>Weighted Graphs:</a:t>
            </a:r>
            <a:r>
              <a:rPr lang="en-IN" sz="2000" dirty="0">
                <a:latin typeface="Bookman Old Style" pitchFamily="18" charset="0"/>
              </a:rPr>
              <a:t> A graph G=(V, E) is called a weighted graph if each edge of graph G is assigned a positive number w called the weight of the edge e.</a:t>
            </a:r>
          </a:p>
          <a:p>
            <a:r>
              <a:rPr lang="en-IN" sz="2000" b="1" dirty="0">
                <a:latin typeface="Bookman Old Style" pitchFamily="18" charset="0"/>
              </a:rPr>
              <a:t>Example:</a:t>
            </a:r>
            <a:r>
              <a:rPr lang="en-IN" sz="2000" dirty="0">
                <a:latin typeface="Bookman Old Style" pitchFamily="18" charset="0"/>
              </a:rPr>
              <a:t> The graph shown in fig is a Weighted Graph.</a:t>
            </a:r>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8" name="Picture 7" descr="Types of Graphs"/>
          <p:cNvPicPr/>
          <p:nvPr/>
        </p:nvPicPr>
        <p:blipFill>
          <a:blip r:embed="rId2"/>
          <a:srcRect/>
          <a:stretch>
            <a:fillRect/>
          </a:stretch>
        </p:blipFill>
        <p:spPr bwMode="auto">
          <a:xfrm>
            <a:off x="1142976" y="2433657"/>
            <a:ext cx="6569656" cy="3781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r>
              <a:rPr lang="en-IN" sz="2000" b="1" dirty="0">
                <a:latin typeface="Bookman Old Style" pitchFamily="18" charset="0"/>
              </a:rPr>
              <a:t>Representation of </a:t>
            </a:r>
            <a:r>
              <a:rPr lang="en-IN" sz="2000" b="1" dirty="0" smtClean="0">
                <a:latin typeface="Bookman Old Style" pitchFamily="18" charset="0"/>
              </a:rPr>
              <a:t>Graphs:</a:t>
            </a:r>
            <a:endParaRPr lang="en-IN" sz="2000" b="1" dirty="0">
              <a:latin typeface="Bookman Old Style" pitchFamily="18" charset="0"/>
            </a:endParaRPr>
          </a:p>
          <a:p>
            <a:r>
              <a:rPr lang="en-IN" sz="2000" dirty="0">
                <a:latin typeface="Bookman Old Style" pitchFamily="18" charset="0"/>
              </a:rPr>
              <a:t>There are two principal ways to represent a graph G with the matrix, i.e., adjacency matrix and incidence matrix representation.</a:t>
            </a:r>
          </a:p>
          <a:p>
            <a:r>
              <a:rPr lang="en-IN" sz="2000" dirty="0">
                <a:latin typeface="Bookman Old Style" pitchFamily="18" charset="0"/>
              </a:rPr>
              <a:t>(a)Representation of the Undirected Graph:</a:t>
            </a:r>
            <a:endParaRPr lang="en-IN" sz="2000" b="1" dirty="0">
              <a:latin typeface="Bookman Old Style" pitchFamily="18" charset="0"/>
            </a:endParaRPr>
          </a:p>
          <a:p>
            <a:pPr marL="457200" indent="-457200">
              <a:buAutoNum type="arabicPeriod"/>
            </a:pPr>
            <a:r>
              <a:rPr lang="en-IN" sz="2000" b="1" dirty="0" smtClean="0">
                <a:latin typeface="Bookman Old Style" pitchFamily="18" charset="0"/>
              </a:rPr>
              <a:t>Adjacency </a:t>
            </a:r>
            <a:r>
              <a:rPr lang="en-IN" sz="2000" b="1" dirty="0">
                <a:latin typeface="Bookman Old Style" pitchFamily="18" charset="0"/>
              </a:rPr>
              <a:t>Matrix Representation:</a:t>
            </a:r>
            <a:r>
              <a:rPr lang="en-IN" sz="2000" dirty="0">
                <a:latin typeface="Bookman Old Style" pitchFamily="18" charset="0"/>
              </a:rPr>
              <a:t> If an Undirected Graph G consists of n vertices then the adjacency matrix of a graph is an n x n matrix A =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 and defined </a:t>
            </a:r>
            <a:r>
              <a:rPr lang="en-IN" sz="2000" dirty="0" smtClean="0">
                <a:latin typeface="Bookman Old Style" pitchFamily="18" charset="0"/>
              </a:rPr>
              <a:t>by</a:t>
            </a:r>
          </a:p>
          <a:p>
            <a:pPr marL="457200" indent="-457200">
              <a:buAutoNum type="arabicPeriod"/>
            </a:pPr>
            <a:endParaRPr lang="en-IN" sz="2000" dirty="0">
              <a:latin typeface="Bookman Old Style" pitchFamily="18" charset="0"/>
            </a:endParaRPr>
          </a:p>
          <a:p>
            <a:pPr marL="457200" indent="-457200"/>
            <a:endParaRPr lang="en-IN" sz="2000" dirty="0">
              <a:latin typeface="Bookman Old Style" pitchFamily="18" charset="0"/>
            </a:endParaRPr>
          </a:p>
          <a:p>
            <a:endParaRPr lang="en-IN" sz="2000" dirty="0" smtClean="0">
              <a:latin typeface="Bookman Old Style" pitchFamily="18" charset="0"/>
            </a:endParaRPr>
          </a:p>
          <a:p>
            <a:endParaRPr lang="en-IN" sz="2000" dirty="0">
              <a:latin typeface="Bookman Old Style" pitchFamily="18" charset="0"/>
            </a:endParaRPr>
          </a:p>
          <a:p>
            <a:r>
              <a:rPr lang="en-IN" sz="2000" dirty="0" smtClean="0">
                <a:latin typeface="Bookman Old Style" pitchFamily="18" charset="0"/>
              </a:rPr>
              <a:t>If </a:t>
            </a:r>
            <a:r>
              <a:rPr lang="en-IN" sz="2000" dirty="0">
                <a:latin typeface="Bookman Old Style" pitchFamily="18" charset="0"/>
              </a:rPr>
              <a:t>there exists an edge between vertex v</a:t>
            </a:r>
            <a:r>
              <a:rPr lang="en-IN" sz="2000" baseline="-25000" dirty="0">
                <a:latin typeface="Bookman Old Style" pitchFamily="18" charset="0"/>
              </a:rPr>
              <a:t>i</a:t>
            </a:r>
            <a:r>
              <a:rPr lang="en-IN" sz="2000" dirty="0">
                <a:latin typeface="Bookman Old Style" pitchFamily="18" charset="0"/>
              </a:rPr>
              <a:t> and </a:t>
            </a:r>
            <a:r>
              <a:rPr lang="en-IN" sz="2000" dirty="0" err="1">
                <a:latin typeface="Bookman Old Style" pitchFamily="18" charset="0"/>
              </a:rPr>
              <a:t>v</a:t>
            </a:r>
            <a:r>
              <a:rPr lang="en-IN" sz="2000" baseline="-25000" dirty="0" err="1">
                <a:latin typeface="Bookman Old Style" pitchFamily="18" charset="0"/>
              </a:rPr>
              <a:t>j</a:t>
            </a:r>
            <a:r>
              <a:rPr lang="en-IN" sz="2000" dirty="0">
                <a:latin typeface="Bookman Old Style" pitchFamily="18" charset="0"/>
              </a:rPr>
              <a:t>, where </a:t>
            </a:r>
            <a:r>
              <a:rPr lang="en-IN" sz="2000" dirty="0" err="1">
                <a:latin typeface="Bookman Old Style" pitchFamily="18" charset="0"/>
              </a:rPr>
              <a:t>i</a:t>
            </a:r>
            <a:r>
              <a:rPr lang="en-IN" sz="2000" dirty="0">
                <a:latin typeface="Bookman Old Style" pitchFamily="18" charset="0"/>
              </a:rPr>
              <a:t> is a row and j is a column then the value of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=1.</a:t>
            </a:r>
          </a:p>
          <a:p>
            <a:r>
              <a:rPr lang="en-IN" sz="2000" dirty="0">
                <a:latin typeface="Bookman Old Style" pitchFamily="18" charset="0"/>
              </a:rPr>
              <a:t>If there is no edge between vertex v</a:t>
            </a:r>
            <a:r>
              <a:rPr lang="en-IN" sz="2000" baseline="-25000" dirty="0">
                <a:latin typeface="Bookman Old Style" pitchFamily="18" charset="0"/>
              </a:rPr>
              <a:t>i</a:t>
            </a:r>
            <a:r>
              <a:rPr lang="en-IN" sz="2000" dirty="0">
                <a:latin typeface="Bookman Old Style" pitchFamily="18" charset="0"/>
              </a:rPr>
              <a:t> and </a:t>
            </a:r>
            <a:r>
              <a:rPr lang="en-IN" sz="2000" dirty="0" err="1">
                <a:latin typeface="Bookman Old Style" pitchFamily="18" charset="0"/>
              </a:rPr>
              <a:t>v</a:t>
            </a:r>
            <a:r>
              <a:rPr lang="en-IN" sz="2000" baseline="-25000" dirty="0" err="1">
                <a:latin typeface="Bookman Old Style" pitchFamily="18" charset="0"/>
              </a:rPr>
              <a:t>j</a:t>
            </a:r>
            <a:r>
              <a:rPr lang="en-IN" sz="2000" dirty="0">
                <a:latin typeface="Bookman Old Style" pitchFamily="18" charset="0"/>
              </a:rPr>
              <a:t>, then value of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=0.</a:t>
            </a:r>
          </a:p>
          <a:p>
            <a:pPr algn="just"/>
            <a:endParaRPr lang="en-IN" sz="2000" dirty="0" smtClean="0"/>
          </a:p>
          <a:p>
            <a:pPr algn="just">
              <a:lnSpc>
                <a:spcPct val="150000"/>
              </a:lnSpc>
            </a:pPr>
            <a:endParaRPr lang="en-IN" sz="2000" dirty="0" smtClean="0">
              <a:latin typeface="Bookman Old Style" pitchFamily="18" charset="0"/>
            </a:endParaRPr>
          </a:p>
          <a:p>
            <a:pPr algn="just"/>
            <a:endParaRPr lang="en-IN" sz="2000" dirty="0" smtClean="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Representation of Graphs"/>
          <p:cNvPicPr/>
          <p:nvPr/>
        </p:nvPicPr>
        <p:blipFill>
          <a:blip r:embed="rId2"/>
          <a:srcRect/>
          <a:stretch>
            <a:fillRect/>
          </a:stretch>
        </p:blipFill>
        <p:spPr bwMode="auto">
          <a:xfrm>
            <a:off x="428596" y="3481392"/>
            <a:ext cx="7858179" cy="8763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r>
              <a:rPr lang="en-IN" sz="2000" b="1" dirty="0"/>
              <a:t>Example:</a:t>
            </a:r>
            <a:r>
              <a:rPr lang="en-IN" sz="2000" dirty="0"/>
              <a:t> Find the adjacency matrix M</a:t>
            </a:r>
            <a:r>
              <a:rPr lang="en-IN" sz="2000" baseline="-25000" dirty="0"/>
              <a:t>A</a:t>
            </a:r>
            <a:r>
              <a:rPr lang="en-IN" sz="2000" dirty="0"/>
              <a:t> of graph G shown </a:t>
            </a:r>
            <a:r>
              <a:rPr lang="en-IN" sz="2000" dirty="0" smtClean="0"/>
              <a:t>in Fig:</a:t>
            </a:r>
          </a:p>
          <a:p>
            <a:endParaRPr lang="en-IN" sz="2000"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endParaRPr lang="en-IN" sz="2000" b="1" dirty="0"/>
          </a:p>
          <a:p>
            <a:endParaRPr lang="en-IN" sz="2000" b="1" dirty="0" smtClean="0"/>
          </a:p>
          <a:p>
            <a:r>
              <a:rPr lang="en-IN" sz="2000" b="1" dirty="0" smtClean="0"/>
              <a:t>Solution</a:t>
            </a:r>
            <a:r>
              <a:rPr lang="en-IN" sz="2000" b="1" dirty="0"/>
              <a:t>:</a:t>
            </a:r>
            <a:r>
              <a:rPr lang="en-IN" sz="2000" dirty="0"/>
              <a:t> Since graph G consist of four vertices. Therefore, the adjacency matrix wills a 4 x 4 matrix. The adjacency matrix is as follows in fig:</a:t>
            </a:r>
          </a:p>
          <a:p>
            <a:pPr algn="just"/>
            <a:endParaRPr lang="en-IN" sz="2000" dirty="0" smtClean="0"/>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Representation of Graphs"/>
          <p:cNvPicPr/>
          <p:nvPr/>
        </p:nvPicPr>
        <p:blipFill>
          <a:blip r:embed="rId2"/>
          <a:srcRect/>
          <a:stretch>
            <a:fillRect/>
          </a:stretch>
        </p:blipFill>
        <p:spPr bwMode="auto">
          <a:xfrm>
            <a:off x="1000100" y="1476379"/>
            <a:ext cx="3390900" cy="2524125"/>
          </a:xfrm>
          <a:prstGeom prst="rect">
            <a:avLst/>
          </a:prstGeom>
          <a:noFill/>
          <a:ln w="9525">
            <a:noFill/>
            <a:miter lim="800000"/>
            <a:headEnd/>
            <a:tailEnd/>
          </a:ln>
        </p:spPr>
      </p:pic>
      <p:pic>
        <p:nvPicPr>
          <p:cNvPr id="9" name="Picture 8" descr="Representation of Graphs"/>
          <p:cNvPicPr/>
          <p:nvPr/>
        </p:nvPicPr>
        <p:blipFill>
          <a:blip r:embed="rId3"/>
          <a:srcRect/>
          <a:stretch>
            <a:fillRect/>
          </a:stretch>
        </p:blipFill>
        <p:spPr bwMode="auto">
          <a:xfrm>
            <a:off x="3000364" y="4972072"/>
            <a:ext cx="1943100" cy="160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32" cy="5786454"/>
          </a:xfrm>
          <a:prstGeom prst="rect">
            <a:avLst/>
          </a:prstGeom>
        </p:spPr>
        <p:txBody>
          <a:bodyPr vert="horz" lIns="91440" tIns="45720" rIns="91440" bIns="45720" rtlCol="0">
            <a:normAutofit/>
          </a:bodyPr>
          <a:lstStyle/>
          <a:p>
            <a:pPr algn="just"/>
            <a:r>
              <a:rPr lang="en-IN" sz="2000" b="1" dirty="0">
                <a:latin typeface="Bookman Old Style" pitchFamily="18" charset="0"/>
              </a:rPr>
              <a:t>Incidence Matrix Representation:</a:t>
            </a:r>
            <a:r>
              <a:rPr lang="en-IN" sz="2000" dirty="0">
                <a:latin typeface="Bookman Old Style" pitchFamily="18" charset="0"/>
              </a:rPr>
              <a:t> If an Undirected Graph G consists of n vertices and m edges, then the incidence matrix is an n x m matrix C = [</a:t>
            </a:r>
            <a:r>
              <a:rPr lang="en-IN" sz="2000" dirty="0" err="1">
                <a:latin typeface="Bookman Old Style" pitchFamily="18" charset="0"/>
              </a:rPr>
              <a:t>c</a:t>
            </a:r>
            <a:r>
              <a:rPr lang="en-IN" sz="2000" baseline="-25000" dirty="0" err="1">
                <a:latin typeface="Bookman Old Style" pitchFamily="18" charset="0"/>
              </a:rPr>
              <a:t>ij</a:t>
            </a:r>
            <a:r>
              <a:rPr lang="en-IN" sz="2000" dirty="0">
                <a:latin typeface="Bookman Old Style" pitchFamily="18" charset="0"/>
              </a:rPr>
              <a:t>] and defined </a:t>
            </a:r>
            <a:r>
              <a:rPr lang="en-IN" sz="2000" dirty="0" smtClean="0">
                <a:latin typeface="Bookman Old Style" pitchFamily="18" charset="0"/>
              </a:rPr>
              <a:t>by</a:t>
            </a:r>
          </a:p>
          <a:p>
            <a:pPr algn="just"/>
            <a:endParaRPr lang="en-IN" sz="2000" dirty="0" smtClean="0">
              <a:latin typeface="Bookman Old Style" pitchFamily="18" charset="0"/>
            </a:endParaRPr>
          </a:p>
          <a:p>
            <a:pPr algn="just"/>
            <a:endParaRPr lang="en-IN" sz="2000" dirty="0">
              <a:latin typeface="Bookman Old Style" pitchFamily="18" charset="0"/>
            </a:endParaRPr>
          </a:p>
          <a:p>
            <a:pPr algn="just"/>
            <a:endParaRPr lang="en-IN" sz="2000" dirty="0" smtClean="0">
              <a:latin typeface="Bookman Old Style" pitchFamily="18" charset="0"/>
            </a:endParaRPr>
          </a:p>
          <a:p>
            <a:pPr algn="just"/>
            <a:endParaRPr lang="en-IN" sz="2000" dirty="0">
              <a:latin typeface="Bookman Old Style" pitchFamily="18" charset="0"/>
            </a:endParaRPr>
          </a:p>
          <a:p>
            <a:pPr algn="just"/>
            <a:endParaRPr lang="en-IN" sz="2000" dirty="0" smtClean="0">
              <a:latin typeface="Bookman Old Style" pitchFamily="18" charset="0"/>
            </a:endParaRPr>
          </a:p>
          <a:p>
            <a:pPr algn="just"/>
            <a:endParaRPr lang="en-IN" sz="2000" dirty="0">
              <a:latin typeface="Bookman Old Style" pitchFamily="18" charset="0"/>
            </a:endParaRPr>
          </a:p>
          <a:p>
            <a:pPr algn="just"/>
            <a:endParaRPr lang="en-IN" sz="2000" dirty="0" smtClean="0">
              <a:latin typeface="Bookman Old Style" pitchFamily="18" charset="0"/>
            </a:endParaRPr>
          </a:p>
          <a:p>
            <a:pPr algn="just"/>
            <a:r>
              <a:rPr lang="en-IN" sz="2000" dirty="0" smtClean="0">
                <a:latin typeface="Bookman Old Style" pitchFamily="18" charset="0"/>
              </a:rPr>
              <a:t>There </a:t>
            </a:r>
            <a:r>
              <a:rPr lang="en-IN" sz="2000" dirty="0">
                <a:latin typeface="Bookman Old Style" pitchFamily="18" charset="0"/>
              </a:rPr>
              <a:t>is a row for every vertex and a column for every edge in the incident matrix.</a:t>
            </a:r>
          </a:p>
          <a:p>
            <a:pPr algn="just"/>
            <a:r>
              <a:rPr lang="en-IN" sz="2000" dirty="0">
                <a:latin typeface="Bookman Old Style" pitchFamily="18" charset="0"/>
              </a:rPr>
              <a:t>The number of ones in an incidence matrix of the undirected graph (without loops) is equal to the sum of the degrees of all the vertices in a graph.</a:t>
            </a:r>
          </a:p>
          <a:p>
            <a:endParaRPr lang="en-IN" sz="2000" dirty="0"/>
          </a:p>
          <a:p>
            <a:pPr algn="just"/>
            <a:endParaRPr lang="en-IN" sz="2000" dirty="0" smtClean="0"/>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Representation of Graphs"/>
          <p:cNvPicPr/>
          <p:nvPr/>
        </p:nvPicPr>
        <p:blipFill>
          <a:blip r:embed="rId2"/>
          <a:srcRect/>
          <a:stretch>
            <a:fillRect/>
          </a:stretch>
        </p:blipFill>
        <p:spPr bwMode="auto">
          <a:xfrm>
            <a:off x="285720" y="2285992"/>
            <a:ext cx="8143932" cy="150019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0" y="1071546"/>
            <a:ext cx="9144032" cy="5786454"/>
          </a:xfrm>
          <a:prstGeom prst="rect">
            <a:avLst/>
          </a:prstGeom>
        </p:spPr>
        <p:txBody>
          <a:bodyPr vert="horz" lIns="91440" tIns="45720" rIns="91440" bIns="45720" rtlCol="0">
            <a:normAutofit/>
          </a:bodyPr>
          <a:lstStyle/>
          <a:p>
            <a:r>
              <a:rPr lang="en-IN" sz="2000" b="1" dirty="0"/>
              <a:t>Example:</a:t>
            </a:r>
            <a:r>
              <a:rPr lang="en-IN" sz="2000" dirty="0"/>
              <a:t> Consider the undirected graph G as shown in fig. Find its incidence matrix M</a:t>
            </a:r>
            <a:r>
              <a:rPr lang="en-IN" sz="2000" baseline="-25000" dirty="0"/>
              <a:t>I</a:t>
            </a:r>
            <a:r>
              <a:rPr lang="en-IN" sz="2000" dirty="0" smtClean="0"/>
              <a:t>.</a:t>
            </a:r>
            <a:endParaRPr lang="en-IN" sz="2000" b="1" dirty="0"/>
          </a:p>
          <a:p>
            <a:r>
              <a:rPr lang="en-IN" sz="2000" b="1" dirty="0" smtClean="0"/>
              <a:t>Solution</a:t>
            </a:r>
            <a:r>
              <a:rPr lang="en-IN" sz="2000" b="1" dirty="0"/>
              <a:t>:</a:t>
            </a:r>
            <a:r>
              <a:rPr lang="en-IN" sz="2000" dirty="0"/>
              <a:t> The undirected graph consists of four vertices and five edges. Therefore, the incidence matrix is an 4 x 5 matrix, which is shown in Fig:</a:t>
            </a:r>
          </a:p>
          <a:p>
            <a:endParaRPr lang="en-IN" sz="2000" dirty="0"/>
          </a:p>
          <a:p>
            <a:pPr algn="just"/>
            <a:endParaRPr lang="en-IN" sz="2000" dirty="0" smtClean="0"/>
          </a:p>
          <a:p>
            <a:pPr algn="just"/>
            <a:endParaRPr lang="en-IN" sz="2000" dirty="0"/>
          </a:p>
          <a:p>
            <a:pPr algn="just">
              <a:lnSpc>
                <a:spcPct val="150000"/>
              </a:lnSpc>
            </a:pPr>
            <a:endParaRPr lang="en-IN" sz="2000" dirty="0">
              <a:latin typeface="Bookman Old Style" pitchFamily="18" charset="0"/>
            </a:endParaRP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8" name="Picture 7" descr="Representation of Graphs"/>
          <p:cNvPicPr/>
          <p:nvPr/>
        </p:nvPicPr>
        <p:blipFill>
          <a:blip r:embed="rId2"/>
          <a:srcRect/>
          <a:stretch>
            <a:fillRect/>
          </a:stretch>
        </p:blipFill>
        <p:spPr bwMode="auto">
          <a:xfrm>
            <a:off x="285720" y="3143249"/>
            <a:ext cx="3381387" cy="2714643"/>
          </a:xfrm>
          <a:prstGeom prst="rect">
            <a:avLst/>
          </a:prstGeom>
          <a:noFill/>
          <a:ln w="9525">
            <a:noFill/>
            <a:miter lim="800000"/>
            <a:headEnd/>
            <a:tailEnd/>
          </a:ln>
        </p:spPr>
      </p:pic>
      <p:pic>
        <p:nvPicPr>
          <p:cNvPr id="9" name="Picture 8" descr="Representation of Graphs"/>
          <p:cNvPicPr/>
          <p:nvPr/>
        </p:nvPicPr>
        <p:blipFill>
          <a:blip r:embed="rId3"/>
          <a:srcRect/>
          <a:stretch>
            <a:fillRect/>
          </a:stretch>
        </p:blipFill>
        <p:spPr bwMode="auto">
          <a:xfrm>
            <a:off x="4714876" y="3214686"/>
            <a:ext cx="4000528" cy="2714644"/>
          </a:xfrm>
          <a:prstGeom prst="rect">
            <a:avLst/>
          </a:prstGeom>
          <a:noFill/>
          <a:ln w="9525">
            <a:noFill/>
            <a:miter lim="800000"/>
            <a:headEnd/>
            <a:tailEnd/>
          </a:ln>
        </p:spPr>
      </p:pic>
      <p:sp>
        <p:nvSpPr>
          <p:cNvPr id="10" name="Right Arrow 9"/>
          <p:cNvSpPr/>
          <p:nvPr/>
        </p:nvSpPr>
        <p:spPr>
          <a:xfrm>
            <a:off x="3786182" y="4000504"/>
            <a:ext cx="785818" cy="642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0" y="1071546"/>
            <a:ext cx="9144032" cy="5786454"/>
          </a:xfrm>
          <a:prstGeom prst="rect">
            <a:avLst/>
          </a:prstGeom>
        </p:spPr>
        <p:txBody>
          <a:bodyPr vert="horz" lIns="91440" tIns="45720" rIns="91440" bIns="45720" rtlCol="0">
            <a:normAutofit/>
          </a:bodyPr>
          <a:lstStyle/>
          <a:p>
            <a:r>
              <a:rPr lang="en-IN" sz="2000" b="1" dirty="0">
                <a:latin typeface="Bookman Old Style" pitchFamily="18" charset="0"/>
              </a:rPr>
              <a:t>Adjacency Matrix Representation:</a:t>
            </a:r>
            <a:r>
              <a:rPr lang="en-IN" sz="2000" dirty="0">
                <a:latin typeface="Bookman Old Style" pitchFamily="18" charset="0"/>
              </a:rPr>
              <a:t> If a directed graph G consists of n vertices then the adjacency matrix of a graph is an n x n matrix A =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 and defined by</a:t>
            </a:r>
          </a:p>
          <a:p>
            <a:endParaRPr lang="en-IN" sz="2000" dirty="0"/>
          </a:p>
          <a:p>
            <a:pPr algn="just"/>
            <a:endParaRPr lang="en-IN" sz="2000" dirty="0" smtClean="0"/>
          </a:p>
          <a:p>
            <a:pPr algn="just"/>
            <a:endParaRPr lang="en-IN" sz="2000" dirty="0"/>
          </a:p>
          <a:p>
            <a:pPr marL="457200" indent="-457200">
              <a:lnSpc>
                <a:spcPct val="150000"/>
              </a:lnSpc>
              <a:buFont typeface="Wingdings" pitchFamily="2" charset="2"/>
              <a:buChar char="Ø"/>
            </a:pPr>
            <a:r>
              <a:rPr lang="en-IN" sz="2000" dirty="0" smtClean="0">
                <a:latin typeface="Bookman Old Style" pitchFamily="18" charset="0"/>
              </a:rPr>
              <a:t>If </a:t>
            </a:r>
            <a:r>
              <a:rPr lang="en-IN" sz="2000" dirty="0">
                <a:latin typeface="Bookman Old Style" pitchFamily="18" charset="0"/>
              </a:rPr>
              <a:t>there exists an edge between vertex V</a:t>
            </a:r>
            <a:r>
              <a:rPr lang="en-IN" sz="2000" baseline="-25000" dirty="0">
                <a:latin typeface="Bookman Old Style" pitchFamily="18" charset="0"/>
              </a:rPr>
              <a:t>i</a:t>
            </a:r>
            <a:r>
              <a:rPr lang="en-IN" sz="2000" dirty="0">
                <a:latin typeface="Bookman Old Style" pitchFamily="18" charset="0"/>
              </a:rPr>
              <a:t> and </a:t>
            </a:r>
            <a:r>
              <a:rPr lang="en-IN" sz="2000" dirty="0" err="1">
                <a:latin typeface="Bookman Old Style" pitchFamily="18" charset="0"/>
              </a:rPr>
              <a:t>V</a:t>
            </a:r>
            <a:r>
              <a:rPr lang="en-IN" sz="2000" baseline="-25000" dirty="0" err="1">
                <a:latin typeface="Bookman Old Style" pitchFamily="18" charset="0"/>
              </a:rPr>
              <a:t>j</a:t>
            </a:r>
            <a:r>
              <a:rPr lang="en-IN" sz="2000" dirty="0">
                <a:latin typeface="Bookman Old Style" pitchFamily="18" charset="0"/>
              </a:rPr>
              <a:t>, with V</a:t>
            </a:r>
            <a:r>
              <a:rPr lang="en-IN" sz="2000" baseline="-25000" dirty="0">
                <a:latin typeface="Bookman Old Style" pitchFamily="18" charset="0"/>
              </a:rPr>
              <a:t>i</a:t>
            </a:r>
            <a:r>
              <a:rPr lang="en-IN" sz="2000" dirty="0">
                <a:latin typeface="Bookman Old Style" pitchFamily="18" charset="0"/>
              </a:rPr>
              <a:t> as initial vertex and </a:t>
            </a:r>
            <a:r>
              <a:rPr lang="en-IN" sz="2000" dirty="0" err="1">
                <a:latin typeface="Bookman Old Style" pitchFamily="18" charset="0"/>
              </a:rPr>
              <a:t>V</a:t>
            </a:r>
            <a:r>
              <a:rPr lang="en-IN" sz="2000" baseline="-25000" dirty="0" err="1">
                <a:latin typeface="Bookman Old Style" pitchFamily="18" charset="0"/>
              </a:rPr>
              <a:t>j</a:t>
            </a:r>
            <a:r>
              <a:rPr lang="en-IN" sz="2000" dirty="0">
                <a:latin typeface="Bookman Old Style" pitchFamily="18" charset="0"/>
              </a:rPr>
              <a:t> as a final vertex, then the value of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=1.</a:t>
            </a:r>
          </a:p>
          <a:p>
            <a:pPr marL="457200" indent="-457200">
              <a:lnSpc>
                <a:spcPct val="150000"/>
              </a:lnSpc>
              <a:buFont typeface="Wingdings" pitchFamily="2" charset="2"/>
              <a:buChar char="Ø"/>
            </a:pPr>
            <a:r>
              <a:rPr lang="en-IN" sz="2000" dirty="0">
                <a:latin typeface="Bookman Old Style" pitchFamily="18" charset="0"/>
              </a:rPr>
              <a:t>If there is no edge between vertex V</a:t>
            </a:r>
            <a:r>
              <a:rPr lang="en-IN" sz="2000" baseline="-25000" dirty="0">
                <a:latin typeface="Bookman Old Style" pitchFamily="18" charset="0"/>
              </a:rPr>
              <a:t>i</a:t>
            </a:r>
            <a:r>
              <a:rPr lang="en-IN" sz="2000" dirty="0">
                <a:latin typeface="Bookman Old Style" pitchFamily="18" charset="0"/>
              </a:rPr>
              <a:t> and </a:t>
            </a:r>
            <a:r>
              <a:rPr lang="en-IN" sz="2000" dirty="0" err="1">
                <a:latin typeface="Bookman Old Style" pitchFamily="18" charset="0"/>
              </a:rPr>
              <a:t>V</a:t>
            </a:r>
            <a:r>
              <a:rPr lang="en-IN" sz="2000" baseline="-25000" dirty="0" err="1">
                <a:latin typeface="Bookman Old Style" pitchFamily="18" charset="0"/>
              </a:rPr>
              <a:t>j</a:t>
            </a:r>
            <a:r>
              <a:rPr lang="en-IN" sz="2000" dirty="0">
                <a:latin typeface="Bookman Old Style" pitchFamily="18" charset="0"/>
              </a:rPr>
              <a:t>, then the value of </a:t>
            </a:r>
            <a:r>
              <a:rPr lang="en-IN" sz="2000" dirty="0" err="1">
                <a:latin typeface="Bookman Old Style" pitchFamily="18" charset="0"/>
              </a:rPr>
              <a:t>a</a:t>
            </a:r>
            <a:r>
              <a:rPr lang="en-IN" sz="2000" baseline="-25000" dirty="0" err="1">
                <a:latin typeface="Bookman Old Style" pitchFamily="18" charset="0"/>
              </a:rPr>
              <a:t>ij</a:t>
            </a:r>
            <a:r>
              <a:rPr lang="en-IN" sz="2000" dirty="0">
                <a:latin typeface="Bookman Old Style" pitchFamily="18" charset="0"/>
              </a:rPr>
              <a:t>=0.</a:t>
            </a:r>
          </a:p>
          <a:p>
            <a:pPr marL="457200" indent="-457200">
              <a:lnSpc>
                <a:spcPct val="150000"/>
              </a:lnSpc>
              <a:buFont typeface="Wingdings" pitchFamily="2" charset="2"/>
              <a:buChar char="Ø"/>
            </a:pPr>
            <a:r>
              <a:rPr lang="en-IN" sz="2000" dirty="0">
                <a:latin typeface="Bookman Old Style" pitchFamily="18" charset="0"/>
              </a:rPr>
              <a:t>The number of ones in the adjacency matrix of a directed graph is equal to the number of edges.</a:t>
            </a: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11" name="Picture 10" descr="Representation of Graphs"/>
          <p:cNvPicPr/>
          <p:nvPr/>
        </p:nvPicPr>
        <p:blipFill>
          <a:blip r:embed="rId2"/>
          <a:srcRect/>
          <a:stretch>
            <a:fillRect/>
          </a:stretch>
        </p:blipFill>
        <p:spPr bwMode="auto">
          <a:xfrm>
            <a:off x="0" y="1785926"/>
            <a:ext cx="8858280" cy="10001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 Basic Concepts </a:t>
            </a:r>
            <a:endParaRPr lang="en-IN" dirty="0">
              <a:latin typeface="Bookman Old Style" pitchFamily="18" charset="0"/>
            </a:endParaRPr>
          </a:p>
        </p:txBody>
      </p:sp>
      <p:sp>
        <p:nvSpPr>
          <p:cNvPr id="3" name="Subtitle 2"/>
          <p:cNvSpPr>
            <a:spLocks noGrp="1"/>
          </p:cNvSpPr>
          <p:nvPr>
            <p:ph type="subTitle" idx="1"/>
          </p:nvPr>
        </p:nvSpPr>
        <p:spPr>
          <a:xfrm>
            <a:off x="0" y="1142984"/>
            <a:ext cx="9144000" cy="5715016"/>
          </a:xfrm>
        </p:spPr>
        <p:txBody>
          <a:bodyPr/>
          <a:lstStyle/>
          <a:p>
            <a:pPr algn="l"/>
            <a:r>
              <a:rPr lang="en-IN" sz="2000" b="1" dirty="0">
                <a:solidFill>
                  <a:schemeClr val="tx1"/>
                </a:solidFill>
                <a:latin typeface="Bookman Old Style" pitchFamily="18" charset="0"/>
              </a:rPr>
              <a:t>Degree of a Vertex:</a:t>
            </a:r>
          </a:p>
          <a:p>
            <a:pPr algn="l"/>
            <a:r>
              <a:rPr lang="en-IN" sz="2000" dirty="0">
                <a:solidFill>
                  <a:schemeClr val="tx1"/>
                </a:solidFill>
                <a:latin typeface="Bookman Old Style" pitchFamily="18" charset="0"/>
              </a:rPr>
              <a:t>The degree of a vertex is the number of edges incident on a vertex v. The self-loop is counted twice. The degree of a vertex is denoted by d(v).</a:t>
            </a:r>
          </a:p>
          <a:p>
            <a:pPr algn="l"/>
            <a:r>
              <a:rPr lang="en-IN" sz="2000" b="1" i="1" dirty="0">
                <a:solidFill>
                  <a:schemeClr val="tx1"/>
                </a:solidFill>
                <a:latin typeface="Bookman Old Style" pitchFamily="18" charset="0"/>
              </a:rPr>
              <a:t>Example1: </a:t>
            </a:r>
            <a:r>
              <a:rPr lang="en-IN" sz="2000" dirty="0">
                <a:solidFill>
                  <a:schemeClr val="tx1"/>
                </a:solidFill>
                <a:latin typeface="Bookman Old Style" pitchFamily="18" charset="0"/>
              </a:rPr>
              <a:t>Consider the graph G shown in fig. Determine the degree of each vertex.</a:t>
            </a:r>
          </a:p>
          <a:p>
            <a:r>
              <a:rPr lang="en-IN" sz="2000" b="1" dirty="0" smtClean="0"/>
              <a:t>				</a:t>
            </a:r>
          </a:p>
          <a:p>
            <a:endParaRPr lang="en-IN" sz="2000" b="1" i="1" dirty="0" smtClean="0">
              <a:solidFill>
                <a:schemeClr val="tx1"/>
              </a:solidFill>
              <a:latin typeface="Bookman Old Style" pitchFamily="18" charset="0"/>
            </a:endParaRPr>
          </a:p>
          <a:p>
            <a:r>
              <a:rPr lang="en-IN" sz="2000" b="1" i="1" dirty="0" smtClean="0">
                <a:solidFill>
                  <a:schemeClr val="tx1"/>
                </a:solidFill>
                <a:latin typeface="Bookman Old Style" pitchFamily="18" charset="0"/>
              </a:rPr>
              <a:t>Solution</a:t>
            </a:r>
            <a:r>
              <a:rPr lang="en-IN" sz="2000" b="1" i="1" dirty="0">
                <a:solidFill>
                  <a:schemeClr val="tx1"/>
                </a:solidFill>
                <a:latin typeface="Bookman Old Style" pitchFamily="18" charset="0"/>
              </a:rPr>
              <a:t>:</a:t>
            </a:r>
            <a:r>
              <a:rPr lang="en-IN" sz="2000" dirty="0">
                <a:solidFill>
                  <a:schemeClr val="tx1"/>
                </a:solidFill>
                <a:latin typeface="Bookman Old Style" pitchFamily="18" charset="0"/>
              </a:rPr>
              <a:t> </a:t>
            </a:r>
            <a:endParaRPr lang="en-IN" sz="2000" dirty="0" smtClean="0">
              <a:solidFill>
                <a:schemeClr val="tx1"/>
              </a:solidFill>
              <a:latin typeface="Bookman Old Style" pitchFamily="18" charset="0"/>
            </a:endParaRPr>
          </a:p>
          <a:p>
            <a:r>
              <a:rPr lang="en-IN" sz="2000" dirty="0">
                <a:solidFill>
                  <a:schemeClr val="tx1"/>
                </a:solidFill>
                <a:latin typeface="Bookman Old Style" pitchFamily="18" charset="0"/>
              </a:rPr>
              <a:t>	</a:t>
            </a:r>
            <a:r>
              <a:rPr lang="en-IN" sz="2000" dirty="0" smtClean="0">
                <a:solidFill>
                  <a:schemeClr val="tx1"/>
                </a:solidFill>
                <a:latin typeface="Bookman Old Style" pitchFamily="18" charset="0"/>
              </a:rPr>
              <a:t>		The </a:t>
            </a:r>
            <a:r>
              <a:rPr lang="en-IN" sz="2000" dirty="0">
                <a:solidFill>
                  <a:schemeClr val="tx1"/>
                </a:solidFill>
                <a:latin typeface="Bookman Old Style" pitchFamily="18" charset="0"/>
              </a:rPr>
              <a:t>degree of each vertex is as follows:</a:t>
            </a:r>
          </a:p>
          <a:p>
            <a:r>
              <a:rPr lang="en-IN" sz="2000" dirty="0" smtClean="0">
                <a:solidFill>
                  <a:schemeClr val="tx1"/>
                </a:solidFill>
                <a:latin typeface="Bookman Old Style" pitchFamily="18" charset="0"/>
              </a:rPr>
              <a:t>			d(a</a:t>
            </a:r>
            <a:r>
              <a:rPr lang="en-IN" sz="2000" dirty="0">
                <a:solidFill>
                  <a:schemeClr val="tx1"/>
                </a:solidFill>
                <a:latin typeface="Bookman Old Style" pitchFamily="18" charset="0"/>
              </a:rPr>
              <a:t>)=3;       </a:t>
            </a:r>
            <a:endParaRPr lang="en-IN" sz="2000" dirty="0" smtClean="0">
              <a:solidFill>
                <a:schemeClr val="tx1"/>
              </a:solidFill>
              <a:latin typeface="Bookman Old Style" pitchFamily="18" charset="0"/>
            </a:endParaRPr>
          </a:p>
          <a:p>
            <a:r>
              <a:rPr lang="en-IN" sz="2000" dirty="0">
                <a:solidFill>
                  <a:schemeClr val="tx1"/>
                </a:solidFill>
                <a:latin typeface="Bookman Old Style" pitchFamily="18" charset="0"/>
              </a:rPr>
              <a:t>	</a:t>
            </a:r>
            <a:r>
              <a:rPr lang="en-IN" sz="2000" dirty="0" smtClean="0">
                <a:solidFill>
                  <a:schemeClr val="tx1"/>
                </a:solidFill>
                <a:latin typeface="Bookman Old Style" pitchFamily="18" charset="0"/>
              </a:rPr>
              <a:t>		d(b</a:t>
            </a:r>
            <a:r>
              <a:rPr lang="en-IN" sz="2000" dirty="0">
                <a:solidFill>
                  <a:schemeClr val="tx1"/>
                </a:solidFill>
                <a:latin typeface="Bookman Old Style" pitchFamily="18" charset="0"/>
              </a:rPr>
              <a:t>)=5;      </a:t>
            </a:r>
            <a:endParaRPr lang="en-IN" sz="2000" dirty="0" smtClean="0">
              <a:solidFill>
                <a:schemeClr val="tx1"/>
              </a:solidFill>
              <a:latin typeface="Bookman Old Style" pitchFamily="18" charset="0"/>
            </a:endParaRPr>
          </a:p>
          <a:p>
            <a:r>
              <a:rPr lang="en-IN" sz="2000" dirty="0">
                <a:solidFill>
                  <a:schemeClr val="tx1"/>
                </a:solidFill>
                <a:latin typeface="Bookman Old Style" pitchFamily="18" charset="0"/>
              </a:rPr>
              <a:t>	</a:t>
            </a:r>
            <a:r>
              <a:rPr lang="en-IN" sz="2000" dirty="0" smtClean="0">
                <a:solidFill>
                  <a:schemeClr val="tx1"/>
                </a:solidFill>
                <a:latin typeface="Bookman Old Style" pitchFamily="18" charset="0"/>
              </a:rPr>
              <a:t>		    d(c</a:t>
            </a:r>
            <a:r>
              <a:rPr lang="en-IN" sz="2000" dirty="0">
                <a:solidFill>
                  <a:schemeClr val="tx1"/>
                </a:solidFill>
                <a:latin typeface="Bookman Old Style" pitchFamily="18" charset="0"/>
              </a:rPr>
              <a:t>) = 2;  </a:t>
            </a:r>
            <a:r>
              <a:rPr lang="en-IN" sz="2000" dirty="0" smtClean="0">
                <a:solidFill>
                  <a:schemeClr val="tx1"/>
                </a:solidFill>
                <a:latin typeface="Bookman Old Style" pitchFamily="18" charset="0"/>
              </a:rPr>
              <a:t>	</a:t>
            </a:r>
          </a:p>
          <a:p>
            <a:r>
              <a:rPr lang="en-IN" sz="2000" dirty="0">
                <a:solidFill>
                  <a:schemeClr val="tx1"/>
                </a:solidFill>
                <a:latin typeface="Bookman Old Style" pitchFamily="18" charset="0"/>
              </a:rPr>
              <a:t>	</a:t>
            </a:r>
            <a:r>
              <a:rPr lang="en-IN" sz="2000" dirty="0" smtClean="0">
                <a:solidFill>
                  <a:schemeClr val="tx1"/>
                </a:solidFill>
                <a:latin typeface="Bookman Old Style" pitchFamily="18" charset="0"/>
              </a:rPr>
              <a:t>	 </a:t>
            </a:r>
            <a:r>
              <a:rPr lang="en-IN" sz="2000" dirty="0">
                <a:solidFill>
                  <a:schemeClr val="tx1"/>
                </a:solidFill>
                <a:latin typeface="Bookman Old Style" pitchFamily="18" charset="0"/>
              </a:rPr>
              <a:t>    </a:t>
            </a:r>
            <a:r>
              <a:rPr lang="en-IN" sz="2000" dirty="0" smtClean="0">
                <a:solidFill>
                  <a:schemeClr val="tx1"/>
                </a:solidFill>
                <a:latin typeface="Bookman Old Style" pitchFamily="18" charset="0"/>
              </a:rPr>
              <a:t>   d(d</a:t>
            </a:r>
            <a:r>
              <a:rPr lang="en-IN" sz="2000" dirty="0">
                <a:solidFill>
                  <a:schemeClr val="tx1"/>
                </a:solidFill>
                <a:latin typeface="Bookman Old Style" pitchFamily="18" charset="0"/>
              </a:rPr>
              <a:t>)=2.</a:t>
            </a:r>
          </a:p>
          <a:p>
            <a:pPr algn="l"/>
            <a:r>
              <a:rPr lang="en-IN" sz="2000" dirty="0" smtClean="0">
                <a:latin typeface="Bookman Old Style" pitchFamily="18" charset="0"/>
              </a:rPr>
              <a:t>	</a:t>
            </a:r>
            <a:endParaRPr lang="en-IN" sz="2000" dirty="0">
              <a:latin typeface="Bookman Old Style" pitchFamily="18" charset="0"/>
            </a:endParaRPr>
          </a:p>
        </p:txBody>
      </p:sp>
      <p:pic>
        <p:nvPicPr>
          <p:cNvPr id="5" name="Picture 4" descr="Graph"/>
          <p:cNvPicPr/>
          <p:nvPr/>
        </p:nvPicPr>
        <p:blipFill>
          <a:blip r:embed="rId2"/>
          <a:srcRect/>
          <a:stretch>
            <a:fillRect/>
          </a:stretch>
        </p:blipFill>
        <p:spPr bwMode="auto">
          <a:xfrm>
            <a:off x="714348" y="2981343"/>
            <a:ext cx="2847975" cy="301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a:t>
            </a:r>
            <a:r>
              <a:rPr lang="en-IN" b="1" dirty="0" smtClean="0">
                <a:latin typeface="Bookman Old Style" pitchFamily="18" charset="0"/>
              </a:rPr>
              <a:t>Representation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0" y="1071546"/>
            <a:ext cx="9144032" cy="5786454"/>
          </a:xfrm>
          <a:prstGeom prst="rect">
            <a:avLst/>
          </a:prstGeom>
        </p:spPr>
        <p:txBody>
          <a:bodyPr vert="horz" lIns="91440" tIns="45720" rIns="91440" bIns="45720" rtlCol="0">
            <a:normAutofit/>
          </a:bodyPr>
          <a:lstStyle/>
          <a:p>
            <a:r>
              <a:rPr lang="en-IN" sz="2000" b="1" dirty="0">
                <a:latin typeface="Bookman Old Style" pitchFamily="18" charset="0"/>
              </a:rPr>
              <a:t>Example:</a:t>
            </a:r>
            <a:r>
              <a:rPr lang="en-IN" sz="2000" dirty="0">
                <a:latin typeface="Bookman Old Style" pitchFamily="18" charset="0"/>
              </a:rPr>
              <a:t> Consider the directed graph shown in fig. Determine its adjacency matrix M</a:t>
            </a:r>
            <a:r>
              <a:rPr lang="en-IN" sz="2000" baseline="-25000" dirty="0">
                <a:latin typeface="Bookman Old Style" pitchFamily="18" charset="0"/>
              </a:rPr>
              <a:t>A</a:t>
            </a:r>
            <a:r>
              <a:rPr lang="en-IN" sz="2000" dirty="0" smtClean="0">
                <a:latin typeface="Bookman Old Style" pitchFamily="18" charset="0"/>
              </a:rPr>
              <a:t>.</a:t>
            </a:r>
          </a:p>
          <a:p>
            <a:r>
              <a:rPr lang="en-IN" sz="2000" b="1" dirty="0">
                <a:latin typeface="Bookman Old Style" pitchFamily="18" charset="0"/>
              </a:rPr>
              <a:t>Solution:</a:t>
            </a:r>
            <a:r>
              <a:rPr lang="en-IN" sz="2000" dirty="0">
                <a:latin typeface="Bookman Old Style" pitchFamily="18" charset="0"/>
              </a:rPr>
              <a:t> Since the directed graph G consists of five vertices. Therefore, the adjacency matrix will be a 5 x 5 matrix. The adjacency matrix of the directed graphs is as follows:</a:t>
            </a:r>
          </a:p>
          <a:p>
            <a:endParaRPr lang="en-IN" sz="2000" dirty="0"/>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Representation of Graphs"/>
          <p:cNvPicPr/>
          <p:nvPr/>
        </p:nvPicPr>
        <p:blipFill>
          <a:blip r:embed="rId2"/>
          <a:srcRect/>
          <a:stretch>
            <a:fillRect/>
          </a:stretch>
        </p:blipFill>
        <p:spPr bwMode="auto">
          <a:xfrm>
            <a:off x="0" y="2838472"/>
            <a:ext cx="3543300" cy="3733800"/>
          </a:xfrm>
          <a:prstGeom prst="rect">
            <a:avLst/>
          </a:prstGeom>
          <a:noFill/>
          <a:ln w="9525">
            <a:noFill/>
            <a:miter lim="800000"/>
            <a:headEnd/>
            <a:tailEnd/>
          </a:ln>
        </p:spPr>
      </p:pic>
      <p:pic>
        <p:nvPicPr>
          <p:cNvPr id="8" name="Picture 7" descr="Representation of Graphs"/>
          <p:cNvPicPr/>
          <p:nvPr/>
        </p:nvPicPr>
        <p:blipFill>
          <a:blip r:embed="rId3"/>
          <a:srcRect/>
          <a:stretch>
            <a:fillRect/>
          </a:stretch>
        </p:blipFill>
        <p:spPr bwMode="auto">
          <a:xfrm>
            <a:off x="5500694" y="2928934"/>
            <a:ext cx="3429024" cy="3286148"/>
          </a:xfrm>
          <a:prstGeom prst="rect">
            <a:avLst/>
          </a:prstGeom>
          <a:noFill/>
          <a:ln w="9525">
            <a:noFill/>
            <a:miter lim="800000"/>
            <a:headEnd/>
            <a:tailEnd/>
          </a:ln>
        </p:spPr>
      </p:pic>
      <p:sp>
        <p:nvSpPr>
          <p:cNvPr id="9" name="Right Arrow 8"/>
          <p:cNvSpPr/>
          <p:nvPr/>
        </p:nvSpPr>
        <p:spPr>
          <a:xfrm>
            <a:off x="3786182" y="3929066"/>
            <a:ext cx="1357322" cy="10001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Isomorphic Graphs</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0" y="1071546"/>
            <a:ext cx="9144032" cy="5786454"/>
          </a:xfrm>
          <a:prstGeom prst="rect">
            <a:avLst/>
          </a:prstGeom>
        </p:spPr>
        <p:txBody>
          <a:bodyPr vert="horz" lIns="91440" tIns="45720" rIns="91440" bIns="45720" rtlCol="0">
            <a:normAutofit/>
          </a:bodyPr>
          <a:lstStyle/>
          <a:p>
            <a:pPr>
              <a:lnSpc>
                <a:spcPct val="150000"/>
              </a:lnSpc>
            </a:pPr>
            <a:r>
              <a:rPr lang="en-IN" sz="2000" b="1" dirty="0" smtClean="0">
                <a:latin typeface="Bookman Old Style" pitchFamily="18" charset="0"/>
              </a:rPr>
              <a:t>Isomorphic Graphs:</a:t>
            </a:r>
          </a:p>
          <a:p>
            <a:pPr>
              <a:lnSpc>
                <a:spcPct val="150000"/>
              </a:lnSpc>
            </a:pPr>
            <a:r>
              <a:rPr lang="en-IN" sz="2000" dirty="0" smtClean="0">
                <a:latin typeface="Bookman Old Style" pitchFamily="18" charset="0"/>
              </a:rPr>
              <a:t>Two graphs G</a:t>
            </a:r>
            <a:r>
              <a:rPr lang="en-IN" sz="2000" baseline="-25000" dirty="0" smtClean="0">
                <a:latin typeface="Bookman Old Style" pitchFamily="18" charset="0"/>
              </a:rPr>
              <a:t>1</a:t>
            </a:r>
            <a:r>
              <a:rPr lang="en-IN" sz="2000" dirty="0" smtClean="0">
                <a:latin typeface="Bookman Old Style" pitchFamily="18" charset="0"/>
              </a:rPr>
              <a:t> and G</a:t>
            </a:r>
            <a:r>
              <a:rPr lang="en-IN" sz="2000" baseline="-25000" dirty="0" smtClean="0">
                <a:latin typeface="Bookman Old Style" pitchFamily="18" charset="0"/>
              </a:rPr>
              <a:t>2</a:t>
            </a:r>
            <a:r>
              <a:rPr lang="en-IN" sz="2000" dirty="0" smtClean="0">
                <a:latin typeface="Bookman Old Style" pitchFamily="18" charset="0"/>
              </a:rPr>
              <a:t> are said to be isomorphic if −</a:t>
            </a:r>
          </a:p>
          <a:p>
            <a:pPr lvl="0">
              <a:lnSpc>
                <a:spcPct val="150000"/>
              </a:lnSpc>
            </a:pPr>
            <a:r>
              <a:rPr lang="en-IN" sz="2000" dirty="0" smtClean="0">
                <a:latin typeface="Bookman Old Style" pitchFamily="18" charset="0"/>
              </a:rPr>
              <a:t>Their number of components (vertices and edges) are same.</a:t>
            </a:r>
          </a:p>
          <a:p>
            <a:pPr lvl="0">
              <a:lnSpc>
                <a:spcPct val="150000"/>
              </a:lnSpc>
            </a:pPr>
            <a:r>
              <a:rPr lang="en-IN" sz="2000" dirty="0" smtClean="0">
                <a:latin typeface="Bookman Old Style" pitchFamily="18" charset="0"/>
              </a:rPr>
              <a:t>Their edge connectivity is retained.</a:t>
            </a:r>
          </a:p>
          <a:p>
            <a:pPr>
              <a:lnSpc>
                <a:spcPct val="150000"/>
              </a:lnSpc>
            </a:pPr>
            <a:r>
              <a:rPr lang="en-IN" sz="2000" b="1" dirty="0" smtClean="0">
                <a:latin typeface="Bookman Old Style" pitchFamily="18" charset="0"/>
              </a:rPr>
              <a:t>Note</a:t>
            </a:r>
            <a:r>
              <a:rPr lang="en-IN" sz="2000" dirty="0" smtClean="0">
                <a:latin typeface="Bookman Old Style" pitchFamily="18" charset="0"/>
              </a:rPr>
              <a:t> − In short, out of the two isomorphic graphs, one is a tweaked version of the other. An unlabelled graph also can be thought of as an isomorphic graph.</a:t>
            </a:r>
          </a:p>
          <a:p>
            <a:pPr>
              <a:lnSpc>
                <a:spcPct val="150000"/>
              </a:lnSpc>
            </a:pPr>
            <a:r>
              <a:rPr lang="en-IN" sz="2000" dirty="0" smtClean="0">
                <a:latin typeface="Bookman Old Style" pitchFamily="18" charset="0"/>
              </a:rPr>
              <a:t>There exists a function ‘f’ from vertices of G</a:t>
            </a:r>
            <a:r>
              <a:rPr lang="en-IN" sz="2000" baseline="-25000" dirty="0" smtClean="0">
                <a:latin typeface="Bookman Old Style" pitchFamily="18" charset="0"/>
              </a:rPr>
              <a:t>1</a:t>
            </a:r>
            <a:r>
              <a:rPr lang="en-IN" sz="2000" dirty="0" smtClean="0">
                <a:latin typeface="Bookman Old Style" pitchFamily="18" charset="0"/>
              </a:rPr>
              <a:t> to vertices of G</a:t>
            </a:r>
            <a:r>
              <a:rPr lang="en-IN" sz="2000" baseline="-25000" dirty="0" smtClean="0">
                <a:latin typeface="Bookman Old Style" pitchFamily="18" charset="0"/>
              </a:rPr>
              <a:t>2</a:t>
            </a:r>
            <a:r>
              <a:rPr lang="en-IN" sz="2000" dirty="0" smtClean="0">
                <a:latin typeface="Bookman Old Style" pitchFamily="18" charset="0"/>
              </a:rPr>
              <a:t>  </a:t>
            </a:r>
          </a:p>
          <a:p>
            <a:pPr>
              <a:lnSpc>
                <a:spcPct val="150000"/>
              </a:lnSpc>
            </a:pPr>
            <a:r>
              <a:rPr lang="en-IN" sz="2000" dirty="0" smtClean="0">
                <a:latin typeface="Bookman Old Style" pitchFamily="18" charset="0"/>
              </a:rPr>
              <a:t> [f: V(G</a:t>
            </a:r>
            <a:r>
              <a:rPr lang="en-IN" sz="2000" baseline="-25000" dirty="0" smtClean="0">
                <a:latin typeface="Bookman Old Style" pitchFamily="18" charset="0"/>
              </a:rPr>
              <a:t>1</a:t>
            </a:r>
            <a:r>
              <a:rPr lang="en-IN" sz="2000" dirty="0" smtClean="0">
                <a:latin typeface="Bookman Old Style" pitchFamily="18" charset="0"/>
              </a:rPr>
              <a:t>) ⇒ V(G</a:t>
            </a:r>
            <a:r>
              <a:rPr lang="en-IN" sz="2000" baseline="-25000" dirty="0" smtClean="0">
                <a:latin typeface="Bookman Old Style" pitchFamily="18" charset="0"/>
              </a:rPr>
              <a:t>2</a:t>
            </a:r>
            <a:r>
              <a:rPr lang="en-IN" sz="2000" dirty="0" smtClean="0">
                <a:latin typeface="Bookman Old Style" pitchFamily="18" charset="0"/>
              </a:rPr>
              <a:t>)], </a:t>
            </a:r>
          </a:p>
          <a:p>
            <a:pPr>
              <a:lnSpc>
                <a:spcPct val="150000"/>
              </a:lnSpc>
            </a:pPr>
            <a:r>
              <a:rPr lang="en-IN" sz="2000" dirty="0" smtClean="0">
                <a:latin typeface="Bookman Old Style" pitchFamily="18" charset="0"/>
              </a:rPr>
              <a:t>such that Case (</a:t>
            </a:r>
            <a:r>
              <a:rPr lang="en-IN" sz="2000" dirty="0" err="1" smtClean="0">
                <a:latin typeface="Bookman Old Style" pitchFamily="18" charset="0"/>
              </a:rPr>
              <a:t>i</a:t>
            </a:r>
            <a:r>
              <a:rPr lang="en-IN" sz="2000" dirty="0" smtClean="0">
                <a:latin typeface="Bookman Old Style" pitchFamily="18" charset="0"/>
              </a:rPr>
              <a:t>): f is a </a:t>
            </a:r>
            <a:r>
              <a:rPr lang="en-IN" sz="2000" dirty="0" err="1" smtClean="0">
                <a:latin typeface="Bookman Old Style" pitchFamily="18" charset="0"/>
              </a:rPr>
              <a:t>bijection</a:t>
            </a:r>
            <a:r>
              <a:rPr lang="en-IN" sz="2000" dirty="0" smtClean="0">
                <a:latin typeface="Bookman Old Style" pitchFamily="18" charset="0"/>
              </a:rPr>
              <a:t> (both one-one and onto)</a:t>
            </a:r>
          </a:p>
          <a:p>
            <a:pPr>
              <a:lnSpc>
                <a:spcPct val="150000"/>
              </a:lnSpc>
            </a:pPr>
            <a:r>
              <a:rPr lang="en-IN" sz="2000" dirty="0" smtClean="0">
                <a:latin typeface="Bookman Old Style" pitchFamily="18" charset="0"/>
              </a:rPr>
              <a:t>Case (ii): f preserves adjacency of vertices,</a:t>
            </a:r>
          </a:p>
          <a:p>
            <a:pPr>
              <a:lnSpc>
                <a:spcPct val="150000"/>
              </a:lnSpc>
            </a:pPr>
            <a:r>
              <a:rPr lang="en-IN" sz="2000" dirty="0" smtClean="0">
                <a:latin typeface="Bookman Old Style" pitchFamily="18" charset="0"/>
              </a:rPr>
              <a:t> i.e., if the edge {U, V} ∈ G</a:t>
            </a:r>
            <a:r>
              <a:rPr lang="en-IN" sz="2000" baseline="-25000" dirty="0" smtClean="0">
                <a:latin typeface="Bookman Old Style" pitchFamily="18" charset="0"/>
              </a:rPr>
              <a:t>1</a:t>
            </a:r>
            <a:r>
              <a:rPr lang="en-IN" sz="2000" dirty="0" smtClean="0">
                <a:latin typeface="Bookman Old Style" pitchFamily="18" charset="0"/>
              </a:rPr>
              <a:t>, then the edge {f(U), f(V)} ∈ G</a:t>
            </a:r>
            <a:r>
              <a:rPr lang="en-IN" sz="2000" baseline="-25000" dirty="0" smtClean="0">
                <a:latin typeface="Bookman Old Style" pitchFamily="18" charset="0"/>
              </a:rPr>
              <a:t>2</a:t>
            </a:r>
            <a:r>
              <a:rPr lang="en-IN" sz="2000" dirty="0" smtClean="0">
                <a:latin typeface="Bookman Old Style" pitchFamily="18" charset="0"/>
              </a:rPr>
              <a:t>, then G</a:t>
            </a:r>
            <a:r>
              <a:rPr lang="en-IN" sz="2000" baseline="-25000" dirty="0" smtClean="0">
                <a:latin typeface="Bookman Old Style" pitchFamily="18" charset="0"/>
              </a:rPr>
              <a:t>1</a:t>
            </a:r>
            <a:r>
              <a:rPr lang="en-IN" sz="2000" dirty="0" smtClean="0">
                <a:latin typeface="Bookman Old Style" pitchFamily="18" charset="0"/>
              </a:rPr>
              <a:t> ≡ G</a:t>
            </a:r>
            <a:r>
              <a:rPr lang="en-IN" sz="2000" baseline="-25000" dirty="0" smtClean="0">
                <a:latin typeface="Bookman Old Style" pitchFamily="18" charset="0"/>
              </a:rPr>
              <a:t>2</a:t>
            </a:r>
            <a:r>
              <a:rPr lang="en-IN" sz="2000" dirty="0" smtClean="0">
                <a:latin typeface="Bookman Old Style" pitchFamily="18" charset="0"/>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Isomorphic Graphs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0" y="1071546"/>
            <a:ext cx="9144032" cy="5786454"/>
          </a:xfrm>
          <a:prstGeom prst="rect">
            <a:avLst/>
          </a:prstGeom>
        </p:spPr>
        <p:txBody>
          <a:bodyPr vert="horz" lIns="91440" tIns="45720" rIns="91440" bIns="45720" rtlCol="0">
            <a:normAutofit fontScale="92500" lnSpcReduction="10000"/>
          </a:bodyPr>
          <a:lstStyle/>
          <a:p>
            <a:pPr>
              <a:lnSpc>
                <a:spcPct val="150000"/>
              </a:lnSpc>
            </a:pPr>
            <a:r>
              <a:rPr lang="en-IN" sz="2000" b="1" dirty="0" smtClean="0">
                <a:latin typeface="Bookman Old Style" pitchFamily="18" charset="0"/>
              </a:rPr>
              <a:t>Note</a:t>
            </a:r>
            <a:endParaRPr lang="en-IN" sz="2000" dirty="0">
              <a:latin typeface="Bookman Old Style" pitchFamily="18" charset="0"/>
            </a:endParaRPr>
          </a:p>
          <a:p>
            <a:pPr>
              <a:lnSpc>
                <a:spcPct val="150000"/>
              </a:lnSpc>
            </a:pPr>
            <a:r>
              <a:rPr lang="en-IN" sz="2000" dirty="0">
                <a:latin typeface="Bookman Old Style" pitchFamily="18" charset="0"/>
              </a:rPr>
              <a:t>If G</a:t>
            </a:r>
            <a:r>
              <a:rPr lang="en-IN" sz="2000" baseline="-25000" dirty="0">
                <a:latin typeface="Bookman Old Style" pitchFamily="18" charset="0"/>
              </a:rPr>
              <a:t>1</a:t>
            </a:r>
            <a:r>
              <a:rPr lang="en-IN" sz="2000" dirty="0">
                <a:latin typeface="Bookman Old Style" pitchFamily="18" charset="0"/>
              </a:rPr>
              <a:t> ≡ G</a:t>
            </a:r>
            <a:r>
              <a:rPr lang="en-IN" sz="2000" baseline="-25000" dirty="0">
                <a:latin typeface="Bookman Old Style" pitchFamily="18" charset="0"/>
              </a:rPr>
              <a:t>2</a:t>
            </a:r>
            <a:r>
              <a:rPr lang="en-IN" sz="2000" dirty="0">
                <a:latin typeface="Bookman Old Style" pitchFamily="18" charset="0"/>
              </a:rPr>
              <a:t> then −</a:t>
            </a:r>
          </a:p>
          <a:p>
            <a:pPr>
              <a:lnSpc>
                <a:spcPct val="150000"/>
              </a:lnSpc>
            </a:pPr>
            <a:r>
              <a:rPr lang="en-IN" sz="2000" dirty="0">
                <a:latin typeface="Bookman Old Style" pitchFamily="18" charset="0"/>
              </a:rPr>
              <a:t>|V(G</a:t>
            </a:r>
            <a:r>
              <a:rPr lang="en-IN" sz="2000" baseline="-25000" dirty="0">
                <a:latin typeface="Bookman Old Style" pitchFamily="18" charset="0"/>
              </a:rPr>
              <a:t>1</a:t>
            </a:r>
            <a:r>
              <a:rPr lang="en-IN" sz="2000" dirty="0">
                <a:latin typeface="Bookman Old Style" pitchFamily="18" charset="0"/>
              </a:rPr>
              <a:t>)| = |V(G</a:t>
            </a:r>
            <a:r>
              <a:rPr lang="en-IN" sz="2000" baseline="-25000" dirty="0">
                <a:latin typeface="Bookman Old Style" pitchFamily="18" charset="0"/>
              </a:rPr>
              <a:t>2</a:t>
            </a:r>
            <a:r>
              <a:rPr lang="en-IN" sz="2000" dirty="0">
                <a:latin typeface="Bookman Old Style" pitchFamily="18" charset="0"/>
              </a:rPr>
              <a:t>)|</a:t>
            </a:r>
          </a:p>
          <a:p>
            <a:pPr>
              <a:lnSpc>
                <a:spcPct val="150000"/>
              </a:lnSpc>
            </a:pPr>
            <a:r>
              <a:rPr lang="en-IN" sz="2000" dirty="0">
                <a:latin typeface="Bookman Old Style" pitchFamily="18" charset="0"/>
              </a:rPr>
              <a:t>|E(G</a:t>
            </a:r>
            <a:r>
              <a:rPr lang="en-IN" sz="2000" baseline="-25000" dirty="0">
                <a:latin typeface="Bookman Old Style" pitchFamily="18" charset="0"/>
              </a:rPr>
              <a:t>1</a:t>
            </a:r>
            <a:r>
              <a:rPr lang="en-IN" sz="2000" dirty="0">
                <a:latin typeface="Bookman Old Style" pitchFamily="18" charset="0"/>
              </a:rPr>
              <a:t>)| = |E(G</a:t>
            </a:r>
            <a:r>
              <a:rPr lang="en-IN" sz="2000" baseline="-25000" dirty="0">
                <a:latin typeface="Bookman Old Style" pitchFamily="18" charset="0"/>
              </a:rPr>
              <a:t>2</a:t>
            </a:r>
            <a:r>
              <a:rPr lang="en-IN" sz="2000" dirty="0">
                <a:latin typeface="Bookman Old Style" pitchFamily="18" charset="0"/>
              </a:rPr>
              <a:t>)|</a:t>
            </a:r>
          </a:p>
          <a:p>
            <a:pPr>
              <a:lnSpc>
                <a:spcPct val="150000"/>
              </a:lnSpc>
            </a:pPr>
            <a:r>
              <a:rPr lang="en-IN" sz="2000" dirty="0">
                <a:latin typeface="Bookman Old Style" pitchFamily="18" charset="0"/>
              </a:rPr>
              <a:t>Degree sequences of G</a:t>
            </a:r>
            <a:r>
              <a:rPr lang="en-IN" sz="2000" baseline="-25000" dirty="0">
                <a:latin typeface="Bookman Old Style" pitchFamily="18" charset="0"/>
              </a:rPr>
              <a:t>1</a:t>
            </a:r>
            <a:r>
              <a:rPr lang="en-IN" sz="2000" dirty="0">
                <a:latin typeface="Bookman Old Style" pitchFamily="18" charset="0"/>
              </a:rPr>
              <a:t> and G</a:t>
            </a:r>
            <a:r>
              <a:rPr lang="en-IN" sz="2000" baseline="-25000" dirty="0">
                <a:latin typeface="Bookman Old Style" pitchFamily="18" charset="0"/>
              </a:rPr>
              <a:t>2</a:t>
            </a:r>
            <a:r>
              <a:rPr lang="en-IN" sz="2000" dirty="0">
                <a:latin typeface="Bookman Old Style" pitchFamily="18" charset="0"/>
              </a:rPr>
              <a:t> are same.</a:t>
            </a:r>
          </a:p>
          <a:p>
            <a:pPr>
              <a:lnSpc>
                <a:spcPct val="150000"/>
              </a:lnSpc>
            </a:pPr>
            <a:r>
              <a:rPr lang="en-IN" sz="2000" dirty="0">
                <a:latin typeface="Bookman Old Style" pitchFamily="18" charset="0"/>
              </a:rPr>
              <a:t>If the vertices {V</a:t>
            </a:r>
            <a:r>
              <a:rPr lang="en-IN" sz="2000" baseline="-25000" dirty="0">
                <a:latin typeface="Bookman Old Style" pitchFamily="18" charset="0"/>
              </a:rPr>
              <a:t>1</a:t>
            </a:r>
            <a:r>
              <a:rPr lang="en-IN" sz="2000" dirty="0">
                <a:latin typeface="Bookman Old Style" pitchFamily="18" charset="0"/>
              </a:rPr>
              <a:t>, V</a:t>
            </a:r>
            <a:r>
              <a:rPr lang="en-IN" sz="2000" baseline="-25000" dirty="0">
                <a:latin typeface="Bookman Old Style" pitchFamily="18" charset="0"/>
              </a:rPr>
              <a:t>2</a:t>
            </a:r>
            <a:r>
              <a:rPr lang="en-IN" sz="2000" dirty="0">
                <a:latin typeface="Bookman Old Style" pitchFamily="18" charset="0"/>
              </a:rPr>
              <a:t>, .. </a:t>
            </a:r>
            <a:r>
              <a:rPr lang="en-IN" sz="2000" dirty="0" err="1">
                <a:latin typeface="Bookman Old Style" pitchFamily="18" charset="0"/>
              </a:rPr>
              <a:t>Vk</a:t>
            </a:r>
            <a:r>
              <a:rPr lang="en-IN" sz="2000" dirty="0">
                <a:latin typeface="Bookman Old Style" pitchFamily="18" charset="0"/>
              </a:rPr>
              <a:t>} form a cycle of length K in G</a:t>
            </a:r>
            <a:r>
              <a:rPr lang="en-IN" sz="2000" baseline="-25000" dirty="0">
                <a:latin typeface="Bookman Old Style" pitchFamily="18" charset="0"/>
              </a:rPr>
              <a:t>1</a:t>
            </a:r>
            <a:r>
              <a:rPr lang="en-IN" sz="2000" dirty="0">
                <a:latin typeface="Bookman Old Style" pitchFamily="18" charset="0"/>
              </a:rPr>
              <a:t>, then the vertices {f(V</a:t>
            </a:r>
            <a:r>
              <a:rPr lang="en-IN" sz="2000" baseline="-25000" dirty="0">
                <a:latin typeface="Bookman Old Style" pitchFamily="18" charset="0"/>
              </a:rPr>
              <a:t>1</a:t>
            </a:r>
            <a:r>
              <a:rPr lang="en-IN" sz="2000" dirty="0">
                <a:latin typeface="Bookman Old Style" pitchFamily="18" charset="0"/>
              </a:rPr>
              <a:t>), f(V</a:t>
            </a:r>
            <a:r>
              <a:rPr lang="en-IN" sz="2000" baseline="-25000" dirty="0">
                <a:latin typeface="Bookman Old Style" pitchFamily="18" charset="0"/>
              </a:rPr>
              <a:t>2</a:t>
            </a:r>
            <a:r>
              <a:rPr lang="en-IN" sz="2000" dirty="0">
                <a:latin typeface="Bookman Old Style" pitchFamily="18" charset="0"/>
              </a:rPr>
              <a:t>),… f(</a:t>
            </a:r>
            <a:r>
              <a:rPr lang="en-IN" sz="2000" dirty="0" err="1">
                <a:latin typeface="Bookman Old Style" pitchFamily="18" charset="0"/>
              </a:rPr>
              <a:t>Vk</a:t>
            </a:r>
            <a:r>
              <a:rPr lang="en-IN" sz="2000" dirty="0">
                <a:latin typeface="Bookman Old Style" pitchFamily="18" charset="0"/>
              </a:rPr>
              <a:t>)} should form a cycle of length K in G</a:t>
            </a:r>
            <a:r>
              <a:rPr lang="en-IN" sz="2000" baseline="-25000" dirty="0">
                <a:latin typeface="Bookman Old Style" pitchFamily="18" charset="0"/>
              </a:rPr>
              <a:t>2</a:t>
            </a:r>
            <a:r>
              <a:rPr lang="en-IN" sz="2000" dirty="0">
                <a:latin typeface="Bookman Old Style" pitchFamily="18" charset="0"/>
              </a:rPr>
              <a:t>.</a:t>
            </a:r>
          </a:p>
          <a:p>
            <a:pPr>
              <a:lnSpc>
                <a:spcPct val="150000"/>
              </a:lnSpc>
            </a:pPr>
            <a:r>
              <a:rPr lang="en-IN" sz="2000" dirty="0">
                <a:latin typeface="Bookman Old Style" pitchFamily="18" charset="0"/>
              </a:rPr>
              <a:t>All the above conditions are necessary for the graphs G</a:t>
            </a:r>
            <a:r>
              <a:rPr lang="en-IN" sz="2000" baseline="-25000" dirty="0">
                <a:latin typeface="Bookman Old Style" pitchFamily="18" charset="0"/>
              </a:rPr>
              <a:t>1</a:t>
            </a:r>
            <a:r>
              <a:rPr lang="en-IN" sz="2000" dirty="0">
                <a:latin typeface="Bookman Old Style" pitchFamily="18" charset="0"/>
              </a:rPr>
              <a:t> and G</a:t>
            </a:r>
            <a:r>
              <a:rPr lang="en-IN" sz="2000" baseline="-25000" dirty="0">
                <a:latin typeface="Bookman Old Style" pitchFamily="18" charset="0"/>
              </a:rPr>
              <a:t>2</a:t>
            </a:r>
            <a:r>
              <a:rPr lang="en-IN" sz="2000" dirty="0">
                <a:latin typeface="Bookman Old Style" pitchFamily="18" charset="0"/>
              </a:rPr>
              <a:t> to be isomorphic, but not sufficient to prove that the graphs are isomorphic.</a:t>
            </a:r>
          </a:p>
          <a:p>
            <a:pPr lvl="0">
              <a:lnSpc>
                <a:spcPct val="150000"/>
              </a:lnSpc>
            </a:pPr>
            <a:r>
              <a:rPr lang="en-IN" sz="2000" dirty="0">
                <a:latin typeface="Bookman Old Style" pitchFamily="18" charset="0"/>
              </a:rPr>
              <a:t>(G</a:t>
            </a:r>
            <a:r>
              <a:rPr lang="en-IN" sz="2000" baseline="-25000" dirty="0">
                <a:latin typeface="Bookman Old Style" pitchFamily="18" charset="0"/>
              </a:rPr>
              <a:t>1</a:t>
            </a:r>
            <a:r>
              <a:rPr lang="en-IN" sz="2000" dirty="0">
                <a:latin typeface="Bookman Old Style" pitchFamily="18" charset="0"/>
              </a:rPr>
              <a:t> ≡ G</a:t>
            </a:r>
            <a:r>
              <a:rPr lang="en-IN" sz="2000" baseline="-25000" dirty="0">
                <a:latin typeface="Bookman Old Style" pitchFamily="18" charset="0"/>
              </a:rPr>
              <a:t>2</a:t>
            </a:r>
            <a:r>
              <a:rPr lang="en-IN" sz="2000" dirty="0">
                <a:latin typeface="Bookman Old Style" pitchFamily="18" charset="0"/>
              </a:rPr>
              <a:t>) if and only if (G</a:t>
            </a:r>
            <a:r>
              <a:rPr lang="en-IN" sz="2000" baseline="-25000" dirty="0">
                <a:latin typeface="Bookman Old Style" pitchFamily="18" charset="0"/>
              </a:rPr>
              <a:t>1</a:t>
            </a:r>
            <a:r>
              <a:rPr lang="en-IN" sz="2000" dirty="0">
                <a:latin typeface="Bookman Old Style" pitchFamily="18" charset="0"/>
              </a:rPr>
              <a:t>− ≡ G</a:t>
            </a:r>
            <a:r>
              <a:rPr lang="en-IN" sz="2000" baseline="-25000" dirty="0">
                <a:latin typeface="Bookman Old Style" pitchFamily="18" charset="0"/>
              </a:rPr>
              <a:t>2</a:t>
            </a:r>
            <a:r>
              <a:rPr lang="en-IN" sz="2000" dirty="0">
                <a:latin typeface="Bookman Old Style" pitchFamily="18" charset="0"/>
              </a:rPr>
              <a:t>−) where G</a:t>
            </a:r>
            <a:r>
              <a:rPr lang="en-IN" sz="2000" baseline="-25000" dirty="0">
                <a:latin typeface="Bookman Old Style" pitchFamily="18" charset="0"/>
              </a:rPr>
              <a:t>1</a:t>
            </a:r>
            <a:r>
              <a:rPr lang="en-IN" sz="2000" dirty="0">
                <a:latin typeface="Bookman Old Style" pitchFamily="18" charset="0"/>
              </a:rPr>
              <a:t> and G</a:t>
            </a:r>
            <a:r>
              <a:rPr lang="en-IN" sz="2000" baseline="-25000" dirty="0">
                <a:latin typeface="Bookman Old Style" pitchFamily="18" charset="0"/>
              </a:rPr>
              <a:t>2</a:t>
            </a:r>
            <a:r>
              <a:rPr lang="en-IN" sz="2000" dirty="0">
                <a:latin typeface="Bookman Old Style" pitchFamily="18" charset="0"/>
              </a:rPr>
              <a:t> are simple graphs.</a:t>
            </a:r>
          </a:p>
          <a:p>
            <a:pPr lvl="0">
              <a:lnSpc>
                <a:spcPct val="150000"/>
              </a:lnSpc>
            </a:pPr>
            <a:r>
              <a:rPr lang="en-IN" sz="2000" dirty="0">
                <a:latin typeface="Bookman Old Style" pitchFamily="18" charset="0"/>
              </a:rPr>
              <a:t>(G</a:t>
            </a:r>
            <a:r>
              <a:rPr lang="en-IN" sz="2000" baseline="-25000" dirty="0">
                <a:latin typeface="Bookman Old Style" pitchFamily="18" charset="0"/>
              </a:rPr>
              <a:t>1</a:t>
            </a:r>
            <a:r>
              <a:rPr lang="en-IN" sz="2000" dirty="0">
                <a:latin typeface="Bookman Old Style" pitchFamily="18" charset="0"/>
              </a:rPr>
              <a:t> ≡ G</a:t>
            </a:r>
            <a:r>
              <a:rPr lang="en-IN" sz="2000" baseline="-25000" dirty="0">
                <a:latin typeface="Bookman Old Style" pitchFamily="18" charset="0"/>
              </a:rPr>
              <a:t>2</a:t>
            </a:r>
            <a:r>
              <a:rPr lang="en-IN" sz="2000" dirty="0">
                <a:latin typeface="Bookman Old Style" pitchFamily="18" charset="0"/>
              </a:rPr>
              <a:t>) if the adjacency matrices of G</a:t>
            </a:r>
            <a:r>
              <a:rPr lang="en-IN" sz="2000" baseline="-25000" dirty="0">
                <a:latin typeface="Bookman Old Style" pitchFamily="18" charset="0"/>
              </a:rPr>
              <a:t>1</a:t>
            </a:r>
            <a:r>
              <a:rPr lang="en-IN" sz="2000" dirty="0">
                <a:latin typeface="Bookman Old Style" pitchFamily="18" charset="0"/>
              </a:rPr>
              <a:t> and G</a:t>
            </a:r>
            <a:r>
              <a:rPr lang="en-IN" sz="2000" baseline="-25000" dirty="0">
                <a:latin typeface="Bookman Old Style" pitchFamily="18" charset="0"/>
              </a:rPr>
              <a:t>2</a:t>
            </a:r>
            <a:r>
              <a:rPr lang="en-IN" sz="2000" dirty="0">
                <a:latin typeface="Bookman Old Style" pitchFamily="18" charset="0"/>
              </a:rPr>
              <a:t> are same.</a:t>
            </a:r>
          </a:p>
          <a:p>
            <a:pPr lvl="0">
              <a:lnSpc>
                <a:spcPct val="150000"/>
              </a:lnSpc>
            </a:pPr>
            <a:r>
              <a:rPr lang="en-IN" sz="2000" dirty="0">
                <a:latin typeface="Bookman Old Style" pitchFamily="18" charset="0"/>
              </a:rPr>
              <a:t>(G</a:t>
            </a:r>
            <a:r>
              <a:rPr lang="en-IN" sz="2000" baseline="-25000" dirty="0">
                <a:latin typeface="Bookman Old Style" pitchFamily="18" charset="0"/>
              </a:rPr>
              <a:t>1</a:t>
            </a:r>
            <a:r>
              <a:rPr lang="en-IN" sz="2000" dirty="0">
                <a:latin typeface="Bookman Old Style" pitchFamily="18" charset="0"/>
              </a:rPr>
              <a:t> ≡ G</a:t>
            </a:r>
            <a:r>
              <a:rPr lang="en-IN" sz="2000" baseline="-25000" dirty="0">
                <a:latin typeface="Bookman Old Style" pitchFamily="18" charset="0"/>
              </a:rPr>
              <a:t>2</a:t>
            </a:r>
            <a:r>
              <a:rPr lang="en-IN" sz="2000" dirty="0">
                <a:latin typeface="Bookman Old Style" pitchFamily="18" charset="0"/>
              </a:rPr>
              <a:t>) if and only if the corresponding </a:t>
            </a:r>
            <a:r>
              <a:rPr lang="en-IN" sz="2000" dirty="0" err="1">
                <a:latin typeface="Bookman Old Style" pitchFamily="18" charset="0"/>
              </a:rPr>
              <a:t>subgraphs</a:t>
            </a:r>
            <a:r>
              <a:rPr lang="en-IN" sz="2000" dirty="0">
                <a:latin typeface="Bookman Old Style" pitchFamily="18" charset="0"/>
              </a:rPr>
              <a:t> of G</a:t>
            </a:r>
            <a:r>
              <a:rPr lang="en-IN" sz="2000" baseline="-25000" dirty="0">
                <a:latin typeface="Bookman Old Style" pitchFamily="18" charset="0"/>
              </a:rPr>
              <a:t>1</a:t>
            </a:r>
            <a:r>
              <a:rPr lang="en-IN" sz="2000" dirty="0">
                <a:latin typeface="Bookman Old Style" pitchFamily="18" charset="0"/>
              </a:rPr>
              <a:t> and G</a:t>
            </a:r>
            <a:r>
              <a:rPr lang="en-IN" sz="2000" baseline="-25000" dirty="0">
                <a:latin typeface="Bookman Old Style" pitchFamily="18" charset="0"/>
              </a:rPr>
              <a:t>2</a:t>
            </a:r>
            <a:r>
              <a:rPr lang="en-IN" sz="2000" dirty="0">
                <a:latin typeface="Bookman Old Style" pitchFamily="18" charset="0"/>
              </a:rPr>
              <a:t> (obtained by deleting some vertices in G1 and their images in graph G</a:t>
            </a:r>
            <a:r>
              <a:rPr lang="en-IN" sz="2000" baseline="-25000" dirty="0">
                <a:latin typeface="Bookman Old Style" pitchFamily="18" charset="0"/>
              </a:rPr>
              <a:t>2</a:t>
            </a:r>
            <a:r>
              <a:rPr lang="en-IN" sz="2000" dirty="0">
                <a:latin typeface="Bookman Old Style" pitchFamily="18" charset="0"/>
              </a:rPr>
              <a:t>) are isomorphic</a:t>
            </a:r>
            <a:r>
              <a:rPr lang="en-IN" sz="2000" dirty="0" smtClean="0">
                <a:latin typeface="Bookman Old Style" pitchFamily="18" charset="0"/>
              </a:rPr>
              <a:t>.</a:t>
            </a: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Isomorphic Graphs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5841" name="Rectangle 1"/>
          <p:cNvSpPr>
            <a:spLocks noChangeArrowheads="1"/>
          </p:cNvSpPr>
          <p:nvPr/>
        </p:nvSpPr>
        <p:spPr bwMode="auto">
          <a:xfrm>
            <a:off x="0" y="1142984"/>
            <a:ext cx="7156126"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457200" algn="l"/>
              </a:tabLst>
            </a:pP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Which of the following graphs are isomorphic?</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6" name="Picture 5" descr="Graphs are Isomorphic"/>
          <p:cNvPicPr/>
          <p:nvPr/>
        </p:nvPicPr>
        <p:blipFill>
          <a:blip r:embed="rId2"/>
          <a:srcRect/>
          <a:stretch>
            <a:fillRect/>
          </a:stretch>
        </p:blipFill>
        <p:spPr bwMode="auto">
          <a:xfrm>
            <a:off x="214282" y="1785926"/>
            <a:ext cx="8643998" cy="2571768"/>
          </a:xfrm>
          <a:prstGeom prst="rect">
            <a:avLst/>
          </a:prstGeom>
          <a:noFill/>
          <a:ln w="9525">
            <a:noFill/>
            <a:miter lim="800000"/>
            <a:headEnd/>
            <a:tailEnd/>
          </a:ln>
        </p:spPr>
      </p:pic>
      <p:sp>
        <p:nvSpPr>
          <p:cNvPr id="8" name="Rectangle 7"/>
          <p:cNvSpPr/>
          <p:nvPr/>
        </p:nvSpPr>
        <p:spPr>
          <a:xfrm>
            <a:off x="214282" y="4500571"/>
            <a:ext cx="8929718" cy="707886"/>
          </a:xfrm>
          <a:prstGeom prst="rect">
            <a:avLst/>
          </a:prstGeom>
        </p:spPr>
        <p:txBody>
          <a:bodyPr wrap="square">
            <a:spAutoFit/>
          </a:bodyPr>
          <a:lstStyle/>
          <a:p>
            <a:r>
              <a:rPr lang="en-IN" sz="2000" dirty="0">
                <a:latin typeface="Bookman Old Style" pitchFamily="18" charset="0"/>
              </a:rPr>
              <a:t>In the graph G</a:t>
            </a:r>
            <a:r>
              <a:rPr lang="en-IN" sz="2000" baseline="-25000" dirty="0">
                <a:latin typeface="Bookman Old Style" pitchFamily="18" charset="0"/>
              </a:rPr>
              <a:t>3</a:t>
            </a:r>
            <a:r>
              <a:rPr lang="en-IN" sz="2000" dirty="0">
                <a:latin typeface="Bookman Old Style" pitchFamily="18" charset="0"/>
              </a:rPr>
              <a:t>, vertex ‘w’ has only degree 3, whereas all the other graph vertices has degree 2. Hence G3 not isomorphic to G</a:t>
            </a:r>
            <a:r>
              <a:rPr lang="en-IN" sz="2000" baseline="-25000" dirty="0">
                <a:latin typeface="Bookman Old Style" pitchFamily="18" charset="0"/>
              </a:rPr>
              <a:t>1</a:t>
            </a:r>
            <a:r>
              <a:rPr lang="en-IN" sz="2000" dirty="0">
                <a:latin typeface="Bookman Old Style" pitchFamily="18" charset="0"/>
              </a:rPr>
              <a:t> or G</a:t>
            </a:r>
            <a:r>
              <a:rPr lang="en-IN" sz="2000" baseline="-25000" dirty="0">
                <a:latin typeface="Bookman Old Style" pitchFamily="18" charset="0"/>
              </a:rPr>
              <a:t>2</a:t>
            </a:r>
            <a:r>
              <a:rPr lang="en-IN" sz="2000" dirty="0">
                <a:latin typeface="Bookman Old Style" pitchFamily="18" charset="0"/>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Isomorphic Graphs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0" y="1071546"/>
            <a:ext cx="710963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Taking complements of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1</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and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2</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you have </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6" name="Picture 5" descr="Other Graph Vertices"/>
          <p:cNvPicPr/>
          <p:nvPr/>
        </p:nvPicPr>
        <p:blipFill>
          <a:blip r:embed="rId2"/>
          <a:srcRect/>
          <a:stretch>
            <a:fillRect/>
          </a:stretch>
        </p:blipFill>
        <p:spPr bwMode="auto">
          <a:xfrm>
            <a:off x="928662" y="1643050"/>
            <a:ext cx="5715000" cy="2657475"/>
          </a:xfrm>
          <a:prstGeom prst="rect">
            <a:avLst/>
          </a:prstGeom>
          <a:noFill/>
          <a:ln w="9525">
            <a:noFill/>
            <a:miter lim="800000"/>
            <a:headEnd/>
            <a:tailEnd/>
          </a:ln>
        </p:spPr>
      </p:pic>
      <p:sp>
        <p:nvSpPr>
          <p:cNvPr id="34818" name="Rectangle 2"/>
          <p:cNvSpPr>
            <a:spLocks noChangeArrowheads="1"/>
          </p:cNvSpPr>
          <p:nvPr/>
        </p:nvSpPr>
        <p:spPr bwMode="auto">
          <a:xfrm>
            <a:off x="0" y="4286256"/>
            <a:ext cx="5355953"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Here,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1</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2</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hence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1</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 G</a:t>
            </a:r>
            <a:r>
              <a:rPr kumimoji="0" lang="en-US" sz="2400" b="0" i="0" u="none" strike="noStrike" cap="none" normalizeH="0" baseline="-30000" dirty="0" smtClean="0">
                <a:ln>
                  <a:noFill/>
                </a:ln>
                <a:solidFill>
                  <a:srgbClr val="000000"/>
                </a:solidFill>
                <a:effectLst/>
                <a:latin typeface="Bookman Old Style" pitchFamily="18" charset="0"/>
                <a:ea typeface="Times New Roman" pitchFamily="18" charset="0"/>
                <a:cs typeface="Arial" pitchFamily="34" charset="0"/>
              </a:rPr>
              <a:t>2</a:t>
            </a:r>
            <a:r>
              <a:rPr kumimoji="0" lang="en-US" sz="24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a:t>
            </a:r>
            <a:endParaRPr kumimoji="0" lang="en-US" sz="24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err="1" smtClean="0">
                <a:latin typeface="Bookman Old Style" pitchFamily="18" charset="0"/>
              </a:rPr>
              <a:t>Subgraph</a:t>
            </a:r>
            <a:r>
              <a:rPr lang="en-US" b="1" dirty="0" smtClean="0">
                <a:latin typeface="Bookman Old Style" pitchFamily="18" charset="0"/>
              </a:rPr>
              <a:t>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0" y="1071546"/>
            <a:ext cx="4572000" cy="22467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b="1" dirty="0" err="1">
                <a:latin typeface="Bookman Old Style" pitchFamily="18" charset="0"/>
              </a:rPr>
              <a:t>Subgraph</a:t>
            </a:r>
            <a:r>
              <a:rPr lang="en-IN" sz="2000" b="1" dirty="0">
                <a:latin typeface="Bookman Old Style" pitchFamily="18" charset="0"/>
              </a:rPr>
              <a:t>:</a:t>
            </a:r>
          </a:p>
          <a:p>
            <a:pPr algn="just"/>
            <a:r>
              <a:rPr lang="en-IN" sz="2000" dirty="0">
                <a:latin typeface="Bookman Old Style" pitchFamily="18" charset="0"/>
              </a:rPr>
              <a:t>A </a:t>
            </a:r>
            <a:r>
              <a:rPr lang="en-IN" sz="2000" dirty="0" err="1">
                <a:latin typeface="Bookman Old Style" pitchFamily="18" charset="0"/>
              </a:rPr>
              <a:t>subgraph</a:t>
            </a:r>
            <a:r>
              <a:rPr lang="en-IN" sz="2000" dirty="0">
                <a:latin typeface="Bookman Old Style" pitchFamily="18" charset="0"/>
              </a:rPr>
              <a:t> of a graph G=(V, E) is a graph G'=(V',E') in which V'⊆V and E'⊆E and each edge of G' have the same end vertices in G' as in graph G.</a:t>
            </a:r>
          </a:p>
          <a:p>
            <a:pPr algn="just"/>
            <a:r>
              <a:rPr lang="en-IN" sz="2000" i="1" dirty="0">
                <a:latin typeface="Bookman Old Style" pitchFamily="18" charset="0"/>
              </a:rPr>
              <a:t>Note: A single vertex is a </a:t>
            </a:r>
            <a:r>
              <a:rPr lang="en-IN" sz="2000" i="1" dirty="0" err="1">
                <a:latin typeface="Bookman Old Style" pitchFamily="18" charset="0"/>
              </a:rPr>
              <a:t>subgraph</a:t>
            </a:r>
            <a:r>
              <a:rPr lang="en-IN" sz="2000" i="1" dirty="0" smtClean="0"/>
              <a:t>.</a:t>
            </a:r>
            <a:endParaRPr lang="en-IN" sz="2000" b="1" i="1" dirty="0"/>
          </a:p>
        </p:txBody>
      </p:sp>
      <p:pic>
        <p:nvPicPr>
          <p:cNvPr id="8" name="Picture 7" descr="Isomorphic and Homeomorphic Graphs"/>
          <p:cNvPicPr/>
          <p:nvPr/>
        </p:nvPicPr>
        <p:blipFill>
          <a:blip r:embed="rId2"/>
          <a:srcRect/>
          <a:stretch>
            <a:fillRect/>
          </a:stretch>
        </p:blipFill>
        <p:spPr bwMode="auto">
          <a:xfrm>
            <a:off x="5572132" y="1500174"/>
            <a:ext cx="3052769" cy="2428892"/>
          </a:xfrm>
          <a:prstGeom prst="rect">
            <a:avLst/>
          </a:prstGeom>
          <a:noFill/>
          <a:ln w="9525">
            <a:noFill/>
            <a:miter lim="800000"/>
            <a:headEnd/>
            <a:tailEnd/>
          </a:ln>
        </p:spPr>
      </p:pic>
      <p:pic>
        <p:nvPicPr>
          <p:cNvPr id="9" name="Picture 8" descr="Isomorphic and Homeomorphic Graphs"/>
          <p:cNvPicPr/>
          <p:nvPr/>
        </p:nvPicPr>
        <p:blipFill>
          <a:blip r:embed="rId3"/>
          <a:srcRect/>
          <a:stretch>
            <a:fillRect/>
          </a:stretch>
        </p:blipFill>
        <p:spPr bwMode="auto">
          <a:xfrm>
            <a:off x="285720" y="4000504"/>
            <a:ext cx="8572560" cy="2576511"/>
          </a:xfrm>
          <a:prstGeom prst="rect">
            <a:avLst/>
          </a:prstGeom>
          <a:noFill/>
          <a:ln w="9525">
            <a:noFill/>
            <a:miter lim="800000"/>
            <a:headEnd/>
            <a:tailEnd/>
          </a:ln>
        </p:spPr>
      </p:pic>
      <p:sp>
        <p:nvSpPr>
          <p:cNvPr id="10" name="TextBox 9"/>
          <p:cNvSpPr txBox="1"/>
          <p:nvPr/>
        </p:nvSpPr>
        <p:spPr>
          <a:xfrm>
            <a:off x="6510350" y="1295384"/>
            <a:ext cx="1357322" cy="369332"/>
          </a:xfrm>
          <a:prstGeom prst="rect">
            <a:avLst/>
          </a:prstGeom>
          <a:noFill/>
        </p:spPr>
        <p:txBody>
          <a:bodyPr wrap="square" rtlCol="0">
            <a:spAutoFit/>
          </a:bodyPr>
          <a:lstStyle/>
          <a:p>
            <a:r>
              <a:rPr lang="en-IN" b="1" dirty="0" smtClean="0"/>
              <a:t>Example</a:t>
            </a:r>
            <a:endParaRPr lang="en-IN" dirty="0"/>
          </a:p>
        </p:txBody>
      </p:sp>
      <p:sp>
        <p:nvSpPr>
          <p:cNvPr id="7" name="TextBox 6"/>
          <p:cNvSpPr txBox="1"/>
          <p:nvPr/>
        </p:nvSpPr>
        <p:spPr>
          <a:xfrm>
            <a:off x="3000364" y="4763168"/>
            <a:ext cx="4214842" cy="523220"/>
          </a:xfrm>
          <a:prstGeom prst="rect">
            <a:avLst/>
          </a:prstGeom>
          <a:noFill/>
        </p:spPr>
        <p:txBody>
          <a:bodyPr wrap="square" rtlCol="0">
            <a:spAutoFit/>
          </a:bodyPr>
          <a:lstStyle/>
          <a:p>
            <a:r>
              <a:rPr lang="en-IN" sz="2800" b="1" dirty="0" smtClean="0">
                <a:solidFill>
                  <a:srgbClr val="FF0000"/>
                </a:solidFill>
                <a:latin typeface="Bookman Old Style" pitchFamily="18" charset="0"/>
              </a:rPr>
              <a:t>SUBGRAPHS ARE</a:t>
            </a:r>
            <a:endParaRPr lang="en-IN" sz="2800" dirty="0">
              <a:solidFill>
                <a:srgbClr val="FF0000"/>
              </a:solidFill>
              <a:latin typeface="Bookman Old Style" pitchFamily="18" charset="0"/>
            </a:endParaRPr>
          </a:p>
        </p:txBody>
      </p:sp>
      <p:sp>
        <p:nvSpPr>
          <p:cNvPr id="11" name="TextBox 10"/>
          <p:cNvSpPr txBox="1"/>
          <p:nvPr/>
        </p:nvSpPr>
        <p:spPr>
          <a:xfrm>
            <a:off x="6143636" y="2500306"/>
            <a:ext cx="1857388" cy="400110"/>
          </a:xfrm>
          <a:prstGeom prst="rect">
            <a:avLst/>
          </a:prstGeom>
          <a:noFill/>
        </p:spPr>
        <p:txBody>
          <a:bodyPr wrap="square" rtlCol="0">
            <a:spAutoFit/>
          </a:bodyPr>
          <a:lstStyle/>
          <a:p>
            <a:r>
              <a:rPr lang="en-IN" sz="2000" b="1" dirty="0" smtClean="0">
                <a:solidFill>
                  <a:srgbClr val="FF0000"/>
                </a:solidFill>
                <a:latin typeface="Bookman Old Style" pitchFamily="18" charset="0"/>
              </a:rPr>
              <a:t>GRAPH G</a:t>
            </a:r>
            <a:endParaRPr lang="en-IN" sz="2000" dirty="0">
              <a:solidFill>
                <a:srgbClr val="FF0000"/>
              </a:solidFill>
              <a:latin typeface="Bookman Old Style"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0" y="1071546"/>
            <a:ext cx="4572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a:latin typeface="Bookman Old Style" pitchFamily="18" charset="0"/>
              </a:rPr>
              <a:t>Tree</a:t>
            </a:r>
          </a:p>
          <a:p>
            <a:pPr algn="just"/>
            <a:r>
              <a:rPr lang="en-IN" sz="2000" dirty="0">
                <a:latin typeface="Bookman Old Style" pitchFamily="18" charset="0"/>
              </a:rPr>
              <a:t>A </a:t>
            </a:r>
            <a:r>
              <a:rPr lang="en-IN" sz="2000" b="1" dirty="0">
                <a:latin typeface="Bookman Old Style" pitchFamily="18" charset="0"/>
              </a:rPr>
              <a:t>connected acyclic graph</a:t>
            </a:r>
            <a:r>
              <a:rPr lang="en-IN" sz="2000" dirty="0">
                <a:latin typeface="Bookman Old Style" pitchFamily="18" charset="0"/>
              </a:rPr>
              <a:t> is called a tree. In other words, a connected graph with no cycles is called a tree.</a:t>
            </a:r>
          </a:p>
          <a:p>
            <a:pPr algn="just"/>
            <a:r>
              <a:rPr lang="en-IN" sz="2000" dirty="0">
                <a:latin typeface="Bookman Old Style" pitchFamily="18" charset="0"/>
              </a:rPr>
              <a:t>The edges of a tree are known as </a:t>
            </a:r>
            <a:r>
              <a:rPr lang="en-IN" sz="2000" b="1" dirty="0">
                <a:latin typeface="Bookman Old Style" pitchFamily="18" charset="0"/>
              </a:rPr>
              <a:t>branches</a:t>
            </a:r>
            <a:r>
              <a:rPr lang="en-IN" sz="2000" dirty="0">
                <a:latin typeface="Bookman Old Style" pitchFamily="18" charset="0"/>
              </a:rPr>
              <a:t>. Elements of trees are called their nodes. The nodes without child nodes are called </a:t>
            </a:r>
            <a:r>
              <a:rPr lang="en-IN" sz="2000" b="1" dirty="0">
                <a:latin typeface="Bookman Old Style" pitchFamily="18" charset="0"/>
              </a:rPr>
              <a:t>leaf nodes</a:t>
            </a:r>
            <a:r>
              <a:rPr lang="en-IN" sz="2000" dirty="0">
                <a:latin typeface="Bookman Old Style" pitchFamily="18" charset="0"/>
              </a:rPr>
              <a:t>.</a:t>
            </a:r>
          </a:p>
          <a:p>
            <a:pPr algn="just"/>
            <a:r>
              <a:rPr lang="en-IN" sz="2000" dirty="0">
                <a:latin typeface="Bookman Old Style" pitchFamily="18" charset="0"/>
              </a:rPr>
              <a:t>A tree with ‘n’ vertices has ‘n-1’ edges. If it has one more edge extra than ‘n-1’, then the extra edge should obviously has to pair up with two vertices which leads to form a cycle. Then, it becomes a cyclic graph which is a violation for the tree graph.</a:t>
            </a:r>
          </a:p>
        </p:txBody>
      </p:sp>
      <p:sp>
        <p:nvSpPr>
          <p:cNvPr id="10" name="TextBox 9"/>
          <p:cNvSpPr txBox="1"/>
          <p:nvPr/>
        </p:nvSpPr>
        <p:spPr>
          <a:xfrm>
            <a:off x="6510350" y="1295384"/>
            <a:ext cx="1357322" cy="369332"/>
          </a:xfrm>
          <a:prstGeom prst="rect">
            <a:avLst/>
          </a:prstGeom>
          <a:noFill/>
        </p:spPr>
        <p:txBody>
          <a:bodyPr wrap="square" rtlCol="0">
            <a:spAutoFit/>
          </a:bodyPr>
          <a:lstStyle/>
          <a:p>
            <a:r>
              <a:rPr lang="en-IN" b="1" dirty="0" smtClean="0"/>
              <a:t>Example</a:t>
            </a:r>
            <a:endParaRPr lang="en-IN" dirty="0"/>
          </a:p>
        </p:txBody>
      </p:sp>
      <p:pic>
        <p:nvPicPr>
          <p:cNvPr id="12" name="Picture 11" descr="Tree"/>
          <p:cNvPicPr/>
          <p:nvPr/>
        </p:nvPicPr>
        <p:blipFill>
          <a:blip r:embed="rId2"/>
          <a:srcRect/>
          <a:stretch>
            <a:fillRect/>
          </a:stretch>
        </p:blipFill>
        <p:spPr bwMode="auto">
          <a:xfrm>
            <a:off x="6000760" y="1714488"/>
            <a:ext cx="1856105" cy="1992630"/>
          </a:xfrm>
          <a:prstGeom prst="rect">
            <a:avLst/>
          </a:prstGeom>
          <a:noFill/>
          <a:ln w="9525">
            <a:noFill/>
            <a:miter lim="800000"/>
            <a:headEnd/>
            <a:tailEnd/>
          </a:ln>
        </p:spPr>
      </p:pic>
      <p:pic>
        <p:nvPicPr>
          <p:cNvPr id="13" name="Picture 12" descr="Degree of One."/>
          <p:cNvPicPr/>
          <p:nvPr/>
        </p:nvPicPr>
        <p:blipFill>
          <a:blip r:embed="rId3"/>
          <a:srcRect/>
          <a:stretch>
            <a:fillRect/>
          </a:stretch>
        </p:blipFill>
        <p:spPr bwMode="auto">
          <a:xfrm>
            <a:off x="5929322" y="4357694"/>
            <a:ext cx="2857520" cy="135732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6"/>
            <a:ext cx="45720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b="1" dirty="0">
                <a:latin typeface="Bookman Old Style" pitchFamily="18" charset="0"/>
              </a:rPr>
              <a:t>Directed Trees:</a:t>
            </a:r>
          </a:p>
          <a:p>
            <a:pPr algn="just"/>
            <a:r>
              <a:rPr lang="en-IN" sz="2000" dirty="0">
                <a:latin typeface="Bookman Old Style" pitchFamily="18" charset="0"/>
              </a:rPr>
              <a:t>A directed tree is an acyclic directed graph. It has one node with </a:t>
            </a:r>
            <a:r>
              <a:rPr lang="en-IN" sz="2000" dirty="0" err="1">
                <a:latin typeface="Bookman Old Style" pitchFamily="18" charset="0"/>
              </a:rPr>
              <a:t>indegree</a:t>
            </a:r>
            <a:r>
              <a:rPr lang="en-IN" sz="2000" dirty="0">
                <a:latin typeface="Bookman Old Style" pitchFamily="18" charset="0"/>
              </a:rPr>
              <a:t> 1, while all other nodes have </a:t>
            </a:r>
            <a:r>
              <a:rPr lang="en-IN" sz="2000" dirty="0" err="1">
                <a:latin typeface="Bookman Old Style" pitchFamily="18" charset="0"/>
              </a:rPr>
              <a:t>indegree</a:t>
            </a:r>
            <a:r>
              <a:rPr lang="en-IN" sz="2000" dirty="0">
                <a:latin typeface="Bookman Old Style" pitchFamily="18" charset="0"/>
              </a:rPr>
              <a:t> 1 as shown in fig</a:t>
            </a:r>
            <a:r>
              <a:rPr lang="en-IN" sz="2000" dirty="0" smtClean="0">
                <a:latin typeface="Bookman Old Style" pitchFamily="18" charset="0"/>
              </a:rPr>
              <a:t>:</a:t>
            </a:r>
          </a:p>
          <a:p>
            <a:pPr algn="just"/>
            <a:endParaRPr lang="en-IN" sz="2000" dirty="0">
              <a:latin typeface="Bookman Old Style" pitchFamily="18" charset="0"/>
            </a:endParaRPr>
          </a:p>
          <a:p>
            <a:pPr algn="just"/>
            <a:r>
              <a:rPr lang="en-IN" sz="2000" b="1" dirty="0">
                <a:latin typeface="Bookman Old Style" pitchFamily="18" charset="0"/>
              </a:rPr>
              <a:t>Ordered Trees:</a:t>
            </a:r>
          </a:p>
          <a:p>
            <a:pPr algn="just"/>
            <a:r>
              <a:rPr lang="en-IN" sz="2000" dirty="0">
                <a:latin typeface="Bookman Old Style" pitchFamily="18" charset="0"/>
              </a:rPr>
              <a:t>If in a tree at each level, an ordering is defined, then such a tree is called an ordered tree.</a:t>
            </a:r>
          </a:p>
          <a:p>
            <a:pPr algn="just"/>
            <a:endParaRPr lang="en-IN" sz="2000" dirty="0" smtClean="0">
              <a:latin typeface="Bookman Old Style" pitchFamily="18" charset="0"/>
            </a:endParaRPr>
          </a:p>
          <a:p>
            <a:pPr algn="just"/>
            <a:r>
              <a:rPr lang="en-IN" sz="2000" b="1" dirty="0">
                <a:latin typeface="Bookman Old Style" pitchFamily="18" charset="0"/>
              </a:rPr>
              <a:t>Rooted Trees:</a:t>
            </a:r>
          </a:p>
          <a:p>
            <a:pPr algn="just"/>
            <a:r>
              <a:rPr lang="en-IN" sz="2000" dirty="0">
                <a:latin typeface="Bookman Old Style" pitchFamily="18" charset="0"/>
              </a:rPr>
              <a:t>If a directed tree has exactly one node or vertex called root whose incoming degrees is 0 and all other vertices have incoming degree one, then the tree is called rooted tree</a:t>
            </a:r>
            <a:r>
              <a:rPr lang="en-IN" sz="2000" dirty="0" smtClean="0">
                <a:latin typeface="Bookman Old Style" pitchFamily="18" charset="0"/>
              </a:rPr>
              <a:t>.</a:t>
            </a:r>
            <a:endParaRPr lang="en-IN" sz="2000" dirty="0">
              <a:latin typeface="Bookman Old Style" pitchFamily="18" charset="0"/>
            </a:endParaRPr>
          </a:p>
        </p:txBody>
      </p:sp>
      <p:sp>
        <p:nvSpPr>
          <p:cNvPr id="10" name="TextBox 9"/>
          <p:cNvSpPr txBox="1"/>
          <p:nvPr/>
        </p:nvSpPr>
        <p:spPr>
          <a:xfrm>
            <a:off x="6510350" y="1071546"/>
            <a:ext cx="1357322" cy="369332"/>
          </a:xfrm>
          <a:prstGeom prst="rect">
            <a:avLst/>
          </a:prstGeom>
          <a:noFill/>
        </p:spPr>
        <p:txBody>
          <a:bodyPr wrap="square" rtlCol="0">
            <a:spAutoFit/>
          </a:bodyPr>
          <a:lstStyle/>
          <a:p>
            <a:r>
              <a:rPr lang="en-IN" b="1" dirty="0" smtClean="0"/>
              <a:t>Example</a:t>
            </a:r>
            <a:endParaRPr lang="en-IN" dirty="0"/>
          </a:p>
        </p:txBody>
      </p:sp>
      <p:pic>
        <p:nvPicPr>
          <p:cNvPr id="8" name="Picture 7" descr="Discrete Mathematics Introduction of Trees"/>
          <p:cNvPicPr/>
          <p:nvPr/>
        </p:nvPicPr>
        <p:blipFill>
          <a:blip r:embed="rId2"/>
          <a:srcRect/>
          <a:stretch>
            <a:fillRect/>
          </a:stretch>
        </p:blipFill>
        <p:spPr bwMode="auto">
          <a:xfrm>
            <a:off x="5938870" y="1357298"/>
            <a:ext cx="2705096" cy="1747834"/>
          </a:xfrm>
          <a:prstGeom prst="rect">
            <a:avLst/>
          </a:prstGeom>
          <a:noFill/>
          <a:ln w="9525">
            <a:noFill/>
            <a:miter lim="800000"/>
            <a:headEnd/>
            <a:tailEnd/>
          </a:ln>
        </p:spPr>
      </p:pic>
      <p:sp>
        <p:nvSpPr>
          <p:cNvPr id="9" name="Right Arrow 8"/>
          <p:cNvSpPr/>
          <p:nvPr/>
        </p:nvSpPr>
        <p:spPr>
          <a:xfrm>
            <a:off x="4643438" y="1785926"/>
            <a:ext cx="1214446" cy="5715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 name="Picture 10" descr="Discrete Mathematics Introduction of Trees"/>
          <p:cNvPicPr/>
          <p:nvPr/>
        </p:nvPicPr>
        <p:blipFill>
          <a:blip r:embed="rId3"/>
          <a:srcRect/>
          <a:stretch>
            <a:fillRect/>
          </a:stretch>
        </p:blipFill>
        <p:spPr bwMode="auto">
          <a:xfrm>
            <a:off x="5715008" y="3143248"/>
            <a:ext cx="2999051" cy="1781560"/>
          </a:xfrm>
          <a:prstGeom prst="rect">
            <a:avLst/>
          </a:prstGeom>
          <a:noFill/>
          <a:ln w="9525">
            <a:noFill/>
            <a:miter lim="800000"/>
            <a:headEnd/>
            <a:tailEnd/>
          </a:ln>
        </p:spPr>
      </p:pic>
      <p:sp>
        <p:nvSpPr>
          <p:cNvPr id="14" name="Right Arrow 13"/>
          <p:cNvSpPr/>
          <p:nvPr/>
        </p:nvSpPr>
        <p:spPr>
          <a:xfrm>
            <a:off x="4500562" y="3643314"/>
            <a:ext cx="1214446" cy="500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5" name="Picture 14" descr="Discrete Mathematics Introduction of Trees"/>
          <p:cNvPicPr/>
          <p:nvPr/>
        </p:nvPicPr>
        <p:blipFill>
          <a:blip r:embed="rId4"/>
          <a:srcRect/>
          <a:stretch>
            <a:fillRect/>
          </a:stretch>
        </p:blipFill>
        <p:spPr bwMode="auto">
          <a:xfrm>
            <a:off x="5072098" y="4857760"/>
            <a:ext cx="4071902" cy="1857364"/>
          </a:xfrm>
          <a:prstGeom prst="rect">
            <a:avLst/>
          </a:prstGeom>
          <a:noFill/>
          <a:ln w="9525">
            <a:noFill/>
            <a:miter lim="800000"/>
            <a:headEnd/>
            <a:tailEnd/>
          </a:ln>
        </p:spPr>
      </p:pic>
      <p:sp>
        <p:nvSpPr>
          <p:cNvPr id="16" name="Right Arrow 15"/>
          <p:cNvSpPr/>
          <p:nvPr/>
        </p:nvSpPr>
        <p:spPr>
          <a:xfrm>
            <a:off x="4786314" y="5429264"/>
            <a:ext cx="500066" cy="428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3477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a:latin typeface="Bookman Old Style" pitchFamily="18" charset="0"/>
              </a:rPr>
              <a:t>Properties of Trees:</a:t>
            </a:r>
          </a:p>
          <a:p>
            <a:pPr marL="457200" lvl="0" indent="-457200" algn="just">
              <a:buFont typeface="Wingdings" pitchFamily="2" charset="2"/>
              <a:buChar char="Ø"/>
            </a:pPr>
            <a:r>
              <a:rPr lang="en-IN" sz="2000" dirty="0">
                <a:latin typeface="Bookman Old Style" pitchFamily="18" charset="0"/>
              </a:rPr>
              <a:t>There is only one path between each pair of vertices of a tree.</a:t>
            </a:r>
          </a:p>
          <a:p>
            <a:pPr marL="457200" lvl="0" indent="-457200" algn="just">
              <a:buFont typeface="Wingdings" pitchFamily="2" charset="2"/>
              <a:buChar char="Ø"/>
            </a:pPr>
            <a:r>
              <a:rPr lang="en-IN" sz="2000" dirty="0">
                <a:latin typeface="Bookman Old Style" pitchFamily="18" charset="0"/>
              </a:rPr>
              <a:t>If a graph G there is one and only one path between each pair of vertices G is a tree.</a:t>
            </a:r>
          </a:p>
          <a:p>
            <a:pPr marL="457200" lvl="0" indent="-457200" algn="just">
              <a:buFont typeface="Wingdings" pitchFamily="2" charset="2"/>
              <a:buChar char="Ø"/>
            </a:pPr>
            <a:r>
              <a:rPr lang="en-IN" sz="2000" dirty="0">
                <a:latin typeface="Bookman Old Style" pitchFamily="18" charset="0"/>
              </a:rPr>
              <a:t>A tree T with n vertices has n-1 edges.</a:t>
            </a:r>
          </a:p>
          <a:p>
            <a:pPr marL="457200" lvl="0" indent="-457200" algn="just">
              <a:buFont typeface="Wingdings" pitchFamily="2" charset="2"/>
              <a:buChar char="Ø"/>
            </a:pPr>
            <a:r>
              <a:rPr lang="en-IN" sz="2000" dirty="0">
                <a:latin typeface="Bookman Old Style" pitchFamily="18" charset="0"/>
              </a:rPr>
              <a:t>A graph is a tree if and only if it a minimal connected</a:t>
            </a:r>
            <a:r>
              <a:rPr lang="en-IN" sz="2000" dirty="0" smtClean="0">
                <a:latin typeface="Bookman Old Style" pitchFamily="18" charset="0"/>
              </a:rPr>
              <a:t>.</a:t>
            </a:r>
          </a:p>
          <a:p>
            <a:pPr marL="457200" lvl="0" indent="-457200" algn="just">
              <a:buFont typeface="Wingdings" pitchFamily="2" charset="2"/>
              <a:buChar char="Ø"/>
            </a:pPr>
            <a:endParaRPr lang="en-IN" sz="2000" dirty="0">
              <a:latin typeface="Bookman Old Style" pitchFamily="18" charset="0"/>
            </a:endParaRPr>
          </a:p>
          <a:p>
            <a:r>
              <a:rPr lang="en-IN" sz="2000" b="1" dirty="0">
                <a:latin typeface="Bookman Old Style" pitchFamily="18" charset="0"/>
              </a:rPr>
              <a:t>Spanning </a:t>
            </a:r>
            <a:r>
              <a:rPr lang="en-IN" sz="2000" b="1" dirty="0" smtClean="0">
                <a:latin typeface="Bookman Old Style" pitchFamily="18" charset="0"/>
              </a:rPr>
              <a:t>Tree:</a:t>
            </a:r>
            <a:endParaRPr lang="en-IN" sz="2000" b="1" dirty="0">
              <a:latin typeface="Bookman Old Style" pitchFamily="18" charset="0"/>
            </a:endParaRPr>
          </a:p>
          <a:p>
            <a:r>
              <a:rPr lang="en-IN" sz="2000" dirty="0">
                <a:latin typeface="Bookman Old Style" pitchFamily="18" charset="0"/>
              </a:rPr>
              <a:t>A </a:t>
            </a:r>
            <a:r>
              <a:rPr lang="en-IN" sz="2000" dirty="0" err="1">
                <a:latin typeface="Bookman Old Style" pitchFamily="18" charset="0"/>
              </a:rPr>
              <a:t>subgraph</a:t>
            </a:r>
            <a:r>
              <a:rPr lang="en-IN" sz="2000" dirty="0">
                <a:latin typeface="Bookman Old Style" pitchFamily="18" charset="0"/>
              </a:rPr>
              <a:t> T of a connected graph G is called spanning tree of G if T is a tree and T include all vertices of G.</a:t>
            </a:r>
          </a:p>
          <a:p>
            <a:pPr marL="457200" lvl="0" indent="-457200" algn="just"/>
            <a:endParaRPr lang="en-IN" sz="2000" dirty="0">
              <a:latin typeface="Bookman Old Style" pitchFamily="18" charset="0"/>
            </a:endParaRPr>
          </a:p>
        </p:txBody>
      </p:sp>
      <p:pic>
        <p:nvPicPr>
          <p:cNvPr id="13" name="Picture 12" descr="Discrete Mathematics Minimum Spanning Tree"/>
          <p:cNvPicPr/>
          <p:nvPr/>
        </p:nvPicPr>
        <p:blipFill>
          <a:blip r:embed="rId2"/>
          <a:srcRect/>
          <a:stretch>
            <a:fillRect/>
          </a:stretch>
        </p:blipFill>
        <p:spPr bwMode="auto">
          <a:xfrm>
            <a:off x="1357290" y="4572008"/>
            <a:ext cx="6286544" cy="1785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36471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a:latin typeface="Bookman Old Style" pitchFamily="18" charset="0"/>
              </a:rPr>
              <a:t>Minimum Spanning Tree:</a:t>
            </a:r>
          </a:p>
          <a:p>
            <a:pPr algn="just"/>
            <a:r>
              <a:rPr lang="en-IN" sz="2000" dirty="0">
                <a:latin typeface="Bookman Old Style" pitchFamily="18" charset="0"/>
              </a:rPr>
              <a:t>Suppose G is a connected weight graph i.e., each edge of G is assigned a non-negative number called the weight of edge, then any spanning tree T of G is assigned a total weight obtained by adding the weight of the edge in T.</a:t>
            </a:r>
          </a:p>
          <a:p>
            <a:pPr algn="just"/>
            <a:r>
              <a:rPr lang="en-IN" sz="2000" dirty="0">
                <a:latin typeface="Bookman Old Style" pitchFamily="18" charset="0"/>
              </a:rPr>
              <a:t>A minimum spanning tree of G is a tree whose total weight is as small as possible</a:t>
            </a:r>
            <a:r>
              <a:rPr lang="en-IN" sz="2000" dirty="0" smtClean="0">
                <a:latin typeface="Bookman Old Style" pitchFamily="18" charset="0"/>
              </a:rPr>
              <a:t>.</a:t>
            </a:r>
          </a:p>
          <a:p>
            <a:endParaRPr lang="en-IN" sz="1100" dirty="0" smtClean="0"/>
          </a:p>
          <a:p>
            <a:r>
              <a:rPr lang="en-IN" sz="2000" dirty="0" smtClean="0">
                <a:latin typeface="Bookman Old Style" pitchFamily="18" charset="0"/>
              </a:rPr>
              <a:t>Binary </a:t>
            </a:r>
            <a:r>
              <a:rPr lang="en-IN" sz="2000" dirty="0">
                <a:latin typeface="Bookman Old Style" pitchFamily="18" charset="0"/>
              </a:rPr>
              <a:t>Trees:</a:t>
            </a:r>
          </a:p>
          <a:p>
            <a:r>
              <a:rPr lang="en-IN" sz="2000" dirty="0">
                <a:latin typeface="Bookman Old Style" pitchFamily="18" charset="0"/>
              </a:rPr>
              <a:t>If the </a:t>
            </a:r>
            <a:r>
              <a:rPr lang="en-IN" sz="2000" dirty="0" err="1">
                <a:latin typeface="Bookman Old Style" pitchFamily="18" charset="0"/>
              </a:rPr>
              <a:t>outdegree</a:t>
            </a:r>
            <a:r>
              <a:rPr lang="en-IN" sz="2000" dirty="0">
                <a:latin typeface="Bookman Old Style" pitchFamily="18" charset="0"/>
              </a:rPr>
              <a:t> of every node is less than or equal to 2, in a directed tree than the tree is called a binary tree. A tree consisting of the nodes (empty tree) is also a binary tree. </a:t>
            </a:r>
            <a:r>
              <a:rPr lang="en-IN" sz="2000" dirty="0">
                <a:latin typeface="Bookman Old Style" pitchFamily="18" charset="0"/>
              </a:rPr>
              <a:t>A binary tree is shown in fig</a:t>
            </a:r>
            <a:r>
              <a:rPr lang="en-IN" sz="2000" dirty="0" smtClean="0">
                <a:latin typeface="Bookman Old Style" pitchFamily="18" charset="0"/>
              </a:rPr>
              <a:t>:</a:t>
            </a:r>
            <a:endParaRPr lang="en-IN" sz="2000" dirty="0">
              <a:latin typeface="Bookman Old Style" pitchFamily="18" charset="0"/>
            </a:endParaRPr>
          </a:p>
        </p:txBody>
      </p:sp>
      <p:pic>
        <p:nvPicPr>
          <p:cNvPr id="6" name="Picture 5" descr="Discrete Mathematics Binary Trees"/>
          <p:cNvPicPr/>
          <p:nvPr/>
        </p:nvPicPr>
        <p:blipFill>
          <a:blip r:embed="rId2"/>
          <a:srcRect/>
          <a:stretch>
            <a:fillRect/>
          </a:stretch>
        </p:blipFill>
        <p:spPr bwMode="auto">
          <a:xfrm>
            <a:off x="3071802" y="4714884"/>
            <a:ext cx="3429024" cy="200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3" name="Subtitle 2"/>
          <p:cNvSpPr>
            <a:spLocks noGrp="1"/>
          </p:cNvSpPr>
          <p:nvPr>
            <p:ph type="subTitle" idx="1"/>
          </p:nvPr>
        </p:nvSpPr>
        <p:spPr>
          <a:xfrm>
            <a:off x="0" y="1142984"/>
            <a:ext cx="9144000" cy="5715016"/>
          </a:xfrm>
        </p:spPr>
        <p:txBody>
          <a:bodyPr>
            <a:normAutofit lnSpcReduction="10000"/>
          </a:bodyPr>
          <a:lstStyle/>
          <a:p>
            <a:pPr algn="just">
              <a:lnSpc>
                <a:spcPct val="150000"/>
              </a:lnSpc>
            </a:pPr>
            <a:r>
              <a:rPr lang="en-IN" sz="2000" b="1" dirty="0">
                <a:solidFill>
                  <a:schemeClr val="tx1"/>
                </a:solidFill>
                <a:latin typeface="Bookman Old Style" pitchFamily="18" charset="0"/>
              </a:rPr>
              <a:t>Path:</a:t>
            </a:r>
          </a:p>
          <a:p>
            <a:pPr algn="just">
              <a:lnSpc>
                <a:spcPct val="150000"/>
              </a:lnSpc>
            </a:pPr>
            <a:r>
              <a:rPr lang="en-IN" sz="2000" dirty="0">
                <a:solidFill>
                  <a:schemeClr val="tx1"/>
                </a:solidFill>
                <a:latin typeface="Bookman Old Style" pitchFamily="18" charset="0"/>
              </a:rPr>
              <a:t>A path of length n is a sequence of n+1 vertices of a graph in which each pair of vertices is an edge of the graph.</a:t>
            </a:r>
          </a:p>
          <a:p>
            <a:pPr lvl="0" algn="just">
              <a:lnSpc>
                <a:spcPct val="150000"/>
              </a:lnSpc>
            </a:pPr>
            <a:r>
              <a:rPr lang="en-IN" sz="2000" b="1" dirty="0">
                <a:solidFill>
                  <a:schemeClr val="tx1"/>
                </a:solidFill>
                <a:latin typeface="Bookman Old Style" pitchFamily="18" charset="0"/>
              </a:rPr>
              <a:t>A Simple Path:</a:t>
            </a:r>
            <a:r>
              <a:rPr lang="en-IN" sz="2000" dirty="0">
                <a:solidFill>
                  <a:schemeClr val="tx1"/>
                </a:solidFill>
                <a:latin typeface="Bookman Old Style" pitchFamily="18" charset="0"/>
              </a:rPr>
              <a:t> The path is called simple one if no edge is repeated in the path, i.e., all the vertices are distinct except that first vertex equal to the last vertex.</a:t>
            </a:r>
          </a:p>
          <a:p>
            <a:pPr lvl="0" algn="just">
              <a:lnSpc>
                <a:spcPct val="150000"/>
              </a:lnSpc>
            </a:pPr>
            <a:r>
              <a:rPr lang="en-IN" sz="2000" b="1" dirty="0">
                <a:solidFill>
                  <a:schemeClr val="tx1"/>
                </a:solidFill>
                <a:latin typeface="Bookman Old Style" pitchFamily="18" charset="0"/>
              </a:rPr>
              <a:t>An Elementary Path:</a:t>
            </a:r>
            <a:r>
              <a:rPr lang="en-IN" sz="2000" dirty="0">
                <a:solidFill>
                  <a:schemeClr val="tx1"/>
                </a:solidFill>
                <a:latin typeface="Bookman Old Style" pitchFamily="18" charset="0"/>
              </a:rPr>
              <a:t> The path is called elementary one if no vertex is repeated in the path, i.e., all the vertices are distinct.</a:t>
            </a:r>
          </a:p>
          <a:p>
            <a:pPr lvl="0" algn="just">
              <a:lnSpc>
                <a:spcPct val="150000"/>
              </a:lnSpc>
            </a:pPr>
            <a:r>
              <a:rPr lang="en-IN" sz="2000" b="1" dirty="0">
                <a:solidFill>
                  <a:schemeClr val="tx1"/>
                </a:solidFill>
                <a:latin typeface="Bookman Old Style" pitchFamily="18" charset="0"/>
              </a:rPr>
              <a:t>Circuit or Closed Path:</a:t>
            </a:r>
            <a:r>
              <a:rPr lang="en-IN" sz="2000" dirty="0">
                <a:solidFill>
                  <a:schemeClr val="tx1"/>
                </a:solidFill>
                <a:latin typeface="Bookman Old Style" pitchFamily="18" charset="0"/>
              </a:rPr>
              <a:t> The circuit or closed path is a path in which starts and ends at the same vertex, i.e., v</a:t>
            </a:r>
            <a:r>
              <a:rPr lang="en-IN" sz="2000" baseline="-25000" dirty="0">
                <a:solidFill>
                  <a:schemeClr val="tx1"/>
                </a:solidFill>
                <a:latin typeface="Bookman Old Style" pitchFamily="18" charset="0"/>
              </a:rPr>
              <a:t>0</a:t>
            </a:r>
            <a:r>
              <a:rPr lang="en-IN" sz="2000" dirty="0">
                <a:solidFill>
                  <a:schemeClr val="tx1"/>
                </a:solidFill>
                <a:latin typeface="Bookman Old Style" pitchFamily="18" charset="0"/>
              </a:rPr>
              <a:t>=</a:t>
            </a:r>
            <a:r>
              <a:rPr lang="en-IN" sz="2000" dirty="0" err="1">
                <a:solidFill>
                  <a:schemeClr val="tx1"/>
                </a:solidFill>
                <a:latin typeface="Bookman Old Style" pitchFamily="18" charset="0"/>
              </a:rPr>
              <a:t>v</a:t>
            </a:r>
            <a:r>
              <a:rPr lang="en-IN" sz="2000" baseline="-25000" dirty="0" err="1">
                <a:solidFill>
                  <a:schemeClr val="tx1"/>
                </a:solidFill>
                <a:latin typeface="Bookman Old Style" pitchFamily="18" charset="0"/>
              </a:rPr>
              <a:t>n</a:t>
            </a:r>
            <a:r>
              <a:rPr lang="en-IN" sz="2000" dirty="0">
                <a:solidFill>
                  <a:schemeClr val="tx1"/>
                </a:solidFill>
                <a:latin typeface="Bookman Old Style" pitchFamily="18" charset="0"/>
              </a:rPr>
              <a:t>.</a:t>
            </a:r>
          </a:p>
          <a:p>
            <a:pPr lvl="0" algn="just">
              <a:lnSpc>
                <a:spcPct val="150000"/>
              </a:lnSpc>
            </a:pPr>
            <a:r>
              <a:rPr lang="en-IN" sz="2000" b="1" dirty="0">
                <a:solidFill>
                  <a:schemeClr val="tx1"/>
                </a:solidFill>
                <a:latin typeface="Bookman Old Style" pitchFamily="18" charset="0"/>
              </a:rPr>
              <a:t>Simple Circuit Path:</a:t>
            </a:r>
            <a:r>
              <a:rPr lang="en-IN" sz="2000" dirty="0">
                <a:solidFill>
                  <a:schemeClr val="tx1"/>
                </a:solidFill>
                <a:latin typeface="Bookman Old Style" pitchFamily="18" charset="0"/>
              </a:rPr>
              <a:t> The simple circuit is a simple path which is a circuit</a:t>
            </a:r>
            <a:r>
              <a:rPr lang="en-IN" sz="2000" dirty="0"/>
              <a:t>.</a:t>
            </a:r>
          </a:p>
          <a:p>
            <a:pPr algn="l"/>
            <a:endParaRPr lang="en-IN" sz="2000" dirty="0">
              <a:latin typeface="Bookman Old Style"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470898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dirty="0" smtClean="0">
                <a:latin typeface="Bookman Old Style" pitchFamily="18" charset="0"/>
              </a:rPr>
              <a:t>Basic </a:t>
            </a:r>
            <a:r>
              <a:rPr lang="en-IN" sz="2000" dirty="0">
                <a:latin typeface="Bookman Old Style" pitchFamily="18" charset="0"/>
              </a:rPr>
              <a:t>Terminology:</a:t>
            </a:r>
            <a:endParaRPr lang="en-IN" sz="2000" b="1" dirty="0">
              <a:latin typeface="Bookman Old Style" pitchFamily="18" charset="0"/>
            </a:endParaRPr>
          </a:p>
          <a:p>
            <a:pPr algn="just"/>
            <a:r>
              <a:rPr lang="en-IN" sz="2000" b="1" dirty="0">
                <a:latin typeface="Bookman Old Style" pitchFamily="18" charset="0"/>
              </a:rPr>
              <a:t>Root:</a:t>
            </a:r>
            <a:r>
              <a:rPr lang="en-IN" sz="2000" dirty="0">
                <a:latin typeface="Bookman Old Style" pitchFamily="18" charset="0"/>
              </a:rPr>
              <a:t> A binary tree has a unique node called the root of the tree.</a:t>
            </a:r>
          </a:p>
          <a:p>
            <a:pPr algn="just"/>
            <a:r>
              <a:rPr lang="en-IN" sz="2000" b="1" dirty="0">
                <a:latin typeface="Bookman Old Style" pitchFamily="18" charset="0"/>
              </a:rPr>
              <a:t>Left Child:</a:t>
            </a:r>
            <a:r>
              <a:rPr lang="en-IN" sz="2000" dirty="0">
                <a:latin typeface="Bookman Old Style" pitchFamily="18" charset="0"/>
              </a:rPr>
              <a:t> The node to the left of the root is called its left child.</a:t>
            </a:r>
          </a:p>
          <a:p>
            <a:pPr algn="just"/>
            <a:r>
              <a:rPr lang="en-IN" sz="2000" b="1" dirty="0">
                <a:latin typeface="Bookman Old Style" pitchFamily="18" charset="0"/>
              </a:rPr>
              <a:t>Right Child:</a:t>
            </a:r>
            <a:r>
              <a:rPr lang="en-IN" sz="2000" dirty="0">
                <a:latin typeface="Bookman Old Style" pitchFamily="18" charset="0"/>
              </a:rPr>
              <a:t> The node to the right of the root is called its right child.</a:t>
            </a:r>
          </a:p>
          <a:p>
            <a:pPr algn="just"/>
            <a:r>
              <a:rPr lang="en-IN" sz="2000" b="1" dirty="0">
                <a:latin typeface="Bookman Old Style" pitchFamily="18" charset="0"/>
              </a:rPr>
              <a:t>Parent:</a:t>
            </a:r>
            <a:r>
              <a:rPr lang="en-IN" sz="2000" dirty="0">
                <a:latin typeface="Bookman Old Style" pitchFamily="18" charset="0"/>
              </a:rPr>
              <a:t> A node having a left child or right child or both are called the parent of the nodes.</a:t>
            </a:r>
          </a:p>
          <a:p>
            <a:pPr algn="just"/>
            <a:r>
              <a:rPr lang="en-IN" sz="2000" b="1" dirty="0">
                <a:latin typeface="Bookman Old Style" pitchFamily="18" charset="0"/>
              </a:rPr>
              <a:t>Siblings:</a:t>
            </a:r>
            <a:r>
              <a:rPr lang="en-IN" sz="2000" dirty="0">
                <a:latin typeface="Bookman Old Style" pitchFamily="18" charset="0"/>
              </a:rPr>
              <a:t> Two nodes having the same parent are called siblings.</a:t>
            </a:r>
          </a:p>
          <a:p>
            <a:pPr algn="just"/>
            <a:r>
              <a:rPr lang="en-IN" sz="2000" b="1" dirty="0">
                <a:latin typeface="Bookman Old Style" pitchFamily="18" charset="0"/>
              </a:rPr>
              <a:t>Leaf:</a:t>
            </a:r>
            <a:r>
              <a:rPr lang="en-IN" sz="2000" dirty="0">
                <a:latin typeface="Bookman Old Style" pitchFamily="18" charset="0"/>
              </a:rPr>
              <a:t> A node with no children is called a leaf. The number of leaves in a binary tree can vary from one (minimum) to half the number of vertices (maximum) in a tree.</a:t>
            </a:r>
          </a:p>
          <a:p>
            <a:pPr algn="just"/>
            <a:r>
              <a:rPr lang="en-IN" sz="2000" b="1" dirty="0">
                <a:latin typeface="Bookman Old Style" pitchFamily="18" charset="0"/>
              </a:rPr>
              <a:t>Descendant:</a:t>
            </a:r>
            <a:r>
              <a:rPr lang="en-IN" sz="2000" dirty="0">
                <a:latin typeface="Bookman Old Style" pitchFamily="18" charset="0"/>
              </a:rPr>
              <a:t> A node is called descendant of another node if it is the child of the node or child of some other descendant of that node. All the nodes in the tree are descendants of the root.</a:t>
            </a:r>
          </a:p>
          <a:p>
            <a:pPr algn="just"/>
            <a:r>
              <a:rPr lang="en-IN" sz="2000" b="1" dirty="0">
                <a:latin typeface="Bookman Old Style" pitchFamily="18" charset="0"/>
              </a:rPr>
              <a:t>Left </a:t>
            </a:r>
            <a:r>
              <a:rPr lang="en-IN" sz="2000" b="1" dirty="0" err="1">
                <a:latin typeface="Bookman Old Style" pitchFamily="18" charset="0"/>
              </a:rPr>
              <a:t>Subtree</a:t>
            </a:r>
            <a:r>
              <a:rPr lang="en-IN" sz="2000" b="1" dirty="0">
                <a:latin typeface="Bookman Old Style" pitchFamily="18" charset="0"/>
              </a:rPr>
              <a:t>:</a:t>
            </a:r>
            <a:r>
              <a:rPr lang="en-IN" sz="2000" dirty="0">
                <a:latin typeface="Bookman Old Style" pitchFamily="18" charset="0"/>
              </a:rPr>
              <a:t> The </a:t>
            </a:r>
            <a:r>
              <a:rPr lang="en-IN" sz="2000" dirty="0" err="1">
                <a:latin typeface="Bookman Old Style" pitchFamily="18" charset="0"/>
              </a:rPr>
              <a:t>subtree</a:t>
            </a:r>
            <a:r>
              <a:rPr lang="en-IN" sz="2000" dirty="0">
                <a:latin typeface="Bookman Old Style" pitchFamily="18" charset="0"/>
              </a:rPr>
              <a:t> whose root is the left child of some node is called the left </a:t>
            </a:r>
            <a:r>
              <a:rPr lang="en-IN" sz="2000" dirty="0" err="1">
                <a:latin typeface="Bookman Old Style" pitchFamily="18" charset="0"/>
              </a:rPr>
              <a:t>subtree</a:t>
            </a:r>
            <a:r>
              <a:rPr lang="en-IN" sz="2000" dirty="0">
                <a:latin typeface="Bookman Old Style" pitchFamily="18" charset="0"/>
              </a:rPr>
              <a:t> of that node</a:t>
            </a:r>
            <a:r>
              <a:rPr lang="en-IN" sz="2000" dirty="0" smtClean="0">
                <a:latin typeface="Bookman Old Style" pitchFamily="18" charset="0"/>
              </a:rPr>
              <a:t>.</a:t>
            </a:r>
            <a:endParaRPr lang="en-IN" sz="2000" dirty="0">
              <a:latin typeface="Bookman Old Style"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smtClean="0">
                <a:latin typeface="Bookman Old Style" pitchFamily="18" charset="0"/>
              </a:rPr>
              <a:t>Basic </a:t>
            </a:r>
            <a:r>
              <a:rPr lang="en-IN" sz="2000" b="1" dirty="0">
                <a:latin typeface="Bookman Old Style" pitchFamily="18" charset="0"/>
              </a:rPr>
              <a:t>Terminology:</a:t>
            </a:r>
          </a:p>
          <a:p>
            <a:r>
              <a:rPr lang="en-IN" sz="2000" b="1" dirty="0">
                <a:latin typeface="Bookman Old Style" pitchFamily="18" charset="0"/>
              </a:rPr>
              <a:t>Right </a:t>
            </a:r>
            <a:r>
              <a:rPr lang="en-IN" sz="2000" b="1" dirty="0" err="1">
                <a:latin typeface="Bookman Old Style" pitchFamily="18" charset="0"/>
              </a:rPr>
              <a:t>Subtree</a:t>
            </a:r>
            <a:r>
              <a:rPr lang="en-IN" sz="2000" b="1" dirty="0">
                <a:latin typeface="Bookman Old Style" pitchFamily="18" charset="0"/>
              </a:rPr>
              <a:t>:</a:t>
            </a:r>
            <a:r>
              <a:rPr lang="en-IN" sz="2000" dirty="0">
                <a:latin typeface="Bookman Old Style" pitchFamily="18" charset="0"/>
              </a:rPr>
              <a:t> The </a:t>
            </a:r>
            <a:r>
              <a:rPr lang="en-IN" sz="2000" dirty="0" err="1">
                <a:latin typeface="Bookman Old Style" pitchFamily="18" charset="0"/>
              </a:rPr>
              <a:t>subtree</a:t>
            </a:r>
            <a:r>
              <a:rPr lang="en-IN" sz="2000" dirty="0">
                <a:latin typeface="Bookman Old Style" pitchFamily="18" charset="0"/>
              </a:rPr>
              <a:t> whose root is the right child of some node is called the right </a:t>
            </a:r>
            <a:r>
              <a:rPr lang="en-IN" sz="2000" dirty="0" err="1">
                <a:latin typeface="Bookman Old Style" pitchFamily="18" charset="0"/>
              </a:rPr>
              <a:t>subtree</a:t>
            </a:r>
            <a:r>
              <a:rPr lang="en-IN" sz="2000" dirty="0">
                <a:latin typeface="Bookman Old Style" pitchFamily="18" charset="0"/>
              </a:rPr>
              <a:t> of that node.</a:t>
            </a:r>
          </a:p>
          <a:p>
            <a:r>
              <a:rPr lang="en-IN" sz="2000" b="1" dirty="0">
                <a:latin typeface="Bookman Old Style" pitchFamily="18" charset="0"/>
              </a:rPr>
              <a:t>Level of a Node:</a:t>
            </a:r>
            <a:r>
              <a:rPr lang="en-IN" sz="2000" dirty="0">
                <a:latin typeface="Bookman Old Style" pitchFamily="18" charset="0"/>
              </a:rPr>
              <a:t> The level of a node is its distance from the root. The level of root is defined as zero. The level of all other nodes is one more than its parent node. The maximum number of nodes at any level N is 2N.</a:t>
            </a:r>
          </a:p>
          <a:p>
            <a:r>
              <a:rPr lang="en-IN" sz="2000" b="1" dirty="0">
                <a:latin typeface="Bookman Old Style" pitchFamily="18" charset="0"/>
              </a:rPr>
              <a:t>Depth or Height of a tree:</a:t>
            </a:r>
            <a:r>
              <a:rPr lang="en-IN" sz="2000" dirty="0">
                <a:latin typeface="Bookman Old Style" pitchFamily="18" charset="0"/>
              </a:rPr>
              <a:t> The depth or height of a tree is defined as the maximum number of nodes in a branch of a tree. This is more than the maximum level of the tree, i.e., the depth of root is one. The maximum number of nodes in a binary tree of depth d is 2d-1, where d ≥1.</a:t>
            </a:r>
          </a:p>
          <a:p>
            <a:r>
              <a:rPr lang="en-IN" sz="2000" b="1" dirty="0" smtClean="0">
                <a:latin typeface="Bookman Old Style" pitchFamily="18" charset="0"/>
              </a:rPr>
              <a:t>External Nodes</a:t>
            </a:r>
            <a:r>
              <a:rPr lang="en-IN" sz="2000" dirty="0" smtClean="0">
                <a:latin typeface="Bookman Old Style" pitchFamily="18" charset="0"/>
              </a:rPr>
              <a:t>:</a:t>
            </a:r>
            <a:r>
              <a:rPr lang="en-IN" sz="2000" dirty="0">
                <a:latin typeface="Bookman Old Style" pitchFamily="18" charset="0"/>
              </a:rPr>
              <a:t> The nodes which have no children are called external nodes or terminal nodes.</a:t>
            </a:r>
            <a:endParaRPr lang="en-IN" sz="2000" dirty="0">
              <a:latin typeface="Bookman Old Style" pitchFamily="18" charset="0"/>
            </a:endParaRPr>
          </a:p>
          <a:p>
            <a:r>
              <a:rPr lang="en-IN" sz="2000" b="1" dirty="0">
                <a:latin typeface="Bookman Old Style" pitchFamily="18" charset="0"/>
              </a:rPr>
              <a:t>Internal </a:t>
            </a:r>
            <a:r>
              <a:rPr lang="en-IN" sz="2000" b="1" dirty="0" smtClean="0">
                <a:latin typeface="Bookman Old Style" pitchFamily="18" charset="0"/>
              </a:rPr>
              <a:t>Nodes</a:t>
            </a:r>
            <a:r>
              <a:rPr lang="en-IN" sz="2000" dirty="0" smtClean="0">
                <a:latin typeface="Bookman Old Style" pitchFamily="18" charset="0"/>
              </a:rPr>
              <a:t>:</a:t>
            </a:r>
            <a:r>
              <a:rPr lang="en-IN" sz="2000" dirty="0">
                <a:latin typeface="Bookman Old Style" pitchFamily="18" charset="0"/>
              </a:rPr>
              <a:t> The nodes which have one or more than one children are called </a:t>
            </a:r>
            <a:r>
              <a:rPr lang="en-IN" sz="2000" dirty="0" smtClean="0">
                <a:latin typeface="Bookman Old Style" pitchFamily="18" charset="0"/>
              </a:rPr>
              <a:t>internal </a:t>
            </a:r>
            <a:r>
              <a:rPr lang="en-IN" sz="2000" dirty="0">
                <a:latin typeface="Bookman Old Style" pitchFamily="18" charset="0"/>
              </a:rPr>
              <a:t>nodes or non-terminal nodes.</a:t>
            </a:r>
            <a:endParaRPr lang="en-IN" sz="2000" dirty="0">
              <a:latin typeface="Bookman Old Style"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TREE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dirty="0">
                <a:latin typeface="Bookman Old Style" pitchFamily="18" charset="0"/>
              </a:rPr>
              <a:t>Differentiate between General Tree and Binary </a:t>
            </a:r>
            <a:r>
              <a:rPr lang="en-IN" sz="2000" dirty="0" smtClean="0">
                <a:latin typeface="Bookman Old Style" pitchFamily="18" charset="0"/>
              </a:rPr>
              <a:t>Tree:</a:t>
            </a:r>
            <a:endParaRPr lang="en-IN" sz="2000" b="1" dirty="0">
              <a:latin typeface="Bookman Old Style" pitchFamily="18" charset="0"/>
            </a:endParaRPr>
          </a:p>
        </p:txBody>
      </p:sp>
      <p:graphicFrame>
        <p:nvGraphicFramePr>
          <p:cNvPr id="6" name="Table 5"/>
          <p:cNvGraphicFramePr>
            <a:graphicFrameLocks noGrp="1"/>
          </p:cNvGraphicFramePr>
          <p:nvPr/>
        </p:nvGraphicFramePr>
        <p:xfrm>
          <a:off x="214282" y="1798177"/>
          <a:ext cx="8143932" cy="4059715"/>
        </p:xfrm>
        <a:graphic>
          <a:graphicData uri="http://schemas.openxmlformats.org/drawingml/2006/table">
            <a:tbl>
              <a:tblPr/>
              <a:tblGrid>
                <a:gridCol w="3890627"/>
                <a:gridCol w="4253305"/>
              </a:tblGrid>
              <a:tr h="590587">
                <a:tc>
                  <a:txBody>
                    <a:bodyPr/>
                    <a:lstStyle/>
                    <a:p>
                      <a:pPr algn="ctr">
                        <a:lnSpc>
                          <a:spcPct val="107000"/>
                        </a:lnSpc>
                        <a:spcAft>
                          <a:spcPts val="800"/>
                        </a:spcAft>
                      </a:pPr>
                      <a:r>
                        <a:rPr lang="en-IN" sz="2000" b="1" dirty="0">
                          <a:solidFill>
                            <a:srgbClr val="000000"/>
                          </a:solidFill>
                          <a:latin typeface="Bookman Old Style" pitchFamily="18" charset="0"/>
                          <a:ea typeface="Calibri"/>
                          <a:cs typeface="Gautami"/>
                        </a:rPr>
                        <a:t>General Tree</a:t>
                      </a:r>
                      <a:endParaRPr lang="en-IN" sz="2000" dirty="0">
                        <a:latin typeface="Bookman Old Style" pitchFamily="18" charset="0"/>
                        <a:ea typeface="Calibri"/>
                        <a:cs typeface="Gautami"/>
                      </a:endParaRPr>
                    </a:p>
                  </a:txBody>
                  <a:tcPr marL="107397" marR="107397" marT="107397" marB="107397">
                    <a:lnL w="12700" cap="flat" cmpd="sng" algn="ctr">
                      <a:solidFill>
                        <a:srgbClr val="C7CCBE"/>
                      </a:solidFill>
                      <a:prstDash val="solid"/>
                      <a:round/>
                      <a:headEnd type="none" w="med" len="med"/>
                      <a:tailEnd type="none" w="med" len="med"/>
                    </a:lnL>
                    <a:lnR>
                      <a:noFill/>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c>
                  <a:txBody>
                    <a:bodyPr/>
                    <a:lstStyle/>
                    <a:p>
                      <a:pPr algn="ctr">
                        <a:lnSpc>
                          <a:spcPct val="107000"/>
                        </a:lnSpc>
                        <a:spcAft>
                          <a:spcPts val="800"/>
                        </a:spcAft>
                      </a:pPr>
                      <a:r>
                        <a:rPr lang="en-IN" sz="2000" b="1" dirty="0">
                          <a:solidFill>
                            <a:srgbClr val="000000"/>
                          </a:solidFill>
                          <a:latin typeface="Bookman Old Style" pitchFamily="18" charset="0"/>
                          <a:ea typeface="Calibri"/>
                          <a:cs typeface="Gautami"/>
                        </a:rPr>
                        <a:t>Binary Tree</a:t>
                      </a:r>
                      <a:endParaRPr lang="en-IN" sz="2000" dirty="0">
                        <a:latin typeface="Bookman Old Style" pitchFamily="18" charset="0"/>
                        <a:ea typeface="Calibri"/>
                        <a:cs typeface="Gautami"/>
                      </a:endParaRPr>
                    </a:p>
                  </a:txBody>
                  <a:tcPr marL="107397" marR="107397" marT="107397" marB="107397">
                    <a:lnL>
                      <a:noFill/>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C7CCBE"/>
                    </a:solidFill>
                  </a:tcPr>
                </a:tc>
              </a:tr>
              <a:tr h="1016374">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1. There is no such tree having zero nodes or an empty general tree.</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1. There may be an empty binary tree.</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r h="1016374">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2. If some node has a child, then there is no such distinction.</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2. If some node has a child, then it is distinguished as a left child or a right child.</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EFF1EB"/>
                    </a:solidFill>
                  </a:tcPr>
                </a:tc>
              </a:tr>
              <a:tr h="1436380">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3. The trees shown in fig are the same, when we consider them as general trees.</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c>
                  <a:txBody>
                    <a:bodyPr/>
                    <a:lstStyle/>
                    <a:p>
                      <a:pPr marL="190500" algn="just">
                        <a:lnSpc>
                          <a:spcPts val="1725"/>
                        </a:lnSpc>
                        <a:spcAft>
                          <a:spcPts val="800"/>
                        </a:spcAft>
                      </a:pPr>
                      <a:r>
                        <a:rPr lang="en-IN" sz="2000" dirty="0">
                          <a:solidFill>
                            <a:srgbClr val="000000"/>
                          </a:solidFill>
                          <a:latin typeface="Bookman Old Style" pitchFamily="18" charset="0"/>
                          <a:ea typeface="Calibri"/>
                          <a:cs typeface="Gautami"/>
                        </a:rPr>
                        <a:t>3. The trees shown in fig are distinct, when we consider them as binary trees, because in (4) is the right child of 2 while in (ii) 4 is a left child of 2.</a:t>
                      </a:r>
                      <a:endParaRPr lang="en-IN" sz="2000" dirty="0">
                        <a:latin typeface="Bookman Old Style" pitchFamily="18" charset="0"/>
                        <a:ea typeface="Calibri"/>
                        <a:cs typeface="Gautami"/>
                      </a:endParaRPr>
                    </a:p>
                  </a:txBody>
                  <a:tcPr marL="71598" marR="71598" marT="71598" marB="71598">
                    <a:lnL w="12700" cap="flat" cmpd="sng" algn="ctr">
                      <a:solidFill>
                        <a:srgbClr val="C7CCBE"/>
                      </a:solidFill>
                      <a:prstDash val="solid"/>
                      <a:round/>
                      <a:headEnd type="none" w="med" len="med"/>
                      <a:tailEnd type="none" w="med" len="med"/>
                    </a:lnL>
                    <a:lnR w="12700" cap="flat" cmpd="sng" algn="ctr">
                      <a:solidFill>
                        <a:srgbClr val="C7CCBE"/>
                      </a:solidFill>
                      <a:prstDash val="solid"/>
                      <a:round/>
                      <a:headEnd type="none" w="med" len="med"/>
                      <a:tailEnd type="none" w="med" len="med"/>
                    </a:lnR>
                    <a:lnT w="12700" cap="flat" cmpd="sng" algn="ctr">
                      <a:solidFill>
                        <a:srgbClr val="C7CCBE"/>
                      </a:solidFill>
                      <a:prstDash val="solid"/>
                      <a:round/>
                      <a:headEnd type="none" w="med" len="med"/>
                      <a:tailEnd type="none" w="med" len="med"/>
                    </a:lnT>
                    <a:lnB w="12700" cap="flat" cmpd="sng" algn="ctr">
                      <a:solidFill>
                        <a:srgbClr val="C7CCBE"/>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Planar Graph </a:t>
            </a:r>
            <a:r>
              <a:rPr lang="en-IN"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dirty="0">
                <a:latin typeface="Bookman Old Style" pitchFamily="18" charset="0"/>
              </a:rPr>
              <a:t>A </a:t>
            </a:r>
            <a:r>
              <a:rPr lang="en-IN" sz="2000" b="1" dirty="0">
                <a:latin typeface="Bookman Old Style" pitchFamily="18" charset="0"/>
              </a:rPr>
              <a:t>planar graph</a:t>
            </a:r>
            <a:r>
              <a:rPr lang="en-IN" sz="2000" dirty="0">
                <a:latin typeface="Bookman Old Style" pitchFamily="18" charset="0"/>
              </a:rPr>
              <a:t> is a graph that we can draw in a plane in such a way that no two edges of it cross each other except at a vertex to which they are incident</a:t>
            </a:r>
            <a:r>
              <a:rPr lang="en-IN" sz="2000" dirty="0" smtClean="0">
                <a:latin typeface="Bookman Old Style" pitchFamily="18" charset="0"/>
              </a:rPr>
              <a:t>.</a:t>
            </a:r>
            <a:endParaRPr lang="en-IN" sz="2000" dirty="0">
              <a:latin typeface="Bookman Old Style" pitchFamily="18" charset="0"/>
            </a:endParaRPr>
          </a:p>
        </p:txBody>
      </p:sp>
      <p:pic>
        <p:nvPicPr>
          <p:cNvPr id="6" name="Picture 5" descr="Types of Graphs"/>
          <p:cNvPicPr/>
          <p:nvPr/>
        </p:nvPicPr>
        <p:blipFill>
          <a:blip r:embed="rId2"/>
          <a:srcRect/>
          <a:stretch>
            <a:fillRect/>
          </a:stretch>
        </p:blipFill>
        <p:spPr bwMode="auto">
          <a:xfrm>
            <a:off x="2928926" y="1785926"/>
            <a:ext cx="1219200" cy="971550"/>
          </a:xfrm>
          <a:prstGeom prst="rect">
            <a:avLst/>
          </a:prstGeom>
          <a:noFill/>
          <a:ln w="9525">
            <a:noFill/>
            <a:miter lim="800000"/>
            <a:headEnd/>
            <a:tailEnd/>
          </a:ln>
        </p:spPr>
      </p:pic>
      <p:sp>
        <p:nvSpPr>
          <p:cNvPr id="46081" name="Rectangle 1"/>
          <p:cNvSpPr>
            <a:spLocks noChangeArrowheads="1"/>
          </p:cNvSpPr>
          <p:nvPr/>
        </p:nvSpPr>
        <p:spPr bwMode="auto">
          <a:xfrm>
            <a:off x="0" y="2857496"/>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The above graph may not seem to be planar because it has edges crossing each other. But we can redraw the above graph.</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The three plane drawings of the above graph are:</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pic>
        <p:nvPicPr>
          <p:cNvPr id="7" name="Picture 6" descr="Types of Graphs"/>
          <p:cNvPicPr/>
          <p:nvPr/>
        </p:nvPicPr>
        <p:blipFill>
          <a:blip r:embed="rId3"/>
          <a:srcRect/>
          <a:stretch>
            <a:fillRect/>
          </a:stretch>
        </p:blipFill>
        <p:spPr bwMode="auto">
          <a:xfrm>
            <a:off x="357158" y="4071942"/>
            <a:ext cx="8358246" cy="235745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Non - Planar Graph</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14286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IN" sz="2000" dirty="0">
                <a:latin typeface="Bookman Old Style" pitchFamily="18" charset="0"/>
              </a:rPr>
              <a:t>A graph that is not a planar graph is called a non-planar graph. In other words, a graph that cannot be drawn without at least on pair of its crossing edges is known as non-planar graph</a:t>
            </a:r>
            <a:r>
              <a:rPr lang="en-IN" sz="2000" dirty="0" smtClean="0"/>
              <a:t>.</a:t>
            </a:r>
            <a:endParaRPr lang="en-IN" sz="2000" dirty="0"/>
          </a:p>
        </p:txBody>
      </p:sp>
      <p:pic>
        <p:nvPicPr>
          <p:cNvPr id="8" name="Picture 7" descr="Types of Graphs"/>
          <p:cNvPicPr/>
          <p:nvPr/>
        </p:nvPicPr>
        <p:blipFill>
          <a:blip r:embed="rId2"/>
          <a:srcRect/>
          <a:stretch>
            <a:fillRect/>
          </a:stretch>
        </p:blipFill>
        <p:spPr bwMode="auto">
          <a:xfrm>
            <a:off x="1643042" y="2733676"/>
            <a:ext cx="5143536" cy="33385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Multi Graph</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9629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IN" sz="2000" dirty="0">
                <a:latin typeface="Bookman Old Style" pitchFamily="18" charset="0"/>
              </a:rPr>
              <a:t>A graph in which there are multiple edges between any pair of vertices or there are edges from a vertex to itself (loop) is called a </a:t>
            </a:r>
            <a:r>
              <a:rPr lang="en-IN" sz="2000" b="1" dirty="0">
                <a:latin typeface="Bookman Old Style" pitchFamily="18" charset="0"/>
              </a:rPr>
              <a:t>multi - graph</a:t>
            </a:r>
            <a:r>
              <a:rPr lang="en-IN" sz="2000" dirty="0">
                <a:latin typeface="Bookman Old Style" pitchFamily="18" charset="0"/>
              </a:rPr>
              <a:t>.</a:t>
            </a:r>
          </a:p>
        </p:txBody>
      </p:sp>
      <p:pic>
        <p:nvPicPr>
          <p:cNvPr id="6" name="Picture 5" descr="Types of Graphs"/>
          <p:cNvPicPr/>
          <p:nvPr/>
        </p:nvPicPr>
        <p:blipFill>
          <a:blip r:embed="rId3"/>
          <a:srcRect/>
          <a:stretch>
            <a:fillRect/>
          </a:stretch>
        </p:blipFill>
        <p:spPr bwMode="auto">
          <a:xfrm>
            <a:off x="1071539" y="2000240"/>
            <a:ext cx="5143524" cy="2200285"/>
          </a:xfrm>
          <a:prstGeom prst="rect">
            <a:avLst/>
          </a:prstGeom>
          <a:noFill/>
          <a:ln w="9525">
            <a:noFill/>
            <a:miter lim="800000"/>
            <a:headEnd/>
            <a:tailEnd/>
          </a:ln>
        </p:spPr>
      </p:pic>
      <p:sp>
        <p:nvSpPr>
          <p:cNvPr id="47105" name="Rectangle 1"/>
          <p:cNvSpPr>
            <a:spLocks noChangeArrowheads="1"/>
          </p:cNvSpPr>
          <p:nvPr/>
        </p:nvSpPr>
        <p:spPr bwMode="auto">
          <a:xfrm>
            <a:off x="0" y="4429132"/>
            <a:ext cx="91440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In the above graph, vertex-set B and C are connected with two edges. Similarly, vertex sets E and F are connected with 3 edges.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Therefore, it is a multi graph.</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Euler's Theorem</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dirty="0">
                <a:latin typeface="Bookman Old Style" pitchFamily="18" charset="0"/>
              </a:rPr>
              <a:t>State and Prove Euler's Theorem:</a:t>
            </a:r>
            <a:endParaRPr lang="en-IN" sz="2000" b="1" dirty="0">
              <a:latin typeface="Bookman Old Style" pitchFamily="18" charset="0"/>
            </a:endParaRPr>
          </a:p>
          <a:p>
            <a:pPr algn="just"/>
            <a:r>
              <a:rPr lang="en-IN" sz="2000" b="1" dirty="0">
                <a:latin typeface="Bookman Old Style" pitchFamily="18" charset="0"/>
              </a:rPr>
              <a:t>Statement:</a:t>
            </a:r>
            <a:r>
              <a:rPr lang="en-IN" sz="2000" dirty="0">
                <a:latin typeface="Bookman Old Style" pitchFamily="18" charset="0"/>
              </a:rPr>
              <a:t> Consider any connected planar graph G= (V, E) having R regions, V vertices and E edges. Then V+R-E=2.</a:t>
            </a:r>
          </a:p>
          <a:p>
            <a:pPr algn="just"/>
            <a:r>
              <a:rPr lang="en-IN" sz="2000" b="1" dirty="0">
                <a:latin typeface="Bookman Old Style" pitchFamily="18" charset="0"/>
              </a:rPr>
              <a:t>Proof:</a:t>
            </a:r>
            <a:r>
              <a:rPr lang="en-IN" sz="2000" dirty="0">
                <a:latin typeface="Bookman Old Style" pitchFamily="18" charset="0"/>
              </a:rPr>
              <a:t> Use induction on the number of edges to prove this theorem.</a:t>
            </a:r>
          </a:p>
          <a:p>
            <a:pPr algn="just"/>
            <a:r>
              <a:rPr lang="en-IN" sz="2000" b="1" dirty="0">
                <a:latin typeface="Bookman Old Style" pitchFamily="18" charset="0"/>
              </a:rPr>
              <a:t>Basis of Induction:</a:t>
            </a:r>
            <a:r>
              <a:rPr lang="en-IN" sz="2000" dirty="0">
                <a:latin typeface="Bookman Old Style" pitchFamily="18" charset="0"/>
              </a:rPr>
              <a:t> Assume that each edge e=1.Then we have two cases, graphs of which are shown in fig</a:t>
            </a:r>
            <a:r>
              <a:rPr lang="en-IN" sz="2000" dirty="0" smtClean="0">
                <a:latin typeface="Bookman Old Style" pitchFamily="18" charset="0"/>
              </a:rPr>
              <a:t>:</a:t>
            </a:r>
            <a:endParaRPr lang="en-IN" sz="2000" dirty="0">
              <a:latin typeface="Bookman Old Style" pitchFamily="18" charset="0"/>
            </a:endParaRPr>
          </a:p>
        </p:txBody>
      </p:sp>
      <p:pic>
        <p:nvPicPr>
          <p:cNvPr id="7" name="Picture 6" descr="Regular and Bipartite Graphs"/>
          <p:cNvPicPr/>
          <p:nvPr/>
        </p:nvPicPr>
        <p:blipFill>
          <a:blip r:embed="rId3"/>
          <a:srcRect/>
          <a:stretch>
            <a:fillRect/>
          </a:stretch>
        </p:blipFill>
        <p:spPr bwMode="auto">
          <a:xfrm>
            <a:off x="500034" y="3500438"/>
            <a:ext cx="4143404" cy="2571768"/>
          </a:xfrm>
          <a:prstGeom prst="rect">
            <a:avLst/>
          </a:prstGeom>
          <a:noFill/>
          <a:ln w="9525">
            <a:noFill/>
            <a:miter lim="800000"/>
            <a:headEnd/>
            <a:tailEnd/>
          </a:ln>
        </p:spPr>
      </p:pic>
      <p:sp>
        <p:nvSpPr>
          <p:cNvPr id="50177" name="Rectangle 1"/>
          <p:cNvSpPr>
            <a:spLocks noChangeArrowheads="1"/>
          </p:cNvSpPr>
          <p:nvPr/>
        </p:nvSpPr>
        <p:spPr bwMode="auto">
          <a:xfrm>
            <a:off x="5357818" y="3143248"/>
            <a:ext cx="35719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In Fig: </a:t>
            </a: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we have V=2 and R=1. Thus 2+1-1=2</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In Fig: </a:t>
            </a: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we have V=1 and R=2. Thus 1+2-1=2.</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Hence, the basis of induction is verified.</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Euler's Theorem - proof</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42473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nSpc>
                <a:spcPct val="150000"/>
              </a:lnSpc>
            </a:pPr>
            <a:r>
              <a:rPr lang="en-IN" sz="2000" b="1" dirty="0">
                <a:latin typeface="Bookman Old Style" pitchFamily="18" charset="0"/>
              </a:rPr>
              <a:t>Induction Step:</a:t>
            </a:r>
            <a:r>
              <a:rPr lang="en-IN" sz="2000" dirty="0">
                <a:latin typeface="Bookman Old Style" pitchFamily="18" charset="0"/>
              </a:rPr>
              <a:t> Let us assume that the formula holds for connected planar graphs with K edges.</a:t>
            </a:r>
          </a:p>
          <a:p>
            <a:pPr marL="457200" indent="-457200">
              <a:lnSpc>
                <a:spcPct val="150000"/>
              </a:lnSpc>
              <a:buFont typeface="Wingdings" pitchFamily="2" charset="2"/>
              <a:buChar char="Ø"/>
            </a:pPr>
            <a:r>
              <a:rPr lang="en-IN" sz="2000" dirty="0">
                <a:latin typeface="Bookman Old Style" pitchFamily="18" charset="0"/>
              </a:rPr>
              <a:t>Let G be a graph with K+1 edge.</a:t>
            </a:r>
          </a:p>
          <a:p>
            <a:pPr marL="457200" indent="-457200">
              <a:lnSpc>
                <a:spcPct val="150000"/>
              </a:lnSpc>
              <a:buFont typeface="Wingdings" pitchFamily="2" charset="2"/>
              <a:buChar char="Ø"/>
            </a:pPr>
            <a:r>
              <a:rPr lang="en-IN" sz="2000" dirty="0">
                <a:latin typeface="Bookman Old Style" pitchFamily="18" charset="0"/>
              </a:rPr>
              <a:t>Firstly, we suppose that G contains no circuits. Now, take a vertex v and find a path starting at v</a:t>
            </a:r>
            <a:r>
              <a:rPr lang="en-IN" sz="2000" dirty="0" smtClean="0">
                <a:latin typeface="Bookman Old Style" pitchFamily="18" charset="0"/>
              </a:rPr>
              <a:t>. Since </a:t>
            </a:r>
            <a:r>
              <a:rPr lang="en-IN" sz="2000" dirty="0">
                <a:latin typeface="Bookman Old Style" pitchFamily="18" charset="0"/>
              </a:rPr>
              <a:t>G is a circuit free, whenever we find an edge, we have a new vertex. At last, we will reach a vertex v with degree1. So we cannot move further as shown in fig:</a:t>
            </a:r>
          </a:p>
          <a:p>
            <a:pPr marL="457200" indent="-457200">
              <a:lnSpc>
                <a:spcPct val="150000"/>
              </a:lnSpc>
              <a:buFont typeface="Wingdings" pitchFamily="2" charset="2"/>
              <a:buChar char="Ø"/>
            </a:pPr>
            <a:r>
              <a:rPr lang="en-IN" sz="2000" dirty="0">
                <a:latin typeface="Bookman Old Style" pitchFamily="18" charset="0"/>
              </a:rPr>
              <a:t>Now remove vertex v and the corresponding edge incident on v. So, we are left with a graph G* having K edges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Euler’s Circuit</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7"/>
            <a:ext cx="9144032" cy="55801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nSpc>
                <a:spcPct val="150000"/>
              </a:lnSpc>
            </a:pPr>
            <a:r>
              <a:rPr lang="en-IN" sz="2000" b="1" dirty="0">
                <a:latin typeface="Bookman Old Style" pitchFamily="18" charset="0"/>
              </a:rPr>
              <a:t>Euler’s </a:t>
            </a:r>
            <a:r>
              <a:rPr lang="en-IN" sz="2000" b="1" dirty="0" smtClean="0">
                <a:latin typeface="Bookman Old Style" pitchFamily="18" charset="0"/>
              </a:rPr>
              <a:t>Path:</a:t>
            </a:r>
            <a:endParaRPr lang="en-IN" sz="2000" b="1" dirty="0">
              <a:latin typeface="Bookman Old Style" pitchFamily="18" charset="0"/>
            </a:endParaRPr>
          </a:p>
          <a:p>
            <a:pPr>
              <a:lnSpc>
                <a:spcPct val="150000"/>
              </a:lnSpc>
            </a:pPr>
            <a:r>
              <a:rPr lang="en-IN" sz="2000" dirty="0">
                <a:latin typeface="Bookman Old Style" pitchFamily="18" charset="0"/>
              </a:rPr>
              <a:t>An Euler’s path contains each edge of ‘G’ exactly once and each vertex of ‘G’ at least once. A connected graph G is said to be traversable if it contains an Euler’s path</a:t>
            </a:r>
            <a:r>
              <a:rPr lang="en-IN" sz="2000" dirty="0" smtClean="0">
                <a:latin typeface="Bookman Old Style" pitchFamily="18" charset="0"/>
              </a:rPr>
              <a:t>.</a:t>
            </a:r>
          </a:p>
          <a:p>
            <a:pPr>
              <a:lnSpc>
                <a:spcPct val="150000"/>
              </a:lnSpc>
            </a:pPr>
            <a:r>
              <a:rPr lang="en-IN" sz="2000" b="1" dirty="0" smtClean="0">
                <a:latin typeface="Bookman Old Style" pitchFamily="18" charset="0"/>
              </a:rPr>
              <a:t>Euler’s circuit:</a:t>
            </a:r>
            <a:endParaRPr lang="en-IN" sz="2000" dirty="0">
              <a:latin typeface="Bookman Old Style" pitchFamily="18" charset="0"/>
            </a:endParaRPr>
          </a:p>
          <a:p>
            <a:pPr marL="457200" indent="-457200">
              <a:lnSpc>
                <a:spcPct val="150000"/>
              </a:lnSpc>
            </a:pPr>
            <a:r>
              <a:rPr lang="en-IN" sz="2000" dirty="0" smtClean="0">
                <a:latin typeface="Bookman Old Style" pitchFamily="18" charset="0"/>
              </a:rPr>
              <a:t>In </a:t>
            </a:r>
            <a:r>
              <a:rPr lang="en-IN" sz="2000" dirty="0">
                <a:latin typeface="Bookman Old Style" pitchFamily="18" charset="0"/>
              </a:rPr>
              <a:t>a Euler’s path, if the starting vertex is same as its ending </a:t>
            </a:r>
            <a:r>
              <a:rPr lang="en-IN" sz="2000" dirty="0" smtClean="0">
                <a:latin typeface="Bookman Old Style" pitchFamily="18" charset="0"/>
              </a:rPr>
              <a:t>vertex,</a:t>
            </a:r>
          </a:p>
          <a:p>
            <a:pPr marL="457200" indent="-457200">
              <a:lnSpc>
                <a:spcPct val="150000"/>
              </a:lnSpc>
            </a:pPr>
            <a:r>
              <a:rPr lang="en-IN" sz="2000" dirty="0" smtClean="0">
                <a:latin typeface="Bookman Old Style" pitchFamily="18" charset="0"/>
              </a:rPr>
              <a:t>then </a:t>
            </a:r>
            <a:r>
              <a:rPr lang="en-IN" sz="2000" dirty="0">
                <a:latin typeface="Bookman Old Style" pitchFamily="18" charset="0"/>
              </a:rPr>
              <a:t>it is called an </a:t>
            </a:r>
            <a:r>
              <a:rPr lang="en-IN" sz="2000" b="1" dirty="0">
                <a:latin typeface="Bookman Old Style" pitchFamily="18" charset="0"/>
              </a:rPr>
              <a:t>Euler’s circuit</a:t>
            </a:r>
            <a:r>
              <a:rPr lang="en-IN" sz="2000" dirty="0" smtClean="0">
                <a:latin typeface="Bookman Old Style" pitchFamily="18" charset="0"/>
              </a:rPr>
              <a:t>.</a:t>
            </a:r>
          </a:p>
          <a:p>
            <a:pPr marL="457200" indent="-457200">
              <a:lnSpc>
                <a:spcPct val="150000"/>
              </a:lnSpc>
            </a:pPr>
            <a:r>
              <a:rPr lang="en-IN" sz="2000" b="1" dirty="0">
                <a:latin typeface="Bookman Old Style" pitchFamily="18" charset="0"/>
              </a:rPr>
              <a:t>Euler Graph:</a:t>
            </a:r>
            <a:r>
              <a:rPr lang="en-IN" sz="2000" dirty="0">
                <a:latin typeface="Bookman Old Style" pitchFamily="18" charset="0"/>
              </a:rPr>
              <a:t> </a:t>
            </a:r>
            <a:endParaRPr lang="en-IN" sz="2000" dirty="0" smtClean="0">
              <a:latin typeface="Bookman Old Style" pitchFamily="18" charset="0"/>
            </a:endParaRPr>
          </a:p>
          <a:p>
            <a:pPr marL="457200" indent="-457200">
              <a:lnSpc>
                <a:spcPct val="150000"/>
              </a:lnSpc>
            </a:pPr>
            <a:r>
              <a:rPr lang="en-IN" sz="2000" dirty="0" smtClean="0">
                <a:latin typeface="Bookman Old Style" pitchFamily="18" charset="0"/>
              </a:rPr>
              <a:t>An </a:t>
            </a:r>
            <a:r>
              <a:rPr lang="en-IN" sz="2000" dirty="0">
                <a:latin typeface="Bookman Old Style" pitchFamily="18" charset="0"/>
              </a:rPr>
              <a:t>Euler Graph is a graph that possesses a Euler Circuit. </a:t>
            </a:r>
            <a:endParaRPr lang="en-IN" sz="2000" dirty="0" smtClean="0">
              <a:latin typeface="Bookman Old Style" pitchFamily="18" charset="0"/>
            </a:endParaRPr>
          </a:p>
          <a:p>
            <a:pPr marL="457200" indent="-457200">
              <a:lnSpc>
                <a:spcPct val="150000"/>
              </a:lnSpc>
            </a:pPr>
            <a:r>
              <a:rPr lang="en-IN" sz="2000" dirty="0" smtClean="0">
                <a:latin typeface="Bookman Old Style" pitchFamily="18" charset="0"/>
              </a:rPr>
              <a:t>A </a:t>
            </a:r>
            <a:r>
              <a:rPr lang="en-IN" sz="2000" dirty="0">
                <a:latin typeface="Bookman Old Style" pitchFamily="18" charset="0"/>
              </a:rPr>
              <a:t>Euler Circuit uses every </a:t>
            </a:r>
            <a:r>
              <a:rPr lang="en-IN" sz="2000" dirty="0" smtClean="0">
                <a:latin typeface="Bookman Old Style" pitchFamily="18" charset="0"/>
              </a:rPr>
              <a:t>edge exactly </a:t>
            </a:r>
            <a:r>
              <a:rPr lang="en-IN" sz="2000" dirty="0">
                <a:latin typeface="Bookman Old Style" pitchFamily="18" charset="0"/>
              </a:rPr>
              <a:t>once, but vertices may </a:t>
            </a:r>
            <a:r>
              <a:rPr lang="en-IN" sz="2000" dirty="0" smtClean="0">
                <a:latin typeface="Bookman Old Style" pitchFamily="18" charset="0"/>
              </a:rPr>
              <a:t>be</a:t>
            </a:r>
          </a:p>
          <a:p>
            <a:pPr marL="457200" indent="-457200">
              <a:lnSpc>
                <a:spcPct val="150000"/>
              </a:lnSpc>
            </a:pPr>
            <a:r>
              <a:rPr lang="en-IN" sz="2000" dirty="0" smtClean="0">
                <a:latin typeface="Bookman Old Style" pitchFamily="18" charset="0"/>
              </a:rPr>
              <a:t>repeated</a:t>
            </a:r>
            <a:r>
              <a:rPr lang="en-IN" sz="2000" dirty="0">
                <a:latin typeface="Bookman Old Style" pitchFamily="18" charset="0"/>
              </a:rPr>
              <a:t>.</a:t>
            </a:r>
          </a:p>
          <a:p>
            <a:pPr marL="457200" indent="-457200">
              <a:lnSpc>
                <a:spcPct val="150000"/>
              </a:lnSpc>
            </a:pPr>
            <a:endParaRPr lang="en-IN" sz="2000" dirty="0">
              <a:latin typeface="Bookman Old Style"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Euler’s Circuit</a:t>
            </a: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6" name="Picture 5" descr="Regular and Bipartite Graphs"/>
          <p:cNvPicPr/>
          <p:nvPr/>
        </p:nvPicPr>
        <p:blipFill>
          <a:blip r:embed="rId3"/>
          <a:srcRect/>
          <a:stretch>
            <a:fillRect/>
          </a:stretch>
        </p:blipFill>
        <p:spPr bwMode="auto">
          <a:xfrm>
            <a:off x="500035" y="1785937"/>
            <a:ext cx="8143932" cy="421483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3" name="Subtitle 2"/>
          <p:cNvSpPr>
            <a:spLocks noGrp="1"/>
          </p:cNvSpPr>
          <p:nvPr>
            <p:ph type="subTitle" idx="1"/>
          </p:nvPr>
        </p:nvSpPr>
        <p:spPr>
          <a:xfrm>
            <a:off x="4357686" y="1142984"/>
            <a:ext cx="4786314" cy="5500726"/>
          </a:xfrm>
        </p:spPr>
        <p:txBody>
          <a:bodyPr>
            <a:normAutofit fontScale="92500" lnSpcReduction="20000"/>
          </a:bodyPr>
          <a:lstStyle/>
          <a:p>
            <a:pPr lvl="0" algn="l">
              <a:lnSpc>
                <a:spcPct val="150000"/>
              </a:lnSpc>
            </a:pPr>
            <a:r>
              <a:rPr lang="en-IN" sz="1800" dirty="0" smtClean="0">
                <a:solidFill>
                  <a:schemeClr val="tx1"/>
                </a:solidFill>
                <a:latin typeface="Bookman Old Style" pitchFamily="18" charset="0"/>
              </a:rPr>
              <a:t>A </a:t>
            </a:r>
            <a:r>
              <a:rPr lang="en-IN" sz="1800" dirty="0">
                <a:solidFill>
                  <a:schemeClr val="tx1"/>
                </a:solidFill>
                <a:latin typeface="Bookman Old Style" pitchFamily="18" charset="0"/>
              </a:rPr>
              <a:t>simple path fromV</a:t>
            </a:r>
            <a:r>
              <a:rPr lang="en-IN" sz="1800" baseline="-25000" dirty="0">
                <a:solidFill>
                  <a:schemeClr val="tx1"/>
                </a:solidFill>
                <a:latin typeface="Bookman Old Style" pitchFamily="18" charset="0"/>
              </a:rPr>
              <a:t>1</a:t>
            </a:r>
            <a:r>
              <a:rPr lang="en-IN" sz="1800" dirty="0">
                <a:solidFill>
                  <a:schemeClr val="tx1"/>
                </a:solidFill>
                <a:latin typeface="Bookman Old Style" pitchFamily="18" charset="0"/>
              </a:rPr>
              <a:t> to V</a:t>
            </a:r>
            <a:r>
              <a:rPr lang="en-IN" sz="1800" baseline="-25000" dirty="0">
                <a:solidFill>
                  <a:schemeClr val="tx1"/>
                </a:solidFill>
                <a:latin typeface="Bookman Old Style" pitchFamily="18" charset="0"/>
              </a:rPr>
              <a:t>6</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  V</a:t>
            </a:r>
            <a:r>
              <a:rPr lang="en-IN" sz="1800" b="1" baseline="-25000" dirty="0">
                <a:solidFill>
                  <a:schemeClr val="tx1"/>
                </a:solidFill>
                <a:latin typeface="Bookman Old Style" pitchFamily="18" charset="0"/>
              </a:rPr>
              <a:t>1,</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6</a:t>
            </a:r>
            <a:r>
              <a:rPr lang="en-IN" sz="1800" b="1" dirty="0">
                <a:solidFill>
                  <a:schemeClr val="tx1"/>
                </a:solidFill>
                <a:latin typeface="Bookman Old Style" pitchFamily="18" charset="0"/>
              </a:rPr>
              <a:t>.</a:t>
            </a:r>
          </a:p>
          <a:p>
            <a:pPr lvl="0" algn="l">
              <a:lnSpc>
                <a:spcPct val="150000"/>
              </a:lnSpc>
            </a:pPr>
            <a:r>
              <a:rPr lang="en-IN" sz="1800" dirty="0">
                <a:solidFill>
                  <a:schemeClr val="tx1"/>
                </a:solidFill>
                <a:latin typeface="Bookman Old Style" pitchFamily="18" charset="0"/>
              </a:rPr>
              <a:t>An elementary path from V</a:t>
            </a:r>
            <a:r>
              <a:rPr lang="en-IN" sz="1800" baseline="-25000" dirty="0">
                <a:solidFill>
                  <a:schemeClr val="tx1"/>
                </a:solidFill>
                <a:latin typeface="Bookman Old Style" pitchFamily="18" charset="0"/>
              </a:rPr>
              <a:t>1</a:t>
            </a:r>
            <a:r>
              <a:rPr lang="en-IN" sz="1800" dirty="0">
                <a:solidFill>
                  <a:schemeClr val="tx1"/>
                </a:solidFill>
                <a:latin typeface="Bookman Old Style" pitchFamily="18" charset="0"/>
              </a:rPr>
              <a:t> to V</a:t>
            </a:r>
            <a:r>
              <a:rPr lang="en-IN" sz="1800" baseline="-25000" dirty="0">
                <a:solidFill>
                  <a:schemeClr val="tx1"/>
                </a:solidFill>
                <a:latin typeface="Bookman Old Style" pitchFamily="18" charset="0"/>
              </a:rPr>
              <a:t>6</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1,</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6</a:t>
            </a:r>
            <a:r>
              <a:rPr lang="en-IN" sz="1800" b="1" dirty="0">
                <a:solidFill>
                  <a:schemeClr val="tx1"/>
                </a:solidFill>
                <a:latin typeface="Bookman Old Style" pitchFamily="18" charset="0"/>
              </a:rPr>
              <a:t>.</a:t>
            </a:r>
          </a:p>
          <a:p>
            <a:pPr lvl="0" algn="l">
              <a:lnSpc>
                <a:spcPct val="150000"/>
              </a:lnSpc>
            </a:pPr>
            <a:r>
              <a:rPr lang="en-IN" sz="1800" dirty="0">
                <a:solidFill>
                  <a:schemeClr val="tx1"/>
                </a:solidFill>
                <a:latin typeface="Bookman Old Style" pitchFamily="18" charset="0"/>
              </a:rPr>
              <a:t>A simple path which is not elementary from V</a:t>
            </a:r>
            <a:r>
              <a:rPr lang="en-IN" sz="1800" baseline="-25000" dirty="0">
                <a:solidFill>
                  <a:schemeClr val="tx1"/>
                </a:solidFill>
                <a:latin typeface="Bookman Old Style" pitchFamily="18" charset="0"/>
              </a:rPr>
              <a:t>1</a:t>
            </a:r>
            <a:r>
              <a:rPr lang="en-IN" sz="1800" dirty="0">
                <a:solidFill>
                  <a:schemeClr val="tx1"/>
                </a:solidFill>
                <a:latin typeface="Bookman Old Style" pitchFamily="18" charset="0"/>
              </a:rPr>
              <a:t> to V</a:t>
            </a:r>
            <a:r>
              <a:rPr lang="en-IN" sz="1800" baseline="-25000" dirty="0">
                <a:solidFill>
                  <a:schemeClr val="tx1"/>
                </a:solidFill>
                <a:latin typeface="Bookman Old Style" pitchFamily="18" charset="0"/>
              </a:rPr>
              <a:t>6</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1,</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6</a:t>
            </a:r>
            <a:r>
              <a:rPr lang="en-IN" sz="1800" b="1" dirty="0">
                <a:solidFill>
                  <a:schemeClr val="tx1"/>
                </a:solidFill>
                <a:latin typeface="Bookman Old Style" pitchFamily="18" charset="0"/>
              </a:rPr>
              <a:t>.</a:t>
            </a:r>
          </a:p>
          <a:p>
            <a:pPr lvl="0" algn="l">
              <a:lnSpc>
                <a:spcPct val="150000"/>
              </a:lnSpc>
            </a:pPr>
            <a:r>
              <a:rPr lang="en-IN" sz="1800" dirty="0">
                <a:solidFill>
                  <a:schemeClr val="tx1"/>
                </a:solidFill>
                <a:latin typeface="Bookman Old Style" pitchFamily="18" charset="0"/>
              </a:rPr>
              <a:t>A path which is not simple and starting fromV</a:t>
            </a:r>
            <a:r>
              <a:rPr lang="en-IN" sz="1800" baseline="-25000" dirty="0">
                <a:solidFill>
                  <a:schemeClr val="tx1"/>
                </a:solidFill>
                <a:latin typeface="Bookman Old Style" pitchFamily="18" charset="0"/>
              </a:rPr>
              <a:t>2</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6</a:t>
            </a:r>
            <a:r>
              <a:rPr lang="en-IN" sz="1800" b="1" dirty="0">
                <a:solidFill>
                  <a:schemeClr val="tx1"/>
                </a:solidFill>
                <a:latin typeface="Bookman Old Style" pitchFamily="18" charset="0"/>
              </a:rPr>
              <a:t>.</a:t>
            </a:r>
          </a:p>
          <a:p>
            <a:pPr lvl="0" algn="l">
              <a:lnSpc>
                <a:spcPct val="150000"/>
              </a:lnSpc>
            </a:pPr>
            <a:r>
              <a:rPr lang="en-IN" sz="1800" dirty="0">
                <a:solidFill>
                  <a:schemeClr val="tx1"/>
                </a:solidFill>
                <a:latin typeface="Bookman Old Style" pitchFamily="18" charset="0"/>
              </a:rPr>
              <a:t>A simple circuit starting fromV</a:t>
            </a:r>
            <a:r>
              <a:rPr lang="en-IN" sz="1800" baseline="-25000" dirty="0">
                <a:solidFill>
                  <a:schemeClr val="tx1"/>
                </a:solidFill>
                <a:latin typeface="Bookman Old Style" pitchFamily="18" charset="0"/>
              </a:rPr>
              <a:t>1</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1,</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6,</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1</a:t>
            </a:r>
            <a:endParaRPr lang="en-IN" sz="1800" b="1" dirty="0">
              <a:solidFill>
                <a:schemeClr val="tx1"/>
              </a:solidFill>
              <a:latin typeface="Bookman Old Style" pitchFamily="18" charset="0"/>
            </a:endParaRPr>
          </a:p>
          <a:p>
            <a:pPr lvl="0" algn="l">
              <a:lnSpc>
                <a:spcPct val="150000"/>
              </a:lnSpc>
            </a:pPr>
            <a:r>
              <a:rPr lang="en-IN" sz="1800" dirty="0">
                <a:solidFill>
                  <a:schemeClr val="tx1"/>
                </a:solidFill>
                <a:latin typeface="Bookman Old Style" pitchFamily="18" charset="0"/>
              </a:rPr>
              <a:t>A circuit which is not simple and starting from V</a:t>
            </a:r>
            <a:r>
              <a:rPr lang="en-IN" sz="1800" baseline="-25000" dirty="0">
                <a:solidFill>
                  <a:schemeClr val="tx1"/>
                </a:solidFill>
                <a:latin typeface="Bookman Old Style" pitchFamily="18" charset="0"/>
              </a:rPr>
              <a:t>2</a:t>
            </a:r>
            <a:r>
              <a:rPr lang="en-IN" sz="1800" dirty="0">
                <a:solidFill>
                  <a:schemeClr val="tx1"/>
                </a:solidFill>
                <a:latin typeface="Bookman Old Style" pitchFamily="18" charset="0"/>
              </a:rPr>
              <a:t>.</a:t>
            </a:r>
            <a:br>
              <a:rPr lang="en-IN" sz="1800" dirty="0">
                <a:solidFill>
                  <a:schemeClr val="tx1"/>
                </a:solidFill>
                <a:latin typeface="Bookman Old Style" pitchFamily="18" charset="0"/>
              </a:rPr>
            </a:br>
            <a:r>
              <a:rPr lang="en-IN" sz="1800" dirty="0">
                <a:solidFill>
                  <a:schemeClr val="tx1"/>
                </a:solidFill>
                <a:latin typeface="Bookman Old Style" pitchFamily="18" charset="0"/>
              </a:rPr>
              <a:t>        </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3,</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1,</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5,</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4,</a:t>
            </a:r>
            <a:r>
              <a:rPr lang="en-IN" sz="1800" b="1" dirty="0">
                <a:solidFill>
                  <a:schemeClr val="tx1"/>
                </a:solidFill>
                <a:latin typeface="Bookman Old Style" pitchFamily="18" charset="0"/>
              </a:rPr>
              <a:t>V</a:t>
            </a:r>
            <a:r>
              <a:rPr lang="en-IN" sz="1800" b="1" baseline="-25000" dirty="0">
                <a:solidFill>
                  <a:schemeClr val="tx1"/>
                </a:solidFill>
                <a:latin typeface="Bookman Old Style" pitchFamily="18" charset="0"/>
              </a:rPr>
              <a:t>2</a:t>
            </a:r>
            <a:r>
              <a:rPr lang="en-IN" sz="1800" b="1" dirty="0">
                <a:solidFill>
                  <a:schemeClr val="tx1"/>
                </a:solidFill>
                <a:latin typeface="Bookman Old Style" pitchFamily="18" charset="0"/>
              </a:rPr>
              <a:t>.</a:t>
            </a:r>
          </a:p>
          <a:p>
            <a:pPr algn="l"/>
            <a:endParaRPr lang="en-IN" sz="1800" dirty="0">
              <a:latin typeface="Bookman Old Style" pitchFamily="18" charset="0"/>
            </a:endParaRPr>
          </a:p>
        </p:txBody>
      </p:sp>
      <p:pic>
        <p:nvPicPr>
          <p:cNvPr id="5" name="Picture 4" descr="Graph"/>
          <p:cNvPicPr/>
          <p:nvPr/>
        </p:nvPicPr>
        <p:blipFill>
          <a:blip r:embed="rId2"/>
          <a:srcRect/>
          <a:stretch>
            <a:fillRect/>
          </a:stretch>
        </p:blipFill>
        <p:spPr bwMode="auto">
          <a:xfrm>
            <a:off x="71406" y="1195387"/>
            <a:ext cx="4105275" cy="44672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 y="-8454"/>
            <a:ext cx="9144000" cy="1080000"/>
          </a:xfrm>
          <a:solidFill>
            <a:srgbClr val="00B0F0"/>
          </a:solidFill>
        </p:spPr>
        <p:txBody>
          <a:bodyPr vert="horz" lIns="91440" tIns="45720" rIns="91440" bIns="45720" rtlCol="0" anchor="ctr">
            <a:normAutofit/>
          </a:bodyPr>
          <a:lstStyle/>
          <a:p>
            <a:r>
              <a:rPr lang="en-IN" b="1" dirty="0">
                <a:latin typeface="Bookman Old Style" pitchFamily="18" charset="0"/>
              </a:rPr>
              <a:t>Hamiltonian</a:t>
            </a:r>
            <a:r>
              <a:rPr lang="en-IN" dirty="0" smtClean="0"/>
              <a:t> </a:t>
            </a:r>
            <a:r>
              <a:rPr lang="en-IN" b="1" dirty="0">
                <a:latin typeface="Bookman Old Style" pitchFamily="18" charset="0"/>
              </a:rPr>
              <a:t>Graph</a:t>
            </a:r>
            <a:endParaRPr lang="en-IN" b="1"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6"/>
            <a:ext cx="914403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000" b="1" dirty="0">
                <a:latin typeface="Bookman Old Style" pitchFamily="18" charset="0"/>
              </a:rPr>
              <a:t>Hamiltonian </a:t>
            </a:r>
            <a:r>
              <a:rPr lang="en-IN" sz="2000" b="1" dirty="0" smtClean="0">
                <a:latin typeface="Bookman Old Style" pitchFamily="18" charset="0"/>
              </a:rPr>
              <a:t>Graph:</a:t>
            </a:r>
            <a:endParaRPr lang="en-IN" sz="2000" b="1" dirty="0">
              <a:latin typeface="Bookman Old Style" pitchFamily="18" charset="0"/>
            </a:endParaRPr>
          </a:p>
          <a:p>
            <a:r>
              <a:rPr lang="en-IN" sz="2000" dirty="0">
                <a:latin typeface="Bookman Old Style" pitchFamily="18" charset="0"/>
              </a:rPr>
              <a:t>A connected graph G is said to be a Hamiltonian graph, if there exists a cycle which contains all the vertices of G.</a:t>
            </a:r>
          </a:p>
          <a:p>
            <a:r>
              <a:rPr lang="en-IN" sz="2000" dirty="0">
                <a:latin typeface="Bookman Old Style" pitchFamily="18" charset="0"/>
              </a:rPr>
              <a:t>Every cycle is a circuit but a circuit may contain multiple cycles. Such a cycle is called a </a:t>
            </a:r>
            <a:r>
              <a:rPr lang="en-IN" sz="2000" b="1" dirty="0">
                <a:latin typeface="Bookman Old Style" pitchFamily="18" charset="0"/>
              </a:rPr>
              <a:t>Hamiltonian cycle</a:t>
            </a:r>
            <a:r>
              <a:rPr lang="en-IN" sz="2000" dirty="0">
                <a:latin typeface="Bookman Old Style" pitchFamily="18" charset="0"/>
              </a:rPr>
              <a:t> of G.</a:t>
            </a:r>
          </a:p>
          <a:p>
            <a:r>
              <a:rPr lang="en-IN" sz="2000" dirty="0">
                <a:latin typeface="Bookman Old Style" pitchFamily="18" charset="0"/>
              </a:rPr>
              <a:t>Hamiltonian Path</a:t>
            </a:r>
            <a:endParaRPr lang="en-IN" sz="2000" b="1" dirty="0">
              <a:latin typeface="Bookman Old Style" pitchFamily="18" charset="0"/>
            </a:endParaRPr>
          </a:p>
          <a:p>
            <a:r>
              <a:rPr lang="en-IN" sz="2000" dirty="0">
                <a:latin typeface="Bookman Old Style" pitchFamily="18" charset="0"/>
              </a:rPr>
              <a:t>A connected graph is said to be Hamiltonian if it contains each vertex of G exactly once. Such a path is called a </a:t>
            </a:r>
            <a:r>
              <a:rPr lang="en-IN" sz="2000" b="1" dirty="0">
                <a:latin typeface="Bookman Old Style" pitchFamily="18" charset="0"/>
              </a:rPr>
              <a:t>Hamiltonian path</a:t>
            </a:r>
            <a:r>
              <a:rPr lang="en-IN" sz="2000" dirty="0" smtClean="0">
                <a:latin typeface="Bookman Old Style" pitchFamily="18" charset="0"/>
              </a:rPr>
              <a:t>.</a:t>
            </a:r>
            <a:endParaRPr lang="en-IN" sz="2000" dirty="0">
              <a:latin typeface="Bookman Old Style" pitchFamily="18" charset="0"/>
            </a:endParaRPr>
          </a:p>
        </p:txBody>
      </p:sp>
      <p:pic>
        <p:nvPicPr>
          <p:cNvPr id="6" name="Picture 5" descr="Hamiltonian Path"/>
          <p:cNvPicPr/>
          <p:nvPr/>
        </p:nvPicPr>
        <p:blipFill>
          <a:blip r:embed="rId3"/>
          <a:srcRect/>
          <a:stretch>
            <a:fillRect/>
          </a:stretch>
        </p:blipFill>
        <p:spPr bwMode="auto">
          <a:xfrm>
            <a:off x="428596" y="4071942"/>
            <a:ext cx="3028950" cy="1895475"/>
          </a:xfrm>
          <a:prstGeom prst="rect">
            <a:avLst/>
          </a:prstGeom>
          <a:noFill/>
          <a:ln w="9525">
            <a:noFill/>
            <a:miter lim="800000"/>
            <a:headEnd/>
            <a:tailEnd/>
          </a:ln>
        </p:spPr>
      </p:pic>
      <p:sp>
        <p:nvSpPr>
          <p:cNvPr id="54273" name="Rectangle 1"/>
          <p:cNvSpPr>
            <a:spLocks noChangeArrowheads="1"/>
          </p:cNvSpPr>
          <p:nvPr/>
        </p:nvSpPr>
        <p:spPr bwMode="auto">
          <a:xfrm>
            <a:off x="4214810" y="3929066"/>
            <a:ext cx="4714908"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Hamiltonian Path</a:t>
            </a: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 e-d-b-a-c.</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sz="2000" b="1"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Note</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Euler’s circuit contains each edge of the graph exactly once.</a:t>
            </a:r>
            <a:endParaRPr kumimoji="0" lang="en-US" sz="2000" b="0" i="0" u="none" strike="noStrike" cap="none" normalizeH="0" baseline="0" dirty="0" smtClean="0">
              <a:ln>
                <a:noFill/>
              </a:ln>
              <a:solidFill>
                <a:schemeClr val="tx1"/>
              </a:solidFill>
              <a:effectLst/>
              <a:latin typeface="Bookman Old Style" pitchFamily="18" charset="0"/>
              <a:ea typeface="Times New Roman" pitchFamily="18"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2000" b="0" i="0" u="none" strike="noStrike" cap="none" normalizeH="0" baseline="0" dirty="0" smtClean="0">
                <a:ln>
                  <a:noFill/>
                </a:ln>
                <a:solidFill>
                  <a:srgbClr val="000000"/>
                </a:solidFill>
                <a:effectLst/>
                <a:latin typeface="Bookman Old Style" pitchFamily="18" charset="0"/>
                <a:ea typeface="Times New Roman" pitchFamily="18" charset="0"/>
                <a:cs typeface="Arial" pitchFamily="34" charset="0"/>
              </a:rPr>
              <a:t>In a Hamiltonian cycle, some edges of the graph can be skipped.</a:t>
            </a:r>
            <a:endParaRPr kumimoji="0" lang="en-US" sz="2000" b="0" i="0" u="none" strike="noStrike" cap="none" normalizeH="0" baseline="0" dirty="0" smtClean="0">
              <a:ln>
                <a:noFill/>
              </a:ln>
              <a:solidFill>
                <a:schemeClr val="tx1"/>
              </a:solidFill>
              <a:effectLst/>
              <a:latin typeface="Bookman Old Style" pitchFamily="18" charset="0"/>
              <a:cs typeface="Arial" pitchFamily="34" charset="0"/>
            </a:endParaRPr>
          </a:p>
        </p:txBody>
      </p:sp>
      <p:sp>
        <p:nvSpPr>
          <p:cNvPr id="7" name="Right Arrow 6"/>
          <p:cNvSpPr/>
          <p:nvPr/>
        </p:nvSpPr>
        <p:spPr>
          <a:xfrm>
            <a:off x="3143240" y="4786322"/>
            <a:ext cx="92869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2" y="-8454"/>
            <a:ext cx="9144000" cy="1080000"/>
          </a:xfrm>
          <a:solidFill>
            <a:srgbClr val="00B0F0"/>
          </a:solidFill>
        </p:spPr>
        <p:txBody>
          <a:bodyPr vert="horz" lIns="91440" tIns="45720" rIns="91440" bIns="45720" rtlCol="0" anchor="ctr">
            <a:normAutofit/>
          </a:bodyPr>
          <a:lstStyle/>
          <a:p>
            <a:r>
              <a:rPr lang="en-US" b="1" dirty="0">
                <a:latin typeface="Bookman Old Style" pitchFamily="18" charset="0"/>
              </a:rPr>
              <a:t>Chromatic Numbers</a:t>
            </a:r>
            <a:endParaRPr lang="en-IN" b="1"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6"/>
            <a:ext cx="9144032"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a:latin typeface="Bookman Old Style" pitchFamily="18" charset="0"/>
              </a:rPr>
              <a:t>Graph </a:t>
            </a:r>
            <a:r>
              <a:rPr lang="en-IN" sz="2000" b="1" dirty="0" err="1">
                <a:latin typeface="Bookman Old Style" pitchFamily="18" charset="0"/>
              </a:rPr>
              <a:t>Coloring</a:t>
            </a:r>
            <a:r>
              <a:rPr lang="en-IN" sz="2000" b="1" dirty="0">
                <a:latin typeface="Bookman Old Style" pitchFamily="18" charset="0"/>
              </a:rPr>
              <a:t>:</a:t>
            </a:r>
          </a:p>
          <a:p>
            <a:pPr algn="just"/>
            <a:r>
              <a:rPr lang="en-IN" sz="2000" dirty="0">
                <a:latin typeface="Bookman Old Style" pitchFamily="18" charset="0"/>
              </a:rPr>
              <a:t>Suppose that G= (V,E) is a graph with no multiple edges. </a:t>
            </a:r>
            <a:endParaRPr lang="en-IN" sz="2000" dirty="0" smtClean="0">
              <a:latin typeface="Bookman Old Style" pitchFamily="18" charset="0"/>
            </a:endParaRPr>
          </a:p>
          <a:p>
            <a:pPr algn="just"/>
            <a:r>
              <a:rPr lang="en-IN" sz="2000" dirty="0" smtClean="0">
                <a:latin typeface="Bookman Old Style" pitchFamily="18" charset="0"/>
              </a:rPr>
              <a:t>A </a:t>
            </a:r>
            <a:r>
              <a:rPr lang="en-IN" sz="2000" dirty="0">
                <a:latin typeface="Bookman Old Style" pitchFamily="18" charset="0"/>
              </a:rPr>
              <a:t>vertex </a:t>
            </a:r>
            <a:r>
              <a:rPr lang="en-IN" sz="2000" dirty="0" err="1">
                <a:latin typeface="Bookman Old Style" pitchFamily="18" charset="0"/>
              </a:rPr>
              <a:t>coloring</a:t>
            </a:r>
            <a:r>
              <a:rPr lang="en-IN" sz="2000" dirty="0">
                <a:latin typeface="Bookman Old Style" pitchFamily="18" charset="0"/>
              </a:rPr>
              <a:t> of G is an assignment of </a:t>
            </a:r>
            <a:r>
              <a:rPr lang="en-IN" sz="2000" dirty="0" err="1">
                <a:latin typeface="Bookman Old Style" pitchFamily="18" charset="0"/>
              </a:rPr>
              <a:t>colors</a:t>
            </a:r>
            <a:r>
              <a:rPr lang="en-IN" sz="2000" dirty="0">
                <a:latin typeface="Bookman Old Style" pitchFamily="18" charset="0"/>
              </a:rPr>
              <a:t> to the vertices of G such that adjacent vertices have different </a:t>
            </a:r>
            <a:r>
              <a:rPr lang="en-IN" sz="2000" dirty="0" err="1">
                <a:latin typeface="Bookman Old Style" pitchFamily="18" charset="0"/>
              </a:rPr>
              <a:t>colors</a:t>
            </a:r>
            <a:r>
              <a:rPr lang="en-IN" sz="2000" dirty="0">
                <a:latin typeface="Bookman Old Style" pitchFamily="18" charset="0"/>
              </a:rPr>
              <a:t>. </a:t>
            </a:r>
            <a:endParaRPr lang="en-IN" sz="2000" dirty="0" smtClean="0">
              <a:latin typeface="Bookman Old Style" pitchFamily="18" charset="0"/>
            </a:endParaRPr>
          </a:p>
          <a:p>
            <a:pPr algn="just"/>
            <a:r>
              <a:rPr lang="en-IN" sz="2000" dirty="0" smtClean="0">
                <a:latin typeface="Bookman Old Style" pitchFamily="18" charset="0"/>
              </a:rPr>
              <a:t>A </a:t>
            </a:r>
            <a:r>
              <a:rPr lang="en-IN" sz="2000" dirty="0">
                <a:latin typeface="Bookman Old Style" pitchFamily="18" charset="0"/>
              </a:rPr>
              <a:t>graph G is M-</a:t>
            </a:r>
            <a:r>
              <a:rPr lang="en-IN" sz="2000" dirty="0" err="1">
                <a:latin typeface="Bookman Old Style" pitchFamily="18" charset="0"/>
              </a:rPr>
              <a:t>Colorable</a:t>
            </a:r>
            <a:r>
              <a:rPr lang="en-IN" sz="2000" dirty="0">
                <a:latin typeface="Bookman Old Style" pitchFamily="18" charset="0"/>
              </a:rPr>
              <a:t> if there exists a </a:t>
            </a:r>
            <a:r>
              <a:rPr lang="en-IN" sz="2000" dirty="0" err="1">
                <a:latin typeface="Bookman Old Style" pitchFamily="18" charset="0"/>
              </a:rPr>
              <a:t>coloring</a:t>
            </a:r>
            <a:r>
              <a:rPr lang="en-IN" sz="2000" dirty="0">
                <a:latin typeface="Bookman Old Style" pitchFamily="18" charset="0"/>
              </a:rPr>
              <a:t> of G which uses M-</a:t>
            </a:r>
            <a:r>
              <a:rPr lang="en-IN" sz="2000" dirty="0" err="1">
                <a:latin typeface="Bookman Old Style" pitchFamily="18" charset="0"/>
              </a:rPr>
              <a:t>Colors</a:t>
            </a:r>
            <a:r>
              <a:rPr lang="en-IN" sz="2000" dirty="0">
                <a:latin typeface="Bookman Old Style" pitchFamily="18" charset="0"/>
              </a:rPr>
              <a:t>.</a:t>
            </a:r>
          </a:p>
          <a:p>
            <a:pPr algn="just"/>
            <a:r>
              <a:rPr lang="en-IN" sz="2000" b="1" dirty="0">
                <a:latin typeface="Bookman Old Style" pitchFamily="18" charset="0"/>
              </a:rPr>
              <a:t>Proper </a:t>
            </a:r>
            <a:r>
              <a:rPr lang="en-IN" sz="2000" b="1" dirty="0" err="1">
                <a:latin typeface="Bookman Old Style" pitchFamily="18" charset="0"/>
              </a:rPr>
              <a:t>Coloring</a:t>
            </a:r>
            <a:r>
              <a:rPr lang="en-IN" sz="2000" b="1" dirty="0">
                <a:latin typeface="Bookman Old Style" pitchFamily="18" charset="0"/>
              </a:rPr>
              <a:t>:</a:t>
            </a:r>
            <a:r>
              <a:rPr lang="en-IN" sz="2000" dirty="0">
                <a:latin typeface="Bookman Old Style" pitchFamily="18" charset="0"/>
              </a:rPr>
              <a:t> A </a:t>
            </a:r>
            <a:r>
              <a:rPr lang="en-IN" sz="2000" dirty="0" err="1">
                <a:latin typeface="Bookman Old Style" pitchFamily="18" charset="0"/>
              </a:rPr>
              <a:t>coloring</a:t>
            </a:r>
            <a:r>
              <a:rPr lang="en-IN" sz="2000" dirty="0">
                <a:latin typeface="Bookman Old Style" pitchFamily="18" charset="0"/>
              </a:rPr>
              <a:t> is proper if any two adjacent vertices u and v have different </a:t>
            </a:r>
            <a:r>
              <a:rPr lang="en-IN" sz="2000" dirty="0" err="1">
                <a:latin typeface="Bookman Old Style" pitchFamily="18" charset="0"/>
              </a:rPr>
              <a:t>colors</a:t>
            </a:r>
            <a:r>
              <a:rPr lang="en-IN" sz="2000" dirty="0">
                <a:latin typeface="Bookman Old Style" pitchFamily="18" charset="0"/>
              </a:rPr>
              <a:t> otherwise it is called improper </a:t>
            </a:r>
            <a:r>
              <a:rPr lang="en-IN" sz="2000" dirty="0" err="1">
                <a:latin typeface="Bookman Old Style" pitchFamily="18" charset="0"/>
              </a:rPr>
              <a:t>coloring</a:t>
            </a:r>
            <a:r>
              <a:rPr lang="en-IN" sz="2000" dirty="0">
                <a:latin typeface="Bookman Old Style" pitchFamily="18" charset="0"/>
              </a:rPr>
              <a:t>.</a:t>
            </a:r>
          </a:p>
        </p:txBody>
      </p:sp>
      <p:pic>
        <p:nvPicPr>
          <p:cNvPr id="8" name="Picture 7" descr="Planar and Non-Planar Graphs"/>
          <p:cNvPicPr/>
          <p:nvPr/>
        </p:nvPicPr>
        <p:blipFill>
          <a:blip r:embed="rId4"/>
          <a:srcRect/>
          <a:stretch>
            <a:fillRect/>
          </a:stretch>
        </p:blipFill>
        <p:spPr bwMode="auto">
          <a:xfrm>
            <a:off x="357158" y="4000504"/>
            <a:ext cx="4786346" cy="1461600"/>
          </a:xfrm>
          <a:prstGeom prst="rect">
            <a:avLst/>
          </a:prstGeom>
          <a:noFill/>
          <a:ln w="9525">
            <a:noFill/>
            <a:miter lim="800000"/>
            <a:headEnd/>
            <a:tailEnd/>
          </a:ln>
        </p:spPr>
      </p:pic>
      <p:sp>
        <p:nvSpPr>
          <p:cNvPr id="54273" name="Rectangle 1"/>
          <p:cNvSpPr>
            <a:spLocks noChangeArrowheads="1"/>
          </p:cNvSpPr>
          <p:nvPr/>
        </p:nvSpPr>
        <p:spPr bwMode="auto">
          <a:xfrm>
            <a:off x="4214810" y="4357694"/>
            <a:ext cx="471490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IN" sz="2400" dirty="0">
                <a:latin typeface="Bookman Old Style" pitchFamily="18" charset="0"/>
              </a:rPr>
              <a:t>The graph shown in fig is a minimum 3-colorable, hence x(G)=3</a:t>
            </a:r>
          </a:p>
        </p:txBody>
      </p:sp>
      <p:sp>
        <p:nvSpPr>
          <p:cNvPr id="7" name="Right Arrow 6"/>
          <p:cNvSpPr/>
          <p:nvPr/>
        </p:nvSpPr>
        <p:spPr>
          <a:xfrm>
            <a:off x="3071802" y="4572008"/>
            <a:ext cx="92869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2" y="-8454"/>
            <a:ext cx="9144000" cy="1080000"/>
          </a:xfrm>
          <a:solidFill>
            <a:srgbClr val="00B0F0"/>
          </a:solidFill>
        </p:spPr>
        <p:txBody>
          <a:bodyPr vert="horz" lIns="91440" tIns="45720" rIns="91440" bIns="45720" rtlCol="0" anchor="ctr">
            <a:normAutofit/>
          </a:bodyPr>
          <a:lstStyle/>
          <a:p>
            <a:r>
              <a:rPr lang="en-US" b="1" dirty="0">
                <a:latin typeface="Bookman Old Style" pitchFamily="18" charset="0"/>
              </a:rPr>
              <a:t>Chromatic Numbers</a:t>
            </a:r>
            <a:endParaRPr lang="en-IN" b="1"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6"/>
            <a:ext cx="9144032"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b="1" dirty="0">
                <a:latin typeface="Bookman Old Style" pitchFamily="18" charset="0"/>
              </a:rPr>
              <a:t>Chromatic number of G:</a:t>
            </a:r>
            <a:r>
              <a:rPr lang="en-IN" sz="2000" dirty="0">
                <a:latin typeface="Bookman Old Style" pitchFamily="18" charset="0"/>
              </a:rPr>
              <a:t> The minimum number of </a:t>
            </a:r>
            <a:r>
              <a:rPr lang="en-IN" sz="2000" dirty="0" err="1">
                <a:latin typeface="Bookman Old Style" pitchFamily="18" charset="0"/>
              </a:rPr>
              <a:t>colors</a:t>
            </a:r>
            <a:r>
              <a:rPr lang="en-IN" sz="2000" dirty="0">
                <a:latin typeface="Bookman Old Style" pitchFamily="18" charset="0"/>
              </a:rPr>
              <a:t> needed to produce a proper </a:t>
            </a:r>
            <a:r>
              <a:rPr lang="en-IN" sz="2000" dirty="0" err="1">
                <a:latin typeface="Bookman Old Style" pitchFamily="18" charset="0"/>
              </a:rPr>
              <a:t>coloring</a:t>
            </a:r>
            <a:r>
              <a:rPr lang="en-IN" sz="2000" dirty="0">
                <a:latin typeface="Bookman Old Style" pitchFamily="18" charset="0"/>
              </a:rPr>
              <a:t> of a graph G is called the chromatic number of G and is denoted by x(G).</a:t>
            </a:r>
          </a:p>
          <a:p>
            <a:pPr algn="just"/>
            <a:r>
              <a:rPr lang="en-IN" sz="2000" b="1" dirty="0">
                <a:latin typeface="Bookman Old Style" pitchFamily="18" charset="0"/>
              </a:rPr>
              <a:t>Example:</a:t>
            </a:r>
            <a:r>
              <a:rPr lang="en-IN" sz="2000" dirty="0">
                <a:latin typeface="Bookman Old Style" pitchFamily="18" charset="0"/>
              </a:rPr>
              <a:t> The chromatic number of </a:t>
            </a:r>
            <a:r>
              <a:rPr lang="en-IN" sz="2000" dirty="0" err="1">
                <a:latin typeface="Bookman Old Style" pitchFamily="18" charset="0"/>
              </a:rPr>
              <a:t>K</a:t>
            </a:r>
            <a:r>
              <a:rPr lang="en-IN" sz="2000" baseline="-25000" dirty="0" err="1">
                <a:latin typeface="Bookman Old Style" pitchFamily="18" charset="0"/>
              </a:rPr>
              <a:t>n</a:t>
            </a:r>
            <a:r>
              <a:rPr lang="en-IN" sz="2000" dirty="0">
                <a:latin typeface="Bookman Old Style" pitchFamily="18" charset="0"/>
              </a:rPr>
              <a:t> is n.</a:t>
            </a:r>
          </a:p>
          <a:p>
            <a:pPr algn="just"/>
            <a:r>
              <a:rPr lang="en-IN" sz="2000" b="1" dirty="0">
                <a:latin typeface="Bookman Old Style" pitchFamily="18" charset="0"/>
              </a:rPr>
              <a:t>Solution:</a:t>
            </a:r>
            <a:r>
              <a:rPr lang="en-IN" sz="2000" dirty="0">
                <a:latin typeface="Bookman Old Style" pitchFamily="18" charset="0"/>
              </a:rPr>
              <a:t> A </a:t>
            </a:r>
            <a:r>
              <a:rPr lang="en-IN" sz="2000" dirty="0" err="1">
                <a:latin typeface="Bookman Old Style" pitchFamily="18" charset="0"/>
              </a:rPr>
              <a:t>coloring</a:t>
            </a:r>
            <a:r>
              <a:rPr lang="en-IN" sz="2000" dirty="0">
                <a:latin typeface="Bookman Old Style" pitchFamily="18" charset="0"/>
              </a:rPr>
              <a:t> of </a:t>
            </a:r>
            <a:r>
              <a:rPr lang="en-IN" sz="2000" dirty="0" err="1">
                <a:latin typeface="Bookman Old Style" pitchFamily="18" charset="0"/>
              </a:rPr>
              <a:t>K</a:t>
            </a:r>
            <a:r>
              <a:rPr lang="en-IN" sz="2000" baseline="-25000" dirty="0" err="1">
                <a:latin typeface="Bookman Old Style" pitchFamily="18" charset="0"/>
              </a:rPr>
              <a:t>n</a:t>
            </a:r>
            <a:r>
              <a:rPr lang="en-IN" sz="2000" dirty="0">
                <a:latin typeface="Bookman Old Style" pitchFamily="18" charset="0"/>
              </a:rPr>
              <a:t> can be constructed using n colours by assigning different </a:t>
            </a:r>
            <a:r>
              <a:rPr lang="en-IN" sz="2000" dirty="0" err="1">
                <a:latin typeface="Bookman Old Style" pitchFamily="18" charset="0"/>
              </a:rPr>
              <a:t>colors</a:t>
            </a:r>
            <a:r>
              <a:rPr lang="en-IN" sz="2000" dirty="0">
                <a:latin typeface="Bookman Old Style" pitchFamily="18" charset="0"/>
              </a:rPr>
              <a:t> to each vertex. No two vertices can be assigned the same </a:t>
            </a:r>
            <a:r>
              <a:rPr lang="en-IN" sz="2000" dirty="0" err="1">
                <a:latin typeface="Bookman Old Style" pitchFamily="18" charset="0"/>
              </a:rPr>
              <a:t>colors</a:t>
            </a:r>
            <a:r>
              <a:rPr lang="en-IN" sz="2000" dirty="0">
                <a:latin typeface="Bookman Old Style" pitchFamily="18" charset="0"/>
              </a:rPr>
              <a:t>, since every two vertices of this graph are adjacent. Hence the chromatic number of </a:t>
            </a:r>
            <a:r>
              <a:rPr lang="en-IN" sz="2000" dirty="0" err="1">
                <a:latin typeface="Bookman Old Style" pitchFamily="18" charset="0"/>
              </a:rPr>
              <a:t>K</a:t>
            </a:r>
            <a:r>
              <a:rPr lang="en-IN" sz="2000" baseline="-25000" dirty="0" err="1">
                <a:latin typeface="Bookman Old Style" pitchFamily="18" charset="0"/>
              </a:rPr>
              <a:t>n</a:t>
            </a:r>
            <a:r>
              <a:rPr lang="en-IN" sz="2000" dirty="0">
                <a:latin typeface="Bookman Old Style" pitchFamily="18" charset="0"/>
              </a:rPr>
              <a:t>=n.</a:t>
            </a:r>
          </a:p>
          <a:p>
            <a:pPr algn="just"/>
            <a:r>
              <a:rPr lang="en-IN" sz="2000" b="1" dirty="0">
                <a:latin typeface="Bookman Old Style" pitchFamily="18" charset="0"/>
              </a:rPr>
              <a:t>Applications of Graph </a:t>
            </a:r>
            <a:r>
              <a:rPr lang="en-IN" sz="2000" b="1" dirty="0" err="1" smtClean="0">
                <a:latin typeface="Bookman Old Style" pitchFamily="18" charset="0"/>
              </a:rPr>
              <a:t>Coloring</a:t>
            </a:r>
            <a:r>
              <a:rPr lang="en-IN" sz="2000" b="1" dirty="0" smtClean="0">
                <a:latin typeface="Bookman Old Style" pitchFamily="18" charset="0"/>
              </a:rPr>
              <a:t>:</a:t>
            </a:r>
            <a:endParaRPr lang="en-IN" sz="2000" b="1" dirty="0">
              <a:latin typeface="Bookman Old Style" pitchFamily="18" charset="0"/>
            </a:endParaRPr>
          </a:p>
          <a:p>
            <a:pPr lvl="0" algn="just"/>
            <a:r>
              <a:rPr lang="en-IN" sz="2000" dirty="0" smtClean="0">
                <a:latin typeface="Bookman Old Style" pitchFamily="18" charset="0"/>
              </a:rPr>
              <a:t>Register </a:t>
            </a:r>
            <a:r>
              <a:rPr lang="en-IN" sz="2000" dirty="0">
                <a:latin typeface="Bookman Old Style" pitchFamily="18" charset="0"/>
              </a:rPr>
              <a:t>Allocation</a:t>
            </a:r>
          </a:p>
          <a:p>
            <a:pPr lvl="0" algn="just"/>
            <a:r>
              <a:rPr lang="en-IN" sz="2000" dirty="0">
                <a:latin typeface="Bookman Old Style" pitchFamily="18" charset="0"/>
              </a:rPr>
              <a:t>Map </a:t>
            </a:r>
            <a:r>
              <a:rPr lang="en-IN" sz="2000" dirty="0" err="1">
                <a:latin typeface="Bookman Old Style" pitchFamily="18" charset="0"/>
              </a:rPr>
              <a:t>Coloring</a:t>
            </a:r>
            <a:endParaRPr lang="en-IN" sz="2000" dirty="0">
              <a:latin typeface="Bookman Old Style" pitchFamily="18" charset="0"/>
            </a:endParaRPr>
          </a:p>
          <a:p>
            <a:pPr lvl="0" algn="just"/>
            <a:r>
              <a:rPr lang="en-IN" sz="2000" dirty="0">
                <a:latin typeface="Bookman Old Style" pitchFamily="18" charset="0"/>
              </a:rPr>
              <a:t>Bipartite Graph Checking</a:t>
            </a:r>
          </a:p>
          <a:p>
            <a:pPr lvl="0" algn="just"/>
            <a:r>
              <a:rPr lang="en-IN" sz="2000" dirty="0">
                <a:latin typeface="Bookman Old Style" pitchFamily="18" charset="0"/>
              </a:rPr>
              <a:t>Mobile Radio Frequency Assignment</a:t>
            </a:r>
          </a:p>
          <a:p>
            <a:pPr lvl="0" algn="just"/>
            <a:r>
              <a:rPr lang="en-IN" sz="2000" dirty="0">
                <a:latin typeface="Bookman Old Style" pitchFamily="18" charset="0"/>
              </a:rPr>
              <a:t>Making a time table, etc.</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32" y="-8454"/>
            <a:ext cx="9144000" cy="1080000"/>
          </a:xfrm>
          <a:solidFill>
            <a:srgbClr val="00B0F0"/>
          </a:solidFill>
        </p:spPr>
        <p:txBody>
          <a:bodyPr vert="horz" lIns="91440" tIns="45720" rIns="91440" bIns="45720" rtlCol="0" anchor="ctr">
            <a:normAutofit/>
          </a:bodyPr>
          <a:lstStyle/>
          <a:p>
            <a:r>
              <a:rPr lang="en-US" b="1" dirty="0">
                <a:latin typeface="Bookman Old Style" pitchFamily="18" charset="0"/>
              </a:rPr>
              <a:t>Chromatic Numbers</a:t>
            </a:r>
            <a:endParaRPr lang="en-IN" b="1"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34817" name="Rectangle 1"/>
          <p:cNvSpPr>
            <a:spLocks noChangeArrowheads="1"/>
          </p:cNvSpPr>
          <p:nvPr/>
        </p:nvSpPr>
        <p:spPr bwMode="auto">
          <a:xfrm>
            <a:off x="-32" y="1071546"/>
            <a:ext cx="9144032"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en-IN" sz="2000" dirty="0">
                <a:latin typeface="Bookman Old Style" pitchFamily="18" charset="0"/>
              </a:rPr>
              <a:t>Four </a:t>
            </a:r>
            <a:r>
              <a:rPr lang="en-IN" sz="2000" dirty="0" err="1">
                <a:latin typeface="Bookman Old Style" pitchFamily="18" charset="0"/>
              </a:rPr>
              <a:t>color</a:t>
            </a:r>
            <a:r>
              <a:rPr lang="en-IN" sz="2000" dirty="0">
                <a:latin typeface="Bookman Old Style" pitchFamily="18" charset="0"/>
              </a:rPr>
              <a:t> Theorem: </a:t>
            </a:r>
            <a:endParaRPr lang="en-IN" sz="2000" dirty="0" smtClean="0">
              <a:latin typeface="Bookman Old Style" pitchFamily="18" charset="0"/>
            </a:endParaRPr>
          </a:p>
          <a:p>
            <a:pPr algn="just"/>
            <a:endParaRPr lang="en-IN" sz="2000" dirty="0">
              <a:latin typeface="Bookman Old Style" pitchFamily="18" charset="0"/>
            </a:endParaRPr>
          </a:p>
          <a:p>
            <a:pPr algn="just"/>
            <a:r>
              <a:rPr lang="en-IN" sz="2000" dirty="0" smtClean="0">
                <a:latin typeface="Bookman Old Style" pitchFamily="18" charset="0"/>
              </a:rPr>
              <a:t>If </a:t>
            </a:r>
            <a:r>
              <a:rPr lang="en-IN" sz="2000" dirty="0">
                <a:latin typeface="Bookman Old Style" pitchFamily="18" charset="0"/>
              </a:rPr>
              <a:t>the regions of a planar graph are </a:t>
            </a:r>
            <a:r>
              <a:rPr lang="en-IN" sz="2000" dirty="0" err="1">
                <a:latin typeface="Bookman Old Style" pitchFamily="18" charset="0"/>
              </a:rPr>
              <a:t>colored</a:t>
            </a:r>
            <a:r>
              <a:rPr lang="en-IN" sz="2000" dirty="0">
                <a:latin typeface="Bookman Old Style" pitchFamily="18" charset="0"/>
              </a:rPr>
              <a:t> so that adjacent regions have different </a:t>
            </a:r>
            <a:r>
              <a:rPr lang="en-IN" sz="2000" dirty="0" err="1">
                <a:latin typeface="Bookman Old Style" pitchFamily="18" charset="0"/>
              </a:rPr>
              <a:t>colors</a:t>
            </a:r>
            <a:r>
              <a:rPr lang="en-IN" sz="2000" dirty="0">
                <a:latin typeface="Bookman Old Style" pitchFamily="18" charset="0"/>
              </a:rPr>
              <a:t>, then no more than 4 </a:t>
            </a:r>
            <a:r>
              <a:rPr lang="en-IN" sz="2000" dirty="0" err="1">
                <a:latin typeface="Bookman Old Style" pitchFamily="18" charset="0"/>
              </a:rPr>
              <a:t>colors</a:t>
            </a:r>
            <a:r>
              <a:rPr lang="en-IN" sz="2000" dirty="0">
                <a:latin typeface="Bookman Old Style" pitchFamily="18" charset="0"/>
              </a:rPr>
              <a:t> are required. </a:t>
            </a:r>
          </a:p>
          <a:p>
            <a:pPr lvl="0" algn="just"/>
            <a:endParaRPr lang="en-IN" sz="2000" dirty="0" smtClean="0">
              <a:latin typeface="Bookman Old Style" pitchFamily="18" charset="0"/>
            </a:endParaRPr>
          </a:p>
          <a:p>
            <a:pPr lvl="0" algn="just"/>
            <a:endParaRPr lang="en-IN" sz="2000" dirty="0">
              <a:latin typeface="Bookman Old Style" pitchFamily="18" charset="0"/>
            </a:endParaRPr>
          </a:p>
        </p:txBody>
      </p:sp>
      <p:pic>
        <p:nvPicPr>
          <p:cNvPr id="6" name="Picture 5"/>
          <p:cNvPicPr/>
          <p:nvPr/>
        </p:nvPicPr>
        <p:blipFill>
          <a:blip r:embed="rId4"/>
          <a:srcRect/>
          <a:stretch>
            <a:fillRect/>
          </a:stretch>
        </p:blipFill>
        <p:spPr bwMode="auto">
          <a:xfrm>
            <a:off x="2071670" y="2643182"/>
            <a:ext cx="3929090" cy="1357322"/>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3" name="Subtitle 2"/>
          <p:cNvSpPr>
            <a:spLocks noGrp="1"/>
          </p:cNvSpPr>
          <p:nvPr>
            <p:ph type="subTitle" idx="1"/>
          </p:nvPr>
        </p:nvSpPr>
        <p:spPr>
          <a:xfrm>
            <a:off x="0" y="1142984"/>
            <a:ext cx="9144000" cy="5500726"/>
          </a:xfrm>
        </p:spPr>
        <p:txBody>
          <a:bodyPr>
            <a:normAutofit/>
          </a:bodyPr>
          <a:lstStyle/>
          <a:p>
            <a:pPr algn="l">
              <a:lnSpc>
                <a:spcPct val="150000"/>
              </a:lnSpc>
            </a:pPr>
            <a:r>
              <a:rPr lang="en-IN" sz="2000" b="1" dirty="0">
                <a:solidFill>
                  <a:schemeClr val="tx1"/>
                </a:solidFill>
                <a:latin typeface="Bookman Old Style" pitchFamily="18" charset="0"/>
              </a:rPr>
              <a:t>Pendant Vertex:</a:t>
            </a:r>
            <a:r>
              <a:rPr lang="en-IN" sz="2000" dirty="0">
                <a:solidFill>
                  <a:schemeClr val="tx1"/>
                </a:solidFill>
                <a:latin typeface="Bookman Old Style" pitchFamily="18" charset="0"/>
              </a:rPr>
              <a:t> A vertex with degree one is called a Pendant Vertex.</a:t>
            </a:r>
          </a:p>
          <a:p>
            <a:pPr algn="l">
              <a:lnSpc>
                <a:spcPct val="150000"/>
              </a:lnSpc>
            </a:pPr>
            <a:r>
              <a:rPr lang="en-IN" sz="2000" b="1" dirty="0">
                <a:solidFill>
                  <a:schemeClr val="tx1"/>
                </a:solidFill>
                <a:latin typeface="Bookman Old Style" pitchFamily="18" charset="0"/>
              </a:rPr>
              <a:t>Pendant Edge:</a:t>
            </a:r>
            <a:r>
              <a:rPr lang="en-IN" sz="2000" dirty="0">
                <a:solidFill>
                  <a:schemeClr val="tx1"/>
                </a:solidFill>
                <a:latin typeface="Bookman Old Style" pitchFamily="18" charset="0"/>
              </a:rPr>
              <a:t> The only edge which is an incident with a pendant vertex is called the Pendant Edge.</a:t>
            </a:r>
          </a:p>
          <a:p>
            <a:pPr algn="l">
              <a:lnSpc>
                <a:spcPct val="150000"/>
              </a:lnSpc>
            </a:pPr>
            <a:r>
              <a:rPr lang="en-IN" sz="2000" b="1" dirty="0">
                <a:solidFill>
                  <a:schemeClr val="tx1"/>
                </a:solidFill>
                <a:latin typeface="Bookman Old Style" pitchFamily="18" charset="0"/>
              </a:rPr>
              <a:t>Odd Vertex:</a:t>
            </a:r>
            <a:r>
              <a:rPr lang="en-IN" sz="2000" dirty="0">
                <a:solidFill>
                  <a:schemeClr val="tx1"/>
                </a:solidFill>
                <a:latin typeface="Bookman Old Style" pitchFamily="18" charset="0"/>
              </a:rPr>
              <a:t> A vertex having degree odd is called an odd vertex.</a:t>
            </a:r>
          </a:p>
          <a:p>
            <a:pPr algn="l">
              <a:lnSpc>
                <a:spcPct val="150000"/>
              </a:lnSpc>
            </a:pPr>
            <a:r>
              <a:rPr lang="en-IN" sz="2000" b="1" dirty="0">
                <a:solidFill>
                  <a:schemeClr val="tx1"/>
                </a:solidFill>
                <a:latin typeface="Bookman Old Style" pitchFamily="18" charset="0"/>
              </a:rPr>
              <a:t>Even Vertex:</a:t>
            </a:r>
            <a:r>
              <a:rPr lang="en-IN" sz="2000" dirty="0">
                <a:solidFill>
                  <a:schemeClr val="tx1"/>
                </a:solidFill>
                <a:latin typeface="Bookman Old Style" pitchFamily="18" charset="0"/>
              </a:rPr>
              <a:t> A vertex having a degree even is called an even vertex.</a:t>
            </a:r>
          </a:p>
          <a:p>
            <a:pPr algn="l">
              <a:lnSpc>
                <a:spcPct val="150000"/>
              </a:lnSpc>
            </a:pPr>
            <a:r>
              <a:rPr lang="en-IN" sz="2000" b="1" dirty="0">
                <a:solidFill>
                  <a:schemeClr val="tx1"/>
                </a:solidFill>
                <a:latin typeface="Bookman Old Style" pitchFamily="18" charset="0"/>
              </a:rPr>
              <a:t>Incident Edge:</a:t>
            </a:r>
            <a:r>
              <a:rPr lang="en-IN" sz="2000" dirty="0">
                <a:solidFill>
                  <a:schemeClr val="tx1"/>
                </a:solidFill>
                <a:latin typeface="Bookman Old Style" pitchFamily="18" charset="0"/>
              </a:rPr>
              <a:t> An edge is called incident with the vertices is connects.</a:t>
            </a:r>
          </a:p>
          <a:p>
            <a:pPr algn="l">
              <a:lnSpc>
                <a:spcPct val="150000"/>
              </a:lnSpc>
            </a:pPr>
            <a:r>
              <a:rPr lang="en-IN" sz="2000" b="1" dirty="0">
                <a:solidFill>
                  <a:schemeClr val="tx1"/>
                </a:solidFill>
                <a:latin typeface="Bookman Old Style" pitchFamily="18" charset="0"/>
              </a:rPr>
              <a:t>Adjacent Vertices:</a:t>
            </a:r>
            <a:r>
              <a:rPr lang="en-IN" sz="2000" dirty="0">
                <a:solidFill>
                  <a:schemeClr val="tx1"/>
                </a:solidFill>
                <a:latin typeface="Bookman Old Style" pitchFamily="18" charset="0"/>
              </a:rPr>
              <a:t> Two vertices are called adjacent if an edge links them. If there is an edge (u, v), then we can say vertex u is adjacent to vertex v, and vertex v is adjacent to vertex u.</a:t>
            </a:r>
          </a:p>
          <a:p>
            <a:pPr algn="l"/>
            <a:endParaRPr lang="en-IN" sz="1800" dirty="0">
              <a:latin typeface="Bookman Old Style"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3" name="Subtitle 2"/>
          <p:cNvSpPr>
            <a:spLocks noGrp="1"/>
          </p:cNvSpPr>
          <p:nvPr>
            <p:ph type="subTitle" idx="1"/>
          </p:nvPr>
        </p:nvSpPr>
        <p:spPr>
          <a:xfrm>
            <a:off x="4572000" y="1214422"/>
            <a:ext cx="4572000" cy="3500462"/>
          </a:xfrm>
        </p:spPr>
        <p:txBody>
          <a:bodyPr>
            <a:normAutofit/>
          </a:bodyPr>
          <a:lstStyle/>
          <a:p>
            <a:pPr algn="l"/>
            <a:r>
              <a:rPr lang="en-IN" sz="1800" dirty="0">
                <a:solidFill>
                  <a:schemeClr val="tx1"/>
                </a:solidFill>
                <a:latin typeface="Bookman Old Style" pitchFamily="18" charset="0"/>
              </a:rPr>
              <a:t>Consider the graph as shown in fig:</a:t>
            </a:r>
          </a:p>
          <a:p>
            <a:pPr marL="342900" indent="-342900" algn="l"/>
            <a:r>
              <a:rPr lang="en-IN" sz="1800" dirty="0">
                <a:solidFill>
                  <a:schemeClr val="tx1"/>
                </a:solidFill>
                <a:latin typeface="Bookman Old Style" pitchFamily="18" charset="0"/>
              </a:rPr>
              <a:t>Determine the following:</a:t>
            </a:r>
          </a:p>
          <a:p>
            <a:pPr marL="342900" lvl="0" indent="-342900" algn="l">
              <a:buFont typeface="+mj-lt"/>
              <a:buAutoNum type="arabicPeriod"/>
            </a:pPr>
            <a:r>
              <a:rPr lang="en-IN" sz="1800" dirty="0">
                <a:solidFill>
                  <a:schemeClr val="tx1"/>
                </a:solidFill>
                <a:latin typeface="Bookman Old Style" pitchFamily="18" charset="0"/>
              </a:rPr>
              <a:t>Pendant Vertices</a:t>
            </a:r>
          </a:p>
          <a:p>
            <a:pPr marL="342900" lvl="0" indent="-342900" algn="l">
              <a:buFont typeface="+mj-lt"/>
              <a:buAutoNum type="arabicPeriod"/>
            </a:pPr>
            <a:r>
              <a:rPr lang="en-IN" sz="1800" dirty="0">
                <a:solidFill>
                  <a:schemeClr val="tx1"/>
                </a:solidFill>
                <a:latin typeface="Bookman Old Style" pitchFamily="18" charset="0"/>
              </a:rPr>
              <a:t>Pendant Edges</a:t>
            </a:r>
          </a:p>
          <a:p>
            <a:pPr marL="342900" lvl="0" indent="-342900" algn="l">
              <a:buFont typeface="+mj-lt"/>
              <a:buAutoNum type="arabicPeriod"/>
            </a:pPr>
            <a:r>
              <a:rPr lang="en-IN" sz="1800" dirty="0">
                <a:solidFill>
                  <a:schemeClr val="tx1"/>
                </a:solidFill>
                <a:latin typeface="Bookman Old Style" pitchFamily="18" charset="0"/>
              </a:rPr>
              <a:t>Odd vertices</a:t>
            </a:r>
          </a:p>
          <a:p>
            <a:pPr marL="342900" lvl="0" indent="-342900" algn="l">
              <a:buFont typeface="+mj-lt"/>
              <a:buAutoNum type="arabicPeriod"/>
            </a:pPr>
            <a:r>
              <a:rPr lang="en-IN" sz="1800" dirty="0">
                <a:solidFill>
                  <a:schemeClr val="tx1"/>
                </a:solidFill>
                <a:latin typeface="Bookman Old Style" pitchFamily="18" charset="0"/>
              </a:rPr>
              <a:t>Even Vertices</a:t>
            </a:r>
          </a:p>
          <a:p>
            <a:pPr marL="342900" lvl="0" indent="-342900" algn="l">
              <a:buFont typeface="+mj-lt"/>
              <a:buAutoNum type="arabicPeriod"/>
            </a:pPr>
            <a:r>
              <a:rPr lang="en-IN" sz="1800" dirty="0">
                <a:solidFill>
                  <a:schemeClr val="tx1"/>
                </a:solidFill>
                <a:latin typeface="Bookman Old Style" pitchFamily="18" charset="0"/>
              </a:rPr>
              <a:t>Incident Edges</a:t>
            </a:r>
          </a:p>
          <a:p>
            <a:pPr marL="342900" lvl="0" indent="-342900" algn="l">
              <a:buFont typeface="+mj-lt"/>
              <a:buAutoNum type="arabicPeriod"/>
            </a:pPr>
            <a:r>
              <a:rPr lang="en-IN" sz="1800" dirty="0">
                <a:solidFill>
                  <a:schemeClr val="tx1"/>
                </a:solidFill>
                <a:latin typeface="Bookman Old Style" pitchFamily="18" charset="0"/>
              </a:rPr>
              <a:t>Adjacent Vertices</a:t>
            </a:r>
          </a:p>
          <a:p>
            <a:pPr algn="l"/>
            <a:endParaRPr lang="en-IN" sz="1800" dirty="0">
              <a:latin typeface="Bookman Old Style" pitchFamily="18" charset="0"/>
            </a:endParaRPr>
          </a:p>
        </p:txBody>
      </p:sp>
      <p:pic>
        <p:nvPicPr>
          <p:cNvPr id="4" name="Picture 3" descr="Graph"/>
          <p:cNvPicPr/>
          <p:nvPr/>
        </p:nvPicPr>
        <p:blipFill>
          <a:blip r:embed="rId2"/>
          <a:srcRect/>
          <a:stretch>
            <a:fillRect/>
          </a:stretch>
        </p:blipFill>
        <p:spPr bwMode="auto">
          <a:xfrm>
            <a:off x="0" y="1514482"/>
            <a:ext cx="4400550" cy="291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r>
              <a:rPr lang="en-IN" sz="2000" b="1" dirty="0">
                <a:latin typeface="Bookman Old Style" pitchFamily="18" charset="0"/>
              </a:rPr>
              <a:t>Solution:</a:t>
            </a:r>
            <a:endParaRPr lang="en-IN" sz="2000" dirty="0">
              <a:latin typeface="Bookman Old Style" pitchFamily="18" charset="0"/>
            </a:endParaRPr>
          </a:p>
          <a:p>
            <a:pPr lvl="0"/>
            <a:r>
              <a:rPr lang="en-IN" sz="2000" dirty="0">
                <a:latin typeface="Bookman Old Style" pitchFamily="18" charset="0"/>
              </a:rPr>
              <a:t>The vertex V</a:t>
            </a:r>
            <a:r>
              <a:rPr lang="en-IN" sz="2000" baseline="-25000" dirty="0">
                <a:latin typeface="Bookman Old Style" pitchFamily="18" charset="0"/>
              </a:rPr>
              <a:t>5</a:t>
            </a:r>
            <a:r>
              <a:rPr lang="en-IN" sz="2000" dirty="0">
                <a:latin typeface="Bookman Old Style" pitchFamily="18" charset="0"/>
              </a:rPr>
              <a:t>is the pendant vertex.</a:t>
            </a:r>
          </a:p>
          <a:p>
            <a:pPr lvl="0"/>
            <a:r>
              <a:rPr lang="en-IN" sz="2000" dirty="0">
                <a:latin typeface="Bookman Old Style" pitchFamily="18" charset="0"/>
              </a:rPr>
              <a:t>The edge (V</a:t>
            </a:r>
            <a:r>
              <a:rPr lang="en-IN" sz="2000" baseline="-25000" dirty="0">
                <a:latin typeface="Bookman Old Style" pitchFamily="18" charset="0"/>
              </a:rPr>
              <a:t>4,</a:t>
            </a:r>
            <a:r>
              <a:rPr lang="en-IN" sz="2000" dirty="0">
                <a:latin typeface="Bookman Old Style" pitchFamily="18" charset="0"/>
              </a:rPr>
              <a:t>V</a:t>
            </a:r>
            <a:r>
              <a:rPr lang="en-IN" sz="2000" baseline="-25000" dirty="0">
                <a:latin typeface="Bookman Old Style" pitchFamily="18" charset="0"/>
              </a:rPr>
              <a:t>5</a:t>
            </a:r>
            <a:r>
              <a:rPr lang="en-IN" sz="2000" dirty="0">
                <a:latin typeface="Bookman Old Style" pitchFamily="18" charset="0"/>
              </a:rPr>
              <a:t>) or e</a:t>
            </a:r>
            <a:r>
              <a:rPr lang="en-IN" sz="2000" baseline="-25000" dirty="0">
                <a:latin typeface="Bookman Old Style" pitchFamily="18" charset="0"/>
              </a:rPr>
              <a:t>5</a:t>
            </a:r>
            <a:r>
              <a:rPr lang="en-IN" sz="2000" dirty="0">
                <a:latin typeface="Bookman Old Style" pitchFamily="18" charset="0"/>
              </a:rPr>
              <a:t> is the pendant edge.</a:t>
            </a:r>
          </a:p>
          <a:p>
            <a:pPr lvl="0"/>
            <a:r>
              <a:rPr lang="en-IN" sz="2000" dirty="0">
                <a:latin typeface="Bookman Old Style" pitchFamily="18" charset="0"/>
              </a:rPr>
              <a:t>The vertices V</a:t>
            </a:r>
            <a:r>
              <a:rPr lang="en-IN" sz="2000" baseline="-25000" dirty="0">
                <a:latin typeface="Bookman Old Style" pitchFamily="18" charset="0"/>
              </a:rPr>
              <a:t>3</a:t>
            </a:r>
            <a:r>
              <a:rPr lang="en-IN" sz="2000" dirty="0">
                <a:latin typeface="Bookman Old Style" pitchFamily="18" charset="0"/>
              </a:rPr>
              <a:t> and V</a:t>
            </a:r>
            <a:r>
              <a:rPr lang="en-IN" sz="2000" baseline="-25000" dirty="0">
                <a:latin typeface="Bookman Old Style" pitchFamily="18" charset="0"/>
              </a:rPr>
              <a:t>5</a:t>
            </a:r>
            <a:r>
              <a:rPr lang="en-IN" sz="2000" dirty="0">
                <a:latin typeface="Bookman Old Style" pitchFamily="18" charset="0"/>
              </a:rPr>
              <a:t> are odd vertices.</a:t>
            </a:r>
          </a:p>
          <a:p>
            <a:pPr lvl="0"/>
            <a:r>
              <a:rPr lang="en-IN" sz="2000" dirty="0">
                <a:latin typeface="Bookman Old Style" pitchFamily="18" charset="0"/>
              </a:rPr>
              <a:t>The vertices V</a:t>
            </a:r>
            <a:r>
              <a:rPr lang="en-IN" sz="2000" baseline="-25000" dirty="0">
                <a:latin typeface="Bookman Old Style" pitchFamily="18" charset="0"/>
              </a:rPr>
              <a:t>1,</a:t>
            </a:r>
            <a:r>
              <a:rPr lang="en-IN" sz="2000" dirty="0">
                <a:latin typeface="Bookman Old Style" pitchFamily="18" charset="0"/>
              </a:rPr>
              <a:t> V</a:t>
            </a:r>
            <a:r>
              <a:rPr lang="en-IN" sz="2000" baseline="-25000" dirty="0">
                <a:latin typeface="Bookman Old Style" pitchFamily="18" charset="0"/>
              </a:rPr>
              <a:t>2,</a:t>
            </a:r>
            <a:r>
              <a:rPr lang="en-IN" sz="2000" dirty="0">
                <a:latin typeface="Bookman Old Style" pitchFamily="18" charset="0"/>
              </a:rPr>
              <a:t>and V</a:t>
            </a:r>
            <a:r>
              <a:rPr lang="en-IN" sz="2000" baseline="-25000" dirty="0">
                <a:latin typeface="Bookman Old Style" pitchFamily="18" charset="0"/>
              </a:rPr>
              <a:t>4</a:t>
            </a:r>
            <a:r>
              <a:rPr lang="en-IN" sz="2000" dirty="0">
                <a:latin typeface="Bookman Old Style" pitchFamily="18" charset="0"/>
              </a:rPr>
              <a:t> are even vertices.</a:t>
            </a:r>
          </a:p>
          <a:p>
            <a:pPr lvl="0"/>
            <a:r>
              <a:rPr lang="en-IN" sz="2000" dirty="0">
                <a:latin typeface="Bookman Old Style" pitchFamily="18" charset="0"/>
              </a:rPr>
              <a:t>The edge e</a:t>
            </a:r>
            <a:r>
              <a:rPr lang="en-IN" sz="2000" baseline="-25000" dirty="0">
                <a:latin typeface="Bookman Old Style" pitchFamily="18" charset="0"/>
              </a:rPr>
              <a:t>1</a:t>
            </a:r>
            <a:r>
              <a:rPr lang="en-IN" sz="2000" dirty="0">
                <a:latin typeface="Bookman Old Style" pitchFamily="18" charset="0"/>
              </a:rPr>
              <a:t> is an incident on V</a:t>
            </a:r>
            <a:r>
              <a:rPr lang="en-IN" sz="2000" baseline="-25000" dirty="0">
                <a:latin typeface="Bookman Old Style" pitchFamily="18" charset="0"/>
              </a:rPr>
              <a:t>1,</a:t>
            </a:r>
            <a:r>
              <a:rPr lang="en-IN" sz="2000" dirty="0">
                <a:latin typeface="Bookman Old Style" pitchFamily="18" charset="0"/>
              </a:rPr>
              <a:t> and V</a:t>
            </a:r>
            <a:r>
              <a:rPr lang="en-IN" sz="2000" baseline="-25000" dirty="0">
                <a:latin typeface="Bookman Old Style" pitchFamily="18" charset="0"/>
              </a:rPr>
              <a:t>2</a:t>
            </a:r>
            <a:r>
              <a:rPr lang="en-IN" sz="2000" dirty="0">
                <a:latin typeface="Bookman Old Style" pitchFamily="18" charset="0"/>
              </a:rPr>
              <a:t>.</a:t>
            </a:r>
            <a:br>
              <a:rPr lang="en-IN" sz="2000" dirty="0">
                <a:latin typeface="Bookman Old Style" pitchFamily="18" charset="0"/>
              </a:rPr>
            </a:br>
            <a:r>
              <a:rPr lang="en-IN" sz="2000" dirty="0">
                <a:latin typeface="Bookman Old Style" pitchFamily="18" charset="0"/>
              </a:rPr>
              <a:t>    The edge e</a:t>
            </a:r>
            <a:r>
              <a:rPr lang="en-IN" sz="2000" baseline="-25000" dirty="0">
                <a:latin typeface="Bookman Old Style" pitchFamily="18" charset="0"/>
              </a:rPr>
              <a:t>2</a:t>
            </a:r>
            <a:r>
              <a:rPr lang="en-IN" sz="2000" dirty="0">
                <a:latin typeface="Bookman Old Style" pitchFamily="18" charset="0"/>
              </a:rPr>
              <a:t> is an incident on V</a:t>
            </a:r>
            <a:r>
              <a:rPr lang="en-IN" sz="2000" baseline="-25000" dirty="0">
                <a:latin typeface="Bookman Old Style" pitchFamily="18" charset="0"/>
              </a:rPr>
              <a:t>1</a:t>
            </a:r>
            <a:r>
              <a:rPr lang="en-IN" sz="2000" dirty="0">
                <a:latin typeface="Bookman Old Style" pitchFamily="18" charset="0"/>
              </a:rPr>
              <a:t> and V</a:t>
            </a:r>
            <a:r>
              <a:rPr lang="en-IN" sz="2000" baseline="-25000" dirty="0">
                <a:latin typeface="Bookman Old Style" pitchFamily="18" charset="0"/>
              </a:rPr>
              <a:t>3</a:t>
            </a:r>
            <a:r>
              <a:rPr lang="en-IN" sz="2000" dirty="0">
                <a:latin typeface="Bookman Old Style" pitchFamily="18" charset="0"/>
              </a:rPr>
              <a:t>.</a:t>
            </a:r>
            <a:br>
              <a:rPr lang="en-IN" sz="2000" dirty="0">
                <a:latin typeface="Bookman Old Style" pitchFamily="18" charset="0"/>
              </a:rPr>
            </a:br>
            <a:r>
              <a:rPr lang="en-IN" sz="2000" dirty="0">
                <a:latin typeface="Bookman Old Style" pitchFamily="18" charset="0"/>
              </a:rPr>
              <a:t>    The edge e</a:t>
            </a:r>
            <a:r>
              <a:rPr lang="en-IN" sz="2000" baseline="-25000" dirty="0">
                <a:latin typeface="Bookman Old Style" pitchFamily="18" charset="0"/>
              </a:rPr>
              <a:t>3</a:t>
            </a:r>
            <a:r>
              <a:rPr lang="en-IN" sz="2000" dirty="0">
                <a:latin typeface="Bookman Old Style" pitchFamily="18" charset="0"/>
              </a:rPr>
              <a:t> is an incident on V</a:t>
            </a:r>
            <a:r>
              <a:rPr lang="en-IN" sz="2000" baseline="-25000" dirty="0">
                <a:latin typeface="Bookman Old Style" pitchFamily="18" charset="0"/>
              </a:rPr>
              <a:t>2</a:t>
            </a:r>
            <a:r>
              <a:rPr lang="en-IN" sz="2000" dirty="0">
                <a:latin typeface="Bookman Old Style" pitchFamily="18" charset="0"/>
              </a:rPr>
              <a:t> and V</a:t>
            </a:r>
            <a:r>
              <a:rPr lang="en-IN" sz="2000" baseline="-25000" dirty="0">
                <a:latin typeface="Bookman Old Style" pitchFamily="18" charset="0"/>
              </a:rPr>
              <a:t>3</a:t>
            </a:r>
            <a:r>
              <a:rPr lang="en-IN" sz="2000" dirty="0">
                <a:latin typeface="Bookman Old Style" pitchFamily="18" charset="0"/>
              </a:rPr>
              <a:t>.</a:t>
            </a:r>
            <a:br>
              <a:rPr lang="en-IN" sz="2000" dirty="0">
                <a:latin typeface="Bookman Old Style" pitchFamily="18" charset="0"/>
              </a:rPr>
            </a:br>
            <a:r>
              <a:rPr lang="en-IN" sz="2000" dirty="0">
                <a:latin typeface="Bookman Old Style" pitchFamily="18" charset="0"/>
              </a:rPr>
              <a:t>    The edge e</a:t>
            </a:r>
            <a:r>
              <a:rPr lang="en-IN" sz="2000" baseline="-25000" dirty="0">
                <a:latin typeface="Bookman Old Style" pitchFamily="18" charset="0"/>
              </a:rPr>
              <a:t>4</a:t>
            </a:r>
            <a:r>
              <a:rPr lang="en-IN" sz="2000" dirty="0">
                <a:latin typeface="Bookman Old Style" pitchFamily="18" charset="0"/>
              </a:rPr>
              <a:t> is an incident on V</a:t>
            </a:r>
            <a:r>
              <a:rPr lang="en-IN" sz="2000" baseline="-25000" dirty="0">
                <a:latin typeface="Bookman Old Style" pitchFamily="18" charset="0"/>
              </a:rPr>
              <a:t>3</a:t>
            </a:r>
            <a:r>
              <a:rPr lang="en-IN" sz="2000" dirty="0">
                <a:latin typeface="Bookman Old Style" pitchFamily="18" charset="0"/>
              </a:rPr>
              <a:t> and V</a:t>
            </a:r>
            <a:r>
              <a:rPr lang="en-IN" sz="2000" baseline="-25000" dirty="0">
                <a:latin typeface="Bookman Old Style" pitchFamily="18" charset="0"/>
              </a:rPr>
              <a:t>4</a:t>
            </a:r>
            <a:r>
              <a:rPr lang="en-IN" sz="2000" dirty="0">
                <a:latin typeface="Bookman Old Style" pitchFamily="18" charset="0"/>
              </a:rPr>
              <a:t>.</a:t>
            </a:r>
            <a:br>
              <a:rPr lang="en-IN" sz="2000" dirty="0">
                <a:latin typeface="Bookman Old Style" pitchFamily="18" charset="0"/>
              </a:rPr>
            </a:br>
            <a:r>
              <a:rPr lang="en-IN" sz="2000" dirty="0">
                <a:latin typeface="Bookman Old Style" pitchFamily="18" charset="0"/>
              </a:rPr>
              <a:t>    The edge e</a:t>
            </a:r>
            <a:r>
              <a:rPr lang="en-IN" sz="2000" baseline="-25000" dirty="0">
                <a:latin typeface="Bookman Old Style" pitchFamily="18" charset="0"/>
              </a:rPr>
              <a:t>5</a:t>
            </a:r>
            <a:r>
              <a:rPr lang="en-IN" sz="2000" dirty="0">
                <a:latin typeface="Bookman Old Style" pitchFamily="18" charset="0"/>
              </a:rPr>
              <a:t> is an incident on V</a:t>
            </a:r>
            <a:r>
              <a:rPr lang="en-IN" sz="2000" baseline="-25000" dirty="0">
                <a:latin typeface="Bookman Old Style" pitchFamily="18" charset="0"/>
              </a:rPr>
              <a:t>4</a:t>
            </a:r>
            <a:r>
              <a:rPr lang="en-IN" sz="2000" dirty="0">
                <a:latin typeface="Bookman Old Style" pitchFamily="18" charset="0"/>
              </a:rPr>
              <a:t> and V</a:t>
            </a:r>
            <a:r>
              <a:rPr lang="en-IN" sz="2000" baseline="-25000" dirty="0">
                <a:latin typeface="Bookman Old Style" pitchFamily="18" charset="0"/>
              </a:rPr>
              <a:t>5</a:t>
            </a:r>
            <a:r>
              <a:rPr lang="en-IN" sz="2000" dirty="0">
                <a:latin typeface="Bookman Old Style" pitchFamily="18" charset="0"/>
              </a:rPr>
              <a:t>.</a:t>
            </a:r>
          </a:p>
          <a:p>
            <a:pPr lvl="0"/>
            <a:r>
              <a:rPr lang="en-IN" sz="2000" dirty="0" smtClean="0">
                <a:latin typeface="Bookman Old Style" pitchFamily="18" charset="0"/>
              </a:rPr>
              <a:t>The vertex V</a:t>
            </a:r>
            <a:r>
              <a:rPr lang="en-IN" sz="2000" baseline="-25000" dirty="0" smtClean="0">
                <a:latin typeface="Bookman Old Style" pitchFamily="18" charset="0"/>
              </a:rPr>
              <a:t>1</a:t>
            </a:r>
            <a:r>
              <a:rPr lang="en-IN" sz="2000" dirty="0" smtClean="0">
                <a:latin typeface="Bookman Old Style" pitchFamily="18" charset="0"/>
              </a:rPr>
              <a:t> is adjacent to V</a:t>
            </a:r>
            <a:r>
              <a:rPr lang="en-IN" sz="2000" baseline="-25000" dirty="0" smtClean="0">
                <a:latin typeface="Bookman Old Style" pitchFamily="18" charset="0"/>
              </a:rPr>
              <a:t>2</a:t>
            </a:r>
            <a:r>
              <a:rPr lang="en-IN" sz="2000" dirty="0" smtClean="0">
                <a:latin typeface="Bookman Old Style" pitchFamily="18" charset="0"/>
              </a:rPr>
              <a:t> and V</a:t>
            </a:r>
            <a:r>
              <a:rPr lang="en-IN" sz="2000" baseline="-25000" dirty="0" smtClean="0">
                <a:latin typeface="Bookman Old Style" pitchFamily="18" charset="0"/>
              </a:rPr>
              <a:t>3</a:t>
            </a:r>
            <a:r>
              <a:rPr lang="en-IN" sz="2000" dirty="0" smtClean="0">
                <a:latin typeface="Bookman Old Style" pitchFamily="18" charset="0"/>
              </a:rPr>
              <a:t>.</a:t>
            </a:r>
            <a:br>
              <a:rPr lang="en-IN" sz="2000" dirty="0" smtClean="0">
                <a:latin typeface="Bookman Old Style" pitchFamily="18" charset="0"/>
              </a:rPr>
            </a:br>
            <a:r>
              <a:rPr lang="en-IN" sz="2000" dirty="0" smtClean="0">
                <a:latin typeface="Bookman Old Style" pitchFamily="18" charset="0"/>
              </a:rPr>
              <a:t>    The vertex V</a:t>
            </a:r>
            <a:r>
              <a:rPr lang="en-IN" sz="2000" baseline="-25000" dirty="0" smtClean="0">
                <a:latin typeface="Bookman Old Style" pitchFamily="18" charset="0"/>
              </a:rPr>
              <a:t>2</a:t>
            </a:r>
            <a:r>
              <a:rPr lang="en-IN" sz="2000" dirty="0" smtClean="0">
                <a:latin typeface="Bookman Old Style" pitchFamily="18" charset="0"/>
              </a:rPr>
              <a:t> is adjacent to V</a:t>
            </a:r>
            <a:r>
              <a:rPr lang="en-IN" sz="2000" baseline="-25000" dirty="0" smtClean="0">
                <a:latin typeface="Bookman Old Style" pitchFamily="18" charset="0"/>
              </a:rPr>
              <a:t>1</a:t>
            </a:r>
            <a:r>
              <a:rPr lang="en-IN" sz="2000" dirty="0" smtClean="0">
                <a:latin typeface="Bookman Old Style" pitchFamily="18" charset="0"/>
              </a:rPr>
              <a:t> and V</a:t>
            </a:r>
            <a:r>
              <a:rPr lang="en-IN" sz="2000" baseline="-25000" dirty="0" smtClean="0">
                <a:latin typeface="Bookman Old Style" pitchFamily="18" charset="0"/>
              </a:rPr>
              <a:t>2</a:t>
            </a:r>
            <a:r>
              <a:rPr lang="en-IN" sz="2000" dirty="0" smtClean="0">
                <a:latin typeface="Bookman Old Style" pitchFamily="18" charset="0"/>
              </a:rPr>
              <a:t>.</a:t>
            </a:r>
            <a:br>
              <a:rPr lang="en-IN" sz="2000" dirty="0" smtClean="0">
                <a:latin typeface="Bookman Old Style" pitchFamily="18" charset="0"/>
              </a:rPr>
            </a:br>
            <a:r>
              <a:rPr lang="en-IN" sz="2000" dirty="0" smtClean="0">
                <a:latin typeface="Bookman Old Style" pitchFamily="18" charset="0"/>
              </a:rPr>
              <a:t>    The vertex V</a:t>
            </a:r>
            <a:r>
              <a:rPr lang="en-IN" sz="2000" baseline="-25000" dirty="0" smtClean="0">
                <a:latin typeface="Bookman Old Style" pitchFamily="18" charset="0"/>
              </a:rPr>
              <a:t>3</a:t>
            </a:r>
            <a:r>
              <a:rPr lang="en-IN" sz="2000" dirty="0" smtClean="0">
                <a:latin typeface="Bookman Old Style" pitchFamily="18" charset="0"/>
              </a:rPr>
              <a:t> is adjacent to V</a:t>
            </a:r>
            <a:r>
              <a:rPr lang="en-IN" sz="2000" baseline="-25000" dirty="0" smtClean="0">
                <a:latin typeface="Bookman Old Style" pitchFamily="18" charset="0"/>
              </a:rPr>
              <a:t>1</a:t>
            </a:r>
            <a:r>
              <a:rPr lang="en-IN" sz="2000" dirty="0" smtClean="0">
                <a:latin typeface="Bookman Old Style" pitchFamily="18" charset="0"/>
              </a:rPr>
              <a:t> and V</a:t>
            </a:r>
            <a:r>
              <a:rPr lang="en-IN" sz="2000" baseline="-25000" dirty="0" smtClean="0">
                <a:latin typeface="Bookman Old Style" pitchFamily="18" charset="0"/>
              </a:rPr>
              <a:t>4</a:t>
            </a:r>
            <a:r>
              <a:rPr lang="en-IN" sz="2000" dirty="0" smtClean="0">
                <a:latin typeface="Bookman Old Style" pitchFamily="18" charset="0"/>
              </a:rPr>
              <a:t/>
            </a:r>
            <a:br>
              <a:rPr lang="en-IN" sz="2000" dirty="0" smtClean="0">
                <a:latin typeface="Bookman Old Style" pitchFamily="18" charset="0"/>
              </a:rPr>
            </a:br>
            <a:r>
              <a:rPr lang="en-IN" sz="2000" dirty="0" smtClean="0">
                <a:latin typeface="Bookman Old Style" pitchFamily="18" charset="0"/>
              </a:rPr>
              <a:t>    The vertex V</a:t>
            </a:r>
            <a:r>
              <a:rPr lang="en-IN" sz="2000" baseline="-25000" dirty="0" smtClean="0">
                <a:latin typeface="Bookman Old Style" pitchFamily="18" charset="0"/>
              </a:rPr>
              <a:t>4</a:t>
            </a:r>
            <a:r>
              <a:rPr lang="en-IN" sz="2000" dirty="0" smtClean="0">
                <a:latin typeface="Bookman Old Style" pitchFamily="18" charset="0"/>
              </a:rPr>
              <a:t> is adjacent to V</a:t>
            </a:r>
            <a:r>
              <a:rPr lang="en-IN" sz="2000" baseline="-25000" dirty="0" smtClean="0">
                <a:latin typeface="Bookman Old Style" pitchFamily="18" charset="0"/>
              </a:rPr>
              <a:t>3</a:t>
            </a:r>
            <a:r>
              <a:rPr lang="en-IN" sz="2000" dirty="0" smtClean="0">
                <a:latin typeface="Bookman Old Style" pitchFamily="18" charset="0"/>
              </a:rPr>
              <a:t> and V</a:t>
            </a:r>
            <a:r>
              <a:rPr lang="en-IN" sz="2000" baseline="-25000" dirty="0" smtClean="0">
                <a:latin typeface="Bookman Old Style" pitchFamily="18" charset="0"/>
              </a:rPr>
              <a:t>5</a:t>
            </a:r>
            <a:r>
              <a:rPr lang="en-IN" sz="2000" dirty="0" smtClean="0">
                <a:latin typeface="Bookman Old Style" pitchFamily="18" charset="0"/>
              </a:rPr>
              <a:t/>
            </a:r>
            <a:br>
              <a:rPr lang="en-IN" sz="2000" dirty="0" smtClean="0">
                <a:latin typeface="Bookman Old Style" pitchFamily="18" charset="0"/>
              </a:rPr>
            </a:br>
            <a:r>
              <a:rPr lang="en-IN" sz="2000" dirty="0" smtClean="0">
                <a:latin typeface="Bookman Old Style" pitchFamily="18" charset="0"/>
              </a:rPr>
              <a:t>    The vertex V</a:t>
            </a:r>
            <a:r>
              <a:rPr lang="en-IN" sz="2000" baseline="-25000" dirty="0" smtClean="0">
                <a:latin typeface="Bookman Old Style" pitchFamily="18" charset="0"/>
              </a:rPr>
              <a:t>5</a:t>
            </a:r>
            <a:r>
              <a:rPr lang="en-IN" sz="2000" dirty="0" smtClean="0">
                <a:latin typeface="Bookman Old Style" pitchFamily="18" charset="0"/>
              </a:rPr>
              <a:t> is adjacent to V</a:t>
            </a:r>
            <a:r>
              <a:rPr lang="en-IN" sz="2000" baseline="-25000" dirty="0" smtClean="0">
                <a:latin typeface="Bookman Old Style" pitchFamily="18" charset="0"/>
              </a:rPr>
              <a:t>4</a:t>
            </a:r>
            <a:r>
              <a:rPr lang="en-IN" sz="2000" dirty="0" smtClean="0">
                <a:latin typeface="Bookman Old Style" pitchFamily="18"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lstStyle/>
          <a:p>
            <a:r>
              <a:rPr lang="en-US" b="1" dirty="0" smtClean="0">
                <a:latin typeface="Bookman Old Style" pitchFamily="18" charset="0"/>
              </a:rPr>
              <a:t>Graphs </a:t>
            </a:r>
            <a:r>
              <a:rPr lang="en-US" b="1" dirty="0" smtClean="0">
                <a:latin typeface="Bookman Old Style" pitchFamily="18" charset="0"/>
              </a:rPr>
              <a:t>– Basic Concepts</a:t>
            </a:r>
            <a:r>
              <a:rPr lang="en-US" b="1" dirty="0" smtClean="0">
                <a:latin typeface="Bookman Old Style" pitchFamily="18" charset="0"/>
              </a:rPr>
              <a:t> </a:t>
            </a:r>
            <a:endParaRPr lang="en-IN"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8" name="Subtitle 2"/>
          <p:cNvSpPr txBox="1">
            <a:spLocks/>
          </p:cNvSpPr>
          <p:nvPr/>
        </p:nvSpPr>
        <p:spPr>
          <a:xfrm>
            <a:off x="0" y="1071546"/>
            <a:ext cx="9144000" cy="5786454"/>
          </a:xfrm>
          <a:prstGeom prst="rect">
            <a:avLst/>
          </a:prstGeom>
        </p:spPr>
        <p:txBody>
          <a:bodyPr vert="horz" lIns="91440" tIns="45720" rIns="91440" bIns="45720" rtlCol="0">
            <a:normAutofit/>
          </a:bodyPr>
          <a:lstStyle/>
          <a:p>
            <a:pPr algn="just"/>
            <a:r>
              <a:rPr lang="en-IN" sz="2000" b="1" dirty="0">
                <a:latin typeface="Bookman Old Style" pitchFamily="18" charset="0"/>
              </a:rPr>
              <a:t>Self-Loop:</a:t>
            </a:r>
            <a:r>
              <a:rPr lang="en-IN" sz="2000" dirty="0">
                <a:latin typeface="Bookman Old Style" pitchFamily="18" charset="0"/>
              </a:rPr>
              <a:t> A self-loop is an edge e if it has the same endpoint.</a:t>
            </a:r>
          </a:p>
          <a:p>
            <a:pPr algn="just"/>
            <a:r>
              <a:rPr lang="en-IN" sz="2000" dirty="0">
                <a:latin typeface="Bookman Old Style" pitchFamily="18" charset="0"/>
              </a:rPr>
              <a:t>The graph shown in fig contains the self-loop at vertex </a:t>
            </a:r>
            <a:r>
              <a:rPr lang="en-IN" sz="2000" dirty="0" err="1">
                <a:latin typeface="Bookman Old Style" pitchFamily="18" charset="0"/>
              </a:rPr>
              <a:t>b,i.e</a:t>
            </a:r>
            <a:r>
              <a:rPr lang="en-IN" sz="2000" dirty="0">
                <a:latin typeface="Bookman Old Style" pitchFamily="18" charset="0"/>
              </a:rPr>
              <a:t>., e=(b, b).</a:t>
            </a:r>
          </a:p>
          <a:p>
            <a:pPr algn="just"/>
            <a:r>
              <a:rPr lang="en-IN" sz="2000" b="1" dirty="0">
                <a:latin typeface="Bookman Old Style" pitchFamily="18" charset="0"/>
              </a:rPr>
              <a:t>Isolated Vertex: </a:t>
            </a:r>
            <a:r>
              <a:rPr lang="en-IN" sz="2000" dirty="0">
                <a:latin typeface="Bookman Old Style" pitchFamily="18" charset="0"/>
              </a:rPr>
              <a:t>A vertex with degree 0 is called Isolated Vertex</a:t>
            </a:r>
            <a:r>
              <a:rPr lang="en-IN" sz="2000" dirty="0" smtClean="0">
                <a:latin typeface="Bookman Old Style" pitchFamily="18" charset="0"/>
              </a:rPr>
              <a:t>.</a:t>
            </a:r>
          </a:p>
          <a:p>
            <a:pPr algn="just"/>
            <a:endParaRPr lang="en-IN" sz="2000" dirty="0">
              <a:latin typeface="Bookman Old Style" pitchFamily="18" charset="0"/>
            </a:endParaRPr>
          </a:p>
          <a:p>
            <a:pPr algn="just"/>
            <a:endParaRPr lang="en-IN" sz="2000" dirty="0" smtClean="0">
              <a:latin typeface="Bookman Old Style" pitchFamily="18" charset="0"/>
            </a:endParaRPr>
          </a:p>
          <a:p>
            <a:pPr algn="just"/>
            <a:endParaRPr lang="en-IN" sz="2000" dirty="0" smtClean="0">
              <a:latin typeface="Bookman Old Style" pitchFamily="18" charset="0"/>
            </a:endParaRPr>
          </a:p>
          <a:p>
            <a:pPr algn="just"/>
            <a:endParaRPr lang="en-IN" sz="2000" dirty="0">
              <a:latin typeface="Bookman Old Style" pitchFamily="18" charset="0"/>
            </a:endParaRPr>
          </a:p>
          <a:p>
            <a:pPr algn="just"/>
            <a:endParaRPr lang="en-IN" sz="2000" dirty="0" smtClean="0">
              <a:latin typeface="Bookman Old Style" pitchFamily="18" charset="0"/>
            </a:endParaRPr>
          </a:p>
          <a:p>
            <a:pPr algn="just"/>
            <a:endParaRPr lang="en-IN" sz="2000" dirty="0">
              <a:latin typeface="Bookman Old Style" pitchFamily="18" charset="0"/>
            </a:endParaRPr>
          </a:p>
          <a:p>
            <a:pPr algn="just"/>
            <a:endParaRPr lang="en-IN" sz="2000" dirty="0" smtClean="0">
              <a:latin typeface="Bookman Old Style" pitchFamily="18" charset="0"/>
            </a:endParaRPr>
          </a:p>
          <a:p>
            <a:pPr algn="just"/>
            <a:r>
              <a:rPr lang="en-IN" sz="2000" b="1" dirty="0" smtClean="0">
                <a:latin typeface="Bookman Old Style" pitchFamily="18" charset="0"/>
              </a:rPr>
              <a:t>Cut </a:t>
            </a:r>
            <a:r>
              <a:rPr lang="en-IN" sz="2000" b="1" dirty="0">
                <a:latin typeface="Bookman Old Style" pitchFamily="18" charset="0"/>
              </a:rPr>
              <a:t>Set:</a:t>
            </a:r>
            <a:r>
              <a:rPr lang="en-IN" sz="2000" dirty="0">
                <a:latin typeface="Bookman Old Style" pitchFamily="18" charset="0"/>
              </a:rPr>
              <a:t> Consider a graph G=(V, E).A cut set for G is the smallest set of edges such that the removal of the set, disconnected the graph whereas the removal of any proper subset of this set left a connected </a:t>
            </a:r>
            <a:r>
              <a:rPr lang="en-IN" sz="2000" dirty="0" err="1">
                <a:latin typeface="Bookman Old Style" pitchFamily="18" charset="0"/>
              </a:rPr>
              <a:t>subgraph</a:t>
            </a:r>
            <a:r>
              <a:rPr lang="en-IN" sz="2000" dirty="0" smtClean="0">
                <a:latin typeface="Bookman Old Style" pitchFamily="18" charset="0"/>
              </a:rPr>
              <a:t>.</a:t>
            </a:r>
          </a:p>
          <a:p>
            <a:r>
              <a:rPr lang="en-IN" sz="2000" b="1" dirty="0">
                <a:latin typeface="Bookman Old Style" pitchFamily="18" charset="0"/>
              </a:rPr>
              <a:t>Cut Points or Cut Vertices:</a:t>
            </a:r>
            <a:r>
              <a:rPr lang="en-IN" sz="2000" dirty="0">
                <a:latin typeface="Bookman Old Style" pitchFamily="18" charset="0"/>
              </a:rPr>
              <a:t> Consider a graph G=(V, E). A cut point for a graph G is a vertex v such that G-v has more connected components than G or disconnected.</a:t>
            </a:r>
          </a:p>
          <a:p>
            <a:r>
              <a:rPr lang="en-IN" sz="2000" dirty="0">
                <a:latin typeface="Bookman Old Style" pitchFamily="18" charset="0"/>
              </a:rPr>
              <a:t>The </a:t>
            </a:r>
            <a:r>
              <a:rPr lang="en-IN" sz="2000" dirty="0" err="1">
                <a:latin typeface="Bookman Old Style" pitchFamily="18" charset="0"/>
              </a:rPr>
              <a:t>subgraph</a:t>
            </a:r>
            <a:r>
              <a:rPr lang="en-IN" sz="2000" dirty="0">
                <a:latin typeface="Bookman Old Style" pitchFamily="18" charset="0"/>
              </a:rPr>
              <a:t> G-v is obtained by deleting the vertex v from graph G and also deleting the entire edges incident on v.</a:t>
            </a: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9" name="Picture 8" descr="Graph"/>
          <p:cNvPicPr/>
          <p:nvPr/>
        </p:nvPicPr>
        <p:blipFill>
          <a:blip r:embed="rId2"/>
          <a:srcRect/>
          <a:stretch>
            <a:fillRect/>
          </a:stretch>
        </p:blipFill>
        <p:spPr bwMode="auto">
          <a:xfrm>
            <a:off x="285720" y="2214554"/>
            <a:ext cx="5314950" cy="1990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080000"/>
          </a:xfrm>
          <a:solidFill>
            <a:srgbClr val="00B0F0"/>
          </a:solidFill>
        </p:spPr>
        <p:txBody>
          <a:bodyPr>
            <a:normAutofit/>
          </a:bodyPr>
          <a:lstStyle/>
          <a:p>
            <a:r>
              <a:rPr lang="en-US" b="1" dirty="0" smtClean="0">
                <a:latin typeface="Bookman Old Style" pitchFamily="18" charset="0"/>
              </a:rPr>
              <a:t>Graphs </a:t>
            </a:r>
            <a:r>
              <a:rPr lang="en-US" b="1" dirty="0" smtClean="0">
                <a:latin typeface="Bookman Old Style" pitchFamily="18" charset="0"/>
              </a:rPr>
              <a:t>– </a:t>
            </a:r>
            <a:r>
              <a:rPr lang="en-IN" b="1" dirty="0">
                <a:latin typeface="Bookman Old Style" pitchFamily="18" charset="0"/>
              </a:rPr>
              <a:t>Types of </a:t>
            </a:r>
            <a:r>
              <a:rPr lang="en-IN" b="1" dirty="0" smtClean="0">
                <a:latin typeface="Bookman Old Style" pitchFamily="18" charset="0"/>
              </a:rPr>
              <a:t>Graphs</a:t>
            </a:r>
            <a:endParaRPr lang="en-IN" b="1" dirty="0">
              <a:latin typeface="Bookman Old Style" pitchFamily="18" charset="0"/>
            </a:endParaRPr>
          </a:p>
        </p:txBody>
      </p:sp>
      <p:sp>
        <p:nvSpPr>
          <p:cNvPr id="5" name="Subtitle 2"/>
          <p:cNvSpPr txBox="1">
            <a:spLocks/>
          </p:cNvSpPr>
          <p:nvPr/>
        </p:nvSpPr>
        <p:spPr>
          <a:xfrm>
            <a:off x="0" y="1071546"/>
            <a:ext cx="9144000" cy="5786454"/>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sp>
        <p:nvSpPr>
          <p:cNvPr id="7" name="Subtitle 2"/>
          <p:cNvSpPr txBox="1">
            <a:spLocks/>
          </p:cNvSpPr>
          <p:nvPr/>
        </p:nvSpPr>
        <p:spPr>
          <a:xfrm>
            <a:off x="-32" y="1071546"/>
            <a:ext cx="9144000" cy="5786454"/>
          </a:xfrm>
          <a:prstGeom prst="rect">
            <a:avLst/>
          </a:prstGeom>
        </p:spPr>
        <p:txBody>
          <a:bodyPr vert="horz" lIns="91440" tIns="45720" rIns="91440" bIns="45720" rtlCol="0">
            <a:normAutofit/>
          </a:bodyPr>
          <a:lstStyle/>
          <a:p>
            <a:pPr algn="just">
              <a:lnSpc>
                <a:spcPct val="150000"/>
              </a:lnSpc>
            </a:pPr>
            <a:r>
              <a:rPr lang="en-IN" sz="2000" b="1" dirty="0"/>
              <a:t>1. </a:t>
            </a:r>
            <a:r>
              <a:rPr lang="en-IN" sz="2000" b="1" dirty="0">
                <a:latin typeface="Bookman Old Style" pitchFamily="18" charset="0"/>
              </a:rPr>
              <a:t>Null Graph:</a:t>
            </a:r>
            <a:r>
              <a:rPr lang="en-IN" sz="2000" dirty="0">
                <a:latin typeface="Bookman Old Style" pitchFamily="18" charset="0"/>
              </a:rPr>
              <a:t> A null graph is defined as a graph which consists only the isolated vertices.</a:t>
            </a:r>
          </a:p>
          <a:p>
            <a:pPr algn="just">
              <a:lnSpc>
                <a:spcPct val="150000"/>
              </a:lnSpc>
            </a:pPr>
            <a:r>
              <a:rPr lang="en-IN" sz="2000" b="1" dirty="0">
                <a:latin typeface="Bookman Old Style" pitchFamily="18" charset="0"/>
              </a:rPr>
              <a:t>Example:</a:t>
            </a:r>
            <a:r>
              <a:rPr lang="en-IN" sz="2000" dirty="0">
                <a:latin typeface="Bookman Old Style" pitchFamily="18" charset="0"/>
              </a:rPr>
              <a:t> The graph shown in fig is a null graph, and the vertices are isolated vertices.</a:t>
            </a:r>
          </a:p>
          <a:p>
            <a:pPr algn="just"/>
            <a:endParaRPr lang="en-IN" sz="2000" dirty="0">
              <a:latin typeface="Bookman Old Style" pitchFamily="18" charset="0"/>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smtClean="0">
              <a:ln>
                <a:noFill/>
              </a:ln>
              <a:solidFill>
                <a:schemeClr val="tx1">
                  <a:tint val="75000"/>
                </a:schemeClr>
              </a:solidFill>
              <a:effectLst/>
              <a:uLnTx/>
              <a:uFillTx/>
              <a:latin typeface="Bookman Old Style" pitchFamily="18" charset="0"/>
              <a:ea typeface="+mn-ea"/>
              <a:cs typeface="+mn-cs"/>
            </a:endParaRPr>
          </a:p>
        </p:txBody>
      </p:sp>
      <p:pic>
        <p:nvPicPr>
          <p:cNvPr id="8" name="Picture 7" descr="Types of Graphs"/>
          <p:cNvPicPr/>
          <p:nvPr/>
        </p:nvPicPr>
        <p:blipFill>
          <a:blip r:embed="rId2"/>
          <a:srcRect/>
          <a:stretch>
            <a:fillRect/>
          </a:stretch>
        </p:blipFill>
        <p:spPr bwMode="auto">
          <a:xfrm>
            <a:off x="428596" y="3357562"/>
            <a:ext cx="8072494" cy="27146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217</TotalTime>
  <Words>1446</Words>
  <Application>Microsoft Office PowerPoint</Application>
  <PresentationFormat>On-screen Show (4:3)</PresentationFormat>
  <Paragraphs>331</Paragraphs>
  <Slides>43</Slides>
  <Notes>9</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Graphs </vt:lpstr>
      <vt:lpstr>Graphs – Basic Concepts </vt:lpstr>
      <vt:lpstr>Graphs – Basic Concepts </vt:lpstr>
      <vt:lpstr>Graphs – Basic Concepts </vt:lpstr>
      <vt:lpstr>Graphs – Basic Concepts </vt:lpstr>
      <vt:lpstr>Graphs – Basic Concepts </vt:lpstr>
      <vt:lpstr>Graphs – Basic Concepts </vt:lpstr>
      <vt:lpstr>Graphs – Basic Concepts </vt:lpstr>
      <vt:lpstr>Graphs – Types of Graphs</vt:lpstr>
      <vt:lpstr>Graphs – Types of Graphs</vt:lpstr>
      <vt:lpstr>Graphs – Types of Graphs</vt:lpstr>
      <vt:lpstr>Graphs – Types of Graphs</vt:lpstr>
      <vt:lpstr>Graphs – Types of Graphs</vt:lpstr>
      <vt:lpstr>Graphs – Types of Graphs</vt:lpstr>
      <vt:lpstr>Graphs – Representation </vt:lpstr>
      <vt:lpstr>Graphs – Representation </vt:lpstr>
      <vt:lpstr>Graphs – Representation </vt:lpstr>
      <vt:lpstr>Graphs – Representation </vt:lpstr>
      <vt:lpstr>Graphs – Representation </vt:lpstr>
      <vt:lpstr>Graphs – Representation </vt:lpstr>
      <vt:lpstr>Isomorphic Graphs</vt:lpstr>
      <vt:lpstr>Isomorphic Graphs  </vt:lpstr>
      <vt:lpstr>Isomorphic Graphs  </vt:lpstr>
      <vt:lpstr>Isomorphic Graphs  </vt:lpstr>
      <vt:lpstr>Subgraph  </vt:lpstr>
      <vt:lpstr>TREE  </vt:lpstr>
      <vt:lpstr>TREE  </vt:lpstr>
      <vt:lpstr>TREE  </vt:lpstr>
      <vt:lpstr>TREE  </vt:lpstr>
      <vt:lpstr>TREE  </vt:lpstr>
      <vt:lpstr>TREE  </vt:lpstr>
      <vt:lpstr>TREE  </vt:lpstr>
      <vt:lpstr>Planar Graph  </vt:lpstr>
      <vt:lpstr>Non - Planar Graph</vt:lpstr>
      <vt:lpstr>Multi Graph</vt:lpstr>
      <vt:lpstr>Euler's Theorem</vt:lpstr>
      <vt:lpstr>Euler's Theorem - proof</vt:lpstr>
      <vt:lpstr>Euler’s Circuit</vt:lpstr>
      <vt:lpstr>Euler’s Circuit</vt:lpstr>
      <vt:lpstr>Hamiltonian Graph</vt:lpstr>
      <vt:lpstr>Chromatic Numbers</vt:lpstr>
      <vt:lpstr>Chromatic Numbers</vt:lpstr>
      <vt:lpstr>Chromatic Numbers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Phani</dc:creator>
  <cp:lastModifiedBy>Phani</cp:lastModifiedBy>
  <cp:revision>34</cp:revision>
  <dcterms:created xsi:type="dcterms:W3CDTF">2020-07-15T14:33:32Z</dcterms:created>
  <dcterms:modified xsi:type="dcterms:W3CDTF">2020-07-15T18:11:19Z</dcterms:modified>
</cp:coreProperties>
</file>