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3.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5.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71" r:id="rId2"/>
    <p:sldId id="459" r:id="rId3"/>
    <p:sldId id="460" r:id="rId4"/>
    <p:sldId id="461" r:id="rId5"/>
    <p:sldId id="462" r:id="rId6"/>
    <p:sldId id="463" r:id="rId7"/>
    <p:sldId id="454" r:id="rId8"/>
    <p:sldId id="485" r:id="rId9"/>
    <p:sldId id="514" r:id="rId10"/>
    <p:sldId id="486" r:id="rId11"/>
    <p:sldId id="487" r:id="rId12"/>
    <p:sldId id="448" r:id="rId13"/>
    <p:sldId id="439" r:id="rId14"/>
    <p:sldId id="457" r:id="rId15"/>
    <p:sldId id="440" r:id="rId16"/>
    <p:sldId id="497" r:id="rId17"/>
    <p:sldId id="498" r:id="rId18"/>
    <p:sldId id="499" r:id="rId19"/>
    <p:sldId id="500" r:id="rId20"/>
    <p:sldId id="501" r:id="rId21"/>
    <p:sldId id="502" r:id="rId22"/>
    <p:sldId id="431" r:id="rId23"/>
    <p:sldId id="458" r:id="rId24"/>
    <p:sldId id="506" r:id="rId25"/>
    <p:sldId id="507" r:id="rId26"/>
    <p:sldId id="508" r:id="rId27"/>
    <p:sldId id="509" r:id="rId28"/>
    <p:sldId id="437" r:id="rId29"/>
    <p:sldId id="442" r:id="rId30"/>
    <p:sldId id="475" r:id="rId31"/>
    <p:sldId id="495" r:id="rId32"/>
    <p:sldId id="496" r:id="rId33"/>
    <p:sldId id="526" r:id="rId34"/>
    <p:sldId id="474" r:id="rId35"/>
    <p:sldId id="480" r:id="rId36"/>
    <p:sldId id="481" r:id="rId37"/>
    <p:sldId id="479" r:id="rId38"/>
    <p:sldId id="513" r:id="rId39"/>
    <p:sldId id="510" r:id="rId40"/>
    <p:sldId id="511" r:id="rId41"/>
    <p:sldId id="547" r:id="rId42"/>
    <p:sldId id="548" r:id="rId43"/>
    <p:sldId id="549" r:id="rId44"/>
    <p:sldId id="550" r:id="rId45"/>
    <p:sldId id="551" r:id="rId46"/>
    <p:sldId id="552" r:id="rId47"/>
    <p:sldId id="533" r:id="rId48"/>
    <p:sldId id="534" r:id="rId49"/>
    <p:sldId id="535" r:id="rId50"/>
    <p:sldId id="542" r:id="rId51"/>
    <p:sldId id="543" r:id="rId52"/>
    <p:sldId id="545" r:id="rId53"/>
    <p:sldId id="546" r:id="rId54"/>
    <p:sldId id="527" r:id="rId55"/>
    <p:sldId id="466" r:id="rId56"/>
    <p:sldId id="467" r:id="rId57"/>
    <p:sldId id="522" r:id="rId58"/>
    <p:sldId id="536" r:id="rId59"/>
    <p:sldId id="537" r:id="rId60"/>
    <p:sldId id="538" r:id="rId61"/>
    <p:sldId id="539" r:id="rId62"/>
    <p:sldId id="540" r:id="rId63"/>
    <p:sldId id="541" r:id="rId64"/>
    <p:sldId id="554" r:id="rId65"/>
    <p:sldId id="520" r:id="rId66"/>
    <p:sldId id="528" r:id="rId67"/>
    <p:sldId id="504" r:id="rId68"/>
    <p:sldId id="512" r:id="rId69"/>
    <p:sldId id="553" r:id="rId70"/>
    <p:sldId id="529" r:id="rId71"/>
    <p:sldId id="515" r:id="rId72"/>
    <p:sldId id="516" r:id="rId73"/>
    <p:sldId id="518" r:id="rId74"/>
    <p:sldId id="519" r:id="rId75"/>
    <p:sldId id="523" r:id="rId76"/>
    <p:sldId id="524" r:id="rId77"/>
    <p:sldId id="281" r:id="rId7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4" autoAdjust="0"/>
    <p:restoredTop sz="66667" autoAdjust="0"/>
  </p:normalViewPr>
  <p:slideViewPr>
    <p:cSldViewPr>
      <p:cViewPr>
        <p:scale>
          <a:sx n="60" d="100"/>
          <a:sy n="60" d="100"/>
        </p:scale>
        <p:origin x="1614"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r01palhsm07.r01.med.va.gov\homedir$\VHAPALZIMMEL2\My%20Documents\LZ%20Documents\MHC%20Process%20Improvement\P-charts\P-Chart_Wait%20time%20summary.09.11.1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r01palhsm07.r01.med.va.gov\homedir$\VHAPALZIMMEL2\My%20Documents\LZ%20Documents\MHC%20Process%20Improvement\P-charts\Therapy_Completed_Visit%20data.09.11.15.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Macintosh%20HD:Users:lindseyzimmerman:Downloads:System_Dynamics_Example_Images.xlsx"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lindseyzimmerman:Documents:MHC%20Process%20Improvement:APMHSR%20Paper%20Files:MHC%20scenarios%20completed%20EBP%209.13.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7318531697960801"/>
          <c:y val="3.6363636363636397E-2"/>
          <c:w val="0.70272562083585699"/>
          <c:h val="0.79595991410164602"/>
        </c:manualLayout>
      </c:layout>
      <c:lineChart>
        <c:grouping val="standard"/>
        <c:varyColors val="0"/>
        <c:ser>
          <c:idx val="0"/>
          <c:order val="0"/>
          <c:tx>
            <c:strRef>
              <c:f>Sheet1!$A$1</c:f>
              <c:strCache>
                <c:ptCount val="1"/>
                <c:pt idx="0">
                  <c:v>Wait Time 1</c:v>
                </c:pt>
              </c:strCache>
            </c:strRef>
          </c:tx>
          <c:marker>
            <c:symbol val="none"/>
          </c:marker>
          <c:val>
            <c:numRef>
              <c:f>Sheet1!$A$2:$A$35</c:f>
              <c:numCache>
                <c:formatCode>General</c:formatCode>
                <c:ptCount val="34"/>
                <c:pt idx="0">
                  <c:v>28</c:v>
                </c:pt>
                <c:pt idx="1">
                  <c:v>73</c:v>
                </c:pt>
                <c:pt idx="2">
                  <c:v>60</c:v>
                </c:pt>
                <c:pt idx="3">
                  <c:v>43</c:v>
                </c:pt>
                <c:pt idx="4">
                  <c:v>35</c:v>
                </c:pt>
                <c:pt idx="5">
                  <c:v>7</c:v>
                </c:pt>
                <c:pt idx="6">
                  <c:v>17</c:v>
                </c:pt>
                <c:pt idx="7">
                  <c:v>23</c:v>
                </c:pt>
                <c:pt idx="8">
                  <c:v>66</c:v>
                </c:pt>
                <c:pt idx="9">
                  <c:v>48</c:v>
                </c:pt>
                <c:pt idx="10">
                  <c:v>21</c:v>
                </c:pt>
                <c:pt idx="11">
                  <c:v>14</c:v>
                </c:pt>
                <c:pt idx="12">
                  <c:v>35</c:v>
                </c:pt>
                <c:pt idx="13">
                  <c:v>35</c:v>
                </c:pt>
                <c:pt idx="14">
                  <c:v>34</c:v>
                </c:pt>
                <c:pt idx="15">
                  <c:v>22</c:v>
                </c:pt>
                <c:pt idx="16">
                  <c:v>7</c:v>
                </c:pt>
                <c:pt idx="17">
                  <c:v>20</c:v>
                </c:pt>
                <c:pt idx="18">
                  <c:v>9</c:v>
                </c:pt>
                <c:pt idx="19">
                  <c:v>51</c:v>
                </c:pt>
                <c:pt idx="20">
                  <c:v>12</c:v>
                </c:pt>
                <c:pt idx="21">
                  <c:v>12</c:v>
                </c:pt>
                <c:pt idx="22">
                  <c:v>65</c:v>
                </c:pt>
                <c:pt idx="23">
                  <c:v>43</c:v>
                </c:pt>
                <c:pt idx="24">
                  <c:v>14</c:v>
                </c:pt>
                <c:pt idx="25">
                  <c:v>28</c:v>
                </c:pt>
                <c:pt idx="26">
                  <c:v>40</c:v>
                </c:pt>
                <c:pt idx="27">
                  <c:v>23</c:v>
                </c:pt>
                <c:pt idx="28">
                  <c:v>10</c:v>
                </c:pt>
                <c:pt idx="29">
                  <c:v>12</c:v>
                </c:pt>
                <c:pt idx="30">
                  <c:v>8</c:v>
                </c:pt>
                <c:pt idx="31">
                  <c:v>32</c:v>
                </c:pt>
                <c:pt idx="32">
                  <c:v>13</c:v>
                </c:pt>
                <c:pt idx="33">
                  <c:v>14</c:v>
                </c:pt>
              </c:numCache>
            </c:numRef>
          </c:val>
          <c:smooth val="0"/>
          <c:extLst>
            <c:ext xmlns:c16="http://schemas.microsoft.com/office/drawing/2014/chart" uri="{C3380CC4-5D6E-409C-BE32-E72D297353CC}">
              <c16:uniqueId val="{00000000-E605-424A-AF12-8A9A7DEF228E}"/>
            </c:ext>
          </c:extLst>
        </c:ser>
        <c:ser>
          <c:idx val="1"/>
          <c:order val="1"/>
          <c:tx>
            <c:strRef>
              <c:f>Sheet1!$B$1</c:f>
              <c:strCache>
                <c:ptCount val="1"/>
                <c:pt idx="0">
                  <c:v>Goal</c:v>
                </c:pt>
              </c:strCache>
            </c:strRef>
          </c:tx>
          <c:marker>
            <c:symbol val="none"/>
          </c:marker>
          <c:val>
            <c:numRef>
              <c:f>Sheet1!$B$2:$B$35</c:f>
              <c:numCache>
                <c:formatCode>General</c:formatCode>
                <c:ptCount val="34"/>
                <c:pt idx="0">
                  <c:v>14</c:v>
                </c:pt>
                <c:pt idx="1">
                  <c:v>14</c:v>
                </c:pt>
                <c:pt idx="2">
                  <c:v>14</c:v>
                </c:pt>
                <c:pt idx="3">
                  <c:v>14</c:v>
                </c:pt>
                <c:pt idx="4">
                  <c:v>14</c:v>
                </c:pt>
                <c:pt idx="5">
                  <c:v>14</c:v>
                </c:pt>
                <c:pt idx="6">
                  <c:v>14</c:v>
                </c:pt>
                <c:pt idx="7">
                  <c:v>14</c:v>
                </c:pt>
                <c:pt idx="8">
                  <c:v>14</c:v>
                </c:pt>
                <c:pt idx="9">
                  <c:v>14</c:v>
                </c:pt>
                <c:pt idx="10">
                  <c:v>14</c:v>
                </c:pt>
                <c:pt idx="11">
                  <c:v>14</c:v>
                </c:pt>
                <c:pt idx="12">
                  <c:v>14</c:v>
                </c:pt>
                <c:pt idx="13">
                  <c:v>14</c:v>
                </c:pt>
                <c:pt idx="14">
                  <c:v>14</c:v>
                </c:pt>
                <c:pt idx="15">
                  <c:v>14</c:v>
                </c:pt>
                <c:pt idx="16">
                  <c:v>14</c:v>
                </c:pt>
                <c:pt idx="17">
                  <c:v>14</c:v>
                </c:pt>
                <c:pt idx="18">
                  <c:v>14</c:v>
                </c:pt>
                <c:pt idx="19">
                  <c:v>14</c:v>
                </c:pt>
                <c:pt idx="20">
                  <c:v>14</c:v>
                </c:pt>
                <c:pt idx="21">
                  <c:v>14</c:v>
                </c:pt>
                <c:pt idx="22">
                  <c:v>14</c:v>
                </c:pt>
                <c:pt idx="23">
                  <c:v>14</c:v>
                </c:pt>
                <c:pt idx="24">
                  <c:v>14</c:v>
                </c:pt>
                <c:pt idx="25">
                  <c:v>14</c:v>
                </c:pt>
                <c:pt idx="26">
                  <c:v>14</c:v>
                </c:pt>
                <c:pt idx="27">
                  <c:v>14</c:v>
                </c:pt>
                <c:pt idx="28">
                  <c:v>14</c:v>
                </c:pt>
                <c:pt idx="29">
                  <c:v>14</c:v>
                </c:pt>
                <c:pt idx="30">
                  <c:v>14</c:v>
                </c:pt>
                <c:pt idx="31">
                  <c:v>14</c:v>
                </c:pt>
                <c:pt idx="32">
                  <c:v>14</c:v>
                </c:pt>
                <c:pt idx="33">
                  <c:v>14</c:v>
                </c:pt>
              </c:numCache>
            </c:numRef>
          </c:val>
          <c:smooth val="0"/>
          <c:extLst>
            <c:ext xmlns:c16="http://schemas.microsoft.com/office/drawing/2014/chart" uri="{C3380CC4-5D6E-409C-BE32-E72D297353CC}">
              <c16:uniqueId val="{00000001-E605-424A-AF12-8A9A7DEF228E}"/>
            </c:ext>
          </c:extLst>
        </c:ser>
        <c:dLbls>
          <c:showLegendKey val="0"/>
          <c:showVal val="0"/>
          <c:showCatName val="0"/>
          <c:showSerName val="0"/>
          <c:showPercent val="0"/>
          <c:showBubbleSize val="0"/>
        </c:dLbls>
        <c:smooth val="0"/>
        <c:axId val="-2117910600"/>
        <c:axId val="-2118505944"/>
      </c:lineChart>
      <c:catAx>
        <c:axId val="-2117910600"/>
        <c:scaling>
          <c:orientation val="minMax"/>
        </c:scaling>
        <c:delete val="0"/>
        <c:axPos val="b"/>
        <c:title>
          <c:tx>
            <c:rich>
              <a:bodyPr/>
              <a:lstStyle/>
              <a:p>
                <a:pPr>
                  <a:defRPr>
                    <a:latin typeface="Century Gothic"/>
                    <a:cs typeface="Century Gothic"/>
                  </a:defRPr>
                </a:pPr>
                <a:r>
                  <a:rPr lang="en-US" sz="1600" dirty="0">
                    <a:latin typeface="Century Gothic"/>
                    <a:cs typeface="Century Gothic"/>
                  </a:rPr>
                  <a:t>New</a:t>
                </a:r>
                <a:r>
                  <a:rPr lang="en-US" sz="1600" baseline="0" dirty="0">
                    <a:latin typeface="Century Gothic"/>
                    <a:cs typeface="Century Gothic"/>
                  </a:rPr>
                  <a:t> OEF/OIF PTSD Intakes</a:t>
                </a:r>
                <a:endParaRPr lang="en-US" sz="1600" dirty="0">
                  <a:latin typeface="Century Gothic"/>
                  <a:cs typeface="Century Gothic"/>
                </a:endParaRPr>
              </a:p>
            </c:rich>
          </c:tx>
          <c:layout>
            <c:manualLayout>
              <c:xMode val="edge"/>
              <c:yMode val="edge"/>
              <c:x val="0.306149051080153"/>
              <c:y val="0.90851491290861397"/>
            </c:manualLayout>
          </c:layout>
          <c:overlay val="0"/>
        </c:title>
        <c:majorTickMark val="out"/>
        <c:minorTickMark val="none"/>
        <c:tickLblPos val="nextTo"/>
        <c:crossAx val="-2118505944"/>
        <c:crosses val="autoZero"/>
        <c:auto val="1"/>
        <c:lblAlgn val="ctr"/>
        <c:lblOffset val="100"/>
        <c:noMultiLvlLbl val="0"/>
      </c:catAx>
      <c:valAx>
        <c:axId val="-2118505944"/>
        <c:scaling>
          <c:orientation val="minMax"/>
        </c:scaling>
        <c:delete val="0"/>
        <c:axPos val="l"/>
        <c:majorGridlines/>
        <c:title>
          <c:tx>
            <c:rich>
              <a:bodyPr rot="-5400000" vert="horz"/>
              <a:lstStyle/>
              <a:p>
                <a:pPr>
                  <a:defRPr sz="1600">
                    <a:latin typeface="Century Gothic"/>
                    <a:cs typeface="Century Gothic"/>
                  </a:defRPr>
                </a:pPr>
                <a:r>
                  <a:rPr lang="en-US" sz="1600" dirty="0">
                    <a:latin typeface="Century Gothic"/>
                    <a:cs typeface="Century Gothic"/>
                  </a:rPr>
                  <a:t>Days from intake to first appointment</a:t>
                </a:r>
              </a:p>
            </c:rich>
          </c:tx>
          <c:overlay val="0"/>
        </c:title>
        <c:numFmt formatCode="General" sourceLinked="1"/>
        <c:majorTickMark val="out"/>
        <c:minorTickMark val="none"/>
        <c:tickLblPos val="nextTo"/>
        <c:txPr>
          <a:bodyPr/>
          <a:lstStyle/>
          <a:p>
            <a:pPr>
              <a:defRPr sz="1200" baseline="0">
                <a:latin typeface="Arial"/>
              </a:defRPr>
            </a:pPr>
            <a:endParaRPr lang="en-US"/>
          </a:p>
        </c:txPr>
        <c:crossAx val="-2117910600"/>
        <c:crosses val="autoZero"/>
        <c:crossBetween val="between"/>
      </c:valAx>
    </c:plotArea>
    <c:legend>
      <c:legendPos val="r"/>
      <c:layout>
        <c:manualLayout>
          <c:xMode val="edge"/>
          <c:yMode val="edge"/>
          <c:x val="0.59116961942257196"/>
          <c:y val="8.4817619444046199E-2"/>
          <c:w val="0.24632545931758501"/>
          <c:h val="9.9725124433279203E-2"/>
        </c:manualLayou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8493488452571E-2"/>
          <c:y val="2.2229139740371301E-2"/>
          <c:w val="0.89181373212067205"/>
          <c:h val="0.84906945099412501"/>
        </c:manualLayout>
      </c:layout>
      <c:lineChart>
        <c:grouping val="standard"/>
        <c:varyColors val="0"/>
        <c:ser>
          <c:idx val="0"/>
          <c:order val="0"/>
          <c:cat>
            <c:numRef>
              <c:f>Final!$A$3:$A$51</c:f>
              <c:numCache>
                <c:formatCode>d\-mmm</c:formatCode>
                <c:ptCount val="49"/>
                <c:pt idx="0">
                  <c:v>42276</c:v>
                </c:pt>
                <c:pt idx="1">
                  <c:v>42284</c:v>
                </c:pt>
                <c:pt idx="2">
                  <c:v>42284</c:v>
                </c:pt>
                <c:pt idx="3">
                  <c:v>42291</c:v>
                </c:pt>
                <c:pt idx="4">
                  <c:v>42298</c:v>
                </c:pt>
                <c:pt idx="5">
                  <c:v>42305</c:v>
                </c:pt>
                <c:pt idx="6">
                  <c:v>42312</c:v>
                </c:pt>
                <c:pt idx="7">
                  <c:v>42319</c:v>
                </c:pt>
                <c:pt idx="8">
                  <c:v>42326</c:v>
                </c:pt>
                <c:pt idx="9">
                  <c:v>42333</c:v>
                </c:pt>
                <c:pt idx="10">
                  <c:v>42340</c:v>
                </c:pt>
                <c:pt idx="11">
                  <c:v>42347</c:v>
                </c:pt>
                <c:pt idx="12">
                  <c:v>42354</c:v>
                </c:pt>
                <c:pt idx="13">
                  <c:v>42368</c:v>
                </c:pt>
                <c:pt idx="14">
                  <c:v>42375</c:v>
                </c:pt>
                <c:pt idx="15">
                  <c:v>42382</c:v>
                </c:pt>
                <c:pt idx="16">
                  <c:v>42389</c:v>
                </c:pt>
                <c:pt idx="17">
                  <c:v>42396</c:v>
                </c:pt>
                <c:pt idx="18">
                  <c:v>42403</c:v>
                </c:pt>
                <c:pt idx="19">
                  <c:v>42409</c:v>
                </c:pt>
                <c:pt idx="20">
                  <c:v>42416</c:v>
                </c:pt>
                <c:pt idx="21">
                  <c:v>42423</c:v>
                </c:pt>
                <c:pt idx="22">
                  <c:v>42430</c:v>
                </c:pt>
                <c:pt idx="23">
                  <c:v>42438</c:v>
                </c:pt>
                <c:pt idx="24">
                  <c:v>42445</c:v>
                </c:pt>
                <c:pt idx="25">
                  <c:v>42452</c:v>
                </c:pt>
                <c:pt idx="26">
                  <c:v>42459</c:v>
                </c:pt>
                <c:pt idx="27">
                  <c:v>42466</c:v>
                </c:pt>
                <c:pt idx="28">
                  <c:v>42473</c:v>
                </c:pt>
                <c:pt idx="29">
                  <c:v>42480</c:v>
                </c:pt>
                <c:pt idx="30">
                  <c:v>42487</c:v>
                </c:pt>
                <c:pt idx="31">
                  <c:v>42494</c:v>
                </c:pt>
                <c:pt idx="32">
                  <c:v>42501</c:v>
                </c:pt>
                <c:pt idx="33">
                  <c:v>42508</c:v>
                </c:pt>
                <c:pt idx="34">
                  <c:v>42515</c:v>
                </c:pt>
                <c:pt idx="35">
                  <c:v>42522</c:v>
                </c:pt>
                <c:pt idx="36">
                  <c:v>42529</c:v>
                </c:pt>
                <c:pt idx="37">
                  <c:v>42536</c:v>
                </c:pt>
                <c:pt idx="38">
                  <c:v>42543</c:v>
                </c:pt>
                <c:pt idx="39">
                  <c:v>42550</c:v>
                </c:pt>
                <c:pt idx="40">
                  <c:v>42557</c:v>
                </c:pt>
                <c:pt idx="41">
                  <c:v>42564</c:v>
                </c:pt>
                <c:pt idx="42">
                  <c:v>42571</c:v>
                </c:pt>
                <c:pt idx="43">
                  <c:v>42578</c:v>
                </c:pt>
                <c:pt idx="44">
                  <c:v>42585</c:v>
                </c:pt>
                <c:pt idx="45">
                  <c:v>42592</c:v>
                </c:pt>
                <c:pt idx="46">
                  <c:v>42599</c:v>
                </c:pt>
                <c:pt idx="47">
                  <c:v>42606</c:v>
                </c:pt>
                <c:pt idx="48">
                  <c:v>42613</c:v>
                </c:pt>
              </c:numCache>
            </c:numRef>
          </c:cat>
          <c:val>
            <c:numRef>
              <c:f>Final!$F$3:$F$51</c:f>
              <c:numCache>
                <c:formatCode>0.00%</c:formatCode>
                <c:ptCount val="49"/>
                <c:pt idx="0">
                  <c:v>0</c:v>
                </c:pt>
                <c:pt idx="1">
                  <c:v>0.375</c:v>
                </c:pt>
                <c:pt idx="2">
                  <c:v>0.30769230769230799</c:v>
                </c:pt>
                <c:pt idx="3">
                  <c:v>0.14285714285714299</c:v>
                </c:pt>
                <c:pt idx="4">
                  <c:v>0.33333333333333298</c:v>
                </c:pt>
                <c:pt idx="5">
                  <c:v>0.36363636363636398</c:v>
                </c:pt>
                <c:pt idx="6">
                  <c:v>0.25</c:v>
                </c:pt>
                <c:pt idx="7">
                  <c:v>0.33333333333333298</c:v>
                </c:pt>
                <c:pt idx="8">
                  <c:v>0.30769230769230799</c:v>
                </c:pt>
                <c:pt idx="9">
                  <c:v>0.33333333333333298</c:v>
                </c:pt>
                <c:pt idx="10">
                  <c:v>0.28571428571428598</c:v>
                </c:pt>
                <c:pt idx="11">
                  <c:v>0.125</c:v>
                </c:pt>
                <c:pt idx="12">
                  <c:v>0.125</c:v>
                </c:pt>
                <c:pt idx="13">
                  <c:v>0.33333333333333298</c:v>
                </c:pt>
                <c:pt idx="14">
                  <c:v>0.27272727272727298</c:v>
                </c:pt>
                <c:pt idx="15">
                  <c:v>0.58333333333333304</c:v>
                </c:pt>
                <c:pt idx="16">
                  <c:v>0.77777777777777801</c:v>
                </c:pt>
                <c:pt idx="17">
                  <c:v>0.66666666666666696</c:v>
                </c:pt>
                <c:pt idx="18">
                  <c:v>0.7</c:v>
                </c:pt>
                <c:pt idx="19">
                  <c:v>0.54545454545454497</c:v>
                </c:pt>
                <c:pt idx="20">
                  <c:v>0.66666666666666696</c:v>
                </c:pt>
                <c:pt idx="21">
                  <c:v>0.75</c:v>
                </c:pt>
                <c:pt idx="22">
                  <c:v>0.57142857142857195</c:v>
                </c:pt>
                <c:pt idx="23">
                  <c:v>0.55555555555555602</c:v>
                </c:pt>
                <c:pt idx="24">
                  <c:v>1</c:v>
                </c:pt>
                <c:pt idx="25">
                  <c:v>0.75</c:v>
                </c:pt>
                <c:pt idx="26">
                  <c:v>0.77777777777777801</c:v>
                </c:pt>
                <c:pt idx="27">
                  <c:v>0.76923076923076905</c:v>
                </c:pt>
                <c:pt idx="28">
                  <c:v>0.42857142857142899</c:v>
                </c:pt>
                <c:pt idx="29">
                  <c:v>0.83333333333333304</c:v>
                </c:pt>
                <c:pt idx="30">
                  <c:v>0.75</c:v>
                </c:pt>
                <c:pt idx="31">
                  <c:v>0</c:v>
                </c:pt>
                <c:pt idx="32">
                  <c:v>0.42857142857142899</c:v>
                </c:pt>
                <c:pt idx="33">
                  <c:v>0.5</c:v>
                </c:pt>
                <c:pt idx="34">
                  <c:v>0.25</c:v>
                </c:pt>
                <c:pt idx="35">
                  <c:v>1</c:v>
                </c:pt>
                <c:pt idx="36">
                  <c:v>0.5</c:v>
                </c:pt>
                <c:pt idx="37">
                  <c:v>1</c:v>
                </c:pt>
                <c:pt idx="38">
                  <c:v>1</c:v>
                </c:pt>
                <c:pt idx="39">
                  <c:v>0.4</c:v>
                </c:pt>
                <c:pt idx="40">
                  <c:v>0.33333333333333298</c:v>
                </c:pt>
                <c:pt idx="41">
                  <c:v>0.66666666666666696</c:v>
                </c:pt>
                <c:pt idx="42">
                  <c:v>0.6</c:v>
                </c:pt>
                <c:pt idx="43">
                  <c:v>0.75</c:v>
                </c:pt>
                <c:pt idx="44">
                  <c:v>0.8</c:v>
                </c:pt>
                <c:pt idx="45">
                  <c:v>0.44444444444444398</c:v>
                </c:pt>
                <c:pt idx="46">
                  <c:v>0.5</c:v>
                </c:pt>
                <c:pt idx="47">
                  <c:v>0.71428571428571397</c:v>
                </c:pt>
                <c:pt idx="48">
                  <c:v>0.75</c:v>
                </c:pt>
              </c:numCache>
            </c:numRef>
          </c:val>
          <c:smooth val="0"/>
          <c:extLst>
            <c:ext xmlns:c16="http://schemas.microsoft.com/office/drawing/2014/chart" uri="{C3380CC4-5D6E-409C-BE32-E72D297353CC}">
              <c16:uniqueId val="{00000000-8432-40CA-9614-1FB33D6057A7}"/>
            </c:ext>
          </c:extLst>
        </c:ser>
        <c:ser>
          <c:idx val="1"/>
          <c:order val="1"/>
          <c:marker>
            <c:symbol val="none"/>
          </c:marker>
          <c:cat>
            <c:numRef>
              <c:f>Final!$A$3:$A$51</c:f>
              <c:numCache>
                <c:formatCode>d\-mmm</c:formatCode>
                <c:ptCount val="49"/>
                <c:pt idx="0">
                  <c:v>42276</c:v>
                </c:pt>
                <c:pt idx="1">
                  <c:v>42284</c:v>
                </c:pt>
                <c:pt idx="2">
                  <c:v>42284</c:v>
                </c:pt>
                <c:pt idx="3">
                  <c:v>42291</c:v>
                </c:pt>
                <c:pt idx="4">
                  <c:v>42298</c:v>
                </c:pt>
                <c:pt idx="5">
                  <c:v>42305</c:v>
                </c:pt>
                <c:pt idx="6">
                  <c:v>42312</c:v>
                </c:pt>
                <c:pt idx="7">
                  <c:v>42319</c:v>
                </c:pt>
                <c:pt idx="8">
                  <c:v>42326</c:v>
                </c:pt>
                <c:pt idx="9">
                  <c:v>42333</c:v>
                </c:pt>
                <c:pt idx="10">
                  <c:v>42340</c:v>
                </c:pt>
                <c:pt idx="11">
                  <c:v>42347</c:v>
                </c:pt>
                <c:pt idx="12">
                  <c:v>42354</c:v>
                </c:pt>
                <c:pt idx="13">
                  <c:v>42368</c:v>
                </c:pt>
                <c:pt idx="14">
                  <c:v>42375</c:v>
                </c:pt>
                <c:pt idx="15">
                  <c:v>42382</c:v>
                </c:pt>
                <c:pt idx="16">
                  <c:v>42389</c:v>
                </c:pt>
                <c:pt idx="17">
                  <c:v>42396</c:v>
                </c:pt>
                <c:pt idx="18">
                  <c:v>42403</c:v>
                </c:pt>
                <c:pt idx="19">
                  <c:v>42409</c:v>
                </c:pt>
                <c:pt idx="20">
                  <c:v>42416</c:v>
                </c:pt>
                <c:pt idx="21">
                  <c:v>42423</c:v>
                </c:pt>
                <c:pt idx="22">
                  <c:v>42430</c:v>
                </c:pt>
                <c:pt idx="23">
                  <c:v>42438</c:v>
                </c:pt>
                <c:pt idx="24">
                  <c:v>42445</c:v>
                </c:pt>
                <c:pt idx="25">
                  <c:v>42452</c:v>
                </c:pt>
                <c:pt idx="26">
                  <c:v>42459</c:v>
                </c:pt>
                <c:pt idx="27">
                  <c:v>42466</c:v>
                </c:pt>
                <c:pt idx="28">
                  <c:v>42473</c:v>
                </c:pt>
                <c:pt idx="29">
                  <c:v>42480</c:v>
                </c:pt>
                <c:pt idx="30">
                  <c:v>42487</c:v>
                </c:pt>
                <c:pt idx="31">
                  <c:v>42494</c:v>
                </c:pt>
                <c:pt idx="32">
                  <c:v>42501</c:v>
                </c:pt>
                <c:pt idx="33">
                  <c:v>42508</c:v>
                </c:pt>
                <c:pt idx="34">
                  <c:v>42515</c:v>
                </c:pt>
                <c:pt idx="35">
                  <c:v>42522</c:v>
                </c:pt>
                <c:pt idx="36">
                  <c:v>42529</c:v>
                </c:pt>
                <c:pt idx="37">
                  <c:v>42536</c:v>
                </c:pt>
                <c:pt idx="38">
                  <c:v>42543</c:v>
                </c:pt>
                <c:pt idx="39">
                  <c:v>42550</c:v>
                </c:pt>
                <c:pt idx="40">
                  <c:v>42557</c:v>
                </c:pt>
                <c:pt idx="41">
                  <c:v>42564</c:v>
                </c:pt>
                <c:pt idx="42">
                  <c:v>42571</c:v>
                </c:pt>
                <c:pt idx="43">
                  <c:v>42578</c:v>
                </c:pt>
                <c:pt idx="44">
                  <c:v>42585</c:v>
                </c:pt>
                <c:pt idx="45">
                  <c:v>42592</c:v>
                </c:pt>
                <c:pt idx="46">
                  <c:v>42599</c:v>
                </c:pt>
                <c:pt idx="47">
                  <c:v>42606</c:v>
                </c:pt>
                <c:pt idx="48">
                  <c:v>42613</c:v>
                </c:pt>
              </c:numCache>
            </c:numRef>
          </c:cat>
          <c:val>
            <c:numRef>
              <c:f>Final!$H$3:$H$51</c:f>
              <c:numCache>
                <c:formatCode>0%</c:formatCode>
                <c:ptCount val="49"/>
                <c:pt idx="0">
                  <c:v>0.24</c:v>
                </c:pt>
                <c:pt idx="1">
                  <c:v>0.24</c:v>
                </c:pt>
                <c:pt idx="2">
                  <c:v>0.24</c:v>
                </c:pt>
                <c:pt idx="3">
                  <c:v>0.24</c:v>
                </c:pt>
                <c:pt idx="4">
                  <c:v>0.24</c:v>
                </c:pt>
                <c:pt idx="5">
                  <c:v>0.24</c:v>
                </c:pt>
                <c:pt idx="6">
                  <c:v>0.24</c:v>
                </c:pt>
                <c:pt idx="7">
                  <c:v>0.24</c:v>
                </c:pt>
                <c:pt idx="8">
                  <c:v>0.24</c:v>
                </c:pt>
                <c:pt idx="9">
                  <c:v>0.24</c:v>
                </c:pt>
                <c:pt idx="10">
                  <c:v>0.24</c:v>
                </c:pt>
                <c:pt idx="11">
                  <c:v>0.24</c:v>
                </c:pt>
                <c:pt idx="12">
                  <c:v>0.24</c:v>
                </c:pt>
                <c:pt idx="13">
                  <c:v>0.24</c:v>
                </c:pt>
                <c:pt idx="14">
                  <c:v>0.24</c:v>
                </c:pt>
                <c:pt idx="15">
                  <c:v>0.62</c:v>
                </c:pt>
                <c:pt idx="16">
                  <c:v>0.62</c:v>
                </c:pt>
                <c:pt idx="17">
                  <c:v>0.62</c:v>
                </c:pt>
                <c:pt idx="18">
                  <c:v>0.62</c:v>
                </c:pt>
                <c:pt idx="19">
                  <c:v>0.62</c:v>
                </c:pt>
                <c:pt idx="20">
                  <c:v>0.62</c:v>
                </c:pt>
                <c:pt idx="21">
                  <c:v>0.62</c:v>
                </c:pt>
                <c:pt idx="22">
                  <c:v>0.62</c:v>
                </c:pt>
                <c:pt idx="23">
                  <c:v>0.62</c:v>
                </c:pt>
                <c:pt idx="24">
                  <c:v>0.62</c:v>
                </c:pt>
                <c:pt idx="25">
                  <c:v>0.62</c:v>
                </c:pt>
                <c:pt idx="26">
                  <c:v>0.62</c:v>
                </c:pt>
                <c:pt idx="27">
                  <c:v>0.62</c:v>
                </c:pt>
                <c:pt idx="28">
                  <c:v>0.62</c:v>
                </c:pt>
                <c:pt idx="29">
                  <c:v>0.62</c:v>
                </c:pt>
                <c:pt idx="30">
                  <c:v>0.62</c:v>
                </c:pt>
                <c:pt idx="31">
                  <c:v>0.62</c:v>
                </c:pt>
                <c:pt idx="32">
                  <c:v>0.62</c:v>
                </c:pt>
                <c:pt idx="33">
                  <c:v>0.62</c:v>
                </c:pt>
                <c:pt idx="34">
                  <c:v>0.62</c:v>
                </c:pt>
                <c:pt idx="35">
                  <c:v>0.62</c:v>
                </c:pt>
                <c:pt idx="36">
                  <c:v>0.62</c:v>
                </c:pt>
                <c:pt idx="37">
                  <c:v>0.62</c:v>
                </c:pt>
                <c:pt idx="38">
                  <c:v>0.62</c:v>
                </c:pt>
                <c:pt idx="39">
                  <c:v>0.62</c:v>
                </c:pt>
                <c:pt idx="40">
                  <c:v>0.62</c:v>
                </c:pt>
                <c:pt idx="41">
                  <c:v>0.62</c:v>
                </c:pt>
                <c:pt idx="42">
                  <c:v>0.62</c:v>
                </c:pt>
                <c:pt idx="43">
                  <c:v>0.62</c:v>
                </c:pt>
                <c:pt idx="44">
                  <c:v>0.62</c:v>
                </c:pt>
                <c:pt idx="45">
                  <c:v>0.62</c:v>
                </c:pt>
                <c:pt idx="46">
                  <c:v>0.62</c:v>
                </c:pt>
                <c:pt idx="47">
                  <c:v>0.62</c:v>
                </c:pt>
                <c:pt idx="48">
                  <c:v>0.62</c:v>
                </c:pt>
              </c:numCache>
            </c:numRef>
          </c:val>
          <c:smooth val="0"/>
          <c:extLst>
            <c:ext xmlns:c16="http://schemas.microsoft.com/office/drawing/2014/chart" uri="{C3380CC4-5D6E-409C-BE32-E72D297353CC}">
              <c16:uniqueId val="{00000001-8432-40CA-9614-1FB33D6057A7}"/>
            </c:ext>
          </c:extLst>
        </c:ser>
        <c:ser>
          <c:idx val="2"/>
          <c:order val="2"/>
          <c:spPr>
            <a:ln>
              <a:solidFill>
                <a:srgbClr val="0070C0"/>
              </a:solidFill>
              <a:prstDash val="sysDot"/>
            </a:ln>
          </c:spPr>
          <c:marker>
            <c:symbol val="none"/>
          </c:marker>
          <c:cat>
            <c:numRef>
              <c:f>Final!$A$3:$A$51</c:f>
              <c:numCache>
                <c:formatCode>d\-mmm</c:formatCode>
                <c:ptCount val="49"/>
                <c:pt idx="0">
                  <c:v>42276</c:v>
                </c:pt>
                <c:pt idx="1">
                  <c:v>42284</c:v>
                </c:pt>
                <c:pt idx="2">
                  <c:v>42284</c:v>
                </c:pt>
                <c:pt idx="3">
                  <c:v>42291</c:v>
                </c:pt>
                <c:pt idx="4">
                  <c:v>42298</c:v>
                </c:pt>
                <c:pt idx="5">
                  <c:v>42305</c:v>
                </c:pt>
                <c:pt idx="6">
                  <c:v>42312</c:v>
                </c:pt>
                <c:pt idx="7">
                  <c:v>42319</c:v>
                </c:pt>
                <c:pt idx="8">
                  <c:v>42326</c:v>
                </c:pt>
                <c:pt idx="9">
                  <c:v>42333</c:v>
                </c:pt>
                <c:pt idx="10">
                  <c:v>42340</c:v>
                </c:pt>
                <c:pt idx="11">
                  <c:v>42347</c:v>
                </c:pt>
                <c:pt idx="12">
                  <c:v>42354</c:v>
                </c:pt>
                <c:pt idx="13">
                  <c:v>42368</c:v>
                </c:pt>
                <c:pt idx="14">
                  <c:v>42375</c:v>
                </c:pt>
                <c:pt idx="15">
                  <c:v>42382</c:v>
                </c:pt>
                <c:pt idx="16">
                  <c:v>42389</c:v>
                </c:pt>
                <c:pt idx="17">
                  <c:v>42396</c:v>
                </c:pt>
                <c:pt idx="18">
                  <c:v>42403</c:v>
                </c:pt>
                <c:pt idx="19">
                  <c:v>42409</c:v>
                </c:pt>
                <c:pt idx="20">
                  <c:v>42416</c:v>
                </c:pt>
                <c:pt idx="21">
                  <c:v>42423</c:v>
                </c:pt>
                <c:pt idx="22">
                  <c:v>42430</c:v>
                </c:pt>
                <c:pt idx="23">
                  <c:v>42438</c:v>
                </c:pt>
                <c:pt idx="24">
                  <c:v>42445</c:v>
                </c:pt>
                <c:pt idx="25">
                  <c:v>42452</c:v>
                </c:pt>
                <c:pt idx="26">
                  <c:v>42459</c:v>
                </c:pt>
                <c:pt idx="27">
                  <c:v>42466</c:v>
                </c:pt>
                <c:pt idx="28">
                  <c:v>42473</c:v>
                </c:pt>
                <c:pt idx="29">
                  <c:v>42480</c:v>
                </c:pt>
                <c:pt idx="30">
                  <c:v>42487</c:v>
                </c:pt>
                <c:pt idx="31">
                  <c:v>42494</c:v>
                </c:pt>
                <c:pt idx="32">
                  <c:v>42501</c:v>
                </c:pt>
                <c:pt idx="33">
                  <c:v>42508</c:v>
                </c:pt>
                <c:pt idx="34">
                  <c:v>42515</c:v>
                </c:pt>
                <c:pt idx="35">
                  <c:v>42522</c:v>
                </c:pt>
                <c:pt idx="36">
                  <c:v>42529</c:v>
                </c:pt>
                <c:pt idx="37">
                  <c:v>42536</c:v>
                </c:pt>
                <c:pt idx="38">
                  <c:v>42543</c:v>
                </c:pt>
                <c:pt idx="39">
                  <c:v>42550</c:v>
                </c:pt>
                <c:pt idx="40">
                  <c:v>42557</c:v>
                </c:pt>
                <c:pt idx="41">
                  <c:v>42564</c:v>
                </c:pt>
                <c:pt idx="42">
                  <c:v>42571</c:v>
                </c:pt>
                <c:pt idx="43">
                  <c:v>42578</c:v>
                </c:pt>
                <c:pt idx="44">
                  <c:v>42585</c:v>
                </c:pt>
                <c:pt idx="45">
                  <c:v>42592</c:v>
                </c:pt>
                <c:pt idx="46">
                  <c:v>42599</c:v>
                </c:pt>
                <c:pt idx="47">
                  <c:v>42606</c:v>
                </c:pt>
                <c:pt idx="48">
                  <c:v>42613</c:v>
                </c:pt>
              </c:numCache>
            </c:numRef>
          </c:cat>
          <c:val>
            <c:numRef>
              <c:f>Final!$J$3:$J$51</c:f>
              <c:numCache>
                <c:formatCode>0%</c:formatCode>
                <c:ptCount val="49"/>
                <c:pt idx="0">
                  <c:v>0.34066445913694299</c:v>
                </c:pt>
                <c:pt idx="1">
                  <c:v>0.34677078252031301</c:v>
                </c:pt>
                <c:pt idx="2">
                  <c:v>0.32375789285425399</c:v>
                </c:pt>
                <c:pt idx="3">
                  <c:v>0.35414276774536102</c:v>
                </c:pt>
                <c:pt idx="4">
                  <c:v>0.36328828005938002</c:v>
                </c:pt>
                <c:pt idx="5">
                  <c:v>0.33105442927671902</c:v>
                </c:pt>
                <c:pt idx="6">
                  <c:v>0.34677078252031301</c:v>
                </c:pt>
                <c:pt idx="7">
                  <c:v>0.36328828005938002</c:v>
                </c:pt>
                <c:pt idx="8">
                  <c:v>0.32717797887081401</c:v>
                </c:pt>
                <c:pt idx="9">
                  <c:v>0.41435595774162698</c:v>
                </c:pt>
                <c:pt idx="10">
                  <c:v>0.35414276774536102</c:v>
                </c:pt>
                <c:pt idx="11">
                  <c:v>0.34677078252031301</c:v>
                </c:pt>
                <c:pt idx="12">
                  <c:v>0.34677078252031301</c:v>
                </c:pt>
                <c:pt idx="13">
                  <c:v>0.41435595774162698</c:v>
                </c:pt>
                <c:pt idx="14">
                  <c:v>0.33105442927671902</c:v>
                </c:pt>
                <c:pt idx="15">
                  <c:v>0.76011899704655805</c:v>
                </c:pt>
                <c:pt idx="16">
                  <c:v>0.78179548132682097</c:v>
                </c:pt>
                <c:pt idx="17">
                  <c:v>0.78179548132682097</c:v>
                </c:pt>
                <c:pt idx="18">
                  <c:v>0.773492670834799</c:v>
                </c:pt>
                <c:pt idx="19">
                  <c:v>0.76634951936436901</c:v>
                </c:pt>
                <c:pt idx="20">
                  <c:v>0.81815818596935797</c:v>
                </c:pt>
                <c:pt idx="21">
                  <c:v>0.79161002301730499</c:v>
                </c:pt>
                <c:pt idx="22">
                  <c:v>0.80345883150489905</c:v>
                </c:pt>
                <c:pt idx="23">
                  <c:v>0.78179548132682097</c:v>
                </c:pt>
                <c:pt idx="24">
                  <c:v>0.900237994093116</c:v>
                </c:pt>
                <c:pt idx="25">
                  <c:v>0.86269322199023202</c:v>
                </c:pt>
                <c:pt idx="26">
                  <c:v>0.78179548132682097</c:v>
                </c:pt>
                <c:pt idx="27">
                  <c:v>0.75462197786051499</c:v>
                </c:pt>
                <c:pt idx="28">
                  <c:v>0.80345883150489905</c:v>
                </c:pt>
                <c:pt idx="29">
                  <c:v>0.81815818596935797</c:v>
                </c:pt>
                <c:pt idx="30">
                  <c:v>0.79161002301730499</c:v>
                </c:pt>
                <c:pt idx="31">
                  <c:v>1.1053864439804639</c:v>
                </c:pt>
                <c:pt idx="32">
                  <c:v>0.80345883150489905</c:v>
                </c:pt>
                <c:pt idx="33">
                  <c:v>0.83707141681944197</c:v>
                </c:pt>
                <c:pt idx="34">
                  <c:v>0.86269322199023202</c:v>
                </c:pt>
                <c:pt idx="35">
                  <c:v>0.900237994093116</c:v>
                </c:pt>
                <c:pt idx="36">
                  <c:v>0.86269322199023202</c:v>
                </c:pt>
                <c:pt idx="37">
                  <c:v>0.900237994093116</c:v>
                </c:pt>
                <c:pt idx="38">
                  <c:v>1.1053864439804639</c:v>
                </c:pt>
                <c:pt idx="39">
                  <c:v>0.83707141681944197</c:v>
                </c:pt>
                <c:pt idx="40">
                  <c:v>0.81815818596935797</c:v>
                </c:pt>
                <c:pt idx="41">
                  <c:v>0.81815818596935797</c:v>
                </c:pt>
                <c:pt idx="42">
                  <c:v>0.83707141681944197</c:v>
                </c:pt>
                <c:pt idx="43">
                  <c:v>0.86269322199023202</c:v>
                </c:pt>
                <c:pt idx="44">
                  <c:v>0.773492670834799</c:v>
                </c:pt>
                <c:pt idx="45">
                  <c:v>0.78179548132682097</c:v>
                </c:pt>
                <c:pt idx="46">
                  <c:v>0.86269322199023202</c:v>
                </c:pt>
                <c:pt idx="47">
                  <c:v>0.80345883150489905</c:v>
                </c:pt>
                <c:pt idx="48">
                  <c:v>0.86269322199023202</c:v>
                </c:pt>
              </c:numCache>
            </c:numRef>
          </c:val>
          <c:smooth val="0"/>
          <c:extLst>
            <c:ext xmlns:c16="http://schemas.microsoft.com/office/drawing/2014/chart" uri="{C3380CC4-5D6E-409C-BE32-E72D297353CC}">
              <c16:uniqueId val="{00000002-8432-40CA-9614-1FB33D6057A7}"/>
            </c:ext>
          </c:extLst>
        </c:ser>
        <c:ser>
          <c:idx val="3"/>
          <c:order val="3"/>
          <c:spPr>
            <a:ln>
              <a:solidFill>
                <a:srgbClr val="0070C0"/>
              </a:solidFill>
              <a:prstDash val="sysDot"/>
            </a:ln>
          </c:spPr>
          <c:marker>
            <c:spPr>
              <a:ln>
                <a:prstDash val="sysDot"/>
              </a:ln>
            </c:spPr>
          </c:marker>
          <c:cat>
            <c:numRef>
              <c:f>Final!$A$3:$A$51</c:f>
              <c:numCache>
                <c:formatCode>d\-mmm</c:formatCode>
                <c:ptCount val="49"/>
                <c:pt idx="0">
                  <c:v>42276</c:v>
                </c:pt>
                <c:pt idx="1">
                  <c:v>42284</c:v>
                </c:pt>
                <c:pt idx="2">
                  <c:v>42284</c:v>
                </c:pt>
                <c:pt idx="3">
                  <c:v>42291</c:v>
                </c:pt>
                <c:pt idx="4">
                  <c:v>42298</c:v>
                </c:pt>
                <c:pt idx="5">
                  <c:v>42305</c:v>
                </c:pt>
                <c:pt idx="6">
                  <c:v>42312</c:v>
                </c:pt>
                <c:pt idx="7">
                  <c:v>42319</c:v>
                </c:pt>
                <c:pt idx="8">
                  <c:v>42326</c:v>
                </c:pt>
                <c:pt idx="9">
                  <c:v>42333</c:v>
                </c:pt>
                <c:pt idx="10">
                  <c:v>42340</c:v>
                </c:pt>
                <c:pt idx="11">
                  <c:v>42347</c:v>
                </c:pt>
                <c:pt idx="12">
                  <c:v>42354</c:v>
                </c:pt>
                <c:pt idx="13">
                  <c:v>42368</c:v>
                </c:pt>
                <c:pt idx="14">
                  <c:v>42375</c:v>
                </c:pt>
                <c:pt idx="15">
                  <c:v>42382</c:v>
                </c:pt>
                <c:pt idx="16">
                  <c:v>42389</c:v>
                </c:pt>
                <c:pt idx="17">
                  <c:v>42396</c:v>
                </c:pt>
                <c:pt idx="18">
                  <c:v>42403</c:v>
                </c:pt>
                <c:pt idx="19">
                  <c:v>42409</c:v>
                </c:pt>
                <c:pt idx="20">
                  <c:v>42416</c:v>
                </c:pt>
                <c:pt idx="21">
                  <c:v>42423</c:v>
                </c:pt>
                <c:pt idx="22">
                  <c:v>42430</c:v>
                </c:pt>
                <c:pt idx="23">
                  <c:v>42438</c:v>
                </c:pt>
                <c:pt idx="24">
                  <c:v>42445</c:v>
                </c:pt>
                <c:pt idx="25">
                  <c:v>42452</c:v>
                </c:pt>
                <c:pt idx="26">
                  <c:v>42459</c:v>
                </c:pt>
                <c:pt idx="27">
                  <c:v>42466</c:v>
                </c:pt>
                <c:pt idx="28">
                  <c:v>42473</c:v>
                </c:pt>
                <c:pt idx="29">
                  <c:v>42480</c:v>
                </c:pt>
                <c:pt idx="30">
                  <c:v>42487</c:v>
                </c:pt>
                <c:pt idx="31">
                  <c:v>42494</c:v>
                </c:pt>
                <c:pt idx="32">
                  <c:v>42501</c:v>
                </c:pt>
                <c:pt idx="33">
                  <c:v>42508</c:v>
                </c:pt>
                <c:pt idx="34">
                  <c:v>42515</c:v>
                </c:pt>
                <c:pt idx="35">
                  <c:v>42522</c:v>
                </c:pt>
                <c:pt idx="36">
                  <c:v>42529</c:v>
                </c:pt>
                <c:pt idx="37">
                  <c:v>42536</c:v>
                </c:pt>
                <c:pt idx="38">
                  <c:v>42543</c:v>
                </c:pt>
                <c:pt idx="39">
                  <c:v>42550</c:v>
                </c:pt>
                <c:pt idx="40">
                  <c:v>42557</c:v>
                </c:pt>
                <c:pt idx="41">
                  <c:v>42564</c:v>
                </c:pt>
                <c:pt idx="42">
                  <c:v>42571</c:v>
                </c:pt>
                <c:pt idx="43">
                  <c:v>42578</c:v>
                </c:pt>
                <c:pt idx="44">
                  <c:v>42585</c:v>
                </c:pt>
                <c:pt idx="45">
                  <c:v>42592</c:v>
                </c:pt>
                <c:pt idx="46">
                  <c:v>42599</c:v>
                </c:pt>
                <c:pt idx="47">
                  <c:v>42606</c:v>
                </c:pt>
                <c:pt idx="48">
                  <c:v>42613</c:v>
                </c:pt>
              </c:numCache>
            </c:numRef>
          </c:cat>
          <c:val>
            <c:numRef>
              <c:f>Final!$K$3:$K$51</c:f>
              <c:numCache>
                <c:formatCode>0%</c:formatCode>
                <c:ptCount val="49"/>
                <c:pt idx="0">
                  <c:v>0.13933554086305699</c:v>
                </c:pt>
                <c:pt idx="1">
                  <c:v>0.133229217479687</c:v>
                </c:pt>
                <c:pt idx="2">
                  <c:v>0.15624210714574599</c:v>
                </c:pt>
                <c:pt idx="3">
                  <c:v>0.12585723225463899</c:v>
                </c:pt>
                <c:pt idx="4">
                  <c:v>0.11671171994062</c:v>
                </c:pt>
                <c:pt idx="5">
                  <c:v>0.14894557072328099</c:v>
                </c:pt>
                <c:pt idx="6">
                  <c:v>0.133229217479687</c:v>
                </c:pt>
                <c:pt idx="7">
                  <c:v>0.11671171994062</c:v>
                </c:pt>
                <c:pt idx="8">
                  <c:v>0.152822021129187</c:v>
                </c:pt>
                <c:pt idx="9">
                  <c:v>6.5644042258373003E-2</c:v>
                </c:pt>
                <c:pt idx="10">
                  <c:v>0.12585723225463899</c:v>
                </c:pt>
                <c:pt idx="11">
                  <c:v>0.133229217479687</c:v>
                </c:pt>
                <c:pt idx="12">
                  <c:v>0.133229217479687</c:v>
                </c:pt>
                <c:pt idx="13">
                  <c:v>6.5644042258373003E-2</c:v>
                </c:pt>
                <c:pt idx="14">
                  <c:v>0.14894557072328099</c:v>
                </c:pt>
                <c:pt idx="15">
                  <c:v>0.47988100295344199</c:v>
                </c:pt>
                <c:pt idx="16">
                  <c:v>0.45820451867317902</c:v>
                </c:pt>
                <c:pt idx="17">
                  <c:v>0.45820451867317902</c:v>
                </c:pt>
                <c:pt idx="18">
                  <c:v>0.46650732916520099</c:v>
                </c:pt>
                <c:pt idx="19">
                  <c:v>0.47365048063563098</c:v>
                </c:pt>
                <c:pt idx="20">
                  <c:v>0.42184181403064203</c:v>
                </c:pt>
                <c:pt idx="21">
                  <c:v>0.448389976982695</c:v>
                </c:pt>
                <c:pt idx="22">
                  <c:v>0.436541168495101</c:v>
                </c:pt>
                <c:pt idx="23">
                  <c:v>0.45820451867317902</c:v>
                </c:pt>
                <c:pt idx="24">
                  <c:v>0.33976200590688399</c:v>
                </c:pt>
                <c:pt idx="25">
                  <c:v>0.37730677800976797</c:v>
                </c:pt>
                <c:pt idx="26">
                  <c:v>0.45820451867317902</c:v>
                </c:pt>
                <c:pt idx="27">
                  <c:v>0.485378022139485</c:v>
                </c:pt>
                <c:pt idx="28">
                  <c:v>0.436541168495101</c:v>
                </c:pt>
                <c:pt idx="29">
                  <c:v>0.42184181403064203</c:v>
                </c:pt>
                <c:pt idx="30">
                  <c:v>0.448389976982695</c:v>
                </c:pt>
                <c:pt idx="31">
                  <c:v>0.13461355601953601</c:v>
                </c:pt>
                <c:pt idx="32">
                  <c:v>0.436541168495101</c:v>
                </c:pt>
                <c:pt idx="33">
                  <c:v>0.40292858318055802</c:v>
                </c:pt>
                <c:pt idx="34">
                  <c:v>0.37730677800976797</c:v>
                </c:pt>
                <c:pt idx="35">
                  <c:v>0.33976200590688399</c:v>
                </c:pt>
                <c:pt idx="36">
                  <c:v>0.37730677800976797</c:v>
                </c:pt>
                <c:pt idx="37">
                  <c:v>0.33976200590688399</c:v>
                </c:pt>
                <c:pt idx="38">
                  <c:v>0.13461355601953601</c:v>
                </c:pt>
                <c:pt idx="39">
                  <c:v>0.40292858318055802</c:v>
                </c:pt>
                <c:pt idx="40">
                  <c:v>0.42184181403064203</c:v>
                </c:pt>
                <c:pt idx="41">
                  <c:v>0.42184181403064203</c:v>
                </c:pt>
                <c:pt idx="42">
                  <c:v>0.40292858318055802</c:v>
                </c:pt>
                <c:pt idx="43">
                  <c:v>0.37730677800976797</c:v>
                </c:pt>
                <c:pt idx="44">
                  <c:v>0.46650732916520099</c:v>
                </c:pt>
                <c:pt idx="45">
                  <c:v>0.45820451867317902</c:v>
                </c:pt>
                <c:pt idx="46">
                  <c:v>0.37730677800976797</c:v>
                </c:pt>
                <c:pt idx="47">
                  <c:v>0.436541168495101</c:v>
                </c:pt>
                <c:pt idx="48">
                  <c:v>0.37730677800976797</c:v>
                </c:pt>
              </c:numCache>
            </c:numRef>
          </c:val>
          <c:smooth val="0"/>
          <c:extLst>
            <c:ext xmlns:c16="http://schemas.microsoft.com/office/drawing/2014/chart" uri="{C3380CC4-5D6E-409C-BE32-E72D297353CC}">
              <c16:uniqueId val="{00000003-8432-40CA-9614-1FB33D6057A7}"/>
            </c:ext>
          </c:extLst>
        </c:ser>
        <c:dLbls>
          <c:showLegendKey val="0"/>
          <c:showVal val="0"/>
          <c:showCatName val="0"/>
          <c:showSerName val="0"/>
          <c:showPercent val="0"/>
          <c:showBubbleSize val="0"/>
        </c:dLbls>
        <c:marker val="1"/>
        <c:smooth val="0"/>
        <c:axId val="-2118219208"/>
        <c:axId val="-2118213592"/>
      </c:lineChart>
      <c:dateAx>
        <c:axId val="-2118219208"/>
        <c:scaling>
          <c:orientation val="minMax"/>
        </c:scaling>
        <c:delete val="0"/>
        <c:axPos val="b"/>
        <c:numFmt formatCode="d\-mmm" sourceLinked="1"/>
        <c:majorTickMark val="out"/>
        <c:minorTickMark val="none"/>
        <c:tickLblPos val="nextTo"/>
        <c:txPr>
          <a:bodyPr/>
          <a:lstStyle/>
          <a:p>
            <a:pPr>
              <a:defRPr>
                <a:latin typeface="Century Gothic" panose="020B0502020202020204" pitchFamily="34" charset="0"/>
              </a:defRPr>
            </a:pPr>
            <a:endParaRPr lang="en-US"/>
          </a:p>
        </c:txPr>
        <c:crossAx val="-2118213592"/>
        <c:crosses val="autoZero"/>
        <c:auto val="1"/>
        <c:lblOffset val="100"/>
        <c:baseTimeUnit val="days"/>
      </c:dateAx>
      <c:valAx>
        <c:axId val="-2118213592"/>
        <c:scaling>
          <c:orientation val="minMax"/>
          <c:max val="1"/>
        </c:scaling>
        <c:delete val="0"/>
        <c:axPos val="l"/>
        <c:title>
          <c:tx>
            <c:rich>
              <a:bodyPr rot="-5400000" vert="horz"/>
              <a:lstStyle/>
              <a:p>
                <a:pPr>
                  <a:defRPr>
                    <a:latin typeface="Century Gothic" panose="020B0502020202020204" pitchFamily="34" charset="0"/>
                  </a:defRPr>
                </a:pPr>
                <a:r>
                  <a:rPr lang="en-US" dirty="0">
                    <a:latin typeface="Century Gothic" panose="020B0502020202020204" pitchFamily="34" charset="0"/>
                  </a:rPr>
                  <a:t>% of new patients with 2nd appointment within 2 weeks</a:t>
                </a:r>
              </a:p>
            </c:rich>
          </c:tx>
          <c:overlay val="0"/>
        </c:title>
        <c:numFmt formatCode="0.00%" sourceLinked="1"/>
        <c:majorTickMark val="out"/>
        <c:minorTickMark val="none"/>
        <c:tickLblPos val="nextTo"/>
        <c:txPr>
          <a:bodyPr/>
          <a:lstStyle/>
          <a:p>
            <a:pPr>
              <a:defRPr>
                <a:latin typeface="Century Gothic" panose="020B0502020202020204" pitchFamily="34" charset="0"/>
              </a:defRPr>
            </a:pPr>
            <a:endParaRPr lang="en-US"/>
          </a:p>
        </c:txPr>
        <c:crossAx val="-2118219208"/>
        <c:crosses val="autoZero"/>
        <c:crossBetween val="between"/>
      </c:val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Century Gothic" panose="020B0502020202020204" pitchFamily="34" charset="0"/>
              </a:defRPr>
            </a:pPr>
            <a:r>
              <a:rPr lang="en-US" baseline="0" dirty="0">
                <a:latin typeface="Century Gothic" panose="020B0502020202020204" pitchFamily="34" charset="0"/>
              </a:rPr>
              <a:t>Two Psychotherapy Visits within one month of Intake</a:t>
            </a:r>
            <a:endParaRPr lang="en-US" dirty="0">
              <a:latin typeface="Century Gothic" panose="020B0502020202020204" pitchFamily="34" charset="0"/>
            </a:endParaRPr>
          </a:p>
        </c:rich>
      </c:tx>
      <c:overlay val="1"/>
    </c:title>
    <c:autoTitleDeleted val="0"/>
    <c:plotArea>
      <c:layout/>
      <c:barChart>
        <c:barDir val="col"/>
        <c:grouping val="clustered"/>
        <c:varyColors val="0"/>
        <c:ser>
          <c:idx val="0"/>
          <c:order val="0"/>
          <c:invertIfNegative val="0"/>
          <c:cat>
            <c:strRef>
              <c:f>'Menlo '!$A$3:$A$15</c:f>
              <c:strCache>
                <c:ptCount val="13"/>
                <c:pt idx="0">
                  <c:v>Aug</c:v>
                </c:pt>
                <c:pt idx="1">
                  <c:v>Sep</c:v>
                </c:pt>
                <c:pt idx="2">
                  <c:v>Oct</c:v>
                </c:pt>
                <c:pt idx="3">
                  <c:v>Nov</c:v>
                </c:pt>
                <c:pt idx="4">
                  <c:v>Dec</c:v>
                </c:pt>
                <c:pt idx="5">
                  <c:v>Jan </c:v>
                </c:pt>
                <c:pt idx="6">
                  <c:v>Feb  </c:v>
                </c:pt>
                <c:pt idx="7">
                  <c:v>Mar  </c:v>
                </c:pt>
                <c:pt idx="8">
                  <c:v>April </c:v>
                </c:pt>
                <c:pt idx="9">
                  <c:v>May  </c:v>
                </c:pt>
                <c:pt idx="10">
                  <c:v>June</c:v>
                </c:pt>
                <c:pt idx="11">
                  <c:v>July</c:v>
                </c:pt>
                <c:pt idx="12">
                  <c:v>August (1-11)</c:v>
                </c:pt>
              </c:strCache>
            </c:strRef>
          </c:cat>
          <c:val>
            <c:numRef>
              <c:f>'Menlo '!$C$3:$C$15</c:f>
              <c:numCache>
                <c:formatCode>0.0%</c:formatCode>
                <c:ptCount val="13"/>
                <c:pt idx="0">
                  <c:v>0.214285714285714</c:v>
                </c:pt>
                <c:pt idx="1">
                  <c:v>8.3333333333333301E-2</c:v>
                </c:pt>
                <c:pt idx="2">
                  <c:v>0.08</c:v>
                </c:pt>
                <c:pt idx="3">
                  <c:v>0.19047619047619099</c:v>
                </c:pt>
                <c:pt idx="4">
                  <c:v>0.14285714285714299</c:v>
                </c:pt>
                <c:pt idx="5">
                  <c:v>0.35897435897435898</c:v>
                </c:pt>
                <c:pt idx="6">
                  <c:v>0.371428571428572</c:v>
                </c:pt>
                <c:pt idx="7">
                  <c:v>0.24242424242424199</c:v>
                </c:pt>
                <c:pt idx="8">
                  <c:v>0.31578947368421101</c:v>
                </c:pt>
                <c:pt idx="9">
                  <c:v>0.214285714285714</c:v>
                </c:pt>
                <c:pt idx="10">
                  <c:v>0.30769230769230799</c:v>
                </c:pt>
                <c:pt idx="11">
                  <c:v>0.217391304347826</c:v>
                </c:pt>
                <c:pt idx="12">
                  <c:v>0.35714285714285698</c:v>
                </c:pt>
              </c:numCache>
            </c:numRef>
          </c:val>
          <c:extLst>
            <c:ext xmlns:c16="http://schemas.microsoft.com/office/drawing/2014/chart" uri="{C3380CC4-5D6E-409C-BE32-E72D297353CC}">
              <c16:uniqueId val="{00000000-653A-48A8-B0F2-75AD0AF3E575}"/>
            </c:ext>
          </c:extLst>
        </c:ser>
        <c:dLbls>
          <c:showLegendKey val="0"/>
          <c:showVal val="0"/>
          <c:showCatName val="0"/>
          <c:showSerName val="0"/>
          <c:showPercent val="0"/>
          <c:showBubbleSize val="0"/>
        </c:dLbls>
        <c:gapWidth val="150"/>
        <c:axId val="-2118111080"/>
        <c:axId val="-2118114152"/>
      </c:barChart>
      <c:lineChart>
        <c:grouping val="standard"/>
        <c:varyColors val="0"/>
        <c:ser>
          <c:idx val="1"/>
          <c:order val="1"/>
          <c:marker>
            <c:symbol val="none"/>
          </c:marker>
          <c:cat>
            <c:strRef>
              <c:f>'Menlo '!$A$3:$A$13</c:f>
              <c:strCache>
                <c:ptCount val="11"/>
                <c:pt idx="0">
                  <c:v>Aug</c:v>
                </c:pt>
                <c:pt idx="1">
                  <c:v>Sep</c:v>
                </c:pt>
                <c:pt idx="2">
                  <c:v>Oct</c:v>
                </c:pt>
                <c:pt idx="3">
                  <c:v>Nov</c:v>
                </c:pt>
                <c:pt idx="4">
                  <c:v>Dec</c:v>
                </c:pt>
                <c:pt idx="5">
                  <c:v>Jan </c:v>
                </c:pt>
                <c:pt idx="6">
                  <c:v>Feb  </c:v>
                </c:pt>
                <c:pt idx="7">
                  <c:v>Mar  </c:v>
                </c:pt>
                <c:pt idx="8">
                  <c:v>April </c:v>
                </c:pt>
                <c:pt idx="9">
                  <c:v>May  </c:v>
                </c:pt>
                <c:pt idx="10">
                  <c:v>June</c:v>
                </c:pt>
              </c:strCache>
            </c:strRef>
          </c:cat>
          <c:val>
            <c:numRef>
              <c:f>'Menlo '!$D$3:$D$15</c:f>
              <c:numCache>
                <c:formatCode>0.00%</c:formatCode>
                <c:ptCount val="13"/>
                <c:pt idx="0">
                  <c:v>0.14219047619047601</c:v>
                </c:pt>
                <c:pt idx="1">
                  <c:v>0.14219047619047601</c:v>
                </c:pt>
                <c:pt idx="2">
                  <c:v>0.14219047619047601</c:v>
                </c:pt>
                <c:pt idx="3">
                  <c:v>0.14219047619047601</c:v>
                </c:pt>
                <c:pt idx="4">
                  <c:v>0.14219047619047601</c:v>
                </c:pt>
                <c:pt idx="5">
                  <c:v>0.14219047619047601</c:v>
                </c:pt>
                <c:pt idx="6">
                  <c:v>0.14219047619047601</c:v>
                </c:pt>
                <c:pt idx="7">
                  <c:v>0.14219047619047601</c:v>
                </c:pt>
                <c:pt idx="8">
                  <c:v>0.14219047619047601</c:v>
                </c:pt>
                <c:pt idx="9">
                  <c:v>0.14219047619047601</c:v>
                </c:pt>
                <c:pt idx="10">
                  <c:v>0.14219047619047601</c:v>
                </c:pt>
                <c:pt idx="11">
                  <c:v>0.14219047619047601</c:v>
                </c:pt>
                <c:pt idx="12">
                  <c:v>0.14219047619047601</c:v>
                </c:pt>
              </c:numCache>
            </c:numRef>
          </c:val>
          <c:smooth val="0"/>
          <c:extLst>
            <c:ext xmlns:c16="http://schemas.microsoft.com/office/drawing/2014/chart" uri="{C3380CC4-5D6E-409C-BE32-E72D297353CC}">
              <c16:uniqueId val="{00000001-653A-48A8-B0F2-75AD0AF3E575}"/>
            </c:ext>
          </c:extLst>
        </c:ser>
        <c:dLbls>
          <c:showLegendKey val="0"/>
          <c:showVal val="0"/>
          <c:showCatName val="0"/>
          <c:showSerName val="0"/>
          <c:showPercent val="0"/>
          <c:showBubbleSize val="0"/>
        </c:dLbls>
        <c:marker val="1"/>
        <c:smooth val="0"/>
        <c:axId val="-2118111080"/>
        <c:axId val="-2118114152"/>
      </c:lineChart>
      <c:catAx>
        <c:axId val="-2118111080"/>
        <c:scaling>
          <c:orientation val="minMax"/>
        </c:scaling>
        <c:delete val="0"/>
        <c:axPos val="b"/>
        <c:numFmt formatCode="General" sourceLinked="0"/>
        <c:majorTickMark val="out"/>
        <c:minorTickMark val="none"/>
        <c:tickLblPos val="nextTo"/>
        <c:txPr>
          <a:bodyPr/>
          <a:lstStyle/>
          <a:p>
            <a:pPr>
              <a:defRPr>
                <a:latin typeface="Century Gothic" panose="020B0502020202020204" pitchFamily="34" charset="0"/>
              </a:defRPr>
            </a:pPr>
            <a:endParaRPr lang="en-US"/>
          </a:p>
        </c:txPr>
        <c:crossAx val="-2118114152"/>
        <c:crosses val="autoZero"/>
        <c:auto val="1"/>
        <c:lblAlgn val="ctr"/>
        <c:lblOffset val="100"/>
        <c:noMultiLvlLbl val="0"/>
      </c:catAx>
      <c:valAx>
        <c:axId val="-2118114152"/>
        <c:scaling>
          <c:orientation val="minMax"/>
        </c:scaling>
        <c:delete val="0"/>
        <c:axPos val="l"/>
        <c:majorGridlines/>
        <c:title>
          <c:tx>
            <c:rich>
              <a:bodyPr rot="-5400000" vert="horz"/>
              <a:lstStyle/>
              <a:p>
                <a:pPr>
                  <a:defRPr>
                    <a:latin typeface="Century Gothic" panose="020B0502020202020204" pitchFamily="34" charset="0"/>
                  </a:defRPr>
                </a:pPr>
                <a:r>
                  <a:rPr lang="en-US" sz="1800" dirty="0">
                    <a:latin typeface="Century Gothic" panose="020B0502020202020204" pitchFamily="34" charset="0"/>
                  </a:rPr>
                  <a:t>% of</a:t>
                </a:r>
                <a:r>
                  <a:rPr lang="en-US" sz="1800" baseline="0" dirty="0">
                    <a:latin typeface="Century Gothic" panose="020B0502020202020204" pitchFamily="34" charset="0"/>
                  </a:rPr>
                  <a:t> New Intake patients</a:t>
                </a:r>
                <a:endParaRPr lang="en-US" sz="1800" dirty="0">
                  <a:latin typeface="Century Gothic" panose="020B0502020202020204" pitchFamily="34" charset="0"/>
                </a:endParaRPr>
              </a:p>
            </c:rich>
          </c:tx>
          <c:layout>
            <c:manualLayout>
              <c:xMode val="edge"/>
              <c:yMode val="edge"/>
              <c:x val="2.1768707482993199E-2"/>
              <c:y val="0.20405786983409699"/>
            </c:manualLayout>
          </c:layout>
          <c:overlay val="0"/>
        </c:title>
        <c:numFmt formatCode="0.0%" sourceLinked="1"/>
        <c:majorTickMark val="out"/>
        <c:minorTickMark val="none"/>
        <c:tickLblPos val="nextTo"/>
        <c:txPr>
          <a:bodyPr/>
          <a:lstStyle/>
          <a:p>
            <a:pPr>
              <a:defRPr>
                <a:latin typeface="Century Gothic" panose="020B0502020202020204" pitchFamily="34" charset="0"/>
              </a:defRPr>
            </a:pPr>
            <a:endParaRPr lang="en-US"/>
          </a:p>
        </c:txPr>
        <c:crossAx val="-211811108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44635425780110799"/>
          <c:y val="9.1412722443622793E-2"/>
          <c:w val="0.46105314960629901"/>
          <c:h val="0.76324104887101696"/>
        </c:manualLayout>
      </c:layout>
      <c:lineChart>
        <c:grouping val="standard"/>
        <c:varyColors val="0"/>
        <c:ser>
          <c:idx val="0"/>
          <c:order val="0"/>
          <c:tx>
            <c:strRef>
              <c:f>Sheet1!$A$3</c:f>
              <c:strCache>
                <c:ptCount val="1"/>
                <c:pt idx="0">
                  <c:v>Facility A</c:v>
                </c:pt>
              </c:strCache>
            </c:strRef>
          </c:tx>
          <c:cat>
            <c:numRef>
              <c:f>Sheet1!$B$2:$Q$2</c:f>
              <c:numCache>
                <c:formatCode>General</c:formatCode>
                <c:ptCount val="1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numCache>
            </c:numRef>
          </c:cat>
          <c:val>
            <c:numRef>
              <c:f>Sheet1!$B$3:$Q$3</c:f>
              <c:numCache>
                <c:formatCode>General</c:formatCode>
                <c:ptCount val="16"/>
                <c:pt idx="0">
                  <c:v>25</c:v>
                </c:pt>
                <c:pt idx="1">
                  <c:v>22</c:v>
                </c:pt>
                <c:pt idx="2">
                  <c:v>20</c:v>
                </c:pt>
                <c:pt idx="3">
                  <c:v>17</c:v>
                </c:pt>
                <c:pt idx="4">
                  <c:v>16</c:v>
                </c:pt>
                <c:pt idx="5">
                  <c:v>18</c:v>
                </c:pt>
                <c:pt idx="6">
                  <c:v>17</c:v>
                </c:pt>
                <c:pt idx="7">
                  <c:v>12</c:v>
                </c:pt>
                <c:pt idx="8">
                  <c:v>10</c:v>
                </c:pt>
                <c:pt idx="9">
                  <c:v>10</c:v>
                </c:pt>
                <c:pt idx="10">
                  <c:v>12</c:v>
                </c:pt>
                <c:pt idx="11">
                  <c:v>10</c:v>
                </c:pt>
                <c:pt idx="12">
                  <c:v>10</c:v>
                </c:pt>
                <c:pt idx="13">
                  <c:v>8</c:v>
                </c:pt>
                <c:pt idx="14">
                  <c:v>7</c:v>
                </c:pt>
                <c:pt idx="15">
                  <c:v>6</c:v>
                </c:pt>
              </c:numCache>
            </c:numRef>
          </c:val>
          <c:smooth val="0"/>
          <c:extLst>
            <c:ext xmlns:c16="http://schemas.microsoft.com/office/drawing/2014/chart" uri="{C3380CC4-5D6E-409C-BE32-E72D297353CC}">
              <c16:uniqueId val="{00000000-5F36-4BE2-9373-85C16502EB37}"/>
            </c:ext>
          </c:extLst>
        </c:ser>
        <c:ser>
          <c:idx val="1"/>
          <c:order val="1"/>
          <c:tx>
            <c:strRef>
              <c:f>Sheet1!$A$4</c:f>
              <c:strCache>
                <c:ptCount val="1"/>
                <c:pt idx="0">
                  <c:v>Facility B</c:v>
                </c:pt>
              </c:strCache>
            </c:strRef>
          </c:tx>
          <c:cat>
            <c:numRef>
              <c:f>Sheet1!$B$2:$Q$2</c:f>
              <c:numCache>
                <c:formatCode>General</c:formatCode>
                <c:ptCount val="1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numCache>
            </c:numRef>
          </c:cat>
          <c:val>
            <c:numRef>
              <c:f>Sheet1!$B$4:$Q$4</c:f>
              <c:numCache>
                <c:formatCode>General</c:formatCode>
                <c:ptCount val="16"/>
                <c:pt idx="0">
                  <c:v>10</c:v>
                </c:pt>
                <c:pt idx="1">
                  <c:v>12</c:v>
                </c:pt>
                <c:pt idx="2">
                  <c:v>14</c:v>
                </c:pt>
                <c:pt idx="3">
                  <c:v>16</c:v>
                </c:pt>
                <c:pt idx="4">
                  <c:v>18</c:v>
                </c:pt>
                <c:pt idx="5">
                  <c:v>20</c:v>
                </c:pt>
                <c:pt idx="6">
                  <c:v>22</c:v>
                </c:pt>
                <c:pt idx="7">
                  <c:v>24</c:v>
                </c:pt>
                <c:pt idx="8">
                  <c:v>24</c:v>
                </c:pt>
                <c:pt idx="9">
                  <c:v>26</c:v>
                </c:pt>
                <c:pt idx="10">
                  <c:v>28</c:v>
                </c:pt>
                <c:pt idx="11">
                  <c:v>30</c:v>
                </c:pt>
                <c:pt idx="12">
                  <c:v>32</c:v>
                </c:pt>
                <c:pt idx="13">
                  <c:v>34</c:v>
                </c:pt>
                <c:pt idx="14">
                  <c:v>34</c:v>
                </c:pt>
                <c:pt idx="15">
                  <c:v>35</c:v>
                </c:pt>
              </c:numCache>
            </c:numRef>
          </c:val>
          <c:smooth val="0"/>
          <c:extLst>
            <c:ext xmlns:c16="http://schemas.microsoft.com/office/drawing/2014/chart" uri="{C3380CC4-5D6E-409C-BE32-E72D297353CC}">
              <c16:uniqueId val="{00000001-5F36-4BE2-9373-85C16502EB37}"/>
            </c:ext>
          </c:extLst>
        </c:ser>
        <c:dLbls>
          <c:showLegendKey val="0"/>
          <c:showVal val="0"/>
          <c:showCatName val="0"/>
          <c:showSerName val="0"/>
          <c:showPercent val="0"/>
          <c:showBubbleSize val="0"/>
        </c:dLbls>
        <c:marker val="1"/>
        <c:smooth val="0"/>
        <c:axId val="-2119742168"/>
        <c:axId val="-2119741144"/>
      </c:lineChart>
      <c:catAx>
        <c:axId val="-2119742168"/>
        <c:scaling>
          <c:orientation val="minMax"/>
        </c:scaling>
        <c:delete val="0"/>
        <c:axPos val="b"/>
        <c:numFmt formatCode="General" sourceLinked="1"/>
        <c:majorTickMark val="out"/>
        <c:minorTickMark val="none"/>
        <c:tickLblPos val="nextTo"/>
        <c:txPr>
          <a:bodyPr/>
          <a:lstStyle/>
          <a:p>
            <a:pPr>
              <a:defRPr>
                <a:latin typeface="Century Gothic" panose="020B0502020202020204" pitchFamily="34" charset="0"/>
                <a:cs typeface="Avenir Book"/>
              </a:defRPr>
            </a:pPr>
            <a:endParaRPr lang="en-US"/>
          </a:p>
        </c:txPr>
        <c:crossAx val="-2119741144"/>
        <c:crosses val="autoZero"/>
        <c:auto val="1"/>
        <c:lblAlgn val="ctr"/>
        <c:lblOffset val="100"/>
        <c:tickLblSkip val="5"/>
        <c:noMultiLvlLbl val="0"/>
      </c:catAx>
      <c:valAx>
        <c:axId val="-2119741144"/>
        <c:scaling>
          <c:orientation val="minMax"/>
        </c:scaling>
        <c:delete val="0"/>
        <c:axPos val="l"/>
        <c:majorGridlines/>
        <c:numFmt formatCode="General" sourceLinked="1"/>
        <c:majorTickMark val="out"/>
        <c:minorTickMark val="none"/>
        <c:tickLblPos val="nextTo"/>
        <c:txPr>
          <a:bodyPr/>
          <a:lstStyle/>
          <a:p>
            <a:pPr>
              <a:defRPr>
                <a:latin typeface="Century Gothic" panose="020B0502020202020204" pitchFamily="34" charset="0"/>
                <a:cs typeface="Avenir Book"/>
              </a:defRPr>
            </a:pPr>
            <a:endParaRPr lang="en-US"/>
          </a:p>
        </c:txPr>
        <c:crossAx val="-2119742168"/>
        <c:crosses val="autoZero"/>
        <c:crossBetween val="between"/>
      </c:valAx>
    </c:plotArea>
    <c:legend>
      <c:legendPos val="r"/>
      <c:layout>
        <c:manualLayout>
          <c:xMode val="edge"/>
          <c:yMode val="edge"/>
          <c:x val="2.3147965879265101E-2"/>
          <c:y val="0.661863800161542"/>
          <c:w val="0.31944444444444398"/>
          <c:h val="0.338136199838458"/>
        </c:manualLayout>
      </c:layout>
      <c:overlay val="0"/>
      <c:txPr>
        <a:bodyPr/>
        <a:lstStyle/>
        <a:p>
          <a:pPr>
            <a:defRPr>
              <a:latin typeface="Century Gothic" panose="020B0502020202020204" pitchFamily="34" charset="0"/>
              <a:cs typeface="Avenir Book"/>
            </a:defRPr>
          </a:pPr>
          <a:endParaRPr lang="en-US"/>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3662199300067901"/>
          <c:y val="3.1901840490797501E-2"/>
          <c:w val="0.61493505130040604"/>
          <c:h val="0.84261430696959005"/>
        </c:manualLayout>
      </c:layout>
      <c:lineChart>
        <c:grouping val="standard"/>
        <c:varyColors val="0"/>
        <c:ser>
          <c:idx val="0"/>
          <c:order val="0"/>
          <c:tx>
            <c:strRef>
              <c:f>Stacked!$A$2</c:f>
              <c:strCache>
                <c:ptCount val="1"/>
                <c:pt idx="0">
                  <c:v>SC MHC Base Case (3027)</c:v>
                </c:pt>
              </c:strCache>
            </c:strRef>
          </c:tx>
          <c:marker>
            <c:symbol val="none"/>
          </c:marker>
          <c:val>
            <c:numRef>
              <c:f>Stacked!$B$2:$BA$2</c:f>
              <c:numCache>
                <c:formatCode>General</c:formatCode>
                <c:ptCount val="52"/>
                <c:pt idx="0">
                  <c:v>32.269800000000011</c:v>
                </c:pt>
                <c:pt idx="1">
                  <c:v>86.236599999999996</c:v>
                </c:pt>
                <c:pt idx="2">
                  <c:v>144.03200000000001</c:v>
                </c:pt>
                <c:pt idx="3">
                  <c:v>202.833</c:v>
                </c:pt>
                <c:pt idx="4">
                  <c:v>261.95499999999993</c:v>
                </c:pt>
                <c:pt idx="5">
                  <c:v>321.185</c:v>
                </c:pt>
                <c:pt idx="6">
                  <c:v>380.452</c:v>
                </c:pt>
                <c:pt idx="7">
                  <c:v>439.73200000000003</c:v>
                </c:pt>
                <c:pt idx="8">
                  <c:v>499.017</c:v>
                </c:pt>
                <c:pt idx="9">
                  <c:v>558.303</c:v>
                </c:pt>
                <c:pt idx="10">
                  <c:v>617.59100000000001</c:v>
                </c:pt>
                <c:pt idx="11">
                  <c:v>676.87800000000004</c:v>
                </c:pt>
                <c:pt idx="12">
                  <c:v>736.16599999999971</c:v>
                </c:pt>
                <c:pt idx="13">
                  <c:v>795.45399999999961</c:v>
                </c:pt>
                <c:pt idx="14">
                  <c:v>854.74199999999996</c:v>
                </c:pt>
                <c:pt idx="15">
                  <c:v>914.029</c:v>
                </c:pt>
                <c:pt idx="16">
                  <c:v>973.31699999999967</c:v>
                </c:pt>
                <c:pt idx="17">
                  <c:v>1032.5999999999999</c:v>
                </c:pt>
                <c:pt idx="18">
                  <c:v>1091.8900000000001</c:v>
                </c:pt>
                <c:pt idx="19">
                  <c:v>1151.18</c:v>
                </c:pt>
                <c:pt idx="20">
                  <c:v>1210.46</c:v>
                </c:pt>
                <c:pt idx="21">
                  <c:v>1269.75</c:v>
                </c:pt>
                <c:pt idx="22">
                  <c:v>1329.03</c:v>
                </c:pt>
                <c:pt idx="23">
                  <c:v>1388.32</c:v>
                </c:pt>
                <c:pt idx="24">
                  <c:v>1447.6</c:v>
                </c:pt>
                <c:pt idx="25">
                  <c:v>1506.89</c:v>
                </c:pt>
                <c:pt idx="26">
                  <c:v>1566.17</c:v>
                </c:pt>
                <c:pt idx="27">
                  <c:v>1625.46</c:v>
                </c:pt>
                <c:pt idx="28">
                  <c:v>1684.74</c:v>
                </c:pt>
                <c:pt idx="29">
                  <c:v>1744.03</c:v>
                </c:pt>
                <c:pt idx="30">
                  <c:v>1803.32</c:v>
                </c:pt>
                <c:pt idx="31">
                  <c:v>1862.6</c:v>
                </c:pt>
                <c:pt idx="32">
                  <c:v>1921.89</c:v>
                </c:pt>
                <c:pt idx="33">
                  <c:v>1981.18</c:v>
                </c:pt>
                <c:pt idx="34">
                  <c:v>2040.46</c:v>
                </c:pt>
                <c:pt idx="35">
                  <c:v>2099.75</c:v>
                </c:pt>
                <c:pt idx="36">
                  <c:v>2159.04</c:v>
                </c:pt>
                <c:pt idx="37">
                  <c:v>2218.33</c:v>
                </c:pt>
                <c:pt idx="38">
                  <c:v>2277.61</c:v>
                </c:pt>
                <c:pt idx="39">
                  <c:v>2336.9</c:v>
                </c:pt>
                <c:pt idx="40">
                  <c:v>2396.19</c:v>
                </c:pt>
                <c:pt idx="41">
                  <c:v>2455.48</c:v>
                </c:pt>
                <c:pt idx="42">
                  <c:v>2514.77</c:v>
                </c:pt>
                <c:pt idx="43">
                  <c:v>2574.06</c:v>
                </c:pt>
                <c:pt idx="44">
                  <c:v>2633.34</c:v>
                </c:pt>
                <c:pt idx="45">
                  <c:v>2692.63</c:v>
                </c:pt>
                <c:pt idx="46">
                  <c:v>2751.81</c:v>
                </c:pt>
                <c:pt idx="47">
                  <c:v>2810.08</c:v>
                </c:pt>
                <c:pt idx="48">
                  <c:v>2867.01</c:v>
                </c:pt>
                <c:pt idx="49">
                  <c:v>2922.15</c:v>
                </c:pt>
                <c:pt idx="50">
                  <c:v>2975.49</c:v>
                </c:pt>
                <c:pt idx="51">
                  <c:v>3027.13</c:v>
                </c:pt>
              </c:numCache>
            </c:numRef>
          </c:val>
          <c:smooth val="0"/>
          <c:extLst>
            <c:ext xmlns:c16="http://schemas.microsoft.com/office/drawing/2014/chart" uri="{C3380CC4-5D6E-409C-BE32-E72D297353CC}">
              <c16:uniqueId val="{00000000-15EB-4A64-BE1A-2B050ED71B46}"/>
            </c:ext>
          </c:extLst>
        </c:ser>
        <c:ser>
          <c:idx val="1"/>
          <c:order val="1"/>
          <c:tx>
            <c:strRef>
              <c:f>Stacked!$A$3</c:f>
              <c:strCache>
                <c:ptCount val="1"/>
                <c:pt idx="0">
                  <c:v>SC Streamline PTSD Referral (3523)</c:v>
                </c:pt>
              </c:strCache>
            </c:strRef>
          </c:tx>
          <c:marker>
            <c:symbol val="none"/>
          </c:marker>
          <c:val>
            <c:numRef>
              <c:f>Stacked!$B$3:$BA$3</c:f>
              <c:numCache>
                <c:formatCode>General</c:formatCode>
                <c:ptCount val="52"/>
                <c:pt idx="0">
                  <c:v>35.781000000000013</c:v>
                </c:pt>
                <c:pt idx="1">
                  <c:v>96.202799999999982</c:v>
                </c:pt>
                <c:pt idx="2">
                  <c:v>161.22900000000001</c:v>
                </c:pt>
                <c:pt idx="3">
                  <c:v>227.506</c:v>
                </c:pt>
                <c:pt idx="4">
                  <c:v>294.18799999999999</c:v>
                </c:pt>
                <c:pt idx="5">
                  <c:v>361.00599999999991</c:v>
                </c:pt>
                <c:pt idx="6">
                  <c:v>427.87099999999992</c:v>
                </c:pt>
                <c:pt idx="7">
                  <c:v>494.75299999999999</c:v>
                </c:pt>
                <c:pt idx="8">
                  <c:v>561.64</c:v>
                </c:pt>
                <c:pt idx="9">
                  <c:v>628.53</c:v>
                </c:pt>
                <c:pt idx="10">
                  <c:v>695.51599999999996</c:v>
                </c:pt>
                <c:pt idx="11">
                  <c:v>763.78300000000002</c:v>
                </c:pt>
                <c:pt idx="12">
                  <c:v>832.6609999999996</c:v>
                </c:pt>
                <c:pt idx="13">
                  <c:v>901.71699999999998</c:v>
                </c:pt>
                <c:pt idx="14">
                  <c:v>970.8299999999997</c:v>
                </c:pt>
                <c:pt idx="15">
                  <c:v>1039.96</c:v>
                </c:pt>
                <c:pt idx="16">
                  <c:v>1109.1099999999999</c:v>
                </c:pt>
                <c:pt idx="17">
                  <c:v>1178.25</c:v>
                </c:pt>
                <c:pt idx="18">
                  <c:v>1247.3900000000001</c:v>
                </c:pt>
                <c:pt idx="19">
                  <c:v>1316.54</c:v>
                </c:pt>
                <c:pt idx="20">
                  <c:v>1385.68</c:v>
                </c:pt>
                <c:pt idx="21">
                  <c:v>1454.83</c:v>
                </c:pt>
                <c:pt idx="22">
                  <c:v>1523.98</c:v>
                </c:pt>
                <c:pt idx="23">
                  <c:v>1593.12</c:v>
                </c:pt>
                <c:pt idx="24">
                  <c:v>1662.26</c:v>
                </c:pt>
                <c:pt idx="25">
                  <c:v>1731.41</c:v>
                </c:pt>
                <c:pt idx="26">
                  <c:v>1800.55</c:v>
                </c:pt>
                <c:pt idx="27">
                  <c:v>1869.7</c:v>
                </c:pt>
                <c:pt idx="28">
                  <c:v>1938.84</c:v>
                </c:pt>
                <c:pt idx="29">
                  <c:v>2007.99</c:v>
                </c:pt>
                <c:pt idx="30">
                  <c:v>2077.13</c:v>
                </c:pt>
                <c:pt idx="31">
                  <c:v>2146.27</c:v>
                </c:pt>
                <c:pt idx="32">
                  <c:v>2215.42</c:v>
                </c:pt>
                <c:pt idx="33">
                  <c:v>2284.56</c:v>
                </c:pt>
                <c:pt idx="34">
                  <c:v>2353.71</c:v>
                </c:pt>
                <c:pt idx="35">
                  <c:v>2422.85</c:v>
                </c:pt>
                <c:pt idx="36">
                  <c:v>2491.9899999999998</c:v>
                </c:pt>
                <c:pt idx="37">
                  <c:v>2561.13</c:v>
                </c:pt>
                <c:pt idx="38">
                  <c:v>2630.27</c:v>
                </c:pt>
                <c:pt idx="39">
                  <c:v>2699.42</c:v>
                </c:pt>
                <c:pt idx="40">
                  <c:v>2768.56</c:v>
                </c:pt>
                <c:pt idx="41">
                  <c:v>2837.7</c:v>
                </c:pt>
                <c:pt idx="42">
                  <c:v>2906.84</c:v>
                </c:pt>
                <c:pt idx="43">
                  <c:v>2975.99</c:v>
                </c:pt>
                <c:pt idx="44">
                  <c:v>3045.13</c:v>
                </c:pt>
                <c:pt idx="45">
                  <c:v>3114.27</c:v>
                </c:pt>
                <c:pt idx="46">
                  <c:v>3183.41</c:v>
                </c:pt>
                <c:pt idx="47">
                  <c:v>3252.51</c:v>
                </c:pt>
                <c:pt idx="48">
                  <c:v>3321.11</c:v>
                </c:pt>
                <c:pt idx="49">
                  <c:v>3388.99</c:v>
                </c:pt>
                <c:pt idx="50">
                  <c:v>3456.18</c:v>
                </c:pt>
                <c:pt idx="51">
                  <c:v>3522.7</c:v>
                </c:pt>
              </c:numCache>
            </c:numRef>
          </c:val>
          <c:smooth val="0"/>
          <c:extLst>
            <c:ext xmlns:c16="http://schemas.microsoft.com/office/drawing/2014/chart" uri="{C3380CC4-5D6E-409C-BE32-E72D297353CC}">
              <c16:uniqueId val="{00000001-15EB-4A64-BE1A-2B050ED71B46}"/>
            </c:ext>
          </c:extLst>
        </c:ser>
        <c:ser>
          <c:idx val="2"/>
          <c:order val="2"/>
          <c:tx>
            <c:strRef>
              <c:f>Stacked!$A$4</c:f>
              <c:strCache>
                <c:ptCount val="1"/>
                <c:pt idx="0">
                  <c:v>BHIP MHC Base Case (909)</c:v>
                </c:pt>
              </c:strCache>
            </c:strRef>
          </c:tx>
          <c:marker>
            <c:symbol val="none"/>
          </c:marker>
          <c:val>
            <c:numRef>
              <c:f>Stacked!$B$4:$BA$4</c:f>
              <c:numCache>
                <c:formatCode>General</c:formatCode>
                <c:ptCount val="52"/>
                <c:pt idx="0">
                  <c:v>10.9535</c:v>
                </c:pt>
                <c:pt idx="1">
                  <c:v>27.899799999999999</c:v>
                </c:pt>
                <c:pt idx="2">
                  <c:v>45.4437</c:v>
                </c:pt>
                <c:pt idx="3">
                  <c:v>63.054200000000002</c:v>
                </c:pt>
                <c:pt idx="4">
                  <c:v>80.672299999999979</c:v>
                </c:pt>
                <c:pt idx="5">
                  <c:v>98.2911</c:v>
                </c:pt>
                <c:pt idx="6">
                  <c:v>115.91</c:v>
                </c:pt>
                <c:pt idx="7">
                  <c:v>133.529</c:v>
                </c:pt>
                <c:pt idx="8">
                  <c:v>151.148</c:v>
                </c:pt>
                <c:pt idx="9">
                  <c:v>168.767</c:v>
                </c:pt>
                <c:pt idx="10">
                  <c:v>186.386</c:v>
                </c:pt>
                <c:pt idx="11">
                  <c:v>204.005</c:v>
                </c:pt>
                <c:pt idx="12">
                  <c:v>221.62299999999999</c:v>
                </c:pt>
                <c:pt idx="13">
                  <c:v>239.24199999999999</c:v>
                </c:pt>
                <c:pt idx="14">
                  <c:v>256.86</c:v>
                </c:pt>
                <c:pt idx="15">
                  <c:v>274.47899999999981</c:v>
                </c:pt>
                <c:pt idx="16">
                  <c:v>292.0969999999997</c:v>
                </c:pt>
                <c:pt idx="17">
                  <c:v>309.71600000000001</c:v>
                </c:pt>
                <c:pt idx="18">
                  <c:v>327.334</c:v>
                </c:pt>
                <c:pt idx="19">
                  <c:v>344.95299999999992</c:v>
                </c:pt>
                <c:pt idx="20">
                  <c:v>362.572</c:v>
                </c:pt>
                <c:pt idx="21">
                  <c:v>380.19</c:v>
                </c:pt>
                <c:pt idx="22">
                  <c:v>397.80900000000008</c:v>
                </c:pt>
                <c:pt idx="23">
                  <c:v>415.42700000000002</c:v>
                </c:pt>
                <c:pt idx="24">
                  <c:v>433.04599999999999</c:v>
                </c:pt>
                <c:pt idx="25">
                  <c:v>450.66399999999999</c:v>
                </c:pt>
                <c:pt idx="26">
                  <c:v>468.28300000000002</c:v>
                </c:pt>
                <c:pt idx="27">
                  <c:v>485.9019999999997</c:v>
                </c:pt>
                <c:pt idx="28">
                  <c:v>503.52</c:v>
                </c:pt>
                <c:pt idx="29">
                  <c:v>521.13900000000001</c:v>
                </c:pt>
                <c:pt idx="30">
                  <c:v>538.75699999999961</c:v>
                </c:pt>
                <c:pt idx="31">
                  <c:v>556.37599999999998</c:v>
                </c:pt>
                <c:pt idx="32">
                  <c:v>573.99400000000003</c:v>
                </c:pt>
                <c:pt idx="33">
                  <c:v>591.61300000000006</c:v>
                </c:pt>
                <c:pt idx="34">
                  <c:v>609.23199999999997</c:v>
                </c:pt>
                <c:pt idx="35">
                  <c:v>626.85099999999966</c:v>
                </c:pt>
                <c:pt idx="36">
                  <c:v>644.46899999999971</c:v>
                </c:pt>
                <c:pt idx="37">
                  <c:v>662.08799999999997</c:v>
                </c:pt>
                <c:pt idx="38">
                  <c:v>679.70699999999999</c:v>
                </c:pt>
                <c:pt idx="39">
                  <c:v>697.32599999999968</c:v>
                </c:pt>
                <c:pt idx="40">
                  <c:v>714.94499999999971</c:v>
                </c:pt>
                <c:pt idx="41">
                  <c:v>732.56499999999971</c:v>
                </c:pt>
                <c:pt idx="42">
                  <c:v>750.18600000000004</c:v>
                </c:pt>
                <c:pt idx="43">
                  <c:v>767.80699999999968</c:v>
                </c:pt>
                <c:pt idx="44">
                  <c:v>785.42699999999968</c:v>
                </c:pt>
                <c:pt idx="45">
                  <c:v>803.048</c:v>
                </c:pt>
                <c:pt idx="46">
                  <c:v>820.66899999999998</c:v>
                </c:pt>
                <c:pt idx="47">
                  <c:v>838.29</c:v>
                </c:pt>
                <c:pt idx="48">
                  <c:v>855.9109999999996</c:v>
                </c:pt>
                <c:pt idx="49">
                  <c:v>873.5319999999997</c:v>
                </c:pt>
                <c:pt idx="50">
                  <c:v>891.15300000000002</c:v>
                </c:pt>
                <c:pt idx="51">
                  <c:v>908.774</c:v>
                </c:pt>
              </c:numCache>
            </c:numRef>
          </c:val>
          <c:smooth val="0"/>
          <c:extLst>
            <c:ext xmlns:c16="http://schemas.microsoft.com/office/drawing/2014/chart" uri="{C3380CC4-5D6E-409C-BE32-E72D297353CC}">
              <c16:uniqueId val="{00000002-15EB-4A64-BE1A-2B050ED71B46}"/>
            </c:ext>
          </c:extLst>
        </c:ser>
        <c:ser>
          <c:idx val="3"/>
          <c:order val="3"/>
          <c:tx>
            <c:strRef>
              <c:f>Stacked!$A$5</c:f>
              <c:strCache>
                <c:ptCount val="1"/>
                <c:pt idx="0">
                  <c:v>BHIP Streamline PTSD Referral (1171)</c:v>
                </c:pt>
              </c:strCache>
            </c:strRef>
          </c:tx>
          <c:marker>
            <c:symbol val="none"/>
          </c:marker>
          <c:val>
            <c:numRef>
              <c:f>Stacked!$B$5:$BA$5</c:f>
              <c:numCache>
                <c:formatCode>General</c:formatCode>
                <c:ptCount val="52"/>
                <c:pt idx="0">
                  <c:v>14.071</c:v>
                </c:pt>
                <c:pt idx="1">
                  <c:v>35.897000000000013</c:v>
                </c:pt>
                <c:pt idx="2">
                  <c:v>58.505000000000003</c:v>
                </c:pt>
                <c:pt idx="3">
                  <c:v>81.200700000000012</c:v>
                </c:pt>
                <c:pt idx="4">
                  <c:v>103.90600000000001</c:v>
                </c:pt>
                <c:pt idx="5">
                  <c:v>126.613</c:v>
                </c:pt>
                <c:pt idx="6">
                  <c:v>149.32</c:v>
                </c:pt>
                <c:pt idx="7">
                  <c:v>172.02699999999999</c:v>
                </c:pt>
                <c:pt idx="8">
                  <c:v>194.73400000000001</c:v>
                </c:pt>
                <c:pt idx="9">
                  <c:v>217.441</c:v>
                </c:pt>
                <c:pt idx="10">
                  <c:v>240.148</c:v>
                </c:pt>
                <c:pt idx="11">
                  <c:v>262.85500000000002</c:v>
                </c:pt>
                <c:pt idx="12">
                  <c:v>285.56299999999999</c:v>
                </c:pt>
                <c:pt idx="13">
                  <c:v>308.27</c:v>
                </c:pt>
                <c:pt idx="14">
                  <c:v>330.97699999999969</c:v>
                </c:pt>
                <c:pt idx="15">
                  <c:v>353.68400000000008</c:v>
                </c:pt>
                <c:pt idx="16">
                  <c:v>376.39100000000002</c:v>
                </c:pt>
                <c:pt idx="17">
                  <c:v>399.09800000000001</c:v>
                </c:pt>
                <c:pt idx="18">
                  <c:v>421.80500000000001</c:v>
                </c:pt>
                <c:pt idx="19">
                  <c:v>444.512</c:v>
                </c:pt>
                <c:pt idx="20">
                  <c:v>467.21899999999971</c:v>
                </c:pt>
                <c:pt idx="21">
                  <c:v>489.9259999999997</c:v>
                </c:pt>
                <c:pt idx="22">
                  <c:v>512.63300000000004</c:v>
                </c:pt>
                <c:pt idx="23">
                  <c:v>535.33999999999969</c:v>
                </c:pt>
                <c:pt idx="24">
                  <c:v>558.04699999999968</c:v>
                </c:pt>
                <c:pt idx="25">
                  <c:v>580.75400000000002</c:v>
                </c:pt>
                <c:pt idx="26">
                  <c:v>603.46099999999967</c:v>
                </c:pt>
                <c:pt idx="27">
                  <c:v>626.16899999999998</c:v>
                </c:pt>
                <c:pt idx="28">
                  <c:v>648.87599999999998</c:v>
                </c:pt>
                <c:pt idx="29">
                  <c:v>671.58299999999997</c:v>
                </c:pt>
                <c:pt idx="30">
                  <c:v>694.29</c:v>
                </c:pt>
                <c:pt idx="31">
                  <c:v>716.995</c:v>
                </c:pt>
                <c:pt idx="32">
                  <c:v>739.7</c:v>
                </c:pt>
                <c:pt idx="33">
                  <c:v>762.40499999999997</c:v>
                </c:pt>
                <c:pt idx="34">
                  <c:v>785.11</c:v>
                </c:pt>
                <c:pt idx="35">
                  <c:v>807.81499999999971</c:v>
                </c:pt>
                <c:pt idx="36">
                  <c:v>830.52099999999996</c:v>
                </c:pt>
                <c:pt idx="37">
                  <c:v>853.226</c:v>
                </c:pt>
                <c:pt idx="38">
                  <c:v>875.9309999999997</c:v>
                </c:pt>
                <c:pt idx="39">
                  <c:v>898.63599999999997</c:v>
                </c:pt>
                <c:pt idx="40">
                  <c:v>921.34099999999967</c:v>
                </c:pt>
                <c:pt idx="41">
                  <c:v>944.04599999999971</c:v>
                </c:pt>
                <c:pt idx="42">
                  <c:v>966.75099999999998</c:v>
                </c:pt>
                <c:pt idx="43">
                  <c:v>989.45699999999965</c:v>
                </c:pt>
                <c:pt idx="44">
                  <c:v>1012.16</c:v>
                </c:pt>
                <c:pt idx="45">
                  <c:v>1034.8699999999999</c:v>
                </c:pt>
                <c:pt idx="46">
                  <c:v>1057.57</c:v>
                </c:pt>
                <c:pt idx="47">
                  <c:v>1080.28</c:v>
                </c:pt>
                <c:pt idx="48">
                  <c:v>1102.98</c:v>
                </c:pt>
                <c:pt idx="49">
                  <c:v>1125.69</c:v>
                </c:pt>
                <c:pt idx="50">
                  <c:v>1148.3900000000001</c:v>
                </c:pt>
                <c:pt idx="51">
                  <c:v>1171.0999999999999</c:v>
                </c:pt>
              </c:numCache>
            </c:numRef>
          </c:val>
          <c:smooth val="0"/>
          <c:extLst>
            <c:ext xmlns:c16="http://schemas.microsoft.com/office/drawing/2014/chart" uri="{C3380CC4-5D6E-409C-BE32-E72D297353CC}">
              <c16:uniqueId val="{00000003-15EB-4A64-BE1A-2B050ED71B46}"/>
            </c:ext>
          </c:extLst>
        </c:ser>
        <c:dLbls>
          <c:showLegendKey val="0"/>
          <c:showVal val="0"/>
          <c:showCatName val="0"/>
          <c:showSerName val="0"/>
          <c:showPercent val="0"/>
          <c:showBubbleSize val="0"/>
        </c:dLbls>
        <c:smooth val="0"/>
        <c:axId val="2130448344"/>
        <c:axId val="2130435128"/>
      </c:lineChart>
      <c:catAx>
        <c:axId val="2130448344"/>
        <c:scaling>
          <c:orientation val="minMax"/>
        </c:scaling>
        <c:delete val="0"/>
        <c:axPos val="b"/>
        <c:title>
          <c:tx>
            <c:rich>
              <a:bodyPr/>
              <a:lstStyle/>
              <a:p>
                <a:pPr>
                  <a:defRPr sz="2000">
                    <a:solidFill>
                      <a:schemeClr val="tx2">
                        <a:lumMod val="75000"/>
                      </a:schemeClr>
                    </a:solidFill>
                    <a:latin typeface="MS Gothic"/>
                    <a:ea typeface="MS Gothic"/>
                    <a:cs typeface="MS Gothic"/>
                  </a:defRPr>
                </a:pPr>
                <a:r>
                  <a:rPr lang="en-US" sz="2000" dirty="0">
                    <a:solidFill>
                      <a:schemeClr val="tx2">
                        <a:lumMod val="75000"/>
                      </a:schemeClr>
                    </a:solidFill>
                    <a:latin typeface="MS Gothic"/>
                    <a:ea typeface="MS Gothic"/>
                    <a:cs typeface="MS Gothic"/>
                  </a:rPr>
                  <a:t>Weeks</a:t>
                </a:r>
              </a:p>
            </c:rich>
          </c:tx>
          <c:layout>
            <c:manualLayout>
              <c:xMode val="edge"/>
              <c:yMode val="edge"/>
              <c:x val="0.399089477451682"/>
              <c:y val="0.92565573234880905"/>
            </c:manualLayout>
          </c:layout>
          <c:overlay val="0"/>
        </c:title>
        <c:majorTickMark val="out"/>
        <c:minorTickMark val="none"/>
        <c:tickLblPos val="nextTo"/>
        <c:txPr>
          <a:bodyPr/>
          <a:lstStyle/>
          <a:p>
            <a:pPr>
              <a:defRPr sz="1400">
                <a:latin typeface="Arial"/>
                <a:cs typeface="Arial"/>
              </a:defRPr>
            </a:pPr>
            <a:endParaRPr lang="en-US"/>
          </a:p>
        </c:txPr>
        <c:crossAx val="2130435128"/>
        <c:crosses val="autoZero"/>
        <c:auto val="1"/>
        <c:lblAlgn val="ctr"/>
        <c:lblOffset val="100"/>
        <c:tickLblSkip val="4"/>
        <c:tickMarkSkip val="4"/>
        <c:noMultiLvlLbl val="0"/>
      </c:catAx>
      <c:valAx>
        <c:axId val="2130435128"/>
        <c:scaling>
          <c:orientation val="minMax"/>
          <c:max val="3600"/>
          <c:min val="0"/>
        </c:scaling>
        <c:delete val="0"/>
        <c:axPos val="l"/>
        <c:majorGridlines/>
        <c:title>
          <c:tx>
            <c:rich>
              <a:bodyPr rot="-5400000" vert="horz"/>
              <a:lstStyle/>
              <a:p>
                <a:pPr>
                  <a:defRPr sz="2000">
                    <a:solidFill>
                      <a:schemeClr val="tx2">
                        <a:lumMod val="75000"/>
                      </a:schemeClr>
                    </a:solidFill>
                    <a:latin typeface="MS Gothic"/>
                    <a:ea typeface="MS Gothic"/>
                    <a:cs typeface="MS Gothic"/>
                  </a:defRPr>
                </a:pPr>
                <a:r>
                  <a:rPr lang="en-US" sz="2000" dirty="0">
                    <a:solidFill>
                      <a:schemeClr val="tx2">
                        <a:lumMod val="75000"/>
                      </a:schemeClr>
                    </a:solidFill>
                    <a:latin typeface="MS Gothic"/>
                    <a:ea typeface="MS Gothic"/>
                    <a:cs typeface="MS Gothic"/>
                  </a:rPr>
                  <a:t>EBP Sessions Completed </a:t>
                </a:r>
              </a:p>
            </c:rich>
          </c:tx>
          <c:layout>
            <c:manualLayout>
              <c:xMode val="edge"/>
              <c:yMode val="edge"/>
              <c:x val="1.3178681328627E-2"/>
              <c:y val="0.199919619422572"/>
            </c:manualLayout>
          </c:layout>
          <c:overlay val="0"/>
        </c:title>
        <c:numFmt formatCode="General" sourceLinked="1"/>
        <c:majorTickMark val="out"/>
        <c:minorTickMark val="none"/>
        <c:tickLblPos val="nextTo"/>
        <c:txPr>
          <a:bodyPr/>
          <a:lstStyle/>
          <a:p>
            <a:pPr>
              <a:defRPr sz="1400">
                <a:latin typeface="Arial"/>
                <a:cs typeface="Arial"/>
              </a:defRPr>
            </a:pPr>
            <a:endParaRPr lang="en-US"/>
          </a:p>
        </c:txPr>
        <c:crossAx val="2130448344"/>
        <c:crosses val="autoZero"/>
        <c:crossBetween val="between"/>
        <c:majorUnit val="250"/>
      </c:valAx>
    </c:plotArea>
    <c:legend>
      <c:legendPos val="r"/>
      <c:layout>
        <c:manualLayout>
          <c:xMode val="edge"/>
          <c:yMode val="edge"/>
          <c:x val="0.76675524934383199"/>
          <c:y val="6.9992975463129298E-2"/>
          <c:w val="0.22381946329984601"/>
          <c:h val="0.69990805289466196"/>
        </c:manualLayout>
      </c:layout>
      <c:overlay val="0"/>
      <c:txPr>
        <a:bodyPr/>
        <a:lstStyle/>
        <a:p>
          <a:pPr>
            <a:defRPr sz="1600">
              <a:latin typeface="Century Gothic" panose="020B0502020202020204" pitchFamily="34" charset="0"/>
            </a:defRPr>
          </a:pPr>
          <a:endParaRPr lang="en-US"/>
        </a:p>
      </c:txPr>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D5BDC-FB15-FC46-962A-3AC7767C2280}" type="doc">
      <dgm:prSet loTypeId="urn:microsoft.com/office/officeart/2005/8/layout/venn1" loCatId="" qsTypeId="urn:microsoft.com/office/officeart/2005/8/quickstyle/simple4" qsCatId="simple" csTypeId="urn:microsoft.com/office/officeart/2005/8/colors/accent2_2" csCatId="accent2" phldr="1"/>
      <dgm:spPr/>
    </dgm:pt>
    <dgm:pt modelId="{401DB9CE-044F-F840-AB09-E6BC7C2CC28B}">
      <dgm:prSet phldrT="[Text]" custT="1"/>
      <dgm:spPr/>
      <dgm:t>
        <a:bodyPr/>
        <a:lstStyle/>
        <a:p>
          <a:r>
            <a:rPr lang="en-US" sz="3200" dirty="0">
              <a:latin typeface="Century Gothic"/>
              <a:cs typeface="Century Gothic"/>
            </a:rPr>
            <a:t>Why problems persist</a:t>
          </a:r>
        </a:p>
      </dgm:t>
    </dgm:pt>
    <dgm:pt modelId="{140A14CA-93BE-A645-85F5-3608EB0A0251}" type="parTrans" cxnId="{144020A3-514E-C24D-8D58-62FB70C2D32F}">
      <dgm:prSet/>
      <dgm:spPr/>
      <dgm:t>
        <a:bodyPr/>
        <a:lstStyle/>
        <a:p>
          <a:endParaRPr lang="en-US"/>
        </a:p>
      </dgm:t>
    </dgm:pt>
    <dgm:pt modelId="{E46F9880-8141-D841-86D5-FE3FCF8587FF}" type="sibTrans" cxnId="{144020A3-514E-C24D-8D58-62FB70C2D32F}">
      <dgm:prSet/>
      <dgm:spPr/>
      <dgm:t>
        <a:bodyPr/>
        <a:lstStyle/>
        <a:p>
          <a:endParaRPr lang="en-US"/>
        </a:p>
      </dgm:t>
    </dgm:pt>
    <dgm:pt modelId="{96014FFE-EE8F-4744-83CE-E983B82DCBCA}">
      <dgm:prSet phldrT="[Text]" custT="1"/>
      <dgm:spPr/>
      <dgm:t>
        <a:bodyPr/>
        <a:lstStyle/>
        <a:p>
          <a:r>
            <a:rPr lang="en-US" sz="3200" dirty="0">
              <a:latin typeface="Century Gothic"/>
              <a:cs typeface="Century Gothic"/>
            </a:rPr>
            <a:t>Partnerships/Next Steps</a:t>
          </a:r>
        </a:p>
      </dgm:t>
    </dgm:pt>
    <dgm:pt modelId="{6C9AE984-539B-5B46-A4D9-99E17595FBF9}" type="parTrans" cxnId="{1889523F-D9A7-ED4C-94DD-1FF02BBD984F}">
      <dgm:prSet/>
      <dgm:spPr/>
      <dgm:t>
        <a:bodyPr/>
        <a:lstStyle/>
        <a:p>
          <a:endParaRPr lang="en-US"/>
        </a:p>
      </dgm:t>
    </dgm:pt>
    <dgm:pt modelId="{1348F968-4D1A-3A4B-AF18-373EF032B8F9}" type="sibTrans" cxnId="{1889523F-D9A7-ED4C-94DD-1FF02BBD984F}">
      <dgm:prSet/>
      <dgm:spPr/>
      <dgm:t>
        <a:bodyPr/>
        <a:lstStyle/>
        <a:p>
          <a:endParaRPr lang="en-US"/>
        </a:p>
      </dgm:t>
    </dgm:pt>
    <dgm:pt modelId="{FF671F27-9B04-6E48-A7E3-DF5F92DA8AF8}">
      <dgm:prSet phldrT="[Text]" custT="1"/>
      <dgm:spPr/>
      <dgm:t>
        <a:bodyPr/>
        <a:lstStyle/>
        <a:p>
          <a:r>
            <a:rPr lang="en-US" sz="3200" dirty="0">
              <a:latin typeface="Century Gothic"/>
              <a:cs typeface="Century Gothic"/>
            </a:rPr>
            <a:t>PSD effectiveness</a:t>
          </a:r>
        </a:p>
      </dgm:t>
    </dgm:pt>
    <dgm:pt modelId="{D2556E0B-A761-1547-82B3-7CB28EAC0A1B}" type="parTrans" cxnId="{0B1E11EE-3A24-A241-9B4B-779096800BAD}">
      <dgm:prSet/>
      <dgm:spPr/>
      <dgm:t>
        <a:bodyPr/>
        <a:lstStyle/>
        <a:p>
          <a:endParaRPr lang="en-US"/>
        </a:p>
      </dgm:t>
    </dgm:pt>
    <dgm:pt modelId="{699632BD-43C4-624D-9EC2-22BD3A309418}" type="sibTrans" cxnId="{0B1E11EE-3A24-A241-9B4B-779096800BAD}">
      <dgm:prSet/>
      <dgm:spPr/>
      <dgm:t>
        <a:bodyPr/>
        <a:lstStyle/>
        <a:p>
          <a:endParaRPr lang="en-US"/>
        </a:p>
      </dgm:t>
    </dgm:pt>
    <dgm:pt modelId="{06C3E5F5-2E7C-0843-9F51-5102D73FB9CB}" type="pres">
      <dgm:prSet presAssocID="{FEFD5BDC-FB15-FC46-962A-3AC7767C2280}" presName="compositeShape" presStyleCnt="0">
        <dgm:presLayoutVars>
          <dgm:chMax val="7"/>
          <dgm:dir/>
          <dgm:resizeHandles val="exact"/>
        </dgm:presLayoutVars>
      </dgm:prSet>
      <dgm:spPr/>
    </dgm:pt>
    <dgm:pt modelId="{0913422C-B302-874E-92E0-D58AD4E6C660}" type="pres">
      <dgm:prSet presAssocID="{401DB9CE-044F-F840-AB09-E6BC7C2CC28B}" presName="circ1" presStyleLbl="vennNode1" presStyleIdx="0" presStyleCnt="3" custScaleX="143538" custScaleY="54575" custLinFactNeighborX="0" custLinFactNeighborY="15758"/>
      <dgm:spPr/>
    </dgm:pt>
    <dgm:pt modelId="{E00A911F-F777-C443-9AB8-1B2C6F21A209}" type="pres">
      <dgm:prSet presAssocID="{401DB9CE-044F-F840-AB09-E6BC7C2CC28B}" presName="circ1Tx" presStyleLbl="revTx" presStyleIdx="0" presStyleCnt="0">
        <dgm:presLayoutVars>
          <dgm:chMax val="0"/>
          <dgm:chPref val="0"/>
          <dgm:bulletEnabled val="1"/>
        </dgm:presLayoutVars>
      </dgm:prSet>
      <dgm:spPr/>
    </dgm:pt>
    <dgm:pt modelId="{C73ADA20-5D55-F745-BD30-C2667559B811}" type="pres">
      <dgm:prSet presAssocID="{96014FFE-EE8F-4744-83CE-E983B82DCBCA}" presName="circ2" presStyleLbl="vennNode1" presStyleIdx="1" presStyleCnt="3" custScaleX="145645" custScaleY="58025" custLinFactNeighborX="22626" custLinFactNeighborY="-975"/>
      <dgm:spPr/>
    </dgm:pt>
    <dgm:pt modelId="{93831FAE-EC37-4146-BF15-75AFDE3D3A92}" type="pres">
      <dgm:prSet presAssocID="{96014FFE-EE8F-4744-83CE-E983B82DCBCA}" presName="circ2Tx" presStyleLbl="revTx" presStyleIdx="0" presStyleCnt="0">
        <dgm:presLayoutVars>
          <dgm:chMax val="0"/>
          <dgm:chPref val="0"/>
          <dgm:bulletEnabled val="1"/>
        </dgm:presLayoutVars>
      </dgm:prSet>
      <dgm:spPr/>
    </dgm:pt>
    <dgm:pt modelId="{91561889-9647-514C-9343-A871EE7F069E}" type="pres">
      <dgm:prSet presAssocID="{FF671F27-9B04-6E48-A7E3-DF5F92DA8AF8}" presName="circ3" presStyleLbl="vennNode1" presStyleIdx="2" presStyleCnt="3" custScaleX="149247" custScaleY="58025" custLinFactNeighborX="-23523" custLinFactNeighborY="-8182"/>
      <dgm:spPr/>
    </dgm:pt>
    <dgm:pt modelId="{CE50DDCF-C323-7445-934D-1FCD61886288}" type="pres">
      <dgm:prSet presAssocID="{FF671F27-9B04-6E48-A7E3-DF5F92DA8AF8}" presName="circ3Tx" presStyleLbl="revTx" presStyleIdx="0" presStyleCnt="0">
        <dgm:presLayoutVars>
          <dgm:chMax val="0"/>
          <dgm:chPref val="0"/>
          <dgm:bulletEnabled val="1"/>
        </dgm:presLayoutVars>
      </dgm:prSet>
      <dgm:spPr/>
    </dgm:pt>
  </dgm:ptLst>
  <dgm:cxnLst>
    <dgm:cxn modelId="{1889523F-D9A7-ED4C-94DD-1FF02BBD984F}" srcId="{FEFD5BDC-FB15-FC46-962A-3AC7767C2280}" destId="{96014FFE-EE8F-4744-83CE-E983B82DCBCA}" srcOrd="1" destOrd="0" parTransId="{6C9AE984-539B-5B46-A4D9-99E17595FBF9}" sibTransId="{1348F968-4D1A-3A4B-AF18-373EF032B8F9}"/>
    <dgm:cxn modelId="{7D6A1154-2E24-D64F-9270-A339CD7F63B0}" type="presOf" srcId="{FF671F27-9B04-6E48-A7E3-DF5F92DA8AF8}" destId="{91561889-9647-514C-9343-A871EE7F069E}" srcOrd="0" destOrd="0" presId="urn:microsoft.com/office/officeart/2005/8/layout/venn1"/>
    <dgm:cxn modelId="{885C5855-C97A-DD4E-A2A3-7B277F4E760A}" type="presOf" srcId="{96014FFE-EE8F-4744-83CE-E983B82DCBCA}" destId="{C73ADA20-5D55-F745-BD30-C2667559B811}" srcOrd="0" destOrd="0" presId="urn:microsoft.com/office/officeart/2005/8/layout/venn1"/>
    <dgm:cxn modelId="{A4835676-82F8-874C-B24E-7016F0E55130}" type="presOf" srcId="{401DB9CE-044F-F840-AB09-E6BC7C2CC28B}" destId="{0913422C-B302-874E-92E0-D58AD4E6C660}" srcOrd="0" destOrd="0" presId="urn:microsoft.com/office/officeart/2005/8/layout/venn1"/>
    <dgm:cxn modelId="{6CF62496-785C-4445-AF64-D0AB5E6F485A}" type="presOf" srcId="{FF671F27-9B04-6E48-A7E3-DF5F92DA8AF8}" destId="{CE50DDCF-C323-7445-934D-1FCD61886288}" srcOrd="1" destOrd="0" presId="urn:microsoft.com/office/officeart/2005/8/layout/venn1"/>
    <dgm:cxn modelId="{144020A3-514E-C24D-8D58-62FB70C2D32F}" srcId="{FEFD5BDC-FB15-FC46-962A-3AC7767C2280}" destId="{401DB9CE-044F-F840-AB09-E6BC7C2CC28B}" srcOrd="0" destOrd="0" parTransId="{140A14CA-93BE-A645-85F5-3608EB0A0251}" sibTransId="{E46F9880-8141-D841-86D5-FE3FCF8587FF}"/>
    <dgm:cxn modelId="{9BAB51A8-2018-234F-B889-664FB3E61818}" type="presOf" srcId="{401DB9CE-044F-F840-AB09-E6BC7C2CC28B}" destId="{E00A911F-F777-C443-9AB8-1B2C6F21A209}" srcOrd="1" destOrd="0" presId="urn:microsoft.com/office/officeart/2005/8/layout/venn1"/>
    <dgm:cxn modelId="{E3EB8DDE-9319-0D40-9F83-86E79026DC2A}" type="presOf" srcId="{96014FFE-EE8F-4744-83CE-E983B82DCBCA}" destId="{93831FAE-EC37-4146-BF15-75AFDE3D3A92}" srcOrd="1" destOrd="0" presId="urn:microsoft.com/office/officeart/2005/8/layout/venn1"/>
    <dgm:cxn modelId="{2D1CE7EC-0792-FD48-BD04-52E2BFA046CD}" type="presOf" srcId="{FEFD5BDC-FB15-FC46-962A-3AC7767C2280}" destId="{06C3E5F5-2E7C-0843-9F51-5102D73FB9CB}" srcOrd="0" destOrd="0" presId="urn:microsoft.com/office/officeart/2005/8/layout/venn1"/>
    <dgm:cxn modelId="{0B1E11EE-3A24-A241-9B4B-779096800BAD}" srcId="{FEFD5BDC-FB15-FC46-962A-3AC7767C2280}" destId="{FF671F27-9B04-6E48-A7E3-DF5F92DA8AF8}" srcOrd="2" destOrd="0" parTransId="{D2556E0B-A761-1547-82B3-7CB28EAC0A1B}" sibTransId="{699632BD-43C4-624D-9EC2-22BD3A309418}"/>
    <dgm:cxn modelId="{C6847058-FD3C-6241-AA9C-9E0AE2A59E00}" type="presParOf" srcId="{06C3E5F5-2E7C-0843-9F51-5102D73FB9CB}" destId="{0913422C-B302-874E-92E0-D58AD4E6C660}" srcOrd="0" destOrd="0" presId="urn:microsoft.com/office/officeart/2005/8/layout/venn1"/>
    <dgm:cxn modelId="{BAF33008-88AC-CC4B-B777-47A1D75ECF3E}" type="presParOf" srcId="{06C3E5F5-2E7C-0843-9F51-5102D73FB9CB}" destId="{E00A911F-F777-C443-9AB8-1B2C6F21A209}" srcOrd="1" destOrd="0" presId="urn:microsoft.com/office/officeart/2005/8/layout/venn1"/>
    <dgm:cxn modelId="{37E8E06F-095A-1B4B-B137-C69CA6D45194}" type="presParOf" srcId="{06C3E5F5-2E7C-0843-9F51-5102D73FB9CB}" destId="{C73ADA20-5D55-F745-BD30-C2667559B811}" srcOrd="2" destOrd="0" presId="urn:microsoft.com/office/officeart/2005/8/layout/venn1"/>
    <dgm:cxn modelId="{6EBD3C62-3930-D74B-A9FD-D9288A6D9FF9}" type="presParOf" srcId="{06C3E5F5-2E7C-0843-9F51-5102D73FB9CB}" destId="{93831FAE-EC37-4146-BF15-75AFDE3D3A92}" srcOrd="3" destOrd="0" presId="urn:microsoft.com/office/officeart/2005/8/layout/venn1"/>
    <dgm:cxn modelId="{B674B40E-DAB0-624C-9D2D-8354A21C8C4A}" type="presParOf" srcId="{06C3E5F5-2E7C-0843-9F51-5102D73FB9CB}" destId="{91561889-9647-514C-9343-A871EE7F069E}" srcOrd="4" destOrd="0" presId="urn:microsoft.com/office/officeart/2005/8/layout/venn1"/>
    <dgm:cxn modelId="{75AB1EDA-E878-404C-8DAF-362C7B9BD247}" type="presParOf" srcId="{06C3E5F5-2E7C-0843-9F51-5102D73FB9CB}" destId="{CE50DDCF-C323-7445-934D-1FCD61886288}"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F5ABDA-6221-3F4D-829D-9D39F988995F}"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37A59790-6C4B-104D-A052-44138E5D8C1B}">
      <dgm:prSet phldrT="[Text]" custT="1"/>
      <dgm:spPr/>
      <dgm:t>
        <a:bodyPr/>
        <a:lstStyle/>
        <a:p>
          <a:r>
            <a:rPr lang="en-US" sz="2500" b="1" dirty="0">
              <a:latin typeface="Century Gothic"/>
              <a:cs typeface="Century Gothic"/>
            </a:rPr>
            <a:t>BHIP</a:t>
          </a:r>
        </a:p>
      </dgm:t>
    </dgm:pt>
    <dgm:pt modelId="{9915CA59-0658-DE49-B6A0-0AEBDE265EE6}" type="parTrans" cxnId="{AB0FB985-D7BE-FA44-ACCF-7277C1493FC9}">
      <dgm:prSet/>
      <dgm:spPr/>
      <dgm:t>
        <a:bodyPr/>
        <a:lstStyle/>
        <a:p>
          <a:endParaRPr lang="en-US" sz="3200"/>
        </a:p>
      </dgm:t>
    </dgm:pt>
    <dgm:pt modelId="{29C636AE-48F7-5046-AB28-053ED4E1B290}" type="sibTrans" cxnId="{AB0FB985-D7BE-FA44-ACCF-7277C1493FC9}">
      <dgm:prSet/>
      <dgm:spPr/>
      <dgm:t>
        <a:bodyPr/>
        <a:lstStyle/>
        <a:p>
          <a:endParaRPr lang="en-US" sz="3200"/>
        </a:p>
      </dgm:t>
    </dgm:pt>
    <dgm:pt modelId="{E8D17A95-C815-794B-B0A3-0999BFD8FF73}">
      <dgm:prSet phldrT="[Text]" custT="1"/>
      <dgm:spPr/>
      <dgm:t>
        <a:bodyPr/>
        <a:lstStyle/>
        <a:p>
          <a:r>
            <a:rPr lang="en-US" sz="2500" b="1" dirty="0">
              <a:latin typeface="Century Gothic"/>
              <a:cs typeface="Century Gothic"/>
            </a:rPr>
            <a:t>PCT </a:t>
          </a:r>
        </a:p>
      </dgm:t>
    </dgm:pt>
    <dgm:pt modelId="{08E41932-B605-1B4C-AC76-4540C78608E9}" type="parTrans" cxnId="{ABC2A3BC-CD7C-4544-AE97-9C92AEB4C93B}">
      <dgm:prSet/>
      <dgm:spPr/>
      <dgm:t>
        <a:bodyPr/>
        <a:lstStyle/>
        <a:p>
          <a:endParaRPr lang="en-US" sz="3200"/>
        </a:p>
      </dgm:t>
    </dgm:pt>
    <dgm:pt modelId="{56DC0FE0-3117-9C41-9459-FFF30252BF20}" type="sibTrans" cxnId="{ABC2A3BC-CD7C-4544-AE97-9C92AEB4C93B}">
      <dgm:prSet/>
      <dgm:spPr/>
      <dgm:t>
        <a:bodyPr/>
        <a:lstStyle/>
        <a:p>
          <a:endParaRPr lang="en-US" sz="3200"/>
        </a:p>
      </dgm:t>
    </dgm:pt>
    <dgm:pt modelId="{66282E50-D55E-C44B-863B-D6B032DD67FC}">
      <dgm:prSet phldrT="[Text]" custT="1"/>
      <dgm:spPr/>
      <dgm:t>
        <a:bodyPr/>
        <a:lstStyle/>
        <a:p>
          <a:r>
            <a:rPr lang="en-US" sz="2500" b="1" dirty="0">
              <a:latin typeface="Century Gothic"/>
              <a:cs typeface="Century Gothic"/>
            </a:rPr>
            <a:t>SMI</a:t>
          </a:r>
        </a:p>
      </dgm:t>
    </dgm:pt>
    <dgm:pt modelId="{E7C65370-6C75-774A-A447-CF3E189BA55D}" type="parTrans" cxnId="{D6514AB5-2465-A647-A6CF-AFE4721BF4FA}">
      <dgm:prSet/>
      <dgm:spPr/>
      <dgm:t>
        <a:bodyPr/>
        <a:lstStyle/>
        <a:p>
          <a:endParaRPr lang="en-US" sz="3200"/>
        </a:p>
      </dgm:t>
    </dgm:pt>
    <dgm:pt modelId="{7EA6B711-7310-1549-934D-4B51851ED9BD}" type="sibTrans" cxnId="{D6514AB5-2465-A647-A6CF-AFE4721BF4FA}">
      <dgm:prSet/>
      <dgm:spPr/>
      <dgm:t>
        <a:bodyPr/>
        <a:lstStyle/>
        <a:p>
          <a:endParaRPr lang="en-US" sz="3200"/>
        </a:p>
      </dgm:t>
    </dgm:pt>
    <dgm:pt modelId="{3D573A54-1DB6-1A45-B349-91DDD67DF984}">
      <dgm:prSet phldrT="[Text]" custT="1"/>
      <dgm:spPr/>
      <dgm:t>
        <a:bodyPr/>
        <a:lstStyle/>
        <a:p>
          <a:r>
            <a:rPr lang="en-US" sz="2500" b="1" dirty="0">
              <a:latin typeface="Century Gothic"/>
              <a:cs typeface="Century Gothic"/>
            </a:rPr>
            <a:t>WCC</a:t>
          </a:r>
        </a:p>
      </dgm:t>
    </dgm:pt>
    <dgm:pt modelId="{300D7688-3FB6-4D4E-AD00-417AFE6E520D}" type="parTrans" cxnId="{5B4A5C3F-C7F6-894D-84C4-AB4CB48BF742}">
      <dgm:prSet/>
      <dgm:spPr/>
      <dgm:t>
        <a:bodyPr/>
        <a:lstStyle/>
        <a:p>
          <a:endParaRPr lang="en-US" sz="3200"/>
        </a:p>
      </dgm:t>
    </dgm:pt>
    <dgm:pt modelId="{3D187936-4EBB-6A49-9CBC-8715F0CD9807}" type="sibTrans" cxnId="{5B4A5C3F-C7F6-894D-84C4-AB4CB48BF742}">
      <dgm:prSet/>
      <dgm:spPr/>
      <dgm:t>
        <a:bodyPr/>
        <a:lstStyle/>
        <a:p>
          <a:endParaRPr lang="en-US" sz="3200"/>
        </a:p>
      </dgm:t>
    </dgm:pt>
    <dgm:pt modelId="{44896115-B02F-2A48-B941-D2E5947A5EAF}">
      <dgm:prSet phldrT="[Text]" custT="1"/>
      <dgm:spPr/>
      <dgm:t>
        <a:bodyPr/>
        <a:lstStyle/>
        <a:p>
          <a:r>
            <a:rPr lang="en-US" sz="2500" b="1" dirty="0">
              <a:latin typeface="Century Gothic"/>
              <a:cs typeface="Century Gothic"/>
            </a:rPr>
            <a:t>Trainees</a:t>
          </a:r>
        </a:p>
      </dgm:t>
    </dgm:pt>
    <dgm:pt modelId="{7228D854-741E-A749-8D80-AE0EF8F5B932}" type="parTrans" cxnId="{E6856516-22E8-8448-AFBF-43BD436C4613}">
      <dgm:prSet/>
      <dgm:spPr/>
      <dgm:t>
        <a:bodyPr/>
        <a:lstStyle/>
        <a:p>
          <a:endParaRPr lang="en-US" sz="3200"/>
        </a:p>
      </dgm:t>
    </dgm:pt>
    <dgm:pt modelId="{999A4DD6-A49F-834B-95CF-89D2034CA64E}" type="sibTrans" cxnId="{E6856516-22E8-8448-AFBF-43BD436C4613}">
      <dgm:prSet/>
      <dgm:spPr/>
      <dgm:t>
        <a:bodyPr/>
        <a:lstStyle/>
        <a:p>
          <a:endParaRPr lang="en-US" sz="3200"/>
        </a:p>
      </dgm:t>
    </dgm:pt>
    <dgm:pt modelId="{E2C33AAD-7BE0-3445-A3A2-986669AC9724}">
      <dgm:prSet phldrT="[Text]" custT="1"/>
      <dgm:spPr/>
      <dgm:t>
        <a:bodyPr/>
        <a:lstStyle/>
        <a:p>
          <a:r>
            <a:rPr lang="en-US" sz="2500" b="1" dirty="0">
              <a:latin typeface="Century Gothic"/>
              <a:cs typeface="Century Gothic"/>
            </a:rPr>
            <a:t>PCT Tele-health</a:t>
          </a:r>
        </a:p>
      </dgm:t>
    </dgm:pt>
    <dgm:pt modelId="{0D7F7219-9D97-D748-99BC-55D04027A1D7}" type="parTrans" cxnId="{9197F069-D811-6B42-AF32-01A3ED771B41}">
      <dgm:prSet/>
      <dgm:spPr/>
      <dgm:t>
        <a:bodyPr/>
        <a:lstStyle/>
        <a:p>
          <a:endParaRPr lang="en-US" sz="3200"/>
        </a:p>
      </dgm:t>
    </dgm:pt>
    <dgm:pt modelId="{16E6506B-4561-5D4C-8F24-68678DF08561}" type="sibTrans" cxnId="{9197F069-D811-6B42-AF32-01A3ED771B41}">
      <dgm:prSet/>
      <dgm:spPr/>
      <dgm:t>
        <a:bodyPr/>
        <a:lstStyle/>
        <a:p>
          <a:endParaRPr lang="en-US" sz="3200"/>
        </a:p>
      </dgm:t>
    </dgm:pt>
    <dgm:pt modelId="{A5A4B6D4-E66E-3946-9B87-5E9FC3E41DB9}">
      <dgm:prSet phldrT="[Text]" custT="1"/>
      <dgm:spPr/>
      <dgm:t>
        <a:bodyPr/>
        <a:lstStyle/>
        <a:p>
          <a:r>
            <a:rPr lang="en-US" sz="2500" b="1" dirty="0">
              <a:latin typeface="Century Gothic"/>
              <a:cs typeface="Century Gothic"/>
            </a:rPr>
            <a:t>Tele-health</a:t>
          </a:r>
        </a:p>
      </dgm:t>
    </dgm:pt>
    <dgm:pt modelId="{A80E4D9A-37E3-9A44-8C96-19D0A1282ED7}" type="parTrans" cxnId="{F5D7CF40-F2CD-CB4D-851D-EAA54A0D8DC2}">
      <dgm:prSet/>
      <dgm:spPr/>
      <dgm:t>
        <a:bodyPr/>
        <a:lstStyle/>
        <a:p>
          <a:endParaRPr lang="en-US" sz="3200"/>
        </a:p>
      </dgm:t>
    </dgm:pt>
    <dgm:pt modelId="{79F844E5-45FB-FC4E-8D47-29E8C0C361E9}" type="sibTrans" cxnId="{F5D7CF40-F2CD-CB4D-851D-EAA54A0D8DC2}">
      <dgm:prSet/>
      <dgm:spPr/>
      <dgm:t>
        <a:bodyPr/>
        <a:lstStyle/>
        <a:p>
          <a:endParaRPr lang="en-US" sz="3200"/>
        </a:p>
      </dgm:t>
    </dgm:pt>
    <dgm:pt modelId="{1B227391-5A9D-1E4A-A02F-8E84220E218C}">
      <dgm:prSet phldrT="[Text]" custT="1"/>
      <dgm:spPr/>
      <dgm:t>
        <a:bodyPr/>
        <a:lstStyle/>
        <a:p>
          <a:r>
            <a:rPr lang="en-US" sz="2500" b="1" dirty="0">
              <a:latin typeface="Century Gothic"/>
              <a:cs typeface="Century Gothic"/>
            </a:rPr>
            <a:t>Consult</a:t>
          </a:r>
        </a:p>
      </dgm:t>
    </dgm:pt>
    <dgm:pt modelId="{CF07086F-9E32-744B-A0AD-417BE08C83FA}" type="parTrans" cxnId="{F644D684-ABAB-D049-B1E4-854177E2029D}">
      <dgm:prSet/>
      <dgm:spPr/>
      <dgm:t>
        <a:bodyPr/>
        <a:lstStyle/>
        <a:p>
          <a:endParaRPr lang="en-US" sz="3200"/>
        </a:p>
      </dgm:t>
    </dgm:pt>
    <dgm:pt modelId="{080504E0-0979-6343-A003-1469FEBF4963}" type="sibTrans" cxnId="{F644D684-ABAB-D049-B1E4-854177E2029D}">
      <dgm:prSet/>
      <dgm:spPr/>
      <dgm:t>
        <a:bodyPr/>
        <a:lstStyle/>
        <a:p>
          <a:endParaRPr lang="en-US" sz="3200"/>
        </a:p>
      </dgm:t>
    </dgm:pt>
    <dgm:pt modelId="{10BAA62F-6CF3-F149-9AEC-DE2DA7E10750}">
      <dgm:prSet custT="1"/>
      <dgm:spPr/>
      <dgm:t>
        <a:bodyPr/>
        <a:lstStyle/>
        <a:p>
          <a:r>
            <a:rPr lang="en-US" sz="2500" b="1" dirty="0">
              <a:latin typeface="Century Gothic"/>
              <a:cs typeface="Century Gothic"/>
            </a:rPr>
            <a:t>Choice/Fee-basis</a:t>
          </a:r>
        </a:p>
      </dgm:t>
    </dgm:pt>
    <dgm:pt modelId="{53D61076-253C-6B42-8DE4-5F5D3B3CEDCC}" type="parTrans" cxnId="{BF05D6B1-D334-5043-A50B-DF1A83BB0FBC}">
      <dgm:prSet/>
      <dgm:spPr/>
      <dgm:t>
        <a:bodyPr/>
        <a:lstStyle/>
        <a:p>
          <a:endParaRPr lang="en-US" sz="3200"/>
        </a:p>
      </dgm:t>
    </dgm:pt>
    <dgm:pt modelId="{F728D5A9-A785-EA4C-BF4C-58CA797C1E04}" type="sibTrans" cxnId="{BF05D6B1-D334-5043-A50B-DF1A83BB0FBC}">
      <dgm:prSet/>
      <dgm:spPr/>
      <dgm:t>
        <a:bodyPr/>
        <a:lstStyle/>
        <a:p>
          <a:endParaRPr lang="en-US" sz="3200"/>
        </a:p>
      </dgm:t>
    </dgm:pt>
    <dgm:pt modelId="{C8938FAD-DDAE-E144-8669-65E000F32756}">
      <dgm:prSet phldrT="[Text]" custT="1"/>
      <dgm:spPr/>
      <dgm:t>
        <a:bodyPr/>
        <a:lstStyle/>
        <a:p>
          <a:r>
            <a:rPr lang="en-US" sz="2500" b="1" dirty="0">
              <a:latin typeface="Century Gothic"/>
              <a:cs typeface="Century Gothic"/>
            </a:rPr>
            <a:t>Addiction</a:t>
          </a:r>
        </a:p>
      </dgm:t>
    </dgm:pt>
    <dgm:pt modelId="{B9E7F9E0-1D03-D242-AE6E-3F74B2E5AC14}" type="parTrans" cxnId="{3812148B-3783-EF4A-9568-B5B329C70F4A}">
      <dgm:prSet/>
      <dgm:spPr/>
      <dgm:t>
        <a:bodyPr/>
        <a:lstStyle/>
        <a:p>
          <a:endParaRPr lang="en-US" sz="3200"/>
        </a:p>
      </dgm:t>
    </dgm:pt>
    <dgm:pt modelId="{AE80600A-5B36-9549-A2E8-9AE54C376C01}" type="sibTrans" cxnId="{3812148B-3783-EF4A-9568-B5B329C70F4A}">
      <dgm:prSet/>
      <dgm:spPr/>
      <dgm:t>
        <a:bodyPr/>
        <a:lstStyle/>
        <a:p>
          <a:endParaRPr lang="en-US" sz="3200"/>
        </a:p>
      </dgm:t>
    </dgm:pt>
    <dgm:pt modelId="{C199D435-CD01-E44E-9D9B-F68F5C9D23FB}" type="pres">
      <dgm:prSet presAssocID="{93F5ABDA-6221-3F4D-829D-9D39F988995F}" presName="Name0" presStyleCnt="0">
        <dgm:presLayoutVars>
          <dgm:orgChart val="1"/>
          <dgm:chPref val="1"/>
          <dgm:dir/>
          <dgm:animOne val="branch"/>
          <dgm:animLvl val="lvl"/>
          <dgm:resizeHandles/>
        </dgm:presLayoutVars>
      </dgm:prSet>
      <dgm:spPr/>
    </dgm:pt>
    <dgm:pt modelId="{839814EE-5DA6-A94C-9ECF-53CC0D283DF4}" type="pres">
      <dgm:prSet presAssocID="{10BAA62F-6CF3-F149-9AEC-DE2DA7E10750}" presName="hierRoot1" presStyleCnt="0">
        <dgm:presLayoutVars>
          <dgm:hierBranch val="init"/>
        </dgm:presLayoutVars>
      </dgm:prSet>
      <dgm:spPr/>
    </dgm:pt>
    <dgm:pt modelId="{BCE02C06-28B6-6447-B467-474E30167D2D}" type="pres">
      <dgm:prSet presAssocID="{10BAA62F-6CF3-F149-9AEC-DE2DA7E10750}" presName="rootComposite1" presStyleCnt="0"/>
      <dgm:spPr/>
    </dgm:pt>
    <dgm:pt modelId="{BF74EC42-2D74-AF4F-A6E4-D261976D4C08}" type="pres">
      <dgm:prSet presAssocID="{10BAA62F-6CF3-F149-9AEC-DE2DA7E10750}" presName="rootText1" presStyleLbl="alignAcc1" presStyleIdx="0" presStyleCnt="0" custLinFactNeighborX="28282" custLinFactNeighborY="19789">
        <dgm:presLayoutVars>
          <dgm:chPref val="3"/>
        </dgm:presLayoutVars>
      </dgm:prSet>
      <dgm:spPr/>
    </dgm:pt>
    <dgm:pt modelId="{E61BB7DA-8F0D-FD40-96B5-0306FAD0B637}" type="pres">
      <dgm:prSet presAssocID="{10BAA62F-6CF3-F149-9AEC-DE2DA7E10750}" presName="topArc1" presStyleLbl="parChTrans1D1" presStyleIdx="0" presStyleCnt="20"/>
      <dgm:spPr/>
    </dgm:pt>
    <dgm:pt modelId="{905EBB0C-ACFB-5F45-B279-DE0F2A0808BB}" type="pres">
      <dgm:prSet presAssocID="{10BAA62F-6CF3-F149-9AEC-DE2DA7E10750}" presName="bottomArc1" presStyleLbl="parChTrans1D1" presStyleIdx="1" presStyleCnt="20"/>
      <dgm:spPr/>
    </dgm:pt>
    <dgm:pt modelId="{96EB61C1-4AD2-394D-B2A3-96113732A8E2}" type="pres">
      <dgm:prSet presAssocID="{10BAA62F-6CF3-F149-9AEC-DE2DA7E10750}" presName="topConnNode1" presStyleLbl="node1" presStyleIdx="0" presStyleCnt="0"/>
      <dgm:spPr/>
    </dgm:pt>
    <dgm:pt modelId="{31BB89B2-A042-DA49-9C96-CD1DA13E437D}" type="pres">
      <dgm:prSet presAssocID="{10BAA62F-6CF3-F149-9AEC-DE2DA7E10750}" presName="hierChild2" presStyleCnt="0"/>
      <dgm:spPr/>
    </dgm:pt>
    <dgm:pt modelId="{5784AD2D-E4CA-484B-BDDD-B80C1C6C7B88}" type="pres">
      <dgm:prSet presAssocID="{10BAA62F-6CF3-F149-9AEC-DE2DA7E10750}" presName="hierChild3" presStyleCnt="0"/>
      <dgm:spPr/>
    </dgm:pt>
    <dgm:pt modelId="{CF7190D1-C92E-C74B-9006-F9A85DFC1961}" type="pres">
      <dgm:prSet presAssocID="{C8938FAD-DDAE-E144-8669-65E000F32756}" presName="hierRoot1" presStyleCnt="0">
        <dgm:presLayoutVars>
          <dgm:hierBranch val="init"/>
        </dgm:presLayoutVars>
      </dgm:prSet>
      <dgm:spPr/>
    </dgm:pt>
    <dgm:pt modelId="{57007935-8D59-7447-9C3D-60057B727009}" type="pres">
      <dgm:prSet presAssocID="{C8938FAD-DDAE-E144-8669-65E000F32756}" presName="rootComposite1" presStyleCnt="0"/>
      <dgm:spPr/>
    </dgm:pt>
    <dgm:pt modelId="{EFB0DA6E-2B28-CB4D-A747-2FB3F3B440B0}" type="pres">
      <dgm:prSet presAssocID="{C8938FAD-DDAE-E144-8669-65E000F32756}" presName="rootText1" presStyleLbl="alignAcc1" presStyleIdx="0" presStyleCnt="0" custScaleX="144683" custScaleY="125654" custLinFactX="103399" custLinFactNeighborX="200000" custLinFactNeighborY="-75846">
        <dgm:presLayoutVars>
          <dgm:chPref val="3"/>
        </dgm:presLayoutVars>
      </dgm:prSet>
      <dgm:spPr/>
    </dgm:pt>
    <dgm:pt modelId="{9842DAA0-775E-AC4B-9FB0-CA18B680AC54}" type="pres">
      <dgm:prSet presAssocID="{C8938FAD-DDAE-E144-8669-65E000F32756}" presName="topArc1" presStyleLbl="parChTrans1D1" presStyleIdx="2" presStyleCnt="20"/>
      <dgm:spPr/>
    </dgm:pt>
    <dgm:pt modelId="{9FEC43E0-4C84-3D4A-A03F-32132E085545}" type="pres">
      <dgm:prSet presAssocID="{C8938FAD-DDAE-E144-8669-65E000F32756}" presName="bottomArc1" presStyleLbl="parChTrans1D1" presStyleIdx="3" presStyleCnt="20"/>
      <dgm:spPr/>
    </dgm:pt>
    <dgm:pt modelId="{29879696-BBD9-2045-A085-1C5CD83DDF10}" type="pres">
      <dgm:prSet presAssocID="{C8938FAD-DDAE-E144-8669-65E000F32756}" presName="topConnNode1" presStyleLbl="node1" presStyleIdx="0" presStyleCnt="0"/>
      <dgm:spPr/>
    </dgm:pt>
    <dgm:pt modelId="{1C8A1B92-CCCA-DF4B-9700-95BB4C964CFA}" type="pres">
      <dgm:prSet presAssocID="{C8938FAD-DDAE-E144-8669-65E000F32756}" presName="hierChild2" presStyleCnt="0"/>
      <dgm:spPr/>
    </dgm:pt>
    <dgm:pt modelId="{F2A4372E-B480-7349-8C42-7B90671F66C6}" type="pres">
      <dgm:prSet presAssocID="{C8938FAD-DDAE-E144-8669-65E000F32756}" presName="hierChild3" presStyleCnt="0"/>
      <dgm:spPr/>
    </dgm:pt>
    <dgm:pt modelId="{1238E2C2-1EA0-FD44-92E9-B5C3ABD60429}" type="pres">
      <dgm:prSet presAssocID="{1B227391-5A9D-1E4A-A02F-8E84220E218C}" presName="hierRoot1" presStyleCnt="0">
        <dgm:presLayoutVars>
          <dgm:hierBranch val="init"/>
        </dgm:presLayoutVars>
      </dgm:prSet>
      <dgm:spPr/>
    </dgm:pt>
    <dgm:pt modelId="{60980950-99FF-D349-986C-090613487A23}" type="pres">
      <dgm:prSet presAssocID="{1B227391-5A9D-1E4A-A02F-8E84220E218C}" presName="rootComposite1" presStyleCnt="0"/>
      <dgm:spPr/>
    </dgm:pt>
    <dgm:pt modelId="{872AECEC-7287-734C-8D68-31E58246E9F7}" type="pres">
      <dgm:prSet presAssocID="{1B227391-5A9D-1E4A-A02F-8E84220E218C}" presName="rootText1" presStyleLbl="alignAcc1" presStyleIdx="0" presStyleCnt="0" custScaleX="132017" custScaleY="79720">
        <dgm:presLayoutVars>
          <dgm:chPref val="3"/>
        </dgm:presLayoutVars>
      </dgm:prSet>
      <dgm:spPr/>
    </dgm:pt>
    <dgm:pt modelId="{C81B8430-D750-CE43-B255-CFFD46509AA6}" type="pres">
      <dgm:prSet presAssocID="{1B227391-5A9D-1E4A-A02F-8E84220E218C}" presName="topArc1" presStyleLbl="parChTrans1D1" presStyleIdx="4" presStyleCnt="20"/>
      <dgm:spPr/>
    </dgm:pt>
    <dgm:pt modelId="{D813BCA4-C961-2C4B-A5A3-E4ABEC017EAF}" type="pres">
      <dgm:prSet presAssocID="{1B227391-5A9D-1E4A-A02F-8E84220E218C}" presName="bottomArc1" presStyleLbl="parChTrans1D1" presStyleIdx="5" presStyleCnt="20"/>
      <dgm:spPr/>
    </dgm:pt>
    <dgm:pt modelId="{DF596F59-DDBD-F041-ADA1-97CAB7A3B367}" type="pres">
      <dgm:prSet presAssocID="{1B227391-5A9D-1E4A-A02F-8E84220E218C}" presName="topConnNode1" presStyleLbl="node1" presStyleIdx="0" presStyleCnt="0"/>
      <dgm:spPr/>
    </dgm:pt>
    <dgm:pt modelId="{5749C384-77B0-3D4C-AE38-6922A15B55AA}" type="pres">
      <dgm:prSet presAssocID="{1B227391-5A9D-1E4A-A02F-8E84220E218C}" presName="hierChild2" presStyleCnt="0"/>
      <dgm:spPr/>
    </dgm:pt>
    <dgm:pt modelId="{ADCC1EDA-89BF-BE4B-8CD2-16827EAF773B}" type="pres">
      <dgm:prSet presAssocID="{9915CA59-0658-DE49-B6A0-0AEBDE265EE6}" presName="Name28" presStyleLbl="parChTrans1D2" presStyleIdx="0" presStyleCnt="4"/>
      <dgm:spPr/>
    </dgm:pt>
    <dgm:pt modelId="{1D6EE5CE-2E51-1241-BE7F-5457BB7451C1}" type="pres">
      <dgm:prSet presAssocID="{37A59790-6C4B-104D-A052-44138E5D8C1B}" presName="hierRoot2" presStyleCnt="0">
        <dgm:presLayoutVars>
          <dgm:hierBranch val="init"/>
        </dgm:presLayoutVars>
      </dgm:prSet>
      <dgm:spPr/>
    </dgm:pt>
    <dgm:pt modelId="{0AA8139A-CEA1-4A4D-8C5D-53B3939162F8}" type="pres">
      <dgm:prSet presAssocID="{37A59790-6C4B-104D-A052-44138E5D8C1B}" presName="rootComposite2" presStyleCnt="0"/>
      <dgm:spPr/>
    </dgm:pt>
    <dgm:pt modelId="{A0B719C8-145E-2248-9161-7145B794FE72}" type="pres">
      <dgm:prSet presAssocID="{37A59790-6C4B-104D-A052-44138E5D8C1B}" presName="rootText2" presStyleLbl="alignAcc1" presStyleIdx="0" presStyleCnt="0">
        <dgm:presLayoutVars>
          <dgm:chPref val="3"/>
        </dgm:presLayoutVars>
      </dgm:prSet>
      <dgm:spPr/>
    </dgm:pt>
    <dgm:pt modelId="{CD7CC2F0-EDE2-1946-AC52-4A882FCCFFBB}" type="pres">
      <dgm:prSet presAssocID="{37A59790-6C4B-104D-A052-44138E5D8C1B}" presName="topArc2" presStyleLbl="parChTrans1D1" presStyleIdx="6" presStyleCnt="20"/>
      <dgm:spPr/>
    </dgm:pt>
    <dgm:pt modelId="{527EB7C3-48AC-E948-BBAF-3129820D2C8C}" type="pres">
      <dgm:prSet presAssocID="{37A59790-6C4B-104D-A052-44138E5D8C1B}" presName="bottomArc2" presStyleLbl="parChTrans1D1" presStyleIdx="7" presStyleCnt="20"/>
      <dgm:spPr/>
    </dgm:pt>
    <dgm:pt modelId="{B9CD8322-5699-5F45-99ED-2AAAB748A269}" type="pres">
      <dgm:prSet presAssocID="{37A59790-6C4B-104D-A052-44138E5D8C1B}" presName="topConnNode2" presStyleLbl="node2" presStyleIdx="0" presStyleCnt="0"/>
      <dgm:spPr/>
    </dgm:pt>
    <dgm:pt modelId="{48994D0E-392C-FC43-A37C-4C10C0CAAEE4}" type="pres">
      <dgm:prSet presAssocID="{37A59790-6C4B-104D-A052-44138E5D8C1B}" presName="hierChild4" presStyleCnt="0"/>
      <dgm:spPr/>
    </dgm:pt>
    <dgm:pt modelId="{F4865280-DD62-A047-BBF3-2741BA769C12}" type="pres">
      <dgm:prSet presAssocID="{A80E4D9A-37E3-9A44-8C96-19D0A1282ED7}" presName="Name28" presStyleLbl="parChTrans1D3" presStyleIdx="0" presStyleCnt="2"/>
      <dgm:spPr/>
    </dgm:pt>
    <dgm:pt modelId="{5AEBBC37-46F3-6541-AE06-3E41E3ED3E7B}" type="pres">
      <dgm:prSet presAssocID="{A5A4B6D4-E66E-3946-9B87-5E9FC3E41DB9}" presName="hierRoot2" presStyleCnt="0">
        <dgm:presLayoutVars>
          <dgm:hierBranch val="init"/>
        </dgm:presLayoutVars>
      </dgm:prSet>
      <dgm:spPr/>
    </dgm:pt>
    <dgm:pt modelId="{C85044C5-F388-9C4F-9E54-3CE427601694}" type="pres">
      <dgm:prSet presAssocID="{A5A4B6D4-E66E-3946-9B87-5E9FC3E41DB9}" presName="rootComposite2" presStyleCnt="0"/>
      <dgm:spPr/>
    </dgm:pt>
    <dgm:pt modelId="{36B9ADCC-06F3-7640-A28E-D437DB5A84AF}" type="pres">
      <dgm:prSet presAssocID="{A5A4B6D4-E66E-3946-9B87-5E9FC3E41DB9}" presName="rootText2" presStyleLbl="alignAcc1" presStyleIdx="0" presStyleCnt="0">
        <dgm:presLayoutVars>
          <dgm:chPref val="3"/>
        </dgm:presLayoutVars>
      </dgm:prSet>
      <dgm:spPr/>
    </dgm:pt>
    <dgm:pt modelId="{DB20D390-3BF2-FE4B-97C1-B3EC995CD8AC}" type="pres">
      <dgm:prSet presAssocID="{A5A4B6D4-E66E-3946-9B87-5E9FC3E41DB9}" presName="topArc2" presStyleLbl="parChTrans1D1" presStyleIdx="8" presStyleCnt="20"/>
      <dgm:spPr/>
    </dgm:pt>
    <dgm:pt modelId="{D9372354-5EDF-0C4C-A19D-98A4B93C3D4E}" type="pres">
      <dgm:prSet presAssocID="{A5A4B6D4-E66E-3946-9B87-5E9FC3E41DB9}" presName="bottomArc2" presStyleLbl="parChTrans1D1" presStyleIdx="9" presStyleCnt="20"/>
      <dgm:spPr/>
    </dgm:pt>
    <dgm:pt modelId="{8F7DFB1B-0F05-944F-AF12-30F96D3EAF09}" type="pres">
      <dgm:prSet presAssocID="{A5A4B6D4-E66E-3946-9B87-5E9FC3E41DB9}" presName="topConnNode2" presStyleLbl="node3" presStyleIdx="0" presStyleCnt="0"/>
      <dgm:spPr/>
    </dgm:pt>
    <dgm:pt modelId="{EEAC0B2A-11C6-FF4A-B60B-5973083287E6}" type="pres">
      <dgm:prSet presAssocID="{A5A4B6D4-E66E-3946-9B87-5E9FC3E41DB9}" presName="hierChild4" presStyleCnt="0"/>
      <dgm:spPr/>
    </dgm:pt>
    <dgm:pt modelId="{80B91F23-A9EA-C54B-9F5A-80AD712DF395}" type="pres">
      <dgm:prSet presAssocID="{A5A4B6D4-E66E-3946-9B87-5E9FC3E41DB9}" presName="hierChild5" presStyleCnt="0"/>
      <dgm:spPr/>
    </dgm:pt>
    <dgm:pt modelId="{B8368DD4-3067-A440-87E5-1D4B740F1FEB}" type="pres">
      <dgm:prSet presAssocID="{08E41932-B605-1B4C-AC76-4540C78608E9}" presName="Name28" presStyleLbl="parChTrans1D3" presStyleIdx="1" presStyleCnt="2"/>
      <dgm:spPr/>
    </dgm:pt>
    <dgm:pt modelId="{2DC94DDB-725E-074A-879E-76ED86BFC6B2}" type="pres">
      <dgm:prSet presAssocID="{E8D17A95-C815-794B-B0A3-0999BFD8FF73}" presName="hierRoot2" presStyleCnt="0">
        <dgm:presLayoutVars>
          <dgm:hierBranch val="init"/>
        </dgm:presLayoutVars>
      </dgm:prSet>
      <dgm:spPr/>
    </dgm:pt>
    <dgm:pt modelId="{034F6728-4F29-0B46-8D2B-087EFD4DA931}" type="pres">
      <dgm:prSet presAssocID="{E8D17A95-C815-794B-B0A3-0999BFD8FF73}" presName="rootComposite2" presStyleCnt="0"/>
      <dgm:spPr/>
    </dgm:pt>
    <dgm:pt modelId="{DB23FB94-A9E9-8946-B2D1-4D9D71BF722D}" type="pres">
      <dgm:prSet presAssocID="{E8D17A95-C815-794B-B0A3-0999BFD8FF73}" presName="rootText2" presStyleLbl="alignAcc1" presStyleIdx="0" presStyleCnt="0">
        <dgm:presLayoutVars>
          <dgm:chPref val="3"/>
        </dgm:presLayoutVars>
      </dgm:prSet>
      <dgm:spPr/>
    </dgm:pt>
    <dgm:pt modelId="{318B21CB-7F58-FA4D-84FC-61FF7EE1CD41}" type="pres">
      <dgm:prSet presAssocID="{E8D17A95-C815-794B-B0A3-0999BFD8FF73}" presName="topArc2" presStyleLbl="parChTrans1D1" presStyleIdx="10" presStyleCnt="20"/>
      <dgm:spPr/>
    </dgm:pt>
    <dgm:pt modelId="{5EF803FC-5E72-0148-904F-F39F017412B4}" type="pres">
      <dgm:prSet presAssocID="{E8D17A95-C815-794B-B0A3-0999BFD8FF73}" presName="bottomArc2" presStyleLbl="parChTrans1D1" presStyleIdx="11" presStyleCnt="20"/>
      <dgm:spPr/>
    </dgm:pt>
    <dgm:pt modelId="{4BF6AFAC-1A81-E749-90E8-DDA65BBF13FD}" type="pres">
      <dgm:prSet presAssocID="{E8D17A95-C815-794B-B0A3-0999BFD8FF73}" presName="topConnNode2" presStyleLbl="node3" presStyleIdx="0" presStyleCnt="0"/>
      <dgm:spPr/>
    </dgm:pt>
    <dgm:pt modelId="{6DC7CF14-1925-134E-BD68-A9759466F4CA}" type="pres">
      <dgm:prSet presAssocID="{E8D17A95-C815-794B-B0A3-0999BFD8FF73}" presName="hierChild4" presStyleCnt="0"/>
      <dgm:spPr/>
    </dgm:pt>
    <dgm:pt modelId="{E966938F-DCB1-BC4F-9632-21D4BA3A8DAF}" type="pres">
      <dgm:prSet presAssocID="{0D7F7219-9D97-D748-99BC-55D04027A1D7}" presName="Name28" presStyleLbl="parChTrans1D4" presStyleIdx="0" presStyleCnt="1"/>
      <dgm:spPr/>
    </dgm:pt>
    <dgm:pt modelId="{DAAA7074-F317-F547-A66D-373E2D713634}" type="pres">
      <dgm:prSet presAssocID="{E2C33AAD-7BE0-3445-A3A2-986669AC9724}" presName="hierRoot2" presStyleCnt="0">
        <dgm:presLayoutVars>
          <dgm:hierBranch val="init"/>
        </dgm:presLayoutVars>
      </dgm:prSet>
      <dgm:spPr/>
    </dgm:pt>
    <dgm:pt modelId="{41E196E6-4763-F446-9D0F-172F38D6B717}" type="pres">
      <dgm:prSet presAssocID="{E2C33AAD-7BE0-3445-A3A2-986669AC9724}" presName="rootComposite2" presStyleCnt="0"/>
      <dgm:spPr/>
    </dgm:pt>
    <dgm:pt modelId="{5FEBE42C-AAD0-3049-AB65-BE5D2F134428}" type="pres">
      <dgm:prSet presAssocID="{E2C33AAD-7BE0-3445-A3A2-986669AC9724}" presName="rootText2" presStyleLbl="alignAcc1" presStyleIdx="0" presStyleCnt="0">
        <dgm:presLayoutVars>
          <dgm:chPref val="3"/>
        </dgm:presLayoutVars>
      </dgm:prSet>
      <dgm:spPr/>
    </dgm:pt>
    <dgm:pt modelId="{2CD7AF01-90A1-B547-97E7-B6B99E079CCA}" type="pres">
      <dgm:prSet presAssocID="{E2C33AAD-7BE0-3445-A3A2-986669AC9724}" presName="topArc2" presStyleLbl="parChTrans1D1" presStyleIdx="12" presStyleCnt="20"/>
      <dgm:spPr/>
    </dgm:pt>
    <dgm:pt modelId="{1B590081-D070-3445-8691-EFE206EFFB25}" type="pres">
      <dgm:prSet presAssocID="{E2C33AAD-7BE0-3445-A3A2-986669AC9724}" presName="bottomArc2" presStyleLbl="parChTrans1D1" presStyleIdx="13" presStyleCnt="20"/>
      <dgm:spPr/>
    </dgm:pt>
    <dgm:pt modelId="{CF948C30-2C09-9740-83FF-B087A39A2ACE}" type="pres">
      <dgm:prSet presAssocID="{E2C33AAD-7BE0-3445-A3A2-986669AC9724}" presName="topConnNode2" presStyleLbl="node4" presStyleIdx="0" presStyleCnt="0"/>
      <dgm:spPr/>
    </dgm:pt>
    <dgm:pt modelId="{D384D64F-2AF7-344C-ACBE-4DF30C3AEC64}" type="pres">
      <dgm:prSet presAssocID="{E2C33AAD-7BE0-3445-A3A2-986669AC9724}" presName="hierChild4" presStyleCnt="0"/>
      <dgm:spPr/>
    </dgm:pt>
    <dgm:pt modelId="{2205950C-2A41-9840-830A-00AE6A5DB55F}" type="pres">
      <dgm:prSet presAssocID="{E2C33AAD-7BE0-3445-A3A2-986669AC9724}" presName="hierChild5" presStyleCnt="0"/>
      <dgm:spPr/>
    </dgm:pt>
    <dgm:pt modelId="{3E1154FD-E02C-E543-A9B1-43D6C27AB26D}" type="pres">
      <dgm:prSet presAssocID="{E8D17A95-C815-794B-B0A3-0999BFD8FF73}" presName="hierChild5" presStyleCnt="0"/>
      <dgm:spPr/>
    </dgm:pt>
    <dgm:pt modelId="{21E36F7A-309B-614B-8962-597843C6BD03}" type="pres">
      <dgm:prSet presAssocID="{37A59790-6C4B-104D-A052-44138E5D8C1B}" presName="hierChild5" presStyleCnt="0"/>
      <dgm:spPr/>
    </dgm:pt>
    <dgm:pt modelId="{717CECD6-278E-7D44-BA8B-2D752006615D}" type="pres">
      <dgm:prSet presAssocID="{E7C65370-6C75-774A-A447-CF3E189BA55D}" presName="Name28" presStyleLbl="parChTrans1D2" presStyleIdx="1" presStyleCnt="4"/>
      <dgm:spPr/>
    </dgm:pt>
    <dgm:pt modelId="{33F3DCFB-4B3B-F84F-A4F8-CE788BE7842A}" type="pres">
      <dgm:prSet presAssocID="{66282E50-D55E-C44B-863B-D6B032DD67FC}" presName="hierRoot2" presStyleCnt="0">
        <dgm:presLayoutVars>
          <dgm:hierBranch val="init"/>
        </dgm:presLayoutVars>
      </dgm:prSet>
      <dgm:spPr/>
    </dgm:pt>
    <dgm:pt modelId="{26E36083-1AB0-6049-83EA-65A5901C5210}" type="pres">
      <dgm:prSet presAssocID="{66282E50-D55E-C44B-863B-D6B032DD67FC}" presName="rootComposite2" presStyleCnt="0"/>
      <dgm:spPr/>
    </dgm:pt>
    <dgm:pt modelId="{24A297A9-1A7F-BD44-97C4-295ACF7D7A5F}" type="pres">
      <dgm:prSet presAssocID="{66282E50-D55E-C44B-863B-D6B032DD67FC}" presName="rootText2" presStyleLbl="alignAcc1" presStyleIdx="0" presStyleCnt="0">
        <dgm:presLayoutVars>
          <dgm:chPref val="3"/>
        </dgm:presLayoutVars>
      </dgm:prSet>
      <dgm:spPr/>
    </dgm:pt>
    <dgm:pt modelId="{058789C1-DF6F-474D-8A87-92DA8120619A}" type="pres">
      <dgm:prSet presAssocID="{66282E50-D55E-C44B-863B-D6B032DD67FC}" presName="topArc2" presStyleLbl="parChTrans1D1" presStyleIdx="14" presStyleCnt="20"/>
      <dgm:spPr/>
    </dgm:pt>
    <dgm:pt modelId="{C5AFBA12-008F-1C48-BA54-2534519CD831}" type="pres">
      <dgm:prSet presAssocID="{66282E50-D55E-C44B-863B-D6B032DD67FC}" presName="bottomArc2" presStyleLbl="parChTrans1D1" presStyleIdx="15" presStyleCnt="20"/>
      <dgm:spPr/>
    </dgm:pt>
    <dgm:pt modelId="{303EE4DF-874D-EA4F-AAF2-2A7193CD9BBA}" type="pres">
      <dgm:prSet presAssocID="{66282E50-D55E-C44B-863B-D6B032DD67FC}" presName="topConnNode2" presStyleLbl="node2" presStyleIdx="0" presStyleCnt="0"/>
      <dgm:spPr/>
    </dgm:pt>
    <dgm:pt modelId="{386BEA73-97AD-3D4F-A99C-2B981AD7E3F0}" type="pres">
      <dgm:prSet presAssocID="{66282E50-D55E-C44B-863B-D6B032DD67FC}" presName="hierChild4" presStyleCnt="0"/>
      <dgm:spPr/>
    </dgm:pt>
    <dgm:pt modelId="{6567163A-ADDE-7D42-A7D7-0BCF38656D62}" type="pres">
      <dgm:prSet presAssocID="{66282E50-D55E-C44B-863B-D6B032DD67FC}" presName="hierChild5" presStyleCnt="0"/>
      <dgm:spPr/>
    </dgm:pt>
    <dgm:pt modelId="{99901471-DB7A-9846-ACC4-499301D712F4}" type="pres">
      <dgm:prSet presAssocID="{300D7688-3FB6-4D4E-AD00-417AFE6E520D}" presName="Name28" presStyleLbl="parChTrans1D2" presStyleIdx="2" presStyleCnt="4"/>
      <dgm:spPr/>
    </dgm:pt>
    <dgm:pt modelId="{EC0A1AC7-30BF-B546-B8FC-D6214BF220AC}" type="pres">
      <dgm:prSet presAssocID="{3D573A54-1DB6-1A45-B349-91DDD67DF984}" presName="hierRoot2" presStyleCnt="0">
        <dgm:presLayoutVars>
          <dgm:hierBranch val="init"/>
        </dgm:presLayoutVars>
      </dgm:prSet>
      <dgm:spPr/>
    </dgm:pt>
    <dgm:pt modelId="{4F6769DF-0D5A-0E4C-B38D-9F3DD4529A49}" type="pres">
      <dgm:prSet presAssocID="{3D573A54-1DB6-1A45-B349-91DDD67DF984}" presName="rootComposite2" presStyleCnt="0"/>
      <dgm:spPr/>
    </dgm:pt>
    <dgm:pt modelId="{B4A30E98-80B1-1540-80C5-2EFA53766E11}" type="pres">
      <dgm:prSet presAssocID="{3D573A54-1DB6-1A45-B349-91DDD67DF984}" presName="rootText2" presStyleLbl="alignAcc1" presStyleIdx="0" presStyleCnt="0">
        <dgm:presLayoutVars>
          <dgm:chPref val="3"/>
        </dgm:presLayoutVars>
      </dgm:prSet>
      <dgm:spPr/>
    </dgm:pt>
    <dgm:pt modelId="{19A26726-E453-B14A-B533-B5AD3BE2A1F8}" type="pres">
      <dgm:prSet presAssocID="{3D573A54-1DB6-1A45-B349-91DDD67DF984}" presName="topArc2" presStyleLbl="parChTrans1D1" presStyleIdx="16" presStyleCnt="20"/>
      <dgm:spPr/>
    </dgm:pt>
    <dgm:pt modelId="{25D9623D-D6FA-2B4B-B7A9-57F1A78C512F}" type="pres">
      <dgm:prSet presAssocID="{3D573A54-1DB6-1A45-B349-91DDD67DF984}" presName="bottomArc2" presStyleLbl="parChTrans1D1" presStyleIdx="17" presStyleCnt="20"/>
      <dgm:spPr/>
    </dgm:pt>
    <dgm:pt modelId="{BFC88896-FF61-5D48-91CD-DDA40FE1A1C3}" type="pres">
      <dgm:prSet presAssocID="{3D573A54-1DB6-1A45-B349-91DDD67DF984}" presName="topConnNode2" presStyleLbl="node2" presStyleIdx="0" presStyleCnt="0"/>
      <dgm:spPr/>
    </dgm:pt>
    <dgm:pt modelId="{B1B76DFE-D7A4-EF4E-B4D7-34DF4019D77E}" type="pres">
      <dgm:prSet presAssocID="{3D573A54-1DB6-1A45-B349-91DDD67DF984}" presName="hierChild4" presStyleCnt="0"/>
      <dgm:spPr/>
    </dgm:pt>
    <dgm:pt modelId="{CE795A0B-BA8F-804E-ABE2-5851E656C199}" type="pres">
      <dgm:prSet presAssocID="{3D573A54-1DB6-1A45-B349-91DDD67DF984}" presName="hierChild5" presStyleCnt="0"/>
      <dgm:spPr/>
    </dgm:pt>
    <dgm:pt modelId="{9C0930CD-A4F9-DD4E-9533-EFAAB3E19A17}" type="pres">
      <dgm:prSet presAssocID="{7228D854-741E-A749-8D80-AE0EF8F5B932}" presName="Name28" presStyleLbl="parChTrans1D2" presStyleIdx="3" presStyleCnt="4"/>
      <dgm:spPr/>
    </dgm:pt>
    <dgm:pt modelId="{2F0E957E-92D1-5F43-8E27-4572C0806646}" type="pres">
      <dgm:prSet presAssocID="{44896115-B02F-2A48-B941-D2E5947A5EAF}" presName="hierRoot2" presStyleCnt="0">
        <dgm:presLayoutVars>
          <dgm:hierBranch val="init"/>
        </dgm:presLayoutVars>
      </dgm:prSet>
      <dgm:spPr/>
    </dgm:pt>
    <dgm:pt modelId="{6A818843-6FE6-B343-BB99-9004386E7507}" type="pres">
      <dgm:prSet presAssocID="{44896115-B02F-2A48-B941-D2E5947A5EAF}" presName="rootComposite2" presStyleCnt="0"/>
      <dgm:spPr/>
    </dgm:pt>
    <dgm:pt modelId="{C6A061A9-1210-844B-9CCE-0E7D5E793204}" type="pres">
      <dgm:prSet presAssocID="{44896115-B02F-2A48-B941-D2E5947A5EAF}" presName="rootText2" presStyleLbl="alignAcc1" presStyleIdx="0" presStyleCnt="0" custScaleX="129666" custScaleY="67839">
        <dgm:presLayoutVars>
          <dgm:chPref val="3"/>
        </dgm:presLayoutVars>
      </dgm:prSet>
      <dgm:spPr/>
    </dgm:pt>
    <dgm:pt modelId="{B11CDBDD-3D50-734F-8732-ED76CF2F5B1C}" type="pres">
      <dgm:prSet presAssocID="{44896115-B02F-2A48-B941-D2E5947A5EAF}" presName="topArc2" presStyleLbl="parChTrans1D1" presStyleIdx="18" presStyleCnt="20"/>
      <dgm:spPr/>
    </dgm:pt>
    <dgm:pt modelId="{A305CDA1-ED8A-A644-BF29-31D5BB815414}" type="pres">
      <dgm:prSet presAssocID="{44896115-B02F-2A48-B941-D2E5947A5EAF}" presName="bottomArc2" presStyleLbl="parChTrans1D1" presStyleIdx="19" presStyleCnt="20"/>
      <dgm:spPr/>
    </dgm:pt>
    <dgm:pt modelId="{D0A0C81B-0565-9646-A6E5-8078FC888CFC}" type="pres">
      <dgm:prSet presAssocID="{44896115-B02F-2A48-B941-D2E5947A5EAF}" presName="topConnNode2" presStyleLbl="node2" presStyleIdx="0" presStyleCnt="0"/>
      <dgm:spPr/>
    </dgm:pt>
    <dgm:pt modelId="{7C532264-C17B-4A45-A791-C3E7480C8A67}" type="pres">
      <dgm:prSet presAssocID="{44896115-B02F-2A48-B941-D2E5947A5EAF}" presName="hierChild4" presStyleCnt="0"/>
      <dgm:spPr/>
    </dgm:pt>
    <dgm:pt modelId="{E358DB1C-0235-7D4B-9618-2E4032F51B9D}" type="pres">
      <dgm:prSet presAssocID="{44896115-B02F-2A48-B941-D2E5947A5EAF}" presName="hierChild5" presStyleCnt="0"/>
      <dgm:spPr/>
    </dgm:pt>
    <dgm:pt modelId="{9EFBE075-3A07-0548-8DC0-FDAEA94B0C65}" type="pres">
      <dgm:prSet presAssocID="{1B227391-5A9D-1E4A-A02F-8E84220E218C}" presName="hierChild3" presStyleCnt="0"/>
      <dgm:spPr/>
    </dgm:pt>
  </dgm:ptLst>
  <dgm:cxnLst>
    <dgm:cxn modelId="{B4DD3815-6C78-1441-AEAF-371C73285071}" type="presOf" srcId="{66282E50-D55E-C44B-863B-D6B032DD67FC}" destId="{24A297A9-1A7F-BD44-97C4-295ACF7D7A5F}" srcOrd="0" destOrd="0" presId="urn:microsoft.com/office/officeart/2008/layout/HalfCircleOrganizationChart"/>
    <dgm:cxn modelId="{E6856516-22E8-8448-AFBF-43BD436C4613}" srcId="{1B227391-5A9D-1E4A-A02F-8E84220E218C}" destId="{44896115-B02F-2A48-B941-D2E5947A5EAF}" srcOrd="3" destOrd="0" parTransId="{7228D854-741E-A749-8D80-AE0EF8F5B932}" sibTransId="{999A4DD6-A49F-834B-95CF-89D2034CA64E}"/>
    <dgm:cxn modelId="{538CBB18-3876-DF4F-93F6-89B209F9836E}" type="presOf" srcId="{3D573A54-1DB6-1A45-B349-91DDD67DF984}" destId="{B4A30E98-80B1-1540-80C5-2EFA53766E11}" srcOrd="0" destOrd="0" presId="urn:microsoft.com/office/officeart/2008/layout/HalfCircleOrganizationChart"/>
    <dgm:cxn modelId="{19FB4028-EEA1-0A42-837D-462E9743AAC4}" type="presOf" srcId="{93F5ABDA-6221-3F4D-829D-9D39F988995F}" destId="{C199D435-CD01-E44E-9D9B-F68F5C9D23FB}" srcOrd="0" destOrd="0" presId="urn:microsoft.com/office/officeart/2008/layout/HalfCircleOrganizationChart"/>
    <dgm:cxn modelId="{38E29229-31DC-3B44-8331-8B461D0E22C7}" type="presOf" srcId="{E7C65370-6C75-774A-A447-CF3E189BA55D}" destId="{717CECD6-278E-7D44-BA8B-2D752006615D}" srcOrd="0" destOrd="0" presId="urn:microsoft.com/office/officeart/2008/layout/HalfCircleOrganizationChart"/>
    <dgm:cxn modelId="{8430E52B-361A-684B-9289-83AB964E1791}" type="presOf" srcId="{C8938FAD-DDAE-E144-8669-65E000F32756}" destId="{EFB0DA6E-2B28-CB4D-A747-2FB3F3B440B0}" srcOrd="0" destOrd="0" presId="urn:microsoft.com/office/officeart/2008/layout/HalfCircleOrganizationChart"/>
    <dgm:cxn modelId="{2B83EF3A-3E5D-E346-80D2-A36C44B3F452}" type="presOf" srcId="{300D7688-3FB6-4D4E-AD00-417AFE6E520D}" destId="{99901471-DB7A-9846-ACC4-499301D712F4}" srcOrd="0" destOrd="0" presId="urn:microsoft.com/office/officeart/2008/layout/HalfCircleOrganizationChart"/>
    <dgm:cxn modelId="{82827A3C-5368-2F42-A7AE-BFFA282E07CB}" type="presOf" srcId="{A80E4D9A-37E3-9A44-8C96-19D0A1282ED7}" destId="{F4865280-DD62-A047-BBF3-2741BA769C12}" srcOrd="0" destOrd="0" presId="urn:microsoft.com/office/officeart/2008/layout/HalfCircleOrganizationChart"/>
    <dgm:cxn modelId="{BB713E3F-26C4-1041-BF43-A79B1E18C3C1}" type="presOf" srcId="{E8D17A95-C815-794B-B0A3-0999BFD8FF73}" destId="{DB23FB94-A9E9-8946-B2D1-4D9D71BF722D}" srcOrd="0" destOrd="0" presId="urn:microsoft.com/office/officeart/2008/layout/HalfCircleOrganizationChart"/>
    <dgm:cxn modelId="{5B4A5C3F-C7F6-894D-84C4-AB4CB48BF742}" srcId="{1B227391-5A9D-1E4A-A02F-8E84220E218C}" destId="{3D573A54-1DB6-1A45-B349-91DDD67DF984}" srcOrd="2" destOrd="0" parTransId="{300D7688-3FB6-4D4E-AD00-417AFE6E520D}" sibTransId="{3D187936-4EBB-6A49-9CBC-8715F0CD9807}"/>
    <dgm:cxn modelId="{F5D7CF40-F2CD-CB4D-851D-EAA54A0D8DC2}" srcId="{37A59790-6C4B-104D-A052-44138E5D8C1B}" destId="{A5A4B6D4-E66E-3946-9B87-5E9FC3E41DB9}" srcOrd="0" destOrd="0" parTransId="{A80E4D9A-37E3-9A44-8C96-19D0A1282ED7}" sibTransId="{79F844E5-45FB-FC4E-8D47-29E8C0C361E9}"/>
    <dgm:cxn modelId="{55975F5E-281E-9C42-B5E9-7EC96347DB95}" type="presOf" srcId="{66282E50-D55E-C44B-863B-D6B032DD67FC}" destId="{303EE4DF-874D-EA4F-AAF2-2A7193CD9BBA}" srcOrd="1" destOrd="0" presId="urn:microsoft.com/office/officeart/2008/layout/HalfCircleOrganizationChart"/>
    <dgm:cxn modelId="{F1B04B66-D1B0-104E-977C-D629ADE688BA}" type="presOf" srcId="{37A59790-6C4B-104D-A052-44138E5D8C1B}" destId="{B9CD8322-5699-5F45-99ED-2AAAB748A269}" srcOrd="1" destOrd="0" presId="urn:microsoft.com/office/officeart/2008/layout/HalfCircleOrganizationChart"/>
    <dgm:cxn modelId="{2CB4BA48-B646-DA4B-AFC7-F1512B0ECA7F}" type="presOf" srcId="{E8D17A95-C815-794B-B0A3-0999BFD8FF73}" destId="{4BF6AFAC-1A81-E749-90E8-DDA65BBF13FD}" srcOrd="1" destOrd="0" presId="urn:microsoft.com/office/officeart/2008/layout/HalfCircleOrganizationChart"/>
    <dgm:cxn modelId="{9197F069-D811-6B42-AF32-01A3ED771B41}" srcId="{E8D17A95-C815-794B-B0A3-0999BFD8FF73}" destId="{E2C33AAD-7BE0-3445-A3A2-986669AC9724}" srcOrd="0" destOrd="0" parTransId="{0D7F7219-9D97-D748-99BC-55D04027A1D7}" sibTransId="{16E6506B-4561-5D4C-8F24-68678DF08561}"/>
    <dgm:cxn modelId="{A6606478-E714-FC4F-AD78-0FF835C3E380}" type="presOf" srcId="{44896115-B02F-2A48-B941-D2E5947A5EAF}" destId="{D0A0C81B-0565-9646-A6E5-8078FC888CFC}" srcOrd="1" destOrd="0" presId="urn:microsoft.com/office/officeart/2008/layout/HalfCircleOrganizationChart"/>
    <dgm:cxn modelId="{02921A82-E663-6A45-AB08-537208F1BE9B}" type="presOf" srcId="{44896115-B02F-2A48-B941-D2E5947A5EAF}" destId="{C6A061A9-1210-844B-9CCE-0E7D5E793204}" srcOrd="0" destOrd="0" presId="urn:microsoft.com/office/officeart/2008/layout/HalfCircleOrganizationChart"/>
    <dgm:cxn modelId="{F644D684-ABAB-D049-B1E4-854177E2029D}" srcId="{93F5ABDA-6221-3F4D-829D-9D39F988995F}" destId="{1B227391-5A9D-1E4A-A02F-8E84220E218C}" srcOrd="2" destOrd="0" parTransId="{CF07086F-9E32-744B-A0AD-417BE08C83FA}" sibTransId="{080504E0-0979-6343-A003-1469FEBF4963}"/>
    <dgm:cxn modelId="{AB0FB985-D7BE-FA44-ACCF-7277C1493FC9}" srcId="{1B227391-5A9D-1E4A-A02F-8E84220E218C}" destId="{37A59790-6C4B-104D-A052-44138E5D8C1B}" srcOrd="0" destOrd="0" parTransId="{9915CA59-0658-DE49-B6A0-0AEBDE265EE6}" sibTransId="{29C636AE-48F7-5046-AB28-053ED4E1B290}"/>
    <dgm:cxn modelId="{D4A68086-9992-4C49-9A6E-E2F59ED371D6}" type="presOf" srcId="{1B227391-5A9D-1E4A-A02F-8E84220E218C}" destId="{DF596F59-DDBD-F041-ADA1-97CAB7A3B367}" srcOrd="1" destOrd="0" presId="urn:microsoft.com/office/officeart/2008/layout/HalfCircleOrganizationChart"/>
    <dgm:cxn modelId="{3812148B-3783-EF4A-9568-B5B329C70F4A}" srcId="{93F5ABDA-6221-3F4D-829D-9D39F988995F}" destId="{C8938FAD-DDAE-E144-8669-65E000F32756}" srcOrd="1" destOrd="0" parTransId="{B9E7F9E0-1D03-D242-AE6E-3F74B2E5AC14}" sibTransId="{AE80600A-5B36-9549-A2E8-9AE54C376C01}"/>
    <dgm:cxn modelId="{6C200196-E687-6344-84F0-CC3DAD000EB2}" type="presOf" srcId="{E2C33AAD-7BE0-3445-A3A2-986669AC9724}" destId="{5FEBE42C-AAD0-3049-AB65-BE5D2F134428}" srcOrd="0" destOrd="0" presId="urn:microsoft.com/office/officeart/2008/layout/HalfCircleOrganizationChart"/>
    <dgm:cxn modelId="{8FF2E997-8FA8-784B-A6D4-DDFE5E358B18}" type="presOf" srcId="{3D573A54-1DB6-1A45-B349-91DDD67DF984}" destId="{BFC88896-FF61-5D48-91CD-DDA40FE1A1C3}" srcOrd="1" destOrd="0" presId="urn:microsoft.com/office/officeart/2008/layout/HalfCircleOrganizationChart"/>
    <dgm:cxn modelId="{A213DDA9-7BCA-7A4E-B58C-D8631DD381BE}" type="presOf" srcId="{A5A4B6D4-E66E-3946-9B87-5E9FC3E41DB9}" destId="{8F7DFB1B-0F05-944F-AF12-30F96D3EAF09}" srcOrd="1" destOrd="0" presId="urn:microsoft.com/office/officeart/2008/layout/HalfCircleOrganizationChart"/>
    <dgm:cxn modelId="{C9CDD7AA-41E9-834D-AEEC-0312425DAC02}" type="presOf" srcId="{C8938FAD-DDAE-E144-8669-65E000F32756}" destId="{29879696-BBD9-2045-A085-1C5CD83DDF10}" srcOrd="1" destOrd="0" presId="urn:microsoft.com/office/officeart/2008/layout/HalfCircleOrganizationChart"/>
    <dgm:cxn modelId="{BF05D6B1-D334-5043-A50B-DF1A83BB0FBC}" srcId="{93F5ABDA-6221-3F4D-829D-9D39F988995F}" destId="{10BAA62F-6CF3-F149-9AEC-DE2DA7E10750}" srcOrd="0" destOrd="0" parTransId="{53D61076-253C-6B42-8DE4-5F5D3B3CEDCC}" sibTransId="{F728D5A9-A785-EA4C-BF4C-58CA797C1E04}"/>
    <dgm:cxn modelId="{65AA63B3-328A-E244-BA49-9F98B451420D}" type="presOf" srcId="{7228D854-741E-A749-8D80-AE0EF8F5B932}" destId="{9C0930CD-A4F9-DD4E-9533-EFAAB3E19A17}" srcOrd="0" destOrd="0" presId="urn:microsoft.com/office/officeart/2008/layout/HalfCircleOrganizationChart"/>
    <dgm:cxn modelId="{D6514AB5-2465-A647-A6CF-AFE4721BF4FA}" srcId="{1B227391-5A9D-1E4A-A02F-8E84220E218C}" destId="{66282E50-D55E-C44B-863B-D6B032DD67FC}" srcOrd="1" destOrd="0" parTransId="{E7C65370-6C75-774A-A447-CF3E189BA55D}" sibTransId="{7EA6B711-7310-1549-934D-4B51851ED9BD}"/>
    <dgm:cxn modelId="{ABC2A3BC-CD7C-4544-AE97-9C92AEB4C93B}" srcId="{37A59790-6C4B-104D-A052-44138E5D8C1B}" destId="{E8D17A95-C815-794B-B0A3-0999BFD8FF73}" srcOrd="1" destOrd="0" parTransId="{08E41932-B605-1B4C-AC76-4540C78608E9}" sibTransId="{56DC0FE0-3117-9C41-9459-FFF30252BF20}"/>
    <dgm:cxn modelId="{34A0D4CF-173C-DE4E-833F-CCDC437202F4}" type="presOf" srcId="{A5A4B6D4-E66E-3946-9B87-5E9FC3E41DB9}" destId="{36B9ADCC-06F3-7640-A28E-D437DB5A84AF}" srcOrd="0" destOrd="0" presId="urn:microsoft.com/office/officeart/2008/layout/HalfCircleOrganizationChart"/>
    <dgm:cxn modelId="{408B96DB-FC5B-5048-B6CB-19D3315FB782}" type="presOf" srcId="{37A59790-6C4B-104D-A052-44138E5D8C1B}" destId="{A0B719C8-145E-2248-9161-7145B794FE72}" srcOrd="0" destOrd="0" presId="urn:microsoft.com/office/officeart/2008/layout/HalfCircleOrganizationChart"/>
    <dgm:cxn modelId="{EBC35DE2-0519-004C-B389-DDDBE81AD6DC}" type="presOf" srcId="{9915CA59-0658-DE49-B6A0-0AEBDE265EE6}" destId="{ADCC1EDA-89BF-BE4B-8CD2-16827EAF773B}" srcOrd="0" destOrd="0" presId="urn:microsoft.com/office/officeart/2008/layout/HalfCircleOrganizationChart"/>
    <dgm:cxn modelId="{52744BE2-AFBA-894C-9C2D-8FF9BE8351FB}" type="presOf" srcId="{1B227391-5A9D-1E4A-A02F-8E84220E218C}" destId="{872AECEC-7287-734C-8D68-31E58246E9F7}" srcOrd="0" destOrd="0" presId="urn:microsoft.com/office/officeart/2008/layout/HalfCircleOrganizationChart"/>
    <dgm:cxn modelId="{1A47AAF0-6569-9F40-A000-A808948D7CEE}" type="presOf" srcId="{10BAA62F-6CF3-F149-9AEC-DE2DA7E10750}" destId="{BF74EC42-2D74-AF4F-A6E4-D261976D4C08}" srcOrd="0" destOrd="0" presId="urn:microsoft.com/office/officeart/2008/layout/HalfCircleOrganizationChart"/>
    <dgm:cxn modelId="{B2A45CF1-46DE-3B40-B222-918F73C03EC7}" type="presOf" srcId="{E2C33AAD-7BE0-3445-A3A2-986669AC9724}" destId="{CF948C30-2C09-9740-83FF-B087A39A2ACE}" srcOrd="1" destOrd="0" presId="urn:microsoft.com/office/officeart/2008/layout/HalfCircleOrganizationChart"/>
    <dgm:cxn modelId="{71D11DF2-65FB-3748-8490-4DAFC91FCA17}" type="presOf" srcId="{0D7F7219-9D97-D748-99BC-55D04027A1D7}" destId="{E966938F-DCB1-BC4F-9632-21D4BA3A8DAF}" srcOrd="0" destOrd="0" presId="urn:microsoft.com/office/officeart/2008/layout/HalfCircleOrganizationChart"/>
    <dgm:cxn modelId="{2975C6F3-18E0-D448-A0C6-C8E615AD9512}" type="presOf" srcId="{08E41932-B605-1B4C-AC76-4540C78608E9}" destId="{B8368DD4-3067-A440-87E5-1D4B740F1FEB}" srcOrd="0" destOrd="0" presId="urn:microsoft.com/office/officeart/2008/layout/HalfCircleOrganizationChart"/>
    <dgm:cxn modelId="{71A2ACF7-5A63-FA42-8431-F87F86E508C5}" type="presOf" srcId="{10BAA62F-6CF3-F149-9AEC-DE2DA7E10750}" destId="{96EB61C1-4AD2-394D-B2A3-96113732A8E2}" srcOrd="1" destOrd="0" presId="urn:microsoft.com/office/officeart/2008/layout/HalfCircleOrganizationChart"/>
    <dgm:cxn modelId="{615D0753-78B8-FB4D-BA5C-B97B0B005908}" type="presParOf" srcId="{C199D435-CD01-E44E-9D9B-F68F5C9D23FB}" destId="{839814EE-5DA6-A94C-9ECF-53CC0D283DF4}" srcOrd="0" destOrd="0" presId="urn:microsoft.com/office/officeart/2008/layout/HalfCircleOrganizationChart"/>
    <dgm:cxn modelId="{2CCEF948-F1A0-7048-BA16-2F626AD4FCEA}" type="presParOf" srcId="{839814EE-5DA6-A94C-9ECF-53CC0D283DF4}" destId="{BCE02C06-28B6-6447-B467-474E30167D2D}" srcOrd="0" destOrd="0" presId="urn:microsoft.com/office/officeart/2008/layout/HalfCircleOrganizationChart"/>
    <dgm:cxn modelId="{2D452B1A-E24A-164D-9B43-FC696A2B65D4}" type="presParOf" srcId="{BCE02C06-28B6-6447-B467-474E30167D2D}" destId="{BF74EC42-2D74-AF4F-A6E4-D261976D4C08}" srcOrd="0" destOrd="0" presId="urn:microsoft.com/office/officeart/2008/layout/HalfCircleOrganizationChart"/>
    <dgm:cxn modelId="{73913F1D-B3AC-B142-9728-AA820406558C}" type="presParOf" srcId="{BCE02C06-28B6-6447-B467-474E30167D2D}" destId="{E61BB7DA-8F0D-FD40-96B5-0306FAD0B637}" srcOrd="1" destOrd="0" presId="urn:microsoft.com/office/officeart/2008/layout/HalfCircleOrganizationChart"/>
    <dgm:cxn modelId="{E147934A-71D3-1444-8709-8DF1691BF068}" type="presParOf" srcId="{BCE02C06-28B6-6447-B467-474E30167D2D}" destId="{905EBB0C-ACFB-5F45-B279-DE0F2A0808BB}" srcOrd="2" destOrd="0" presId="urn:microsoft.com/office/officeart/2008/layout/HalfCircleOrganizationChart"/>
    <dgm:cxn modelId="{4E7226C1-AC1E-5345-AE16-FE8153294E3F}" type="presParOf" srcId="{BCE02C06-28B6-6447-B467-474E30167D2D}" destId="{96EB61C1-4AD2-394D-B2A3-96113732A8E2}" srcOrd="3" destOrd="0" presId="urn:microsoft.com/office/officeart/2008/layout/HalfCircleOrganizationChart"/>
    <dgm:cxn modelId="{4DE38269-91D9-BF4A-8FFB-4071D17253A2}" type="presParOf" srcId="{839814EE-5DA6-A94C-9ECF-53CC0D283DF4}" destId="{31BB89B2-A042-DA49-9C96-CD1DA13E437D}" srcOrd="1" destOrd="0" presId="urn:microsoft.com/office/officeart/2008/layout/HalfCircleOrganizationChart"/>
    <dgm:cxn modelId="{8399B4FB-7C34-9641-B232-8A9394F842CB}" type="presParOf" srcId="{839814EE-5DA6-A94C-9ECF-53CC0D283DF4}" destId="{5784AD2D-E4CA-484B-BDDD-B80C1C6C7B88}" srcOrd="2" destOrd="0" presId="urn:microsoft.com/office/officeart/2008/layout/HalfCircleOrganizationChart"/>
    <dgm:cxn modelId="{C6FF7A2A-1B43-B047-8226-D222815F50E8}" type="presParOf" srcId="{C199D435-CD01-E44E-9D9B-F68F5C9D23FB}" destId="{CF7190D1-C92E-C74B-9006-F9A85DFC1961}" srcOrd="1" destOrd="0" presId="urn:microsoft.com/office/officeart/2008/layout/HalfCircleOrganizationChart"/>
    <dgm:cxn modelId="{72544AF1-5752-D246-ABFC-2C72EDE53430}" type="presParOf" srcId="{CF7190D1-C92E-C74B-9006-F9A85DFC1961}" destId="{57007935-8D59-7447-9C3D-60057B727009}" srcOrd="0" destOrd="0" presId="urn:microsoft.com/office/officeart/2008/layout/HalfCircleOrganizationChart"/>
    <dgm:cxn modelId="{EFD428DA-D4E6-BA45-836D-2406266877DB}" type="presParOf" srcId="{57007935-8D59-7447-9C3D-60057B727009}" destId="{EFB0DA6E-2B28-CB4D-A747-2FB3F3B440B0}" srcOrd="0" destOrd="0" presId="urn:microsoft.com/office/officeart/2008/layout/HalfCircleOrganizationChart"/>
    <dgm:cxn modelId="{02E2F9F8-12F7-3246-B388-B855CDD5CDC0}" type="presParOf" srcId="{57007935-8D59-7447-9C3D-60057B727009}" destId="{9842DAA0-775E-AC4B-9FB0-CA18B680AC54}" srcOrd="1" destOrd="0" presId="urn:microsoft.com/office/officeart/2008/layout/HalfCircleOrganizationChart"/>
    <dgm:cxn modelId="{72A3EFE9-EC31-8F4D-878B-152AE3BF2889}" type="presParOf" srcId="{57007935-8D59-7447-9C3D-60057B727009}" destId="{9FEC43E0-4C84-3D4A-A03F-32132E085545}" srcOrd="2" destOrd="0" presId="urn:microsoft.com/office/officeart/2008/layout/HalfCircleOrganizationChart"/>
    <dgm:cxn modelId="{578F6B99-D9E9-D24A-9F08-D95476766D31}" type="presParOf" srcId="{57007935-8D59-7447-9C3D-60057B727009}" destId="{29879696-BBD9-2045-A085-1C5CD83DDF10}" srcOrd="3" destOrd="0" presId="urn:microsoft.com/office/officeart/2008/layout/HalfCircleOrganizationChart"/>
    <dgm:cxn modelId="{DB4521EE-01D5-044E-AD4E-97A428D480D8}" type="presParOf" srcId="{CF7190D1-C92E-C74B-9006-F9A85DFC1961}" destId="{1C8A1B92-CCCA-DF4B-9700-95BB4C964CFA}" srcOrd="1" destOrd="0" presId="urn:microsoft.com/office/officeart/2008/layout/HalfCircleOrganizationChart"/>
    <dgm:cxn modelId="{06A7F6F7-9938-7D40-9F04-8A47B88B6898}" type="presParOf" srcId="{CF7190D1-C92E-C74B-9006-F9A85DFC1961}" destId="{F2A4372E-B480-7349-8C42-7B90671F66C6}" srcOrd="2" destOrd="0" presId="urn:microsoft.com/office/officeart/2008/layout/HalfCircleOrganizationChart"/>
    <dgm:cxn modelId="{1CDDACCA-B20B-BD47-BF67-F436C41F2D8E}" type="presParOf" srcId="{C199D435-CD01-E44E-9D9B-F68F5C9D23FB}" destId="{1238E2C2-1EA0-FD44-92E9-B5C3ABD60429}" srcOrd="2" destOrd="0" presId="urn:microsoft.com/office/officeart/2008/layout/HalfCircleOrganizationChart"/>
    <dgm:cxn modelId="{7B6AE9FE-2097-AB4E-8FAF-FAC8FA6ED94A}" type="presParOf" srcId="{1238E2C2-1EA0-FD44-92E9-B5C3ABD60429}" destId="{60980950-99FF-D349-986C-090613487A23}" srcOrd="0" destOrd="0" presId="urn:microsoft.com/office/officeart/2008/layout/HalfCircleOrganizationChart"/>
    <dgm:cxn modelId="{813C6E8B-006C-4C47-A4B5-F3BC9F13CBD7}" type="presParOf" srcId="{60980950-99FF-D349-986C-090613487A23}" destId="{872AECEC-7287-734C-8D68-31E58246E9F7}" srcOrd="0" destOrd="0" presId="urn:microsoft.com/office/officeart/2008/layout/HalfCircleOrganizationChart"/>
    <dgm:cxn modelId="{FF8E158E-8F0F-914B-B3FC-FB9F15A44612}" type="presParOf" srcId="{60980950-99FF-D349-986C-090613487A23}" destId="{C81B8430-D750-CE43-B255-CFFD46509AA6}" srcOrd="1" destOrd="0" presId="urn:microsoft.com/office/officeart/2008/layout/HalfCircleOrganizationChart"/>
    <dgm:cxn modelId="{D3413DDA-9A4F-F646-871D-2AAA7F68BD0B}" type="presParOf" srcId="{60980950-99FF-D349-986C-090613487A23}" destId="{D813BCA4-C961-2C4B-A5A3-E4ABEC017EAF}" srcOrd="2" destOrd="0" presId="urn:microsoft.com/office/officeart/2008/layout/HalfCircleOrganizationChart"/>
    <dgm:cxn modelId="{A4BCDAE0-2E9E-DC49-AE81-284789931339}" type="presParOf" srcId="{60980950-99FF-D349-986C-090613487A23}" destId="{DF596F59-DDBD-F041-ADA1-97CAB7A3B367}" srcOrd="3" destOrd="0" presId="urn:microsoft.com/office/officeart/2008/layout/HalfCircleOrganizationChart"/>
    <dgm:cxn modelId="{26B109FA-44D6-9947-8BE8-3684A69A90CF}" type="presParOf" srcId="{1238E2C2-1EA0-FD44-92E9-B5C3ABD60429}" destId="{5749C384-77B0-3D4C-AE38-6922A15B55AA}" srcOrd="1" destOrd="0" presId="urn:microsoft.com/office/officeart/2008/layout/HalfCircleOrganizationChart"/>
    <dgm:cxn modelId="{64C43A50-543B-7748-BBD2-CA32DB82A937}" type="presParOf" srcId="{5749C384-77B0-3D4C-AE38-6922A15B55AA}" destId="{ADCC1EDA-89BF-BE4B-8CD2-16827EAF773B}" srcOrd="0" destOrd="0" presId="urn:microsoft.com/office/officeart/2008/layout/HalfCircleOrganizationChart"/>
    <dgm:cxn modelId="{6A3479B0-2F7C-E24D-8BBC-E15435FFF714}" type="presParOf" srcId="{5749C384-77B0-3D4C-AE38-6922A15B55AA}" destId="{1D6EE5CE-2E51-1241-BE7F-5457BB7451C1}" srcOrd="1" destOrd="0" presId="urn:microsoft.com/office/officeart/2008/layout/HalfCircleOrganizationChart"/>
    <dgm:cxn modelId="{5FC12A17-29C4-CC4E-8464-C42B9E131B9F}" type="presParOf" srcId="{1D6EE5CE-2E51-1241-BE7F-5457BB7451C1}" destId="{0AA8139A-CEA1-4A4D-8C5D-53B3939162F8}" srcOrd="0" destOrd="0" presId="urn:microsoft.com/office/officeart/2008/layout/HalfCircleOrganizationChart"/>
    <dgm:cxn modelId="{15A4D872-FB47-1643-A6D3-C56FACD688F6}" type="presParOf" srcId="{0AA8139A-CEA1-4A4D-8C5D-53B3939162F8}" destId="{A0B719C8-145E-2248-9161-7145B794FE72}" srcOrd="0" destOrd="0" presId="urn:microsoft.com/office/officeart/2008/layout/HalfCircleOrganizationChart"/>
    <dgm:cxn modelId="{D39A6385-77D4-A641-BAA6-F4B60D2F02A0}" type="presParOf" srcId="{0AA8139A-CEA1-4A4D-8C5D-53B3939162F8}" destId="{CD7CC2F0-EDE2-1946-AC52-4A882FCCFFBB}" srcOrd="1" destOrd="0" presId="urn:microsoft.com/office/officeart/2008/layout/HalfCircleOrganizationChart"/>
    <dgm:cxn modelId="{34CE003A-48A4-1B44-90A5-D22E89965B17}" type="presParOf" srcId="{0AA8139A-CEA1-4A4D-8C5D-53B3939162F8}" destId="{527EB7C3-48AC-E948-BBAF-3129820D2C8C}" srcOrd="2" destOrd="0" presId="urn:microsoft.com/office/officeart/2008/layout/HalfCircleOrganizationChart"/>
    <dgm:cxn modelId="{E0A473ED-70FA-9B43-9368-6D4A616ECABF}" type="presParOf" srcId="{0AA8139A-CEA1-4A4D-8C5D-53B3939162F8}" destId="{B9CD8322-5699-5F45-99ED-2AAAB748A269}" srcOrd="3" destOrd="0" presId="urn:microsoft.com/office/officeart/2008/layout/HalfCircleOrganizationChart"/>
    <dgm:cxn modelId="{7F12AA77-EF75-1A40-9775-208885AEACF5}" type="presParOf" srcId="{1D6EE5CE-2E51-1241-BE7F-5457BB7451C1}" destId="{48994D0E-392C-FC43-A37C-4C10C0CAAEE4}" srcOrd="1" destOrd="0" presId="urn:microsoft.com/office/officeart/2008/layout/HalfCircleOrganizationChart"/>
    <dgm:cxn modelId="{1008973B-59E0-6C4A-A9AA-4D764E75D6DA}" type="presParOf" srcId="{48994D0E-392C-FC43-A37C-4C10C0CAAEE4}" destId="{F4865280-DD62-A047-BBF3-2741BA769C12}" srcOrd="0" destOrd="0" presId="urn:microsoft.com/office/officeart/2008/layout/HalfCircleOrganizationChart"/>
    <dgm:cxn modelId="{36B34B20-ACBA-C246-8B40-C9E053500A42}" type="presParOf" srcId="{48994D0E-392C-FC43-A37C-4C10C0CAAEE4}" destId="{5AEBBC37-46F3-6541-AE06-3E41E3ED3E7B}" srcOrd="1" destOrd="0" presId="urn:microsoft.com/office/officeart/2008/layout/HalfCircleOrganizationChart"/>
    <dgm:cxn modelId="{ED6F7699-3735-9544-97DB-2561F89FAA96}" type="presParOf" srcId="{5AEBBC37-46F3-6541-AE06-3E41E3ED3E7B}" destId="{C85044C5-F388-9C4F-9E54-3CE427601694}" srcOrd="0" destOrd="0" presId="urn:microsoft.com/office/officeart/2008/layout/HalfCircleOrganizationChart"/>
    <dgm:cxn modelId="{BB2118F7-F4F9-434B-ADD3-DD152AEBCDBD}" type="presParOf" srcId="{C85044C5-F388-9C4F-9E54-3CE427601694}" destId="{36B9ADCC-06F3-7640-A28E-D437DB5A84AF}" srcOrd="0" destOrd="0" presId="urn:microsoft.com/office/officeart/2008/layout/HalfCircleOrganizationChart"/>
    <dgm:cxn modelId="{3FB32D7E-D022-214D-86F3-5C798574DD07}" type="presParOf" srcId="{C85044C5-F388-9C4F-9E54-3CE427601694}" destId="{DB20D390-3BF2-FE4B-97C1-B3EC995CD8AC}" srcOrd="1" destOrd="0" presId="urn:microsoft.com/office/officeart/2008/layout/HalfCircleOrganizationChart"/>
    <dgm:cxn modelId="{C6F07306-7A98-4C41-B43F-9FAE092D1D9D}" type="presParOf" srcId="{C85044C5-F388-9C4F-9E54-3CE427601694}" destId="{D9372354-5EDF-0C4C-A19D-98A4B93C3D4E}" srcOrd="2" destOrd="0" presId="urn:microsoft.com/office/officeart/2008/layout/HalfCircleOrganizationChart"/>
    <dgm:cxn modelId="{EC77B746-C43F-7642-9376-4AC96DB2432F}" type="presParOf" srcId="{C85044C5-F388-9C4F-9E54-3CE427601694}" destId="{8F7DFB1B-0F05-944F-AF12-30F96D3EAF09}" srcOrd="3" destOrd="0" presId="urn:microsoft.com/office/officeart/2008/layout/HalfCircleOrganizationChart"/>
    <dgm:cxn modelId="{E3661C8E-5052-424E-8640-73668C322590}" type="presParOf" srcId="{5AEBBC37-46F3-6541-AE06-3E41E3ED3E7B}" destId="{EEAC0B2A-11C6-FF4A-B60B-5973083287E6}" srcOrd="1" destOrd="0" presId="urn:microsoft.com/office/officeart/2008/layout/HalfCircleOrganizationChart"/>
    <dgm:cxn modelId="{ABD52504-9EFF-5B47-82CE-5B2CC6FC2CDD}" type="presParOf" srcId="{5AEBBC37-46F3-6541-AE06-3E41E3ED3E7B}" destId="{80B91F23-A9EA-C54B-9F5A-80AD712DF395}" srcOrd="2" destOrd="0" presId="urn:microsoft.com/office/officeart/2008/layout/HalfCircleOrganizationChart"/>
    <dgm:cxn modelId="{CE037837-62FE-5D4D-94FC-800724FB17A9}" type="presParOf" srcId="{48994D0E-392C-FC43-A37C-4C10C0CAAEE4}" destId="{B8368DD4-3067-A440-87E5-1D4B740F1FEB}" srcOrd="2" destOrd="0" presId="urn:microsoft.com/office/officeart/2008/layout/HalfCircleOrganizationChart"/>
    <dgm:cxn modelId="{F02B17A0-56E6-B141-BF14-5B9939F911C9}" type="presParOf" srcId="{48994D0E-392C-FC43-A37C-4C10C0CAAEE4}" destId="{2DC94DDB-725E-074A-879E-76ED86BFC6B2}" srcOrd="3" destOrd="0" presId="urn:microsoft.com/office/officeart/2008/layout/HalfCircleOrganizationChart"/>
    <dgm:cxn modelId="{4DE4FC2C-D7D8-3F4E-B977-EC9E82955AE6}" type="presParOf" srcId="{2DC94DDB-725E-074A-879E-76ED86BFC6B2}" destId="{034F6728-4F29-0B46-8D2B-087EFD4DA931}" srcOrd="0" destOrd="0" presId="urn:microsoft.com/office/officeart/2008/layout/HalfCircleOrganizationChart"/>
    <dgm:cxn modelId="{C3C654F1-41B9-0242-B781-344CFFAF3195}" type="presParOf" srcId="{034F6728-4F29-0B46-8D2B-087EFD4DA931}" destId="{DB23FB94-A9E9-8946-B2D1-4D9D71BF722D}" srcOrd="0" destOrd="0" presId="urn:microsoft.com/office/officeart/2008/layout/HalfCircleOrganizationChart"/>
    <dgm:cxn modelId="{220569DF-AED4-6B4F-847C-21E602EF7A9B}" type="presParOf" srcId="{034F6728-4F29-0B46-8D2B-087EFD4DA931}" destId="{318B21CB-7F58-FA4D-84FC-61FF7EE1CD41}" srcOrd="1" destOrd="0" presId="urn:microsoft.com/office/officeart/2008/layout/HalfCircleOrganizationChart"/>
    <dgm:cxn modelId="{22F75FAA-9E41-A246-B473-916F32872C09}" type="presParOf" srcId="{034F6728-4F29-0B46-8D2B-087EFD4DA931}" destId="{5EF803FC-5E72-0148-904F-F39F017412B4}" srcOrd="2" destOrd="0" presId="urn:microsoft.com/office/officeart/2008/layout/HalfCircleOrganizationChart"/>
    <dgm:cxn modelId="{4B634DC3-0EB1-304C-898A-228CE461A68D}" type="presParOf" srcId="{034F6728-4F29-0B46-8D2B-087EFD4DA931}" destId="{4BF6AFAC-1A81-E749-90E8-DDA65BBF13FD}" srcOrd="3" destOrd="0" presId="urn:microsoft.com/office/officeart/2008/layout/HalfCircleOrganizationChart"/>
    <dgm:cxn modelId="{D41B52ED-0405-1141-B945-03BBFC01FAE6}" type="presParOf" srcId="{2DC94DDB-725E-074A-879E-76ED86BFC6B2}" destId="{6DC7CF14-1925-134E-BD68-A9759466F4CA}" srcOrd="1" destOrd="0" presId="urn:microsoft.com/office/officeart/2008/layout/HalfCircleOrganizationChart"/>
    <dgm:cxn modelId="{FB6A15B9-B577-FD49-A023-A896A775A650}" type="presParOf" srcId="{6DC7CF14-1925-134E-BD68-A9759466F4CA}" destId="{E966938F-DCB1-BC4F-9632-21D4BA3A8DAF}" srcOrd="0" destOrd="0" presId="urn:microsoft.com/office/officeart/2008/layout/HalfCircleOrganizationChart"/>
    <dgm:cxn modelId="{5655044E-E34E-0E4F-B4BB-F6E2B0F76B48}" type="presParOf" srcId="{6DC7CF14-1925-134E-BD68-A9759466F4CA}" destId="{DAAA7074-F317-F547-A66D-373E2D713634}" srcOrd="1" destOrd="0" presId="urn:microsoft.com/office/officeart/2008/layout/HalfCircleOrganizationChart"/>
    <dgm:cxn modelId="{07361A54-47AE-254A-803D-131A7EB71816}" type="presParOf" srcId="{DAAA7074-F317-F547-A66D-373E2D713634}" destId="{41E196E6-4763-F446-9D0F-172F38D6B717}" srcOrd="0" destOrd="0" presId="urn:microsoft.com/office/officeart/2008/layout/HalfCircleOrganizationChart"/>
    <dgm:cxn modelId="{2DAF974C-252F-5841-AD20-80E017FDBF7F}" type="presParOf" srcId="{41E196E6-4763-F446-9D0F-172F38D6B717}" destId="{5FEBE42C-AAD0-3049-AB65-BE5D2F134428}" srcOrd="0" destOrd="0" presId="urn:microsoft.com/office/officeart/2008/layout/HalfCircleOrganizationChart"/>
    <dgm:cxn modelId="{B4BD52E1-7098-504D-AC09-BDF2FE63F395}" type="presParOf" srcId="{41E196E6-4763-F446-9D0F-172F38D6B717}" destId="{2CD7AF01-90A1-B547-97E7-B6B99E079CCA}" srcOrd="1" destOrd="0" presId="urn:microsoft.com/office/officeart/2008/layout/HalfCircleOrganizationChart"/>
    <dgm:cxn modelId="{BF8CB3F5-80DB-9644-B791-078CF2049AE5}" type="presParOf" srcId="{41E196E6-4763-F446-9D0F-172F38D6B717}" destId="{1B590081-D070-3445-8691-EFE206EFFB25}" srcOrd="2" destOrd="0" presId="urn:microsoft.com/office/officeart/2008/layout/HalfCircleOrganizationChart"/>
    <dgm:cxn modelId="{73C8988D-A0DA-4F46-A5C0-97ABD524A0D2}" type="presParOf" srcId="{41E196E6-4763-F446-9D0F-172F38D6B717}" destId="{CF948C30-2C09-9740-83FF-B087A39A2ACE}" srcOrd="3" destOrd="0" presId="urn:microsoft.com/office/officeart/2008/layout/HalfCircleOrganizationChart"/>
    <dgm:cxn modelId="{B75C45EF-1A6D-6E4B-BB5D-DEBA78574377}" type="presParOf" srcId="{DAAA7074-F317-F547-A66D-373E2D713634}" destId="{D384D64F-2AF7-344C-ACBE-4DF30C3AEC64}" srcOrd="1" destOrd="0" presId="urn:microsoft.com/office/officeart/2008/layout/HalfCircleOrganizationChart"/>
    <dgm:cxn modelId="{9AA76DEF-78EE-994F-B6DC-D3FDE7D3ED54}" type="presParOf" srcId="{DAAA7074-F317-F547-A66D-373E2D713634}" destId="{2205950C-2A41-9840-830A-00AE6A5DB55F}" srcOrd="2" destOrd="0" presId="urn:microsoft.com/office/officeart/2008/layout/HalfCircleOrganizationChart"/>
    <dgm:cxn modelId="{274F4C0A-4BAE-F247-8D90-51E13CC4F4CA}" type="presParOf" srcId="{2DC94DDB-725E-074A-879E-76ED86BFC6B2}" destId="{3E1154FD-E02C-E543-A9B1-43D6C27AB26D}" srcOrd="2" destOrd="0" presId="urn:microsoft.com/office/officeart/2008/layout/HalfCircleOrganizationChart"/>
    <dgm:cxn modelId="{864F31C9-FB72-5248-A36B-2CE51E03D9A6}" type="presParOf" srcId="{1D6EE5CE-2E51-1241-BE7F-5457BB7451C1}" destId="{21E36F7A-309B-614B-8962-597843C6BD03}" srcOrd="2" destOrd="0" presId="urn:microsoft.com/office/officeart/2008/layout/HalfCircleOrganizationChart"/>
    <dgm:cxn modelId="{4D387CAA-E45D-9A4B-9626-C74BCEA83038}" type="presParOf" srcId="{5749C384-77B0-3D4C-AE38-6922A15B55AA}" destId="{717CECD6-278E-7D44-BA8B-2D752006615D}" srcOrd="2" destOrd="0" presId="urn:microsoft.com/office/officeart/2008/layout/HalfCircleOrganizationChart"/>
    <dgm:cxn modelId="{90B955C2-F8B0-834B-B24E-B1B85870F6F1}" type="presParOf" srcId="{5749C384-77B0-3D4C-AE38-6922A15B55AA}" destId="{33F3DCFB-4B3B-F84F-A4F8-CE788BE7842A}" srcOrd="3" destOrd="0" presId="urn:microsoft.com/office/officeart/2008/layout/HalfCircleOrganizationChart"/>
    <dgm:cxn modelId="{EBFD3218-846C-7647-AD61-AC7FDB6C94FD}" type="presParOf" srcId="{33F3DCFB-4B3B-F84F-A4F8-CE788BE7842A}" destId="{26E36083-1AB0-6049-83EA-65A5901C5210}" srcOrd="0" destOrd="0" presId="urn:microsoft.com/office/officeart/2008/layout/HalfCircleOrganizationChart"/>
    <dgm:cxn modelId="{5167B590-A44A-0643-BEB1-F432D24E924F}" type="presParOf" srcId="{26E36083-1AB0-6049-83EA-65A5901C5210}" destId="{24A297A9-1A7F-BD44-97C4-295ACF7D7A5F}" srcOrd="0" destOrd="0" presId="urn:microsoft.com/office/officeart/2008/layout/HalfCircleOrganizationChart"/>
    <dgm:cxn modelId="{26553FCD-26FD-C246-AB2A-F5E707AF22E5}" type="presParOf" srcId="{26E36083-1AB0-6049-83EA-65A5901C5210}" destId="{058789C1-DF6F-474D-8A87-92DA8120619A}" srcOrd="1" destOrd="0" presId="urn:microsoft.com/office/officeart/2008/layout/HalfCircleOrganizationChart"/>
    <dgm:cxn modelId="{18D18619-2C13-EE47-A18B-B3EFBA6EDA61}" type="presParOf" srcId="{26E36083-1AB0-6049-83EA-65A5901C5210}" destId="{C5AFBA12-008F-1C48-BA54-2534519CD831}" srcOrd="2" destOrd="0" presId="urn:microsoft.com/office/officeart/2008/layout/HalfCircleOrganizationChart"/>
    <dgm:cxn modelId="{E2111748-5A96-9B49-92A2-2722979EE0AA}" type="presParOf" srcId="{26E36083-1AB0-6049-83EA-65A5901C5210}" destId="{303EE4DF-874D-EA4F-AAF2-2A7193CD9BBA}" srcOrd="3" destOrd="0" presId="urn:microsoft.com/office/officeart/2008/layout/HalfCircleOrganizationChart"/>
    <dgm:cxn modelId="{CB110B37-879D-C243-925E-A875E1402F4E}" type="presParOf" srcId="{33F3DCFB-4B3B-F84F-A4F8-CE788BE7842A}" destId="{386BEA73-97AD-3D4F-A99C-2B981AD7E3F0}" srcOrd="1" destOrd="0" presId="urn:microsoft.com/office/officeart/2008/layout/HalfCircleOrganizationChart"/>
    <dgm:cxn modelId="{79503ACA-3C92-1746-A3AD-B03CA1DDA056}" type="presParOf" srcId="{33F3DCFB-4B3B-F84F-A4F8-CE788BE7842A}" destId="{6567163A-ADDE-7D42-A7D7-0BCF38656D62}" srcOrd="2" destOrd="0" presId="urn:microsoft.com/office/officeart/2008/layout/HalfCircleOrganizationChart"/>
    <dgm:cxn modelId="{64D6571D-F703-EB47-937B-B060FDEDC5ED}" type="presParOf" srcId="{5749C384-77B0-3D4C-AE38-6922A15B55AA}" destId="{99901471-DB7A-9846-ACC4-499301D712F4}" srcOrd="4" destOrd="0" presId="urn:microsoft.com/office/officeart/2008/layout/HalfCircleOrganizationChart"/>
    <dgm:cxn modelId="{EDDD7792-23B6-1147-A9A8-023138550FB0}" type="presParOf" srcId="{5749C384-77B0-3D4C-AE38-6922A15B55AA}" destId="{EC0A1AC7-30BF-B546-B8FC-D6214BF220AC}" srcOrd="5" destOrd="0" presId="urn:microsoft.com/office/officeart/2008/layout/HalfCircleOrganizationChart"/>
    <dgm:cxn modelId="{4138717F-DD8B-C84A-A3FE-66D04E921D59}" type="presParOf" srcId="{EC0A1AC7-30BF-B546-B8FC-D6214BF220AC}" destId="{4F6769DF-0D5A-0E4C-B38D-9F3DD4529A49}" srcOrd="0" destOrd="0" presId="urn:microsoft.com/office/officeart/2008/layout/HalfCircleOrganizationChart"/>
    <dgm:cxn modelId="{0FB11C2F-DB25-5047-81C7-A20A1EE411C2}" type="presParOf" srcId="{4F6769DF-0D5A-0E4C-B38D-9F3DD4529A49}" destId="{B4A30E98-80B1-1540-80C5-2EFA53766E11}" srcOrd="0" destOrd="0" presId="urn:microsoft.com/office/officeart/2008/layout/HalfCircleOrganizationChart"/>
    <dgm:cxn modelId="{1B68F4AB-9DD7-044E-B32E-681A5B9D1490}" type="presParOf" srcId="{4F6769DF-0D5A-0E4C-B38D-9F3DD4529A49}" destId="{19A26726-E453-B14A-B533-B5AD3BE2A1F8}" srcOrd="1" destOrd="0" presId="urn:microsoft.com/office/officeart/2008/layout/HalfCircleOrganizationChart"/>
    <dgm:cxn modelId="{4E56C9D8-B365-074C-83C6-DAD58AC48970}" type="presParOf" srcId="{4F6769DF-0D5A-0E4C-B38D-9F3DD4529A49}" destId="{25D9623D-D6FA-2B4B-B7A9-57F1A78C512F}" srcOrd="2" destOrd="0" presId="urn:microsoft.com/office/officeart/2008/layout/HalfCircleOrganizationChart"/>
    <dgm:cxn modelId="{BBF8508D-6F32-B040-9C17-2A6701030FAD}" type="presParOf" srcId="{4F6769DF-0D5A-0E4C-B38D-9F3DD4529A49}" destId="{BFC88896-FF61-5D48-91CD-DDA40FE1A1C3}" srcOrd="3" destOrd="0" presId="urn:microsoft.com/office/officeart/2008/layout/HalfCircleOrganizationChart"/>
    <dgm:cxn modelId="{DD24FE15-7F2B-494B-BF7D-C71F8E27D37C}" type="presParOf" srcId="{EC0A1AC7-30BF-B546-B8FC-D6214BF220AC}" destId="{B1B76DFE-D7A4-EF4E-B4D7-34DF4019D77E}" srcOrd="1" destOrd="0" presId="urn:microsoft.com/office/officeart/2008/layout/HalfCircleOrganizationChart"/>
    <dgm:cxn modelId="{68B6CC78-259F-5C4C-B301-975AE29FD5D6}" type="presParOf" srcId="{EC0A1AC7-30BF-B546-B8FC-D6214BF220AC}" destId="{CE795A0B-BA8F-804E-ABE2-5851E656C199}" srcOrd="2" destOrd="0" presId="urn:microsoft.com/office/officeart/2008/layout/HalfCircleOrganizationChart"/>
    <dgm:cxn modelId="{BEF53244-82E7-E341-9820-99D9CBA8C6D1}" type="presParOf" srcId="{5749C384-77B0-3D4C-AE38-6922A15B55AA}" destId="{9C0930CD-A4F9-DD4E-9533-EFAAB3E19A17}" srcOrd="6" destOrd="0" presId="urn:microsoft.com/office/officeart/2008/layout/HalfCircleOrganizationChart"/>
    <dgm:cxn modelId="{1FACE66A-22B8-D84C-B984-380AB12E1997}" type="presParOf" srcId="{5749C384-77B0-3D4C-AE38-6922A15B55AA}" destId="{2F0E957E-92D1-5F43-8E27-4572C0806646}" srcOrd="7" destOrd="0" presId="urn:microsoft.com/office/officeart/2008/layout/HalfCircleOrganizationChart"/>
    <dgm:cxn modelId="{C3D80B3F-2D70-DA49-9A22-734A5BEEFFB4}" type="presParOf" srcId="{2F0E957E-92D1-5F43-8E27-4572C0806646}" destId="{6A818843-6FE6-B343-BB99-9004386E7507}" srcOrd="0" destOrd="0" presId="urn:microsoft.com/office/officeart/2008/layout/HalfCircleOrganizationChart"/>
    <dgm:cxn modelId="{2ED61794-5E64-8742-98BC-6C6E492FEEC1}" type="presParOf" srcId="{6A818843-6FE6-B343-BB99-9004386E7507}" destId="{C6A061A9-1210-844B-9CCE-0E7D5E793204}" srcOrd="0" destOrd="0" presId="urn:microsoft.com/office/officeart/2008/layout/HalfCircleOrganizationChart"/>
    <dgm:cxn modelId="{C81138C2-E578-D64C-B4B8-9D37F301F736}" type="presParOf" srcId="{6A818843-6FE6-B343-BB99-9004386E7507}" destId="{B11CDBDD-3D50-734F-8732-ED76CF2F5B1C}" srcOrd="1" destOrd="0" presId="urn:microsoft.com/office/officeart/2008/layout/HalfCircleOrganizationChart"/>
    <dgm:cxn modelId="{A7F08A5A-A853-9A46-8606-2D43EF694FDA}" type="presParOf" srcId="{6A818843-6FE6-B343-BB99-9004386E7507}" destId="{A305CDA1-ED8A-A644-BF29-31D5BB815414}" srcOrd="2" destOrd="0" presId="urn:microsoft.com/office/officeart/2008/layout/HalfCircleOrganizationChart"/>
    <dgm:cxn modelId="{2D9C6859-B70E-8E43-B8CB-584457038BD0}" type="presParOf" srcId="{6A818843-6FE6-B343-BB99-9004386E7507}" destId="{D0A0C81B-0565-9646-A6E5-8078FC888CFC}" srcOrd="3" destOrd="0" presId="urn:microsoft.com/office/officeart/2008/layout/HalfCircleOrganizationChart"/>
    <dgm:cxn modelId="{6157959E-1D8F-4E4F-8B15-020CF2EAB914}" type="presParOf" srcId="{2F0E957E-92D1-5F43-8E27-4572C0806646}" destId="{7C532264-C17B-4A45-A791-C3E7480C8A67}" srcOrd="1" destOrd="0" presId="urn:microsoft.com/office/officeart/2008/layout/HalfCircleOrganizationChart"/>
    <dgm:cxn modelId="{09B1BD41-601B-E44F-8A7A-A9F4E6250C9E}" type="presParOf" srcId="{2F0E957E-92D1-5F43-8E27-4572C0806646}" destId="{E358DB1C-0235-7D4B-9618-2E4032F51B9D}" srcOrd="2" destOrd="0" presId="urn:microsoft.com/office/officeart/2008/layout/HalfCircleOrganizationChart"/>
    <dgm:cxn modelId="{D98441E1-CB1A-F449-BAD2-BF269AD4D3E3}" type="presParOf" srcId="{1238E2C2-1EA0-FD44-92E9-B5C3ABD60429}" destId="{9EFBE075-3A07-0548-8DC0-FDAEA94B0C65}"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A297FD0-C1B3-8A44-B95F-4F4352EE1177}"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DA3320C5-F4B2-5048-B42C-71BC0BF60CD4}">
      <dgm:prSet phldrT="[Text]" custT="1"/>
      <dgm:spPr/>
      <dgm:t>
        <a:bodyPr/>
        <a:lstStyle/>
        <a:p>
          <a:r>
            <a:rPr lang="en-US" sz="2000" b="1" dirty="0">
              <a:solidFill>
                <a:srgbClr val="FF0000"/>
              </a:solidFill>
              <a:latin typeface="Century Gothic"/>
              <a:cs typeface="Century Gothic"/>
            </a:rPr>
            <a:t>Modeling to Learn</a:t>
          </a:r>
        </a:p>
      </dgm:t>
    </dgm:pt>
    <dgm:pt modelId="{AE790C49-9D18-5C44-AE82-FF6F19A77948}" type="parTrans" cxnId="{DEB8AE63-FED8-3D43-916C-67A251EEDFB5}">
      <dgm:prSet/>
      <dgm:spPr/>
      <dgm:t>
        <a:bodyPr/>
        <a:lstStyle/>
        <a:p>
          <a:endParaRPr lang="en-US"/>
        </a:p>
      </dgm:t>
    </dgm:pt>
    <dgm:pt modelId="{1344967A-D121-184C-87C5-0C85A072CF5A}" type="sibTrans" cxnId="{DEB8AE63-FED8-3D43-916C-67A251EEDFB5}">
      <dgm:prSet/>
      <dgm:spPr/>
      <dgm:t>
        <a:bodyPr/>
        <a:lstStyle/>
        <a:p>
          <a:endParaRPr lang="en-US"/>
        </a:p>
      </dgm:t>
    </dgm:pt>
    <dgm:pt modelId="{7D734B5E-ED54-954C-9D5C-90F45804F110}">
      <dgm:prSet phldrT="[Text]" custT="1"/>
      <dgm:spPr/>
      <dgm:t>
        <a:bodyPr/>
        <a:lstStyle/>
        <a:p>
          <a:r>
            <a:rPr lang="en-US" sz="2000" b="1" dirty="0">
              <a:latin typeface="Century Gothic"/>
              <a:cs typeface="Century Gothic"/>
            </a:rPr>
            <a:t>Virtual Workshop</a:t>
          </a:r>
        </a:p>
      </dgm:t>
    </dgm:pt>
    <dgm:pt modelId="{CA8F4E01-0050-DE47-86CD-FACAE9413435}" type="parTrans" cxnId="{B47B2EC1-7463-6A45-BFAD-B261307D5FFB}">
      <dgm:prSet/>
      <dgm:spPr/>
      <dgm:t>
        <a:bodyPr/>
        <a:lstStyle/>
        <a:p>
          <a:endParaRPr lang="en-US"/>
        </a:p>
      </dgm:t>
    </dgm:pt>
    <dgm:pt modelId="{C98D93E8-FB58-A54F-B7BE-EB5C830E311F}" type="sibTrans" cxnId="{B47B2EC1-7463-6A45-BFAD-B261307D5FFB}">
      <dgm:prSet/>
      <dgm:spPr/>
      <dgm:t>
        <a:bodyPr/>
        <a:lstStyle/>
        <a:p>
          <a:endParaRPr lang="en-US"/>
        </a:p>
      </dgm:t>
    </dgm:pt>
    <dgm:pt modelId="{7DCF7EB8-D127-0C48-A4E3-4B719BAF27E7}">
      <dgm:prSet phldrT="[Text]" custT="1"/>
      <dgm:spPr/>
      <dgm:t>
        <a:bodyPr/>
        <a:lstStyle/>
        <a:p>
          <a:r>
            <a:rPr lang="en-US" sz="2000" b="1" dirty="0">
              <a:latin typeface="Century Gothic"/>
              <a:cs typeface="Century Gothic"/>
            </a:rPr>
            <a:t>Simulation User-Interface</a:t>
          </a:r>
        </a:p>
      </dgm:t>
    </dgm:pt>
    <dgm:pt modelId="{5686C75A-EB12-A344-A767-9B2F64CDCE82}" type="parTrans" cxnId="{00CAD82B-1EA2-F145-B47A-59E10CA60DA6}">
      <dgm:prSet/>
      <dgm:spPr/>
      <dgm:t>
        <a:bodyPr/>
        <a:lstStyle/>
        <a:p>
          <a:endParaRPr lang="en-US"/>
        </a:p>
      </dgm:t>
    </dgm:pt>
    <dgm:pt modelId="{66BFEEF1-4568-464A-9814-97A1523AC3A4}" type="sibTrans" cxnId="{00CAD82B-1EA2-F145-B47A-59E10CA60DA6}">
      <dgm:prSet/>
      <dgm:spPr/>
      <dgm:t>
        <a:bodyPr/>
        <a:lstStyle/>
        <a:p>
          <a:endParaRPr lang="en-US"/>
        </a:p>
      </dgm:t>
    </dgm:pt>
    <dgm:pt modelId="{4DE6A045-55CA-EC46-AA0C-AB6140E35EE8}">
      <dgm:prSet phldrT="[Text]" custT="1"/>
      <dgm:spPr/>
      <dgm:t>
        <a:bodyPr/>
        <a:lstStyle/>
        <a:p>
          <a:r>
            <a:rPr lang="en-US" sz="2000" b="1" dirty="0">
              <a:latin typeface="Century Gothic"/>
              <a:cs typeface="Century Gothic"/>
            </a:rPr>
            <a:t>Data Interface &amp; Scripts</a:t>
          </a:r>
        </a:p>
      </dgm:t>
    </dgm:pt>
    <dgm:pt modelId="{F44CEAA7-40D7-A845-9A19-661715B6216F}" type="parTrans" cxnId="{2E323CE0-BE65-5F4F-B137-58AD756ECE48}">
      <dgm:prSet/>
      <dgm:spPr/>
      <dgm:t>
        <a:bodyPr/>
        <a:lstStyle/>
        <a:p>
          <a:endParaRPr lang="en-US"/>
        </a:p>
      </dgm:t>
    </dgm:pt>
    <dgm:pt modelId="{ED5D7B77-BAF1-1343-AA32-FF5FE4DBBEA5}" type="sibTrans" cxnId="{2E323CE0-BE65-5F4F-B137-58AD756ECE48}">
      <dgm:prSet/>
      <dgm:spPr/>
      <dgm:t>
        <a:bodyPr/>
        <a:lstStyle/>
        <a:p>
          <a:endParaRPr lang="en-US"/>
        </a:p>
      </dgm:t>
    </dgm:pt>
    <dgm:pt modelId="{8840525F-DEE7-CD40-9481-08035B0516FB}" type="pres">
      <dgm:prSet presAssocID="{FA297FD0-C1B3-8A44-B95F-4F4352EE1177}" presName="cycle" presStyleCnt="0">
        <dgm:presLayoutVars>
          <dgm:chMax val="1"/>
          <dgm:dir/>
          <dgm:animLvl val="ctr"/>
          <dgm:resizeHandles val="exact"/>
        </dgm:presLayoutVars>
      </dgm:prSet>
      <dgm:spPr/>
    </dgm:pt>
    <dgm:pt modelId="{276E9B4A-140B-9141-9010-90834ED5F277}" type="pres">
      <dgm:prSet presAssocID="{DA3320C5-F4B2-5048-B42C-71BC0BF60CD4}" presName="centerShape" presStyleLbl="node0" presStyleIdx="0" presStyleCnt="1"/>
      <dgm:spPr/>
    </dgm:pt>
    <dgm:pt modelId="{8096079E-47EA-5243-AD0E-0B2914289F4A}" type="pres">
      <dgm:prSet presAssocID="{F44CEAA7-40D7-A845-9A19-661715B6216F}" presName="parTrans" presStyleLbl="bgSibTrans2D1" presStyleIdx="0" presStyleCnt="3"/>
      <dgm:spPr/>
    </dgm:pt>
    <dgm:pt modelId="{9BF46878-9DE4-F74A-A42E-5800FBD0D985}" type="pres">
      <dgm:prSet presAssocID="{4DE6A045-55CA-EC46-AA0C-AB6140E35EE8}" presName="node" presStyleLbl="node1" presStyleIdx="0" presStyleCnt="3">
        <dgm:presLayoutVars>
          <dgm:bulletEnabled val="1"/>
        </dgm:presLayoutVars>
      </dgm:prSet>
      <dgm:spPr/>
    </dgm:pt>
    <dgm:pt modelId="{74CDC365-373B-3048-8299-F2F5410931A6}" type="pres">
      <dgm:prSet presAssocID="{CA8F4E01-0050-DE47-86CD-FACAE9413435}" presName="parTrans" presStyleLbl="bgSibTrans2D1" presStyleIdx="1" presStyleCnt="3"/>
      <dgm:spPr/>
    </dgm:pt>
    <dgm:pt modelId="{98766723-B7F4-ED45-925C-D95AC6040D76}" type="pres">
      <dgm:prSet presAssocID="{7D734B5E-ED54-954C-9D5C-90F45804F110}" presName="node" presStyleLbl="node1" presStyleIdx="1" presStyleCnt="3">
        <dgm:presLayoutVars>
          <dgm:bulletEnabled val="1"/>
        </dgm:presLayoutVars>
      </dgm:prSet>
      <dgm:spPr/>
    </dgm:pt>
    <dgm:pt modelId="{277A6709-9A30-C64F-93EC-A3B530D81B5E}" type="pres">
      <dgm:prSet presAssocID="{5686C75A-EB12-A344-A767-9B2F64CDCE82}" presName="parTrans" presStyleLbl="bgSibTrans2D1" presStyleIdx="2" presStyleCnt="3"/>
      <dgm:spPr/>
    </dgm:pt>
    <dgm:pt modelId="{358A2505-1292-FD40-9794-EFEB547BA6AA}" type="pres">
      <dgm:prSet presAssocID="{7DCF7EB8-D127-0C48-A4E3-4B719BAF27E7}" presName="node" presStyleLbl="node1" presStyleIdx="2" presStyleCnt="3">
        <dgm:presLayoutVars>
          <dgm:bulletEnabled val="1"/>
        </dgm:presLayoutVars>
      </dgm:prSet>
      <dgm:spPr/>
    </dgm:pt>
  </dgm:ptLst>
  <dgm:cxnLst>
    <dgm:cxn modelId="{00CAD82B-1EA2-F145-B47A-59E10CA60DA6}" srcId="{DA3320C5-F4B2-5048-B42C-71BC0BF60CD4}" destId="{7DCF7EB8-D127-0C48-A4E3-4B719BAF27E7}" srcOrd="2" destOrd="0" parTransId="{5686C75A-EB12-A344-A767-9B2F64CDCE82}" sibTransId="{66BFEEF1-4568-464A-9814-97A1523AC3A4}"/>
    <dgm:cxn modelId="{3CF2DE3B-A001-6446-90D1-D177ED68B5AA}" type="presOf" srcId="{CA8F4E01-0050-DE47-86CD-FACAE9413435}" destId="{74CDC365-373B-3048-8299-F2F5410931A6}" srcOrd="0" destOrd="0" presId="urn:microsoft.com/office/officeart/2005/8/layout/radial4"/>
    <dgm:cxn modelId="{DEB8AE63-FED8-3D43-916C-67A251EEDFB5}" srcId="{FA297FD0-C1B3-8A44-B95F-4F4352EE1177}" destId="{DA3320C5-F4B2-5048-B42C-71BC0BF60CD4}" srcOrd="0" destOrd="0" parTransId="{AE790C49-9D18-5C44-AE82-FF6F19A77948}" sibTransId="{1344967A-D121-184C-87C5-0C85A072CF5A}"/>
    <dgm:cxn modelId="{163E2D6C-D7B4-1F41-B00E-0E1C36921C59}" type="presOf" srcId="{7DCF7EB8-D127-0C48-A4E3-4B719BAF27E7}" destId="{358A2505-1292-FD40-9794-EFEB547BA6AA}" srcOrd="0" destOrd="0" presId="urn:microsoft.com/office/officeart/2005/8/layout/radial4"/>
    <dgm:cxn modelId="{A0769153-28C8-1144-B5B0-B22DE90A4B86}" type="presOf" srcId="{DA3320C5-F4B2-5048-B42C-71BC0BF60CD4}" destId="{276E9B4A-140B-9141-9010-90834ED5F277}" srcOrd="0" destOrd="0" presId="urn:microsoft.com/office/officeart/2005/8/layout/radial4"/>
    <dgm:cxn modelId="{E1F35275-2F02-1E45-8302-A875BE02213B}" type="presOf" srcId="{7D734B5E-ED54-954C-9D5C-90F45804F110}" destId="{98766723-B7F4-ED45-925C-D95AC6040D76}" srcOrd="0" destOrd="0" presId="urn:microsoft.com/office/officeart/2005/8/layout/radial4"/>
    <dgm:cxn modelId="{BA74A989-AAFD-5044-B60F-498D873A2626}" type="presOf" srcId="{4DE6A045-55CA-EC46-AA0C-AB6140E35EE8}" destId="{9BF46878-9DE4-F74A-A42E-5800FBD0D985}" srcOrd="0" destOrd="0" presId="urn:microsoft.com/office/officeart/2005/8/layout/radial4"/>
    <dgm:cxn modelId="{CA84C695-B0E3-F743-94A7-5000D6FC1874}" type="presOf" srcId="{5686C75A-EB12-A344-A767-9B2F64CDCE82}" destId="{277A6709-9A30-C64F-93EC-A3B530D81B5E}" srcOrd="0" destOrd="0" presId="urn:microsoft.com/office/officeart/2005/8/layout/radial4"/>
    <dgm:cxn modelId="{AE4CA0A9-5213-E746-B585-308ACE269A7A}" type="presOf" srcId="{FA297FD0-C1B3-8A44-B95F-4F4352EE1177}" destId="{8840525F-DEE7-CD40-9481-08035B0516FB}" srcOrd="0" destOrd="0" presId="urn:microsoft.com/office/officeart/2005/8/layout/radial4"/>
    <dgm:cxn modelId="{B47B2EC1-7463-6A45-BFAD-B261307D5FFB}" srcId="{DA3320C5-F4B2-5048-B42C-71BC0BF60CD4}" destId="{7D734B5E-ED54-954C-9D5C-90F45804F110}" srcOrd="1" destOrd="0" parTransId="{CA8F4E01-0050-DE47-86CD-FACAE9413435}" sibTransId="{C98D93E8-FB58-A54F-B7BE-EB5C830E311F}"/>
    <dgm:cxn modelId="{2E323CE0-BE65-5F4F-B137-58AD756ECE48}" srcId="{DA3320C5-F4B2-5048-B42C-71BC0BF60CD4}" destId="{4DE6A045-55CA-EC46-AA0C-AB6140E35EE8}" srcOrd="0" destOrd="0" parTransId="{F44CEAA7-40D7-A845-9A19-661715B6216F}" sibTransId="{ED5D7B77-BAF1-1343-AA32-FF5FE4DBBEA5}"/>
    <dgm:cxn modelId="{5089A0FF-9D79-CD40-8181-DC3488B04482}" type="presOf" srcId="{F44CEAA7-40D7-A845-9A19-661715B6216F}" destId="{8096079E-47EA-5243-AD0E-0B2914289F4A}" srcOrd="0" destOrd="0" presId="urn:microsoft.com/office/officeart/2005/8/layout/radial4"/>
    <dgm:cxn modelId="{DFCC3E5C-A72C-6246-BF9A-1E7479DF3318}" type="presParOf" srcId="{8840525F-DEE7-CD40-9481-08035B0516FB}" destId="{276E9B4A-140B-9141-9010-90834ED5F277}" srcOrd="0" destOrd="0" presId="urn:microsoft.com/office/officeart/2005/8/layout/radial4"/>
    <dgm:cxn modelId="{6FD55CDD-4156-B749-9651-355295591033}" type="presParOf" srcId="{8840525F-DEE7-CD40-9481-08035B0516FB}" destId="{8096079E-47EA-5243-AD0E-0B2914289F4A}" srcOrd="1" destOrd="0" presId="urn:microsoft.com/office/officeart/2005/8/layout/radial4"/>
    <dgm:cxn modelId="{3FB09B22-69B9-8A46-B610-1905A6020F45}" type="presParOf" srcId="{8840525F-DEE7-CD40-9481-08035B0516FB}" destId="{9BF46878-9DE4-F74A-A42E-5800FBD0D985}" srcOrd="2" destOrd="0" presId="urn:microsoft.com/office/officeart/2005/8/layout/radial4"/>
    <dgm:cxn modelId="{D5D59F34-3FD4-BF47-83E4-B68D8783CA1A}" type="presParOf" srcId="{8840525F-DEE7-CD40-9481-08035B0516FB}" destId="{74CDC365-373B-3048-8299-F2F5410931A6}" srcOrd="3" destOrd="0" presId="urn:microsoft.com/office/officeart/2005/8/layout/radial4"/>
    <dgm:cxn modelId="{BF354CA5-DC23-2148-A904-A06830B69740}" type="presParOf" srcId="{8840525F-DEE7-CD40-9481-08035B0516FB}" destId="{98766723-B7F4-ED45-925C-D95AC6040D76}" srcOrd="4" destOrd="0" presId="urn:microsoft.com/office/officeart/2005/8/layout/radial4"/>
    <dgm:cxn modelId="{BB479E9A-B162-A849-9659-4DAA7A8687EE}" type="presParOf" srcId="{8840525F-DEE7-CD40-9481-08035B0516FB}" destId="{277A6709-9A30-C64F-93EC-A3B530D81B5E}" srcOrd="5" destOrd="0" presId="urn:microsoft.com/office/officeart/2005/8/layout/radial4"/>
    <dgm:cxn modelId="{6C671555-9FA6-6041-8DC0-5F6A16D0DFFA}" type="presParOf" srcId="{8840525F-DEE7-CD40-9481-08035B0516FB}" destId="{358A2505-1292-FD40-9794-EFEB547BA6A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DD4B35-195D-904F-BD3E-565AFCE9F7B6}" type="doc">
      <dgm:prSet loTypeId="urn:microsoft.com/office/officeart/2005/8/layout/radial3" loCatId="" qsTypeId="urn:microsoft.com/office/officeart/2005/8/quickstyle/simple3" qsCatId="simple" csTypeId="urn:microsoft.com/office/officeart/2005/8/colors/accent0_2" csCatId="mainScheme" phldr="1"/>
      <dgm:spPr/>
      <dgm:t>
        <a:bodyPr/>
        <a:lstStyle/>
        <a:p>
          <a:endParaRPr lang="en-US"/>
        </a:p>
      </dgm:t>
    </dgm:pt>
    <dgm:pt modelId="{E7EFDA41-5FFC-2C4B-B875-FE9968EBEB86}">
      <dgm:prSet phldrT="[Text]" custT="1"/>
      <dgm:spPr/>
      <dgm:t>
        <a:bodyPr/>
        <a:lstStyle/>
        <a:p>
          <a:r>
            <a:rPr lang="en-US" sz="1800" b="1" dirty="0">
              <a:latin typeface="Century Gothic" panose="020B0502020202020204" pitchFamily="34" charset="0"/>
              <a:cs typeface="Georgia"/>
            </a:rPr>
            <a:t>Value = Quality/Cost</a:t>
          </a:r>
        </a:p>
      </dgm:t>
    </dgm:pt>
    <dgm:pt modelId="{2D1515FB-9CBE-4A40-B308-564AB884DB39}" type="parTrans" cxnId="{46992C94-3040-5044-88E5-BDDA0F27205E}">
      <dgm:prSet/>
      <dgm:spPr/>
      <dgm:t>
        <a:bodyPr/>
        <a:lstStyle/>
        <a:p>
          <a:endParaRPr lang="en-US" sz="1800">
            <a:latin typeface="Century Gothic" panose="020B0502020202020204" pitchFamily="34" charset="0"/>
          </a:endParaRPr>
        </a:p>
      </dgm:t>
    </dgm:pt>
    <dgm:pt modelId="{A0C922C8-02A4-FF40-93E2-180A4B7978D0}" type="sibTrans" cxnId="{46992C94-3040-5044-88E5-BDDA0F27205E}">
      <dgm:prSet/>
      <dgm:spPr/>
      <dgm:t>
        <a:bodyPr/>
        <a:lstStyle/>
        <a:p>
          <a:endParaRPr lang="en-US" sz="1800">
            <a:latin typeface="Century Gothic" panose="020B0502020202020204" pitchFamily="34" charset="0"/>
          </a:endParaRPr>
        </a:p>
      </dgm:t>
    </dgm:pt>
    <dgm:pt modelId="{CF2FEB54-A77A-F041-83C9-B31C76617B93}">
      <dgm:prSet phldrT="[Text]" custT="1"/>
      <dgm:spPr>
        <a:solidFill>
          <a:schemeClr val="accent2">
            <a:lumMod val="40000"/>
            <a:lumOff val="60000"/>
            <a:alpha val="50000"/>
          </a:schemeClr>
        </a:solidFill>
      </dgm:spPr>
      <dgm:t>
        <a:bodyPr/>
        <a:lstStyle/>
        <a:p>
          <a:r>
            <a:rPr lang="en-US" sz="1800" dirty="0">
              <a:latin typeface="Century Gothic" panose="020B0502020202020204" pitchFamily="34" charset="0"/>
              <a:cs typeface="Georgia"/>
            </a:rPr>
            <a:t>SAIL/Health Services</a:t>
          </a:r>
        </a:p>
      </dgm:t>
    </dgm:pt>
    <dgm:pt modelId="{FF632339-EA79-9540-AF54-3927F64458C2}" type="parTrans" cxnId="{2DFE63EC-25DE-E249-9B9A-7ADCE72E4474}">
      <dgm:prSet/>
      <dgm:spPr/>
      <dgm:t>
        <a:bodyPr/>
        <a:lstStyle/>
        <a:p>
          <a:endParaRPr lang="en-US" sz="1800">
            <a:latin typeface="Century Gothic" panose="020B0502020202020204" pitchFamily="34" charset="0"/>
          </a:endParaRPr>
        </a:p>
      </dgm:t>
    </dgm:pt>
    <dgm:pt modelId="{631F9BF2-2535-DE45-9916-28F72A928E9C}" type="sibTrans" cxnId="{2DFE63EC-25DE-E249-9B9A-7ADCE72E4474}">
      <dgm:prSet/>
      <dgm:spPr/>
      <dgm:t>
        <a:bodyPr/>
        <a:lstStyle/>
        <a:p>
          <a:endParaRPr lang="en-US" sz="1800">
            <a:latin typeface="Century Gothic" panose="020B0502020202020204" pitchFamily="34" charset="0"/>
          </a:endParaRPr>
        </a:p>
      </dgm:t>
    </dgm:pt>
    <dgm:pt modelId="{25B396E3-272A-B34F-B1DE-8C8F44FEDD2D}">
      <dgm:prSet phldrT="[Text]" custT="1"/>
      <dgm:spPr>
        <a:solidFill>
          <a:schemeClr val="tx2">
            <a:lumMod val="40000"/>
            <a:lumOff val="60000"/>
            <a:alpha val="50000"/>
          </a:schemeClr>
        </a:solidFill>
      </dgm:spPr>
      <dgm:t>
        <a:bodyPr/>
        <a:lstStyle/>
        <a:p>
          <a:r>
            <a:rPr lang="en-US" sz="1800" dirty="0">
              <a:latin typeface="Century Gothic" panose="020B0502020202020204" pitchFamily="34" charset="0"/>
              <a:cs typeface="Georgia"/>
            </a:rPr>
            <a:t>EBP Capacity/ Reach</a:t>
          </a:r>
        </a:p>
      </dgm:t>
    </dgm:pt>
    <dgm:pt modelId="{A32E2747-0D05-2343-B5D1-F9364BC3DB96}" type="parTrans" cxnId="{BDF1788B-D7F6-8646-894A-1F09E32A854C}">
      <dgm:prSet/>
      <dgm:spPr/>
      <dgm:t>
        <a:bodyPr/>
        <a:lstStyle/>
        <a:p>
          <a:endParaRPr lang="en-US" sz="1800">
            <a:latin typeface="Century Gothic" panose="020B0502020202020204" pitchFamily="34" charset="0"/>
          </a:endParaRPr>
        </a:p>
      </dgm:t>
    </dgm:pt>
    <dgm:pt modelId="{B56F5A5C-8509-2140-8CA6-2CDAABCF70C1}" type="sibTrans" cxnId="{BDF1788B-D7F6-8646-894A-1F09E32A854C}">
      <dgm:prSet/>
      <dgm:spPr/>
      <dgm:t>
        <a:bodyPr/>
        <a:lstStyle/>
        <a:p>
          <a:endParaRPr lang="en-US" sz="1800">
            <a:latin typeface="Century Gothic" panose="020B0502020202020204" pitchFamily="34" charset="0"/>
          </a:endParaRPr>
        </a:p>
      </dgm:t>
    </dgm:pt>
    <dgm:pt modelId="{EC269DDA-0E58-3C40-87EF-6DC6EE8242B5}">
      <dgm:prSet phldrT="[Text]" custT="1"/>
      <dgm:spPr>
        <a:solidFill>
          <a:schemeClr val="bg1">
            <a:lumMod val="75000"/>
            <a:alpha val="50000"/>
          </a:schemeClr>
        </a:solidFill>
      </dgm:spPr>
      <dgm:t>
        <a:bodyPr/>
        <a:lstStyle/>
        <a:p>
          <a:r>
            <a:rPr lang="en-US" sz="1800" b="1" dirty="0">
              <a:highlight>
                <a:srgbClr val="FFFF00"/>
              </a:highlight>
              <a:latin typeface="Century Gothic" panose="020B0502020202020204" pitchFamily="34" charset="0"/>
              <a:cs typeface="Georgia"/>
            </a:rPr>
            <a:t>PSD/QI Costs</a:t>
          </a:r>
        </a:p>
      </dgm:t>
    </dgm:pt>
    <dgm:pt modelId="{CA41EE4D-DA93-4940-945B-EE2439FC741B}" type="parTrans" cxnId="{14A04198-6FB6-2244-A16F-29D160C337B8}">
      <dgm:prSet/>
      <dgm:spPr/>
      <dgm:t>
        <a:bodyPr/>
        <a:lstStyle/>
        <a:p>
          <a:endParaRPr lang="en-US" sz="1800">
            <a:latin typeface="Century Gothic" panose="020B0502020202020204" pitchFamily="34" charset="0"/>
          </a:endParaRPr>
        </a:p>
      </dgm:t>
    </dgm:pt>
    <dgm:pt modelId="{D54C7B00-A601-3A48-8440-6489AF4C4878}" type="sibTrans" cxnId="{14A04198-6FB6-2244-A16F-29D160C337B8}">
      <dgm:prSet/>
      <dgm:spPr/>
      <dgm:t>
        <a:bodyPr/>
        <a:lstStyle/>
        <a:p>
          <a:endParaRPr lang="en-US" sz="1800">
            <a:latin typeface="Century Gothic" panose="020B0502020202020204" pitchFamily="34" charset="0"/>
          </a:endParaRPr>
        </a:p>
      </dgm:t>
    </dgm:pt>
    <dgm:pt modelId="{C8749019-83CB-EE4B-9FF7-9BDFDE06C2F8}">
      <dgm:prSet phldrT="[Text]" custT="1"/>
      <dgm:spPr>
        <a:solidFill>
          <a:schemeClr val="accent2">
            <a:lumMod val="40000"/>
            <a:lumOff val="60000"/>
            <a:alpha val="50000"/>
          </a:schemeClr>
        </a:solidFill>
      </dgm:spPr>
      <dgm:t>
        <a:bodyPr/>
        <a:lstStyle/>
        <a:p>
          <a:r>
            <a:rPr lang="en-US" sz="1800" dirty="0">
              <a:latin typeface="Century Gothic" panose="020B0502020202020204" pitchFamily="34" charset="0"/>
              <a:cs typeface="Georgia"/>
            </a:rPr>
            <a:t>General QI Functioning</a:t>
          </a:r>
        </a:p>
      </dgm:t>
    </dgm:pt>
    <dgm:pt modelId="{BC0DA1FC-2696-FA48-B77C-4E20D7247BBB}" type="parTrans" cxnId="{2C8B568D-4F81-F445-90E0-C619154DD7A5}">
      <dgm:prSet/>
      <dgm:spPr/>
      <dgm:t>
        <a:bodyPr/>
        <a:lstStyle/>
        <a:p>
          <a:endParaRPr lang="en-US" sz="1800">
            <a:latin typeface="Century Gothic" panose="020B0502020202020204" pitchFamily="34" charset="0"/>
          </a:endParaRPr>
        </a:p>
      </dgm:t>
    </dgm:pt>
    <dgm:pt modelId="{7FE93AF3-43B5-9B48-BB44-C9709CAFA5E5}" type="sibTrans" cxnId="{2C8B568D-4F81-F445-90E0-C619154DD7A5}">
      <dgm:prSet/>
      <dgm:spPr/>
      <dgm:t>
        <a:bodyPr/>
        <a:lstStyle/>
        <a:p>
          <a:endParaRPr lang="en-US" sz="1800">
            <a:latin typeface="Century Gothic" panose="020B0502020202020204" pitchFamily="34" charset="0"/>
          </a:endParaRPr>
        </a:p>
      </dgm:t>
    </dgm:pt>
    <dgm:pt modelId="{73CB3EDD-291F-CB47-9801-B667FE64440A}" type="pres">
      <dgm:prSet presAssocID="{61DD4B35-195D-904F-BD3E-565AFCE9F7B6}" presName="composite" presStyleCnt="0">
        <dgm:presLayoutVars>
          <dgm:chMax val="1"/>
          <dgm:dir/>
          <dgm:resizeHandles val="exact"/>
        </dgm:presLayoutVars>
      </dgm:prSet>
      <dgm:spPr/>
    </dgm:pt>
    <dgm:pt modelId="{0C8639B2-1012-FE4C-B4E3-5FEA331CEE3A}" type="pres">
      <dgm:prSet presAssocID="{61DD4B35-195D-904F-BD3E-565AFCE9F7B6}" presName="radial" presStyleCnt="0">
        <dgm:presLayoutVars>
          <dgm:animLvl val="ctr"/>
        </dgm:presLayoutVars>
      </dgm:prSet>
      <dgm:spPr/>
    </dgm:pt>
    <dgm:pt modelId="{C9F801E8-842C-F646-BB91-6EAE75577CB1}" type="pres">
      <dgm:prSet presAssocID="{E7EFDA41-5FFC-2C4B-B875-FE9968EBEB86}" presName="centerShape" presStyleLbl="vennNode1" presStyleIdx="0" presStyleCnt="5" custScaleX="144985" custScaleY="145962"/>
      <dgm:spPr>
        <a:prstGeom prst="quadArrow">
          <a:avLst/>
        </a:prstGeom>
      </dgm:spPr>
    </dgm:pt>
    <dgm:pt modelId="{0C6BCA75-3D01-E049-BA46-8D019A68215C}" type="pres">
      <dgm:prSet presAssocID="{CF2FEB54-A77A-F041-83C9-B31C76617B93}" presName="node" presStyleLbl="vennNode1" presStyleIdx="1" presStyleCnt="5" custScaleX="245013" custScaleY="85195" custRadScaleRad="105273" custRadScaleInc="-262">
        <dgm:presLayoutVars>
          <dgm:bulletEnabled val="1"/>
        </dgm:presLayoutVars>
      </dgm:prSet>
      <dgm:spPr/>
    </dgm:pt>
    <dgm:pt modelId="{CBD25C39-5702-744B-BD72-A98790ACAC24}" type="pres">
      <dgm:prSet presAssocID="{25B396E3-272A-B34F-B1DE-8C8F44FEDD2D}" presName="node" presStyleLbl="vennNode1" presStyleIdx="2" presStyleCnt="5" custScaleX="251331" custScaleY="101168" custRadScaleRad="174484" custRadScaleInc="317">
        <dgm:presLayoutVars>
          <dgm:bulletEnabled val="1"/>
        </dgm:presLayoutVars>
      </dgm:prSet>
      <dgm:spPr/>
    </dgm:pt>
    <dgm:pt modelId="{6474CCDD-3761-F84A-AFFE-75536AE985AD}" type="pres">
      <dgm:prSet presAssocID="{EC269DDA-0E58-3C40-87EF-6DC6EE8242B5}" presName="node" presStyleLbl="vennNode1" presStyleIdx="3" presStyleCnt="5" custScaleX="245013" custScaleY="85195" custRadScaleRad="105711">
        <dgm:presLayoutVars>
          <dgm:bulletEnabled val="1"/>
        </dgm:presLayoutVars>
      </dgm:prSet>
      <dgm:spPr/>
    </dgm:pt>
    <dgm:pt modelId="{668B1E99-BFEE-B548-854B-6F4688D8A39D}" type="pres">
      <dgm:prSet presAssocID="{C8749019-83CB-EE4B-9FF7-9BDFDE06C2F8}" presName="node" presStyleLbl="vennNode1" presStyleIdx="4" presStyleCnt="5" custScaleX="251331" custScaleY="101168" custRadScaleRad="185551" custRadScaleInc="20">
        <dgm:presLayoutVars>
          <dgm:bulletEnabled val="1"/>
        </dgm:presLayoutVars>
      </dgm:prSet>
      <dgm:spPr/>
    </dgm:pt>
  </dgm:ptLst>
  <dgm:cxnLst>
    <dgm:cxn modelId="{F5B9DE71-A034-D84A-BEBA-E2E7B5977B7F}" type="presOf" srcId="{61DD4B35-195D-904F-BD3E-565AFCE9F7B6}" destId="{73CB3EDD-291F-CB47-9801-B667FE64440A}" srcOrd="0" destOrd="0" presId="urn:microsoft.com/office/officeart/2005/8/layout/radial3"/>
    <dgm:cxn modelId="{E07B5D8B-DEF6-A34D-89C6-7473FE72F4BC}" type="presOf" srcId="{C8749019-83CB-EE4B-9FF7-9BDFDE06C2F8}" destId="{668B1E99-BFEE-B548-854B-6F4688D8A39D}" srcOrd="0" destOrd="0" presId="urn:microsoft.com/office/officeart/2005/8/layout/radial3"/>
    <dgm:cxn modelId="{BDF1788B-D7F6-8646-894A-1F09E32A854C}" srcId="{E7EFDA41-5FFC-2C4B-B875-FE9968EBEB86}" destId="{25B396E3-272A-B34F-B1DE-8C8F44FEDD2D}" srcOrd="1" destOrd="0" parTransId="{A32E2747-0D05-2343-B5D1-F9364BC3DB96}" sibTransId="{B56F5A5C-8509-2140-8CA6-2CDAABCF70C1}"/>
    <dgm:cxn modelId="{2C8B568D-4F81-F445-90E0-C619154DD7A5}" srcId="{E7EFDA41-5FFC-2C4B-B875-FE9968EBEB86}" destId="{C8749019-83CB-EE4B-9FF7-9BDFDE06C2F8}" srcOrd="3" destOrd="0" parTransId="{BC0DA1FC-2696-FA48-B77C-4E20D7247BBB}" sibTransId="{7FE93AF3-43B5-9B48-BB44-C9709CAFA5E5}"/>
    <dgm:cxn modelId="{46992C94-3040-5044-88E5-BDDA0F27205E}" srcId="{61DD4B35-195D-904F-BD3E-565AFCE9F7B6}" destId="{E7EFDA41-5FFC-2C4B-B875-FE9968EBEB86}" srcOrd="0" destOrd="0" parTransId="{2D1515FB-9CBE-4A40-B308-564AB884DB39}" sibTransId="{A0C922C8-02A4-FF40-93E2-180A4B7978D0}"/>
    <dgm:cxn modelId="{14A04198-6FB6-2244-A16F-29D160C337B8}" srcId="{E7EFDA41-5FFC-2C4B-B875-FE9968EBEB86}" destId="{EC269DDA-0E58-3C40-87EF-6DC6EE8242B5}" srcOrd="2" destOrd="0" parTransId="{CA41EE4D-DA93-4940-945B-EE2439FC741B}" sibTransId="{D54C7B00-A601-3A48-8440-6489AF4C4878}"/>
    <dgm:cxn modelId="{11F7D899-0DED-954E-A9D0-A691312C476E}" type="presOf" srcId="{CF2FEB54-A77A-F041-83C9-B31C76617B93}" destId="{0C6BCA75-3D01-E049-BA46-8D019A68215C}" srcOrd="0" destOrd="0" presId="urn:microsoft.com/office/officeart/2005/8/layout/radial3"/>
    <dgm:cxn modelId="{40404AAA-58F2-E24E-8901-8A7DD6540C06}" type="presOf" srcId="{25B396E3-272A-B34F-B1DE-8C8F44FEDD2D}" destId="{CBD25C39-5702-744B-BD72-A98790ACAC24}" srcOrd="0" destOrd="0" presId="urn:microsoft.com/office/officeart/2005/8/layout/radial3"/>
    <dgm:cxn modelId="{14803CB7-377F-2B42-A46B-A2A9F3541095}" type="presOf" srcId="{EC269DDA-0E58-3C40-87EF-6DC6EE8242B5}" destId="{6474CCDD-3761-F84A-AFFE-75536AE985AD}" srcOrd="0" destOrd="0" presId="urn:microsoft.com/office/officeart/2005/8/layout/radial3"/>
    <dgm:cxn modelId="{57A789BA-118B-1940-86EF-B9C44D56DBF3}" type="presOf" srcId="{E7EFDA41-5FFC-2C4B-B875-FE9968EBEB86}" destId="{C9F801E8-842C-F646-BB91-6EAE75577CB1}" srcOrd="0" destOrd="0" presId="urn:microsoft.com/office/officeart/2005/8/layout/radial3"/>
    <dgm:cxn modelId="{2DFE63EC-25DE-E249-9B9A-7ADCE72E4474}" srcId="{E7EFDA41-5FFC-2C4B-B875-FE9968EBEB86}" destId="{CF2FEB54-A77A-F041-83C9-B31C76617B93}" srcOrd="0" destOrd="0" parTransId="{FF632339-EA79-9540-AF54-3927F64458C2}" sibTransId="{631F9BF2-2535-DE45-9916-28F72A928E9C}"/>
    <dgm:cxn modelId="{F3D50D8C-D581-D840-9D5F-50FA2D2D77BB}" type="presParOf" srcId="{73CB3EDD-291F-CB47-9801-B667FE64440A}" destId="{0C8639B2-1012-FE4C-B4E3-5FEA331CEE3A}" srcOrd="0" destOrd="0" presId="urn:microsoft.com/office/officeart/2005/8/layout/radial3"/>
    <dgm:cxn modelId="{D8565CD5-7481-4148-A7E1-28977FBE34DA}" type="presParOf" srcId="{0C8639B2-1012-FE4C-B4E3-5FEA331CEE3A}" destId="{C9F801E8-842C-F646-BB91-6EAE75577CB1}" srcOrd="0" destOrd="0" presId="urn:microsoft.com/office/officeart/2005/8/layout/radial3"/>
    <dgm:cxn modelId="{AAD977EA-839D-2747-A8B5-16A87540E586}" type="presParOf" srcId="{0C8639B2-1012-FE4C-B4E3-5FEA331CEE3A}" destId="{0C6BCA75-3D01-E049-BA46-8D019A68215C}" srcOrd="1" destOrd="0" presId="urn:microsoft.com/office/officeart/2005/8/layout/radial3"/>
    <dgm:cxn modelId="{553D0F72-BABD-A24E-9951-12C57939E641}" type="presParOf" srcId="{0C8639B2-1012-FE4C-B4E3-5FEA331CEE3A}" destId="{CBD25C39-5702-744B-BD72-A98790ACAC24}" srcOrd="2" destOrd="0" presId="urn:microsoft.com/office/officeart/2005/8/layout/radial3"/>
    <dgm:cxn modelId="{636ABADB-2EA8-EF41-8608-DA5FDE26104C}" type="presParOf" srcId="{0C8639B2-1012-FE4C-B4E3-5FEA331CEE3A}" destId="{6474CCDD-3761-F84A-AFFE-75536AE985AD}" srcOrd="3" destOrd="0" presId="urn:microsoft.com/office/officeart/2005/8/layout/radial3"/>
    <dgm:cxn modelId="{31FC58D4-94F4-CD43-BC46-44B998963157}" type="presParOf" srcId="{0C8639B2-1012-FE4C-B4E3-5FEA331CEE3A}" destId="{668B1E99-BFEE-B548-854B-6F4688D8A39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875A800-C19A-A14D-A9C4-3C591DA17B67}" type="doc">
      <dgm:prSet loTypeId="urn:microsoft.com/office/officeart/2005/8/layout/hProcess11" loCatId="" qsTypeId="urn:microsoft.com/office/officeart/2005/8/quickstyle/simple4" qsCatId="simple" csTypeId="urn:microsoft.com/office/officeart/2005/8/colors/accent1_2" csCatId="accent1" phldr="1"/>
      <dgm:spPr/>
    </dgm:pt>
    <dgm:pt modelId="{6A4772B0-A137-B94A-8561-494235F68728}">
      <dgm:prSet phldrT="[Text]" custT="1"/>
      <dgm:spPr/>
      <dgm:t>
        <a:bodyPr/>
        <a:lstStyle/>
        <a:p>
          <a:r>
            <a:rPr lang="en-US" sz="1700" dirty="0">
              <a:solidFill>
                <a:schemeClr val="tx2"/>
              </a:solidFill>
              <a:highlight>
                <a:srgbClr val="FFFF00"/>
              </a:highlight>
              <a:latin typeface="Century Gothic" panose="020B0502020202020204" pitchFamily="34" charset="0"/>
            </a:rPr>
            <a:t>Systems Thinking</a:t>
          </a:r>
        </a:p>
      </dgm:t>
    </dgm:pt>
    <dgm:pt modelId="{97F80539-4163-5A42-BB25-47C50436D3D4}" type="parTrans" cxnId="{540148AF-AFF7-574A-ADBA-977E6234023C}">
      <dgm:prSet/>
      <dgm:spPr/>
      <dgm:t>
        <a:bodyPr/>
        <a:lstStyle/>
        <a:p>
          <a:endParaRPr lang="en-US" sz="1700">
            <a:latin typeface="Century Gothic" panose="020B0502020202020204" pitchFamily="34" charset="0"/>
          </a:endParaRPr>
        </a:p>
      </dgm:t>
    </dgm:pt>
    <dgm:pt modelId="{01FFFCD3-D7BF-B94F-82AE-61D0AF839B81}" type="sibTrans" cxnId="{540148AF-AFF7-574A-ADBA-977E6234023C}">
      <dgm:prSet/>
      <dgm:spPr/>
      <dgm:t>
        <a:bodyPr/>
        <a:lstStyle/>
        <a:p>
          <a:endParaRPr lang="en-US" sz="1700">
            <a:latin typeface="Century Gothic" panose="020B0502020202020204" pitchFamily="34" charset="0"/>
          </a:endParaRPr>
        </a:p>
      </dgm:t>
    </dgm:pt>
    <dgm:pt modelId="{6D335E11-ADA8-5B4B-9761-78298D2ADC28}">
      <dgm:prSet phldrT="[Text]" custT="1"/>
      <dgm:spPr/>
      <dgm:t>
        <a:bodyPr/>
        <a:lstStyle/>
        <a:p>
          <a:r>
            <a:rPr lang="en-US" sz="1700" dirty="0">
              <a:solidFill>
                <a:srgbClr val="FF0000"/>
              </a:solidFill>
              <a:latin typeface="Century Gothic" panose="020B0502020202020204" pitchFamily="34" charset="0"/>
            </a:rPr>
            <a:t>Psychological Safety</a:t>
          </a:r>
        </a:p>
      </dgm:t>
    </dgm:pt>
    <dgm:pt modelId="{D58851CD-936C-C94E-82F4-F52DED7CECFA}" type="parTrans" cxnId="{FECF151A-7ACF-F940-A724-8D8E0C3A55E6}">
      <dgm:prSet/>
      <dgm:spPr/>
      <dgm:t>
        <a:bodyPr/>
        <a:lstStyle/>
        <a:p>
          <a:endParaRPr lang="en-US" sz="1700">
            <a:latin typeface="Century Gothic" panose="020B0502020202020204" pitchFamily="34" charset="0"/>
          </a:endParaRPr>
        </a:p>
      </dgm:t>
    </dgm:pt>
    <dgm:pt modelId="{A730749E-CAAF-A74D-AB8A-518883006C3E}" type="sibTrans" cxnId="{FECF151A-7ACF-F940-A724-8D8E0C3A55E6}">
      <dgm:prSet/>
      <dgm:spPr/>
      <dgm:t>
        <a:bodyPr/>
        <a:lstStyle/>
        <a:p>
          <a:endParaRPr lang="en-US" sz="1700">
            <a:latin typeface="Century Gothic" panose="020B0502020202020204" pitchFamily="34" charset="0"/>
          </a:endParaRPr>
        </a:p>
      </dgm:t>
    </dgm:pt>
    <dgm:pt modelId="{722A8591-0B3E-224E-ACAC-D2AE9F6871E2}">
      <dgm:prSet phldrT="[Text]" custT="1"/>
      <dgm:spPr/>
      <dgm:t>
        <a:bodyPr/>
        <a:lstStyle/>
        <a:p>
          <a:r>
            <a:rPr lang="en-US" sz="1700" dirty="0">
              <a:solidFill>
                <a:srgbClr val="FF0000"/>
              </a:solidFill>
              <a:latin typeface="Century Gothic" panose="020B0502020202020204" pitchFamily="34" charset="0"/>
            </a:rPr>
            <a:t>Information Sharing</a:t>
          </a:r>
        </a:p>
      </dgm:t>
    </dgm:pt>
    <dgm:pt modelId="{E5732F7B-7A51-B249-A1D5-214B7C125AAF}" type="parTrans" cxnId="{E0B5660A-9AAE-7B4D-ABF6-A5FE13248A1B}">
      <dgm:prSet/>
      <dgm:spPr/>
      <dgm:t>
        <a:bodyPr/>
        <a:lstStyle/>
        <a:p>
          <a:endParaRPr lang="en-US" sz="1700">
            <a:latin typeface="Century Gothic" panose="020B0502020202020204" pitchFamily="34" charset="0"/>
          </a:endParaRPr>
        </a:p>
      </dgm:t>
    </dgm:pt>
    <dgm:pt modelId="{FB1AD3D3-0C20-444B-AA8B-89021ED95260}" type="sibTrans" cxnId="{E0B5660A-9AAE-7B4D-ABF6-A5FE13248A1B}">
      <dgm:prSet/>
      <dgm:spPr/>
      <dgm:t>
        <a:bodyPr/>
        <a:lstStyle/>
        <a:p>
          <a:endParaRPr lang="en-US" sz="1700">
            <a:latin typeface="Century Gothic" panose="020B0502020202020204" pitchFamily="34" charset="0"/>
          </a:endParaRPr>
        </a:p>
      </dgm:t>
    </dgm:pt>
    <dgm:pt modelId="{222AF81B-0A88-9E44-95D2-9B738A948374}">
      <dgm:prSet phldrT="[Text]" custT="1"/>
      <dgm:spPr/>
      <dgm:t>
        <a:bodyPr/>
        <a:lstStyle/>
        <a:p>
          <a:r>
            <a:rPr lang="en-US" sz="1700" dirty="0">
              <a:latin typeface="Century Gothic" panose="020B0502020202020204" pitchFamily="34" charset="0"/>
            </a:rPr>
            <a:t>Organizational Performance</a:t>
          </a:r>
        </a:p>
      </dgm:t>
    </dgm:pt>
    <dgm:pt modelId="{248C08F0-A0BB-D44C-92C4-266E06022438}" type="parTrans" cxnId="{B4EA5F4C-AAB6-CB4A-B15C-57079861DFE0}">
      <dgm:prSet/>
      <dgm:spPr/>
      <dgm:t>
        <a:bodyPr/>
        <a:lstStyle/>
        <a:p>
          <a:endParaRPr lang="en-US" sz="1700">
            <a:latin typeface="Century Gothic" panose="020B0502020202020204" pitchFamily="34" charset="0"/>
          </a:endParaRPr>
        </a:p>
      </dgm:t>
    </dgm:pt>
    <dgm:pt modelId="{4E43BCC0-030D-9B47-ABA4-C0E38B69FF18}" type="sibTrans" cxnId="{B4EA5F4C-AAB6-CB4A-B15C-57079861DFE0}">
      <dgm:prSet/>
      <dgm:spPr/>
      <dgm:t>
        <a:bodyPr/>
        <a:lstStyle/>
        <a:p>
          <a:endParaRPr lang="en-US" sz="1700">
            <a:latin typeface="Century Gothic" panose="020B0502020202020204" pitchFamily="34" charset="0"/>
          </a:endParaRPr>
        </a:p>
      </dgm:t>
    </dgm:pt>
    <dgm:pt modelId="{2A05276D-00CC-A442-806A-32DA1A6ED0AF}" type="pres">
      <dgm:prSet presAssocID="{3875A800-C19A-A14D-A9C4-3C591DA17B67}" presName="Name0" presStyleCnt="0">
        <dgm:presLayoutVars>
          <dgm:dir/>
          <dgm:resizeHandles val="exact"/>
        </dgm:presLayoutVars>
      </dgm:prSet>
      <dgm:spPr/>
    </dgm:pt>
    <dgm:pt modelId="{0C02C380-D319-0649-AB3B-6919DCC58C1D}" type="pres">
      <dgm:prSet presAssocID="{3875A800-C19A-A14D-A9C4-3C591DA17B67}" presName="arrow" presStyleLbl="bgShp" presStyleIdx="0" presStyleCnt="1"/>
      <dgm:spPr/>
    </dgm:pt>
    <dgm:pt modelId="{0355FD7A-4B98-4B4F-A87E-97A730FC1483}" type="pres">
      <dgm:prSet presAssocID="{3875A800-C19A-A14D-A9C4-3C591DA17B67}" presName="points" presStyleCnt="0"/>
      <dgm:spPr/>
    </dgm:pt>
    <dgm:pt modelId="{1A090A78-2B5D-9748-84B9-B5B5BB28F54F}" type="pres">
      <dgm:prSet presAssocID="{6A4772B0-A137-B94A-8561-494235F68728}" presName="compositeA" presStyleCnt="0"/>
      <dgm:spPr/>
    </dgm:pt>
    <dgm:pt modelId="{7B81E84B-801B-8B41-9C82-B69FFB8BBCE4}" type="pres">
      <dgm:prSet presAssocID="{6A4772B0-A137-B94A-8561-494235F68728}" presName="textA" presStyleLbl="revTx" presStyleIdx="0" presStyleCnt="4">
        <dgm:presLayoutVars>
          <dgm:bulletEnabled val="1"/>
        </dgm:presLayoutVars>
      </dgm:prSet>
      <dgm:spPr/>
    </dgm:pt>
    <dgm:pt modelId="{A14ACEA2-7B44-D142-B173-F5CCCAB1D471}" type="pres">
      <dgm:prSet presAssocID="{6A4772B0-A137-B94A-8561-494235F68728}" presName="circleA" presStyleLbl="node1" presStyleIdx="0" presStyleCnt="4"/>
      <dgm:spPr/>
    </dgm:pt>
    <dgm:pt modelId="{5B667D93-495F-E54B-9F55-7B956AFEB1E0}" type="pres">
      <dgm:prSet presAssocID="{6A4772B0-A137-B94A-8561-494235F68728}" presName="spaceA" presStyleCnt="0"/>
      <dgm:spPr/>
    </dgm:pt>
    <dgm:pt modelId="{A8C76D02-739F-0D4C-852B-C138E96E2F88}" type="pres">
      <dgm:prSet presAssocID="{01FFFCD3-D7BF-B94F-82AE-61D0AF839B81}" presName="space" presStyleCnt="0"/>
      <dgm:spPr/>
    </dgm:pt>
    <dgm:pt modelId="{C240953F-39EB-B742-BA94-3C9AE051FE32}" type="pres">
      <dgm:prSet presAssocID="{6D335E11-ADA8-5B4B-9761-78298D2ADC28}" presName="compositeB" presStyleCnt="0"/>
      <dgm:spPr/>
    </dgm:pt>
    <dgm:pt modelId="{6BF5491A-41EE-5946-8248-3D1FC8E0D34F}" type="pres">
      <dgm:prSet presAssocID="{6D335E11-ADA8-5B4B-9761-78298D2ADC28}" presName="textB" presStyleLbl="revTx" presStyleIdx="1" presStyleCnt="4">
        <dgm:presLayoutVars>
          <dgm:bulletEnabled val="1"/>
        </dgm:presLayoutVars>
      </dgm:prSet>
      <dgm:spPr/>
    </dgm:pt>
    <dgm:pt modelId="{C26602B6-B7F4-F840-B92A-0BADBD3E28B3}" type="pres">
      <dgm:prSet presAssocID="{6D335E11-ADA8-5B4B-9761-78298D2ADC28}" presName="circleB" presStyleLbl="node1" presStyleIdx="1" presStyleCnt="4"/>
      <dgm:spPr/>
    </dgm:pt>
    <dgm:pt modelId="{4D30BF09-027A-9F47-B000-0129A9A74F97}" type="pres">
      <dgm:prSet presAssocID="{6D335E11-ADA8-5B4B-9761-78298D2ADC28}" presName="spaceB" presStyleCnt="0"/>
      <dgm:spPr/>
    </dgm:pt>
    <dgm:pt modelId="{C4A60938-2DBF-084C-AB42-8F37809B6B04}" type="pres">
      <dgm:prSet presAssocID="{A730749E-CAAF-A74D-AB8A-518883006C3E}" presName="space" presStyleCnt="0"/>
      <dgm:spPr/>
    </dgm:pt>
    <dgm:pt modelId="{A000F7FB-5E3F-8941-B285-22AF3CC4E4E5}" type="pres">
      <dgm:prSet presAssocID="{722A8591-0B3E-224E-ACAC-D2AE9F6871E2}" presName="compositeA" presStyleCnt="0"/>
      <dgm:spPr/>
    </dgm:pt>
    <dgm:pt modelId="{E0CAB6C0-2EE1-434F-80B3-D18500A64A18}" type="pres">
      <dgm:prSet presAssocID="{722A8591-0B3E-224E-ACAC-D2AE9F6871E2}" presName="textA" presStyleLbl="revTx" presStyleIdx="2" presStyleCnt="4">
        <dgm:presLayoutVars>
          <dgm:bulletEnabled val="1"/>
        </dgm:presLayoutVars>
      </dgm:prSet>
      <dgm:spPr/>
    </dgm:pt>
    <dgm:pt modelId="{EA90683A-F585-6C4D-B446-8C754322419C}" type="pres">
      <dgm:prSet presAssocID="{722A8591-0B3E-224E-ACAC-D2AE9F6871E2}" presName="circleA" presStyleLbl="node1" presStyleIdx="2" presStyleCnt="4"/>
      <dgm:spPr/>
    </dgm:pt>
    <dgm:pt modelId="{192D4749-618F-9D48-A4EE-78E522E66B86}" type="pres">
      <dgm:prSet presAssocID="{722A8591-0B3E-224E-ACAC-D2AE9F6871E2}" presName="spaceA" presStyleCnt="0"/>
      <dgm:spPr/>
    </dgm:pt>
    <dgm:pt modelId="{8EC91A3F-D21A-924E-A8C2-252F44470225}" type="pres">
      <dgm:prSet presAssocID="{FB1AD3D3-0C20-444B-AA8B-89021ED95260}" presName="space" presStyleCnt="0"/>
      <dgm:spPr/>
    </dgm:pt>
    <dgm:pt modelId="{974A3E0B-9694-2B40-A5A0-2FB4EE361311}" type="pres">
      <dgm:prSet presAssocID="{222AF81B-0A88-9E44-95D2-9B738A948374}" presName="compositeB" presStyleCnt="0"/>
      <dgm:spPr/>
    </dgm:pt>
    <dgm:pt modelId="{FADE26D0-4E83-A143-B5BE-D86EAB85C303}" type="pres">
      <dgm:prSet presAssocID="{222AF81B-0A88-9E44-95D2-9B738A948374}" presName="textB" presStyleLbl="revTx" presStyleIdx="3" presStyleCnt="4">
        <dgm:presLayoutVars>
          <dgm:bulletEnabled val="1"/>
        </dgm:presLayoutVars>
      </dgm:prSet>
      <dgm:spPr/>
    </dgm:pt>
    <dgm:pt modelId="{975BDCDF-E7D4-8145-A165-567A729C25FA}" type="pres">
      <dgm:prSet presAssocID="{222AF81B-0A88-9E44-95D2-9B738A948374}" presName="circleB" presStyleLbl="node1" presStyleIdx="3" presStyleCnt="4"/>
      <dgm:spPr/>
    </dgm:pt>
    <dgm:pt modelId="{C568783E-F02E-DF4F-8FE5-DDA1658B11AD}" type="pres">
      <dgm:prSet presAssocID="{222AF81B-0A88-9E44-95D2-9B738A948374}" presName="spaceB" presStyleCnt="0"/>
      <dgm:spPr/>
    </dgm:pt>
  </dgm:ptLst>
  <dgm:cxnLst>
    <dgm:cxn modelId="{75740902-C445-3A4A-A29F-24820B9BB9EB}" type="presOf" srcId="{3875A800-C19A-A14D-A9C4-3C591DA17B67}" destId="{2A05276D-00CC-A442-806A-32DA1A6ED0AF}" srcOrd="0" destOrd="0" presId="urn:microsoft.com/office/officeart/2005/8/layout/hProcess11"/>
    <dgm:cxn modelId="{E0B5660A-9AAE-7B4D-ABF6-A5FE13248A1B}" srcId="{3875A800-C19A-A14D-A9C4-3C591DA17B67}" destId="{722A8591-0B3E-224E-ACAC-D2AE9F6871E2}" srcOrd="2" destOrd="0" parTransId="{E5732F7B-7A51-B249-A1D5-214B7C125AAF}" sibTransId="{FB1AD3D3-0C20-444B-AA8B-89021ED95260}"/>
    <dgm:cxn modelId="{FECF151A-7ACF-F940-A724-8D8E0C3A55E6}" srcId="{3875A800-C19A-A14D-A9C4-3C591DA17B67}" destId="{6D335E11-ADA8-5B4B-9761-78298D2ADC28}" srcOrd="1" destOrd="0" parTransId="{D58851CD-936C-C94E-82F4-F52DED7CECFA}" sibTransId="{A730749E-CAAF-A74D-AB8A-518883006C3E}"/>
    <dgm:cxn modelId="{1BF18147-8BBB-1C44-BA58-2DA5294C68AC}" type="presOf" srcId="{6A4772B0-A137-B94A-8561-494235F68728}" destId="{7B81E84B-801B-8B41-9C82-B69FFB8BBCE4}" srcOrd="0" destOrd="0" presId="urn:microsoft.com/office/officeart/2005/8/layout/hProcess11"/>
    <dgm:cxn modelId="{B4EA5F4C-AAB6-CB4A-B15C-57079861DFE0}" srcId="{3875A800-C19A-A14D-A9C4-3C591DA17B67}" destId="{222AF81B-0A88-9E44-95D2-9B738A948374}" srcOrd="3" destOrd="0" parTransId="{248C08F0-A0BB-D44C-92C4-266E06022438}" sibTransId="{4E43BCC0-030D-9B47-ABA4-C0E38B69FF18}"/>
    <dgm:cxn modelId="{540148AF-AFF7-574A-ADBA-977E6234023C}" srcId="{3875A800-C19A-A14D-A9C4-3C591DA17B67}" destId="{6A4772B0-A137-B94A-8561-494235F68728}" srcOrd="0" destOrd="0" parTransId="{97F80539-4163-5A42-BB25-47C50436D3D4}" sibTransId="{01FFFCD3-D7BF-B94F-82AE-61D0AF839B81}"/>
    <dgm:cxn modelId="{40AD14C0-9298-6049-9235-E3B9CC97FA1D}" type="presOf" srcId="{6D335E11-ADA8-5B4B-9761-78298D2ADC28}" destId="{6BF5491A-41EE-5946-8248-3D1FC8E0D34F}" srcOrd="0" destOrd="0" presId="urn:microsoft.com/office/officeart/2005/8/layout/hProcess11"/>
    <dgm:cxn modelId="{36724AC4-61DC-B74E-B685-7C7DAD532D58}" type="presOf" srcId="{722A8591-0B3E-224E-ACAC-D2AE9F6871E2}" destId="{E0CAB6C0-2EE1-434F-80B3-D18500A64A18}" srcOrd="0" destOrd="0" presId="urn:microsoft.com/office/officeart/2005/8/layout/hProcess11"/>
    <dgm:cxn modelId="{845F7FCA-A4E6-1C43-93E5-31B979DD0239}" type="presOf" srcId="{222AF81B-0A88-9E44-95D2-9B738A948374}" destId="{FADE26D0-4E83-A143-B5BE-D86EAB85C303}" srcOrd="0" destOrd="0" presId="urn:microsoft.com/office/officeart/2005/8/layout/hProcess11"/>
    <dgm:cxn modelId="{11D65319-01ED-C24B-9147-B252160A23B9}" type="presParOf" srcId="{2A05276D-00CC-A442-806A-32DA1A6ED0AF}" destId="{0C02C380-D319-0649-AB3B-6919DCC58C1D}" srcOrd="0" destOrd="0" presId="urn:microsoft.com/office/officeart/2005/8/layout/hProcess11"/>
    <dgm:cxn modelId="{F74D849C-1A67-364B-B388-FEA94CCC938D}" type="presParOf" srcId="{2A05276D-00CC-A442-806A-32DA1A6ED0AF}" destId="{0355FD7A-4B98-4B4F-A87E-97A730FC1483}" srcOrd="1" destOrd="0" presId="urn:microsoft.com/office/officeart/2005/8/layout/hProcess11"/>
    <dgm:cxn modelId="{CEF50FD3-0D27-FD4F-A9F8-3516C9BEAA9E}" type="presParOf" srcId="{0355FD7A-4B98-4B4F-A87E-97A730FC1483}" destId="{1A090A78-2B5D-9748-84B9-B5B5BB28F54F}" srcOrd="0" destOrd="0" presId="urn:microsoft.com/office/officeart/2005/8/layout/hProcess11"/>
    <dgm:cxn modelId="{BCE6C650-71C6-DD47-9452-55D9968411F0}" type="presParOf" srcId="{1A090A78-2B5D-9748-84B9-B5B5BB28F54F}" destId="{7B81E84B-801B-8B41-9C82-B69FFB8BBCE4}" srcOrd="0" destOrd="0" presId="urn:microsoft.com/office/officeart/2005/8/layout/hProcess11"/>
    <dgm:cxn modelId="{AF0CD20B-7E49-6C4A-842F-7D0E81B3CF8D}" type="presParOf" srcId="{1A090A78-2B5D-9748-84B9-B5B5BB28F54F}" destId="{A14ACEA2-7B44-D142-B173-F5CCCAB1D471}" srcOrd="1" destOrd="0" presId="urn:microsoft.com/office/officeart/2005/8/layout/hProcess11"/>
    <dgm:cxn modelId="{69B0376C-8C88-BD48-95BF-A9975AAABD11}" type="presParOf" srcId="{1A090A78-2B5D-9748-84B9-B5B5BB28F54F}" destId="{5B667D93-495F-E54B-9F55-7B956AFEB1E0}" srcOrd="2" destOrd="0" presId="urn:microsoft.com/office/officeart/2005/8/layout/hProcess11"/>
    <dgm:cxn modelId="{619B8661-C05F-B94E-A516-A5B476BBA732}" type="presParOf" srcId="{0355FD7A-4B98-4B4F-A87E-97A730FC1483}" destId="{A8C76D02-739F-0D4C-852B-C138E96E2F88}" srcOrd="1" destOrd="0" presId="urn:microsoft.com/office/officeart/2005/8/layout/hProcess11"/>
    <dgm:cxn modelId="{323DB080-2A01-6244-9A5B-21E2986FCA4F}" type="presParOf" srcId="{0355FD7A-4B98-4B4F-A87E-97A730FC1483}" destId="{C240953F-39EB-B742-BA94-3C9AE051FE32}" srcOrd="2" destOrd="0" presId="urn:microsoft.com/office/officeart/2005/8/layout/hProcess11"/>
    <dgm:cxn modelId="{7F5D886D-9F4D-CC44-86BD-94FD0865BC99}" type="presParOf" srcId="{C240953F-39EB-B742-BA94-3C9AE051FE32}" destId="{6BF5491A-41EE-5946-8248-3D1FC8E0D34F}" srcOrd="0" destOrd="0" presId="urn:microsoft.com/office/officeart/2005/8/layout/hProcess11"/>
    <dgm:cxn modelId="{9F67135D-9137-634B-9044-5C8F472ED925}" type="presParOf" srcId="{C240953F-39EB-B742-BA94-3C9AE051FE32}" destId="{C26602B6-B7F4-F840-B92A-0BADBD3E28B3}" srcOrd="1" destOrd="0" presId="urn:microsoft.com/office/officeart/2005/8/layout/hProcess11"/>
    <dgm:cxn modelId="{02A300A6-0005-ED41-AB4C-41C93DF7C54D}" type="presParOf" srcId="{C240953F-39EB-B742-BA94-3C9AE051FE32}" destId="{4D30BF09-027A-9F47-B000-0129A9A74F97}" srcOrd="2" destOrd="0" presId="urn:microsoft.com/office/officeart/2005/8/layout/hProcess11"/>
    <dgm:cxn modelId="{FFE9B4E9-E6FE-9545-8D1E-3CBCE9D8642B}" type="presParOf" srcId="{0355FD7A-4B98-4B4F-A87E-97A730FC1483}" destId="{C4A60938-2DBF-084C-AB42-8F37809B6B04}" srcOrd="3" destOrd="0" presId="urn:microsoft.com/office/officeart/2005/8/layout/hProcess11"/>
    <dgm:cxn modelId="{239E0367-0343-7548-9CE8-B0E32FB7ADE1}" type="presParOf" srcId="{0355FD7A-4B98-4B4F-A87E-97A730FC1483}" destId="{A000F7FB-5E3F-8941-B285-22AF3CC4E4E5}" srcOrd="4" destOrd="0" presId="urn:microsoft.com/office/officeart/2005/8/layout/hProcess11"/>
    <dgm:cxn modelId="{731F2561-FB70-A743-A33E-0E9B735DBA9B}" type="presParOf" srcId="{A000F7FB-5E3F-8941-B285-22AF3CC4E4E5}" destId="{E0CAB6C0-2EE1-434F-80B3-D18500A64A18}" srcOrd="0" destOrd="0" presId="urn:microsoft.com/office/officeart/2005/8/layout/hProcess11"/>
    <dgm:cxn modelId="{4E9EE289-897F-9D42-99DA-D3047B94684D}" type="presParOf" srcId="{A000F7FB-5E3F-8941-B285-22AF3CC4E4E5}" destId="{EA90683A-F585-6C4D-B446-8C754322419C}" srcOrd="1" destOrd="0" presId="urn:microsoft.com/office/officeart/2005/8/layout/hProcess11"/>
    <dgm:cxn modelId="{1A76C957-E737-9345-B389-DE8EE9CBCD94}" type="presParOf" srcId="{A000F7FB-5E3F-8941-B285-22AF3CC4E4E5}" destId="{192D4749-618F-9D48-A4EE-78E522E66B86}" srcOrd="2" destOrd="0" presId="urn:microsoft.com/office/officeart/2005/8/layout/hProcess11"/>
    <dgm:cxn modelId="{2BBD1980-DC62-9148-8BD7-D6CB31629157}" type="presParOf" srcId="{0355FD7A-4B98-4B4F-A87E-97A730FC1483}" destId="{8EC91A3F-D21A-924E-A8C2-252F44470225}" srcOrd="5" destOrd="0" presId="urn:microsoft.com/office/officeart/2005/8/layout/hProcess11"/>
    <dgm:cxn modelId="{F5A4740E-41F7-CA47-A2B3-49917FB51014}" type="presParOf" srcId="{0355FD7A-4B98-4B4F-A87E-97A730FC1483}" destId="{974A3E0B-9694-2B40-A5A0-2FB4EE361311}" srcOrd="6" destOrd="0" presId="urn:microsoft.com/office/officeart/2005/8/layout/hProcess11"/>
    <dgm:cxn modelId="{E1F8E4F6-95E6-F643-8516-F1074926889D}" type="presParOf" srcId="{974A3E0B-9694-2B40-A5A0-2FB4EE361311}" destId="{FADE26D0-4E83-A143-B5BE-D86EAB85C303}" srcOrd="0" destOrd="0" presId="urn:microsoft.com/office/officeart/2005/8/layout/hProcess11"/>
    <dgm:cxn modelId="{8933B531-CEA2-3D45-8977-F0F40EAD0C83}" type="presParOf" srcId="{974A3E0B-9694-2B40-A5A0-2FB4EE361311}" destId="{975BDCDF-E7D4-8145-A165-567A729C25FA}" srcOrd="1" destOrd="0" presId="urn:microsoft.com/office/officeart/2005/8/layout/hProcess11"/>
    <dgm:cxn modelId="{32E75502-263C-BC42-8C6B-66EAE53F361C}" type="presParOf" srcId="{974A3E0B-9694-2B40-A5A0-2FB4EE361311}" destId="{C568783E-F02E-DF4F-8FE5-DDA1658B11A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875A800-C19A-A14D-A9C4-3C591DA17B67}" type="doc">
      <dgm:prSet loTypeId="urn:microsoft.com/office/officeart/2005/8/layout/hProcess11" loCatId="" qsTypeId="urn:microsoft.com/office/officeart/2005/8/quickstyle/simple4" qsCatId="simple" csTypeId="urn:microsoft.com/office/officeart/2005/8/colors/accent1_2" csCatId="accent1" phldr="1"/>
      <dgm:spPr/>
    </dgm:pt>
    <dgm:pt modelId="{6D335E11-ADA8-5B4B-9761-78298D2ADC28}">
      <dgm:prSet phldrT="[Text]" custT="1"/>
      <dgm:spPr/>
      <dgm:t>
        <a:bodyPr/>
        <a:lstStyle/>
        <a:p>
          <a:r>
            <a:rPr lang="en-US" sz="1700" dirty="0">
              <a:latin typeface="Century Gothic" panose="020B0502020202020204" pitchFamily="34" charset="0"/>
            </a:rPr>
            <a:t>Team </a:t>
          </a:r>
          <a:r>
            <a:rPr lang="en-US" sz="1700" dirty="0">
              <a:solidFill>
                <a:srgbClr val="FF0000"/>
              </a:solidFill>
              <a:latin typeface="Century Gothic" panose="020B0502020202020204" pitchFamily="34" charset="0"/>
            </a:rPr>
            <a:t>Psychological Safety</a:t>
          </a:r>
        </a:p>
      </dgm:t>
    </dgm:pt>
    <dgm:pt modelId="{D58851CD-936C-C94E-82F4-F52DED7CECFA}" type="parTrans" cxnId="{FECF151A-7ACF-F940-A724-8D8E0C3A55E6}">
      <dgm:prSet/>
      <dgm:spPr/>
      <dgm:t>
        <a:bodyPr/>
        <a:lstStyle/>
        <a:p>
          <a:endParaRPr lang="en-US" sz="1700">
            <a:latin typeface="Century Gothic" panose="020B0502020202020204" pitchFamily="34" charset="0"/>
          </a:endParaRPr>
        </a:p>
      </dgm:t>
    </dgm:pt>
    <dgm:pt modelId="{A730749E-CAAF-A74D-AB8A-518883006C3E}" type="sibTrans" cxnId="{FECF151A-7ACF-F940-A724-8D8E0C3A55E6}">
      <dgm:prSet/>
      <dgm:spPr/>
      <dgm:t>
        <a:bodyPr/>
        <a:lstStyle/>
        <a:p>
          <a:endParaRPr lang="en-US" sz="1700">
            <a:latin typeface="Century Gothic" panose="020B0502020202020204" pitchFamily="34" charset="0"/>
          </a:endParaRPr>
        </a:p>
      </dgm:t>
    </dgm:pt>
    <dgm:pt modelId="{722A8591-0B3E-224E-ACAC-D2AE9F6871E2}">
      <dgm:prSet phldrT="[Text]" custT="1"/>
      <dgm:spPr/>
      <dgm:t>
        <a:bodyPr/>
        <a:lstStyle/>
        <a:p>
          <a:r>
            <a:rPr lang="en-US" sz="1700" dirty="0">
              <a:solidFill>
                <a:srgbClr val="FF0000"/>
              </a:solidFill>
              <a:latin typeface="Century Gothic" panose="020B0502020202020204" pitchFamily="34" charset="0"/>
            </a:rPr>
            <a:t>Team Learning </a:t>
          </a:r>
          <a:r>
            <a:rPr lang="en-US" sz="1700" dirty="0">
              <a:latin typeface="Century Gothic" panose="020B0502020202020204" pitchFamily="34" charset="0"/>
            </a:rPr>
            <a:t>Behavior</a:t>
          </a:r>
        </a:p>
      </dgm:t>
    </dgm:pt>
    <dgm:pt modelId="{E5732F7B-7A51-B249-A1D5-214B7C125AAF}" type="parTrans" cxnId="{E0B5660A-9AAE-7B4D-ABF6-A5FE13248A1B}">
      <dgm:prSet/>
      <dgm:spPr/>
      <dgm:t>
        <a:bodyPr/>
        <a:lstStyle/>
        <a:p>
          <a:endParaRPr lang="en-US" sz="1700">
            <a:latin typeface="Century Gothic" panose="020B0502020202020204" pitchFamily="34" charset="0"/>
          </a:endParaRPr>
        </a:p>
      </dgm:t>
    </dgm:pt>
    <dgm:pt modelId="{FB1AD3D3-0C20-444B-AA8B-89021ED95260}" type="sibTrans" cxnId="{E0B5660A-9AAE-7B4D-ABF6-A5FE13248A1B}">
      <dgm:prSet/>
      <dgm:spPr/>
      <dgm:t>
        <a:bodyPr/>
        <a:lstStyle/>
        <a:p>
          <a:endParaRPr lang="en-US" sz="1700">
            <a:latin typeface="Century Gothic" panose="020B0502020202020204" pitchFamily="34" charset="0"/>
          </a:endParaRPr>
        </a:p>
      </dgm:t>
    </dgm:pt>
    <dgm:pt modelId="{222AF81B-0A88-9E44-95D2-9B738A948374}">
      <dgm:prSet phldrT="[Text]" custT="1"/>
      <dgm:spPr/>
      <dgm:t>
        <a:bodyPr/>
        <a:lstStyle/>
        <a:p>
          <a:r>
            <a:rPr lang="en-US" sz="1700" dirty="0">
              <a:latin typeface="Century Gothic" panose="020B0502020202020204" pitchFamily="34" charset="0"/>
            </a:rPr>
            <a:t>Team Performance</a:t>
          </a:r>
        </a:p>
      </dgm:t>
    </dgm:pt>
    <dgm:pt modelId="{248C08F0-A0BB-D44C-92C4-266E06022438}" type="parTrans" cxnId="{B4EA5F4C-AAB6-CB4A-B15C-57079861DFE0}">
      <dgm:prSet/>
      <dgm:spPr/>
      <dgm:t>
        <a:bodyPr/>
        <a:lstStyle/>
        <a:p>
          <a:endParaRPr lang="en-US" sz="1700">
            <a:latin typeface="Century Gothic" panose="020B0502020202020204" pitchFamily="34" charset="0"/>
          </a:endParaRPr>
        </a:p>
      </dgm:t>
    </dgm:pt>
    <dgm:pt modelId="{4E43BCC0-030D-9B47-ABA4-C0E38B69FF18}" type="sibTrans" cxnId="{B4EA5F4C-AAB6-CB4A-B15C-57079861DFE0}">
      <dgm:prSet/>
      <dgm:spPr/>
      <dgm:t>
        <a:bodyPr/>
        <a:lstStyle/>
        <a:p>
          <a:endParaRPr lang="en-US" sz="1700">
            <a:latin typeface="Century Gothic" panose="020B0502020202020204" pitchFamily="34" charset="0"/>
          </a:endParaRPr>
        </a:p>
      </dgm:t>
    </dgm:pt>
    <dgm:pt modelId="{0BF32D73-C408-844F-8E4D-DBF281E7BCE1}">
      <dgm:prSet phldrT="[Text]" custT="1"/>
      <dgm:spPr/>
      <dgm:t>
        <a:bodyPr/>
        <a:lstStyle/>
        <a:p>
          <a:r>
            <a:rPr lang="en-US" sz="1700" dirty="0">
              <a:highlight>
                <a:srgbClr val="C0C0C0"/>
              </a:highlight>
              <a:latin typeface="Century Gothic" panose="020B0502020202020204" pitchFamily="34" charset="0"/>
            </a:rPr>
            <a:t>Team coaching/context support</a:t>
          </a:r>
        </a:p>
      </dgm:t>
    </dgm:pt>
    <dgm:pt modelId="{80276792-F287-6040-9FD1-93F80181F110}" type="parTrans" cxnId="{501CD775-779A-C744-8CBD-2D01E7AA70E6}">
      <dgm:prSet/>
      <dgm:spPr/>
      <dgm:t>
        <a:bodyPr/>
        <a:lstStyle/>
        <a:p>
          <a:endParaRPr lang="en-US" sz="1700">
            <a:latin typeface="Century Gothic" panose="020B0502020202020204" pitchFamily="34" charset="0"/>
          </a:endParaRPr>
        </a:p>
      </dgm:t>
    </dgm:pt>
    <dgm:pt modelId="{433DE6A7-B4AE-F348-99CD-00FA840C029C}" type="sibTrans" cxnId="{501CD775-779A-C744-8CBD-2D01E7AA70E6}">
      <dgm:prSet/>
      <dgm:spPr/>
      <dgm:t>
        <a:bodyPr/>
        <a:lstStyle/>
        <a:p>
          <a:endParaRPr lang="en-US" sz="1700">
            <a:latin typeface="Century Gothic" panose="020B0502020202020204" pitchFamily="34" charset="0"/>
          </a:endParaRPr>
        </a:p>
      </dgm:t>
    </dgm:pt>
    <dgm:pt modelId="{2A05276D-00CC-A442-806A-32DA1A6ED0AF}" type="pres">
      <dgm:prSet presAssocID="{3875A800-C19A-A14D-A9C4-3C591DA17B67}" presName="Name0" presStyleCnt="0">
        <dgm:presLayoutVars>
          <dgm:dir/>
          <dgm:resizeHandles val="exact"/>
        </dgm:presLayoutVars>
      </dgm:prSet>
      <dgm:spPr/>
    </dgm:pt>
    <dgm:pt modelId="{0C02C380-D319-0649-AB3B-6919DCC58C1D}" type="pres">
      <dgm:prSet presAssocID="{3875A800-C19A-A14D-A9C4-3C591DA17B67}" presName="arrow" presStyleLbl="bgShp" presStyleIdx="0" presStyleCnt="1" custLinFactNeighborY="2313"/>
      <dgm:spPr/>
    </dgm:pt>
    <dgm:pt modelId="{0355FD7A-4B98-4B4F-A87E-97A730FC1483}" type="pres">
      <dgm:prSet presAssocID="{3875A800-C19A-A14D-A9C4-3C591DA17B67}" presName="points" presStyleCnt="0"/>
      <dgm:spPr/>
    </dgm:pt>
    <dgm:pt modelId="{26B199E8-B95B-3E4C-AA6A-E0153081D124}" type="pres">
      <dgm:prSet presAssocID="{0BF32D73-C408-844F-8E4D-DBF281E7BCE1}" presName="compositeA" presStyleCnt="0"/>
      <dgm:spPr/>
    </dgm:pt>
    <dgm:pt modelId="{E776D834-8E2D-F14B-B4A3-1643F1904751}" type="pres">
      <dgm:prSet presAssocID="{0BF32D73-C408-844F-8E4D-DBF281E7BCE1}" presName="textA" presStyleLbl="revTx" presStyleIdx="0" presStyleCnt="4">
        <dgm:presLayoutVars>
          <dgm:bulletEnabled val="1"/>
        </dgm:presLayoutVars>
      </dgm:prSet>
      <dgm:spPr/>
    </dgm:pt>
    <dgm:pt modelId="{8F95E9AB-0A43-C546-AB01-C9882F573156}" type="pres">
      <dgm:prSet presAssocID="{0BF32D73-C408-844F-8E4D-DBF281E7BCE1}" presName="circleA" presStyleLbl="node1" presStyleIdx="0" presStyleCnt="4"/>
      <dgm:spPr/>
    </dgm:pt>
    <dgm:pt modelId="{6E7BABBC-DDF4-EA4B-BF8D-3B5BC8F7015F}" type="pres">
      <dgm:prSet presAssocID="{0BF32D73-C408-844F-8E4D-DBF281E7BCE1}" presName="spaceA" presStyleCnt="0"/>
      <dgm:spPr/>
    </dgm:pt>
    <dgm:pt modelId="{33717A00-189B-1040-BA06-B37966CD25A1}" type="pres">
      <dgm:prSet presAssocID="{433DE6A7-B4AE-F348-99CD-00FA840C029C}" presName="space" presStyleCnt="0"/>
      <dgm:spPr/>
    </dgm:pt>
    <dgm:pt modelId="{C240953F-39EB-B742-BA94-3C9AE051FE32}" type="pres">
      <dgm:prSet presAssocID="{6D335E11-ADA8-5B4B-9761-78298D2ADC28}" presName="compositeB" presStyleCnt="0"/>
      <dgm:spPr/>
    </dgm:pt>
    <dgm:pt modelId="{6BF5491A-41EE-5946-8248-3D1FC8E0D34F}" type="pres">
      <dgm:prSet presAssocID="{6D335E11-ADA8-5B4B-9761-78298D2ADC28}" presName="textB" presStyleLbl="revTx" presStyleIdx="1" presStyleCnt="4">
        <dgm:presLayoutVars>
          <dgm:bulletEnabled val="1"/>
        </dgm:presLayoutVars>
      </dgm:prSet>
      <dgm:spPr/>
    </dgm:pt>
    <dgm:pt modelId="{C26602B6-B7F4-F840-B92A-0BADBD3E28B3}" type="pres">
      <dgm:prSet presAssocID="{6D335E11-ADA8-5B4B-9761-78298D2ADC28}" presName="circleB" presStyleLbl="node1" presStyleIdx="1" presStyleCnt="4"/>
      <dgm:spPr/>
    </dgm:pt>
    <dgm:pt modelId="{4D30BF09-027A-9F47-B000-0129A9A74F97}" type="pres">
      <dgm:prSet presAssocID="{6D335E11-ADA8-5B4B-9761-78298D2ADC28}" presName="spaceB" presStyleCnt="0"/>
      <dgm:spPr/>
    </dgm:pt>
    <dgm:pt modelId="{C4A60938-2DBF-084C-AB42-8F37809B6B04}" type="pres">
      <dgm:prSet presAssocID="{A730749E-CAAF-A74D-AB8A-518883006C3E}" presName="space" presStyleCnt="0"/>
      <dgm:spPr/>
    </dgm:pt>
    <dgm:pt modelId="{A000F7FB-5E3F-8941-B285-22AF3CC4E4E5}" type="pres">
      <dgm:prSet presAssocID="{722A8591-0B3E-224E-ACAC-D2AE9F6871E2}" presName="compositeA" presStyleCnt="0"/>
      <dgm:spPr/>
    </dgm:pt>
    <dgm:pt modelId="{E0CAB6C0-2EE1-434F-80B3-D18500A64A18}" type="pres">
      <dgm:prSet presAssocID="{722A8591-0B3E-224E-ACAC-D2AE9F6871E2}" presName="textA" presStyleLbl="revTx" presStyleIdx="2" presStyleCnt="4">
        <dgm:presLayoutVars>
          <dgm:bulletEnabled val="1"/>
        </dgm:presLayoutVars>
      </dgm:prSet>
      <dgm:spPr/>
    </dgm:pt>
    <dgm:pt modelId="{EA90683A-F585-6C4D-B446-8C754322419C}" type="pres">
      <dgm:prSet presAssocID="{722A8591-0B3E-224E-ACAC-D2AE9F6871E2}" presName="circleA" presStyleLbl="node1" presStyleIdx="2" presStyleCnt="4"/>
      <dgm:spPr/>
    </dgm:pt>
    <dgm:pt modelId="{192D4749-618F-9D48-A4EE-78E522E66B86}" type="pres">
      <dgm:prSet presAssocID="{722A8591-0B3E-224E-ACAC-D2AE9F6871E2}" presName="spaceA" presStyleCnt="0"/>
      <dgm:spPr/>
    </dgm:pt>
    <dgm:pt modelId="{8EC91A3F-D21A-924E-A8C2-252F44470225}" type="pres">
      <dgm:prSet presAssocID="{FB1AD3D3-0C20-444B-AA8B-89021ED95260}" presName="space" presStyleCnt="0"/>
      <dgm:spPr/>
    </dgm:pt>
    <dgm:pt modelId="{974A3E0B-9694-2B40-A5A0-2FB4EE361311}" type="pres">
      <dgm:prSet presAssocID="{222AF81B-0A88-9E44-95D2-9B738A948374}" presName="compositeB" presStyleCnt="0"/>
      <dgm:spPr/>
    </dgm:pt>
    <dgm:pt modelId="{FADE26D0-4E83-A143-B5BE-D86EAB85C303}" type="pres">
      <dgm:prSet presAssocID="{222AF81B-0A88-9E44-95D2-9B738A948374}" presName="textB" presStyleLbl="revTx" presStyleIdx="3" presStyleCnt="4">
        <dgm:presLayoutVars>
          <dgm:bulletEnabled val="1"/>
        </dgm:presLayoutVars>
      </dgm:prSet>
      <dgm:spPr/>
    </dgm:pt>
    <dgm:pt modelId="{975BDCDF-E7D4-8145-A165-567A729C25FA}" type="pres">
      <dgm:prSet presAssocID="{222AF81B-0A88-9E44-95D2-9B738A948374}" presName="circleB" presStyleLbl="node1" presStyleIdx="3" presStyleCnt="4"/>
      <dgm:spPr/>
    </dgm:pt>
    <dgm:pt modelId="{C568783E-F02E-DF4F-8FE5-DDA1658B11AD}" type="pres">
      <dgm:prSet presAssocID="{222AF81B-0A88-9E44-95D2-9B738A948374}" presName="spaceB" presStyleCnt="0"/>
      <dgm:spPr/>
    </dgm:pt>
  </dgm:ptLst>
  <dgm:cxnLst>
    <dgm:cxn modelId="{E0B5660A-9AAE-7B4D-ABF6-A5FE13248A1B}" srcId="{3875A800-C19A-A14D-A9C4-3C591DA17B67}" destId="{722A8591-0B3E-224E-ACAC-D2AE9F6871E2}" srcOrd="2" destOrd="0" parTransId="{E5732F7B-7A51-B249-A1D5-214B7C125AAF}" sibTransId="{FB1AD3D3-0C20-444B-AA8B-89021ED95260}"/>
    <dgm:cxn modelId="{FECF151A-7ACF-F940-A724-8D8E0C3A55E6}" srcId="{3875A800-C19A-A14D-A9C4-3C591DA17B67}" destId="{6D335E11-ADA8-5B4B-9761-78298D2ADC28}" srcOrd="1" destOrd="0" parTransId="{D58851CD-936C-C94E-82F4-F52DED7CECFA}" sibTransId="{A730749E-CAAF-A74D-AB8A-518883006C3E}"/>
    <dgm:cxn modelId="{568F9443-7263-A04F-9BE6-840288213647}" type="presOf" srcId="{722A8591-0B3E-224E-ACAC-D2AE9F6871E2}" destId="{E0CAB6C0-2EE1-434F-80B3-D18500A64A18}" srcOrd="0" destOrd="0" presId="urn:microsoft.com/office/officeart/2005/8/layout/hProcess11"/>
    <dgm:cxn modelId="{2F25A94B-FD06-2145-927A-8A7900E98518}" type="presOf" srcId="{222AF81B-0A88-9E44-95D2-9B738A948374}" destId="{FADE26D0-4E83-A143-B5BE-D86EAB85C303}" srcOrd="0" destOrd="0" presId="urn:microsoft.com/office/officeart/2005/8/layout/hProcess11"/>
    <dgm:cxn modelId="{B4EA5F4C-AAB6-CB4A-B15C-57079861DFE0}" srcId="{3875A800-C19A-A14D-A9C4-3C591DA17B67}" destId="{222AF81B-0A88-9E44-95D2-9B738A948374}" srcOrd="3" destOrd="0" parTransId="{248C08F0-A0BB-D44C-92C4-266E06022438}" sibTransId="{4E43BCC0-030D-9B47-ABA4-C0E38B69FF18}"/>
    <dgm:cxn modelId="{501CD775-779A-C744-8CBD-2D01E7AA70E6}" srcId="{3875A800-C19A-A14D-A9C4-3C591DA17B67}" destId="{0BF32D73-C408-844F-8E4D-DBF281E7BCE1}" srcOrd="0" destOrd="0" parTransId="{80276792-F287-6040-9FD1-93F80181F110}" sibTransId="{433DE6A7-B4AE-F348-99CD-00FA840C029C}"/>
    <dgm:cxn modelId="{B3E7D383-6F35-6A45-8937-50F59310B5E4}" type="presOf" srcId="{0BF32D73-C408-844F-8E4D-DBF281E7BCE1}" destId="{E776D834-8E2D-F14B-B4A3-1643F1904751}" srcOrd="0" destOrd="0" presId="urn:microsoft.com/office/officeart/2005/8/layout/hProcess11"/>
    <dgm:cxn modelId="{8D96A589-2183-2B48-A607-65DCAE48E4BB}" type="presOf" srcId="{6D335E11-ADA8-5B4B-9761-78298D2ADC28}" destId="{6BF5491A-41EE-5946-8248-3D1FC8E0D34F}" srcOrd="0" destOrd="0" presId="urn:microsoft.com/office/officeart/2005/8/layout/hProcess11"/>
    <dgm:cxn modelId="{3B9361C6-19C0-0B4A-BA75-61895B92314F}" type="presOf" srcId="{3875A800-C19A-A14D-A9C4-3C591DA17B67}" destId="{2A05276D-00CC-A442-806A-32DA1A6ED0AF}" srcOrd="0" destOrd="0" presId="urn:microsoft.com/office/officeart/2005/8/layout/hProcess11"/>
    <dgm:cxn modelId="{9BCA8BD8-70FA-A741-9F42-12C91EA434B0}" type="presParOf" srcId="{2A05276D-00CC-A442-806A-32DA1A6ED0AF}" destId="{0C02C380-D319-0649-AB3B-6919DCC58C1D}" srcOrd="0" destOrd="0" presId="urn:microsoft.com/office/officeart/2005/8/layout/hProcess11"/>
    <dgm:cxn modelId="{96191B21-283A-6346-8FE3-C47F785C2162}" type="presParOf" srcId="{2A05276D-00CC-A442-806A-32DA1A6ED0AF}" destId="{0355FD7A-4B98-4B4F-A87E-97A730FC1483}" srcOrd="1" destOrd="0" presId="urn:microsoft.com/office/officeart/2005/8/layout/hProcess11"/>
    <dgm:cxn modelId="{3778D1FA-F8DA-F343-9F06-010C462B1668}" type="presParOf" srcId="{0355FD7A-4B98-4B4F-A87E-97A730FC1483}" destId="{26B199E8-B95B-3E4C-AA6A-E0153081D124}" srcOrd="0" destOrd="0" presId="urn:microsoft.com/office/officeart/2005/8/layout/hProcess11"/>
    <dgm:cxn modelId="{8F41F463-318B-C34B-9467-50E95E488F28}" type="presParOf" srcId="{26B199E8-B95B-3E4C-AA6A-E0153081D124}" destId="{E776D834-8E2D-F14B-B4A3-1643F1904751}" srcOrd="0" destOrd="0" presId="urn:microsoft.com/office/officeart/2005/8/layout/hProcess11"/>
    <dgm:cxn modelId="{228B70C5-4DEC-274A-8831-72970BB16285}" type="presParOf" srcId="{26B199E8-B95B-3E4C-AA6A-E0153081D124}" destId="{8F95E9AB-0A43-C546-AB01-C9882F573156}" srcOrd="1" destOrd="0" presId="urn:microsoft.com/office/officeart/2005/8/layout/hProcess11"/>
    <dgm:cxn modelId="{2F734E63-5C95-2240-ABA9-93417C4987C3}" type="presParOf" srcId="{26B199E8-B95B-3E4C-AA6A-E0153081D124}" destId="{6E7BABBC-DDF4-EA4B-BF8D-3B5BC8F7015F}" srcOrd="2" destOrd="0" presId="urn:microsoft.com/office/officeart/2005/8/layout/hProcess11"/>
    <dgm:cxn modelId="{10C87725-9D7B-2545-B491-780DDD11FEB0}" type="presParOf" srcId="{0355FD7A-4B98-4B4F-A87E-97A730FC1483}" destId="{33717A00-189B-1040-BA06-B37966CD25A1}" srcOrd="1" destOrd="0" presId="urn:microsoft.com/office/officeart/2005/8/layout/hProcess11"/>
    <dgm:cxn modelId="{6178615A-6A97-224B-B25D-6B0873CD0A64}" type="presParOf" srcId="{0355FD7A-4B98-4B4F-A87E-97A730FC1483}" destId="{C240953F-39EB-B742-BA94-3C9AE051FE32}" srcOrd="2" destOrd="0" presId="urn:microsoft.com/office/officeart/2005/8/layout/hProcess11"/>
    <dgm:cxn modelId="{74AFBAA9-8AA8-6E44-91A6-F1D895100103}" type="presParOf" srcId="{C240953F-39EB-B742-BA94-3C9AE051FE32}" destId="{6BF5491A-41EE-5946-8248-3D1FC8E0D34F}" srcOrd="0" destOrd="0" presId="urn:microsoft.com/office/officeart/2005/8/layout/hProcess11"/>
    <dgm:cxn modelId="{6007E59C-EA04-7547-A987-CC8676CE66E8}" type="presParOf" srcId="{C240953F-39EB-B742-BA94-3C9AE051FE32}" destId="{C26602B6-B7F4-F840-B92A-0BADBD3E28B3}" srcOrd="1" destOrd="0" presId="urn:microsoft.com/office/officeart/2005/8/layout/hProcess11"/>
    <dgm:cxn modelId="{0BF152F3-177D-D943-A0EE-AD3D704ECD39}" type="presParOf" srcId="{C240953F-39EB-B742-BA94-3C9AE051FE32}" destId="{4D30BF09-027A-9F47-B000-0129A9A74F97}" srcOrd="2" destOrd="0" presId="urn:microsoft.com/office/officeart/2005/8/layout/hProcess11"/>
    <dgm:cxn modelId="{6EDD9A96-5771-9548-B161-77C0D561873D}" type="presParOf" srcId="{0355FD7A-4B98-4B4F-A87E-97A730FC1483}" destId="{C4A60938-2DBF-084C-AB42-8F37809B6B04}" srcOrd="3" destOrd="0" presId="urn:microsoft.com/office/officeart/2005/8/layout/hProcess11"/>
    <dgm:cxn modelId="{580467E6-B8CB-494F-8733-CDE4901E9E93}" type="presParOf" srcId="{0355FD7A-4B98-4B4F-A87E-97A730FC1483}" destId="{A000F7FB-5E3F-8941-B285-22AF3CC4E4E5}" srcOrd="4" destOrd="0" presId="urn:microsoft.com/office/officeart/2005/8/layout/hProcess11"/>
    <dgm:cxn modelId="{5D7E2958-2350-0244-9100-FE9D9BF6CE76}" type="presParOf" srcId="{A000F7FB-5E3F-8941-B285-22AF3CC4E4E5}" destId="{E0CAB6C0-2EE1-434F-80B3-D18500A64A18}" srcOrd="0" destOrd="0" presId="urn:microsoft.com/office/officeart/2005/8/layout/hProcess11"/>
    <dgm:cxn modelId="{8B7BBBEF-E9A1-E64A-ADE6-6084B3B9F2C3}" type="presParOf" srcId="{A000F7FB-5E3F-8941-B285-22AF3CC4E4E5}" destId="{EA90683A-F585-6C4D-B446-8C754322419C}" srcOrd="1" destOrd="0" presId="urn:microsoft.com/office/officeart/2005/8/layout/hProcess11"/>
    <dgm:cxn modelId="{731688B8-08E1-0548-ACCD-35C5D90EBEF1}" type="presParOf" srcId="{A000F7FB-5E3F-8941-B285-22AF3CC4E4E5}" destId="{192D4749-618F-9D48-A4EE-78E522E66B86}" srcOrd="2" destOrd="0" presId="urn:microsoft.com/office/officeart/2005/8/layout/hProcess11"/>
    <dgm:cxn modelId="{44E5C009-BB64-1B4D-950F-F2D531CEC05B}" type="presParOf" srcId="{0355FD7A-4B98-4B4F-A87E-97A730FC1483}" destId="{8EC91A3F-D21A-924E-A8C2-252F44470225}" srcOrd="5" destOrd="0" presId="urn:microsoft.com/office/officeart/2005/8/layout/hProcess11"/>
    <dgm:cxn modelId="{6C93EA30-BB84-BC45-BEE0-14E7EE322E20}" type="presParOf" srcId="{0355FD7A-4B98-4B4F-A87E-97A730FC1483}" destId="{974A3E0B-9694-2B40-A5A0-2FB4EE361311}" srcOrd="6" destOrd="0" presId="urn:microsoft.com/office/officeart/2005/8/layout/hProcess11"/>
    <dgm:cxn modelId="{70048E82-7352-824A-9A8A-D0FD9E1CA7BB}" type="presParOf" srcId="{974A3E0B-9694-2B40-A5A0-2FB4EE361311}" destId="{FADE26D0-4E83-A143-B5BE-D86EAB85C303}" srcOrd="0" destOrd="0" presId="urn:microsoft.com/office/officeart/2005/8/layout/hProcess11"/>
    <dgm:cxn modelId="{2E97A560-C7C4-7040-B992-FC7399D2B85D}" type="presParOf" srcId="{974A3E0B-9694-2B40-A5A0-2FB4EE361311}" destId="{975BDCDF-E7D4-8145-A165-567A729C25FA}" srcOrd="1" destOrd="0" presId="urn:microsoft.com/office/officeart/2005/8/layout/hProcess11"/>
    <dgm:cxn modelId="{9BD5AEFB-E041-C44E-B22B-784CFC7292F2}" type="presParOf" srcId="{974A3E0B-9694-2B40-A5A0-2FB4EE361311}" destId="{C568783E-F02E-DF4F-8FE5-DDA1658B11AD}"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3017C-1D68-5E44-BFE5-E9E00F4194C6}"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BB812169-4962-174F-B447-E6C6E44F9EF0}">
      <dgm:prSet phldrT="[Text]" custT="1"/>
      <dgm:spPr/>
      <dgm:t>
        <a:bodyPr/>
        <a:lstStyle/>
        <a:p>
          <a:r>
            <a:rPr lang="en-US" sz="2500" dirty="0">
              <a:latin typeface="Century Gothic"/>
              <a:cs typeface="Century Gothic"/>
            </a:rPr>
            <a:t>Care System</a:t>
          </a:r>
        </a:p>
      </dgm:t>
    </dgm:pt>
    <dgm:pt modelId="{84C42F71-C57E-2246-A0D2-5EDB0C98BF3D}" type="parTrans" cxnId="{606F624B-14DE-D346-80F1-B6C4604D1822}">
      <dgm:prSet/>
      <dgm:spPr/>
      <dgm:t>
        <a:bodyPr/>
        <a:lstStyle/>
        <a:p>
          <a:endParaRPr lang="en-US"/>
        </a:p>
      </dgm:t>
    </dgm:pt>
    <dgm:pt modelId="{BFBE3156-B862-C54A-A587-63B2C8A75ABC}" type="sibTrans" cxnId="{606F624B-14DE-D346-80F1-B6C4604D1822}">
      <dgm:prSet/>
      <dgm:spPr/>
      <dgm:t>
        <a:bodyPr/>
        <a:lstStyle/>
        <a:p>
          <a:endParaRPr lang="en-US"/>
        </a:p>
      </dgm:t>
    </dgm:pt>
    <dgm:pt modelId="{55FA8CCA-B6A9-E045-AC8B-5F3F5C2BE3E7}">
      <dgm:prSet phldrT="[Text]" custT="1"/>
      <dgm:spPr/>
      <dgm:t>
        <a:bodyPr/>
        <a:lstStyle/>
        <a:p>
          <a:r>
            <a:rPr lang="en-US" sz="2500" dirty="0">
              <a:latin typeface="Century Gothic"/>
              <a:cs typeface="Century Gothic"/>
            </a:rPr>
            <a:t>Regulatory environment</a:t>
          </a:r>
        </a:p>
      </dgm:t>
    </dgm:pt>
    <dgm:pt modelId="{BD3E69B0-2A9F-A745-B2D4-D92B5A335225}" type="parTrans" cxnId="{49480C8F-0137-CB48-AFB3-BE8C8A837949}">
      <dgm:prSet/>
      <dgm:spPr/>
      <dgm:t>
        <a:bodyPr/>
        <a:lstStyle/>
        <a:p>
          <a:endParaRPr lang="en-US"/>
        </a:p>
      </dgm:t>
    </dgm:pt>
    <dgm:pt modelId="{B239A13B-6BFA-7848-B687-2CFB114CA661}" type="sibTrans" cxnId="{49480C8F-0137-CB48-AFB3-BE8C8A837949}">
      <dgm:prSet/>
      <dgm:spPr/>
      <dgm:t>
        <a:bodyPr/>
        <a:lstStyle/>
        <a:p>
          <a:endParaRPr lang="en-US"/>
        </a:p>
      </dgm:t>
    </dgm:pt>
    <dgm:pt modelId="{BE04E511-91C4-3B4D-B066-42B854105776}">
      <dgm:prSet phldrT="[Text]" custT="1"/>
      <dgm:spPr/>
      <dgm:t>
        <a:bodyPr/>
        <a:lstStyle/>
        <a:p>
          <a:r>
            <a:rPr lang="en-US" sz="2500" dirty="0">
              <a:latin typeface="Century Gothic"/>
              <a:cs typeface="Century Gothic"/>
            </a:rPr>
            <a:t>Organizations facilitate </a:t>
          </a:r>
          <a:r>
            <a:rPr lang="en-US" sz="2500" dirty="0">
              <a:solidFill>
                <a:srgbClr val="FF0000"/>
              </a:solidFill>
              <a:latin typeface="Century Gothic"/>
              <a:cs typeface="Century Gothic"/>
            </a:rPr>
            <a:t>teams</a:t>
          </a:r>
        </a:p>
      </dgm:t>
    </dgm:pt>
    <dgm:pt modelId="{3CE30A9E-B8AC-FC4F-B4FA-3A6AB45931F8}" type="parTrans" cxnId="{54D0B102-2B9E-BA40-8F0C-7261494BD1DB}">
      <dgm:prSet/>
      <dgm:spPr/>
      <dgm:t>
        <a:bodyPr/>
        <a:lstStyle/>
        <a:p>
          <a:endParaRPr lang="en-US"/>
        </a:p>
      </dgm:t>
    </dgm:pt>
    <dgm:pt modelId="{B0D81812-98A6-7F43-A9D9-B464DC8E7C08}" type="sibTrans" cxnId="{54D0B102-2B9E-BA40-8F0C-7261494BD1DB}">
      <dgm:prSet/>
      <dgm:spPr/>
      <dgm:t>
        <a:bodyPr/>
        <a:lstStyle/>
        <a:p>
          <a:endParaRPr lang="en-US"/>
        </a:p>
      </dgm:t>
    </dgm:pt>
    <dgm:pt modelId="{54A014EA-9194-6645-94E6-63DE45B2A86A}">
      <dgm:prSet phldrT="[Text]" custT="1"/>
      <dgm:spPr/>
      <dgm:t>
        <a:bodyPr/>
        <a:lstStyle/>
        <a:p>
          <a:r>
            <a:rPr lang="en-US" sz="2500" dirty="0">
              <a:latin typeface="Century Gothic"/>
              <a:cs typeface="Century Gothic"/>
            </a:rPr>
            <a:t>Patient-centered </a:t>
          </a:r>
          <a:r>
            <a:rPr lang="en-US" sz="2500" dirty="0">
              <a:solidFill>
                <a:srgbClr val="FF0000"/>
              </a:solidFill>
              <a:latin typeface="Century Gothic"/>
              <a:cs typeface="Century Gothic"/>
            </a:rPr>
            <a:t>teams</a:t>
          </a:r>
        </a:p>
      </dgm:t>
    </dgm:pt>
    <dgm:pt modelId="{75EA64D1-EE7A-D145-9A40-8C074594A65C}" type="parTrans" cxnId="{BBFE1577-1101-8B47-876C-8122FF286C02}">
      <dgm:prSet/>
      <dgm:spPr/>
      <dgm:t>
        <a:bodyPr/>
        <a:lstStyle/>
        <a:p>
          <a:endParaRPr lang="en-US"/>
        </a:p>
      </dgm:t>
    </dgm:pt>
    <dgm:pt modelId="{B5364795-1F2B-9147-9F65-2C9146021D98}" type="sibTrans" cxnId="{BBFE1577-1101-8B47-876C-8122FF286C02}">
      <dgm:prSet/>
      <dgm:spPr/>
      <dgm:t>
        <a:bodyPr/>
        <a:lstStyle/>
        <a:p>
          <a:endParaRPr lang="en-US"/>
        </a:p>
      </dgm:t>
    </dgm:pt>
    <dgm:pt modelId="{5806F14F-C392-6E44-8B89-92B3E2F4F06E}">
      <dgm:prSet phldrT="[Text]" custT="1"/>
      <dgm:spPr/>
      <dgm:t>
        <a:bodyPr/>
        <a:lstStyle/>
        <a:p>
          <a:r>
            <a:rPr lang="en-US" sz="2500" dirty="0">
              <a:solidFill>
                <a:schemeClr val="tx1"/>
              </a:solidFill>
              <a:latin typeface="Century Gothic"/>
              <a:cs typeface="Century Gothic"/>
            </a:rPr>
            <a:t>Population</a:t>
          </a:r>
          <a:r>
            <a:rPr lang="en-US" sz="2500" dirty="0">
              <a:solidFill>
                <a:srgbClr val="FF0000"/>
              </a:solidFill>
              <a:latin typeface="Century Gothic"/>
              <a:cs typeface="Century Gothic"/>
            </a:rPr>
            <a:t> Outcomes</a:t>
          </a:r>
        </a:p>
      </dgm:t>
    </dgm:pt>
    <dgm:pt modelId="{71929572-F585-A446-B049-05517B69A65F}" type="parTrans" cxnId="{0C1664E9-F62E-534E-95EB-C252687CA54C}">
      <dgm:prSet/>
      <dgm:spPr/>
      <dgm:t>
        <a:bodyPr/>
        <a:lstStyle/>
        <a:p>
          <a:endParaRPr lang="en-US"/>
        </a:p>
      </dgm:t>
    </dgm:pt>
    <dgm:pt modelId="{DA6DEC5B-0CE6-394B-B636-8FDF2FD7894D}" type="sibTrans" cxnId="{0C1664E9-F62E-534E-95EB-C252687CA54C}">
      <dgm:prSet/>
      <dgm:spPr/>
      <dgm:t>
        <a:bodyPr/>
        <a:lstStyle/>
        <a:p>
          <a:endParaRPr lang="en-US"/>
        </a:p>
      </dgm:t>
    </dgm:pt>
    <dgm:pt modelId="{338C5129-106E-2448-9439-0207CC0150BC}" type="pres">
      <dgm:prSet presAssocID="{4553017C-1D68-5E44-BFE5-E9E00F4194C6}" presName="hierChild1" presStyleCnt="0">
        <dgm:presLayoutVars>
          <dgm:chPref val="1"/>
          <dgm:dir/>
          <dgm:animOne val="branch"/>
          <dgm:animLvl val="lvl"/>
          <dgm:resizeHandles/>
        </dgm:presLayoutVars>
      </dgm:prSet>
      <dgm:spPr/>
    </dgm:pt>
    <dgm:pt modelId="{A34039B7-13DA-CC46-A8DC-44E2613FFD98}" type="pres">
      <dgm:prSet presAssocID="{BB812169-4962-174F-B447-E6C6E44F9EF0}" presName="hierRoot1" presStyleCnt="0"/>
      <dgm:spPr/>
    </dgm:pt>
    <dgm:pt modelId="{8BC792C3-98C2-B840-954F-55519A4EED90}" type="pres">
      <dgm:prSet presAssocID="{BB812169-4962-174F-B447-E6C6E44F9EF0}" presName="composite" presStyleCnt="0"/>
      <dgm:spPr/>
    </dgm:pt>
    <dgm:pt modelId="{0A7108EC-0C0F-E24C-A948-681995BD475D}" type="pres">
      <dgm:prSet presAssocID="{BB812169-4962-174F-B447-E6C6E44F9EF0}" presName="background" presStyleLbl="node0" presStyleIdx="0" presStyleCnt="1"/>
      <dgm:spPr>
        <a:solidFill>
          <a:schemeClr val="bg1">
            <a:lumMod val="75000"/>
          </a:schemeClr>
        </a:solidFill>
      </dgm:spPr>
    </dgm:pt>
    <dgm:pt modelId="{1740160F-F3B3-F94C-B222-FDC36976F6EE}" type="pres">
      <dgm:prSet presAssocID="{BB812169-4962-174F-B447-E6C6E44F9EF0}" presName="text" presStyleLbl="fgAcc0" presStyleIdx="0" presStyleCnt="1" custScaleX="248063" custScaleY="207727">
        <dgm:presLayoutVars>
          <dgm:chPref val="3"/>
        </dgm:presLayoutVars>
      </dgm:prSet>
      <dgm:spPr/>
    </dgm:pt>
    <dgm:pt modelId="{78FEDC62-3D0A-4640-9290-0FD3D55EBC5E}" type="pres">
      <dgm:prSet presAssocID="{BB812169-4962-174F-B447-E6C6E44F9EF0}" presName="hierChild2" presStyleCnt="0"/>
      <dgm:spPr/>
    </dgm:pt>
    <dgm:pt modelId="{FA6F8FBE-C20C-964F-A0EF-9EC13D033417}" type="pres">
      <dgm:prSet presAssocID="{BD3E69B0-2A9F-A745-B2D4-D92B5A335225}" presName="Name10" presStyleLbl="parChTrans1D2" presStyleIdx="0" presStyleCnt="4"/>
      <dgm:spPr/>
    </dgm:pt>
    <dgm:pt modelId="{5FC797D4-8892-6248-8360-5E0C7AF06909}" type="pres">
      <dgm:prSet presAssocID="{55FA8CCA-B6A9-E045-AC8B-5F3F5C2BE3E7}" presName="hierRoot2" presStyleCnt="0"/>
      <dgm:spPr/>
    </dgm:pt>
    <dgm:pt modelId="{ACEFBCF8-90C8-FB4F-A9DE-7A34F1732B07}" type="pres">
      <dgm:prSet presAssocID="{55FA8CCA-B6A9-E045-AC8B-5F3F5C2BE3E7}" presName="composite2" presStyleCnt="0"/>
      <dgm:spPr/>
    </dgm:pt>
    <dgm:pt modelId="{D27BB038-4161-AD4B-86A6-9B05E52456D6}" type="pres">
      <dgm:prSet presAssocID="{55FA8CCA-B6A9-E045-AC8B-5F3F5C2BE3E7}" presName="background2" presStyleLbl="node2" presStyleIdx="0" presStyleCnt="4"/>
      <dgm:spPr>
        <a:solidFill>
          <a:schemeClr val="bg1">
            <a:lumMod val="75000"/>
          </a:schemeClr>
        </a:solidFill>
      </dgm:spPr>
    </dgm:pt>
    <dgm:pt modelId="{1A07067D-36AD-8F4C-99A2-EE36347FB424}" type="pres">
      <dgm:prSet presAssocID="{55FA8CCA-B6A9-E045-AC8B-5F3F5C2BE3E7}" presName="text2" presStyleLbl="fgAcc2" presStyleIdx="0" presStyleCnt="4" custScaleX="271105" custScaleY="207727">
        <dgm:presLayoutVars>
          <dgm:chPref val="3"/>
        </dgm:presLayoutVars>
      </dgm:prSet>
      <dgm:spPr/>
    </dgm:pt>
    <dgm:pt modelId="{9C2434D4-D51F-1749-9EEA-6A9AD6DADF8E}" type="pres">
      <dgm:prSet presAssocID="{55FA8CCA-B6A9-E045-AC8B-5F3F5C2BE3E7}" presName="hierChild3" presStyleCnt="0"/>
      <dgm:spPr/>
    </dgm:pt>
    <dgm:pt modelId="{DC78756D-418C-1A43-BF42-A2D7E5614CF1}" type="pres">
      <dgm:prSet presAssocID="{3CE30A9E-B8AC-FC4F-B4FA-3A6AB45931F8}" presName="Name10" presStyleLbl="parChTrans1D2" presStyleIdx="1" presStyleCnt="4"/>
      <dgm:spPr/>
    </dgm:pt>
    <dgm:pt modelId="{0A191ACB-6F88-7E43-8EE5-611825C73D9F}" type="pres">
      <dgm:prSet presAssocID="{BE04E511-91C4-3B4D-B066-42B854105776}" presName="hierRoot2" presStyleCnt="0"/>
      <dgm:spPr/>
    </dgm:pt>
    <dgm:pt modelId="{55435DEB-4AC4-8944-9597-304ACCD982D6}" type="pres">
      <dgm:prSet presAssocID="{BE04E511-91C4-3B4D-B066-42B854105776}" presName="composite2" presStyleCnt="0"/>
      <dgm:spPr/>
    </dgm:pt>
    <dgm:pt modelId="{DB3E8209-44CF-3645-8475-1AD98E9B7803}" type="pres">
      <dgm:prSet presAssocID="{BE04E511-91C4-3B4D-B066-42B854105776}" presName="background2" presStyleLbl="node2" presStyleIdx="1" presStyleCnt="4"/>
      <dgm:spPr/>
    </dgm:pt>
    <dgm:pt modelId="{22E250F2-1762-8340-AE5B-AF2736B6D5BE}" type="pres">
      <dgm:prSet presAssocID="{BE04E511-91C4-3B4D-B066-42B854105776}" presName="text2" presStyleLbl="fgAcc2" presStyleIdx="1" presStyleCnt="4" custScaleX="309067" custScaleY="207727">
        <dgm:presLayoutVars>
          <dgm:chPref val="3"/>
        </dgm:presLayoutVars>
      </dgm:prSet>
      <dgm:spPr/>
    </dgm:pt>
    <dgm:pt modelId="{E2DCAD87-72A9-D547-9077-B71C7A245019}" type="pres">
      <dgm:prSet presAssocID="{BE04E511-91C4-3B4D-B066-42B854105776}" presName="hierChild3" presStyleCnt="0"/>
      <dgm:spPr/>
    </dgm:pt>
    <dgm:pt modelId="{42F9C97C-7659-AE49-AFD0-68B4B894080D}" type="pres">
      <dgm:prSet presAssocID="{75EA64D1-EE7A-D145-9A40-8C074594A65C}" presName="Name10" presStyleLbl="parChTrans1D2" presStyleIdx="2" presStyleCnt="4"/>
      <dgm:spPr/>
    </dgm:pt>
    <dgm:pt modelId="{39D97FEC-3807-694B-8A6C-27B8D9052D68}" type="pres">
      <dgm:prSet presAssocID="{54A014EA-9194-6645-94E6-63DE45B2A86A}" presName="hierRoot2" presStyleCnt="0"/>
      <dgm:spPr/>
    </dgm:pt>
    <dgm:pt modelId="{41AB338C-1596-2947-A824-DE46140D1366}" type="pres">
      <dgm:prSet presAssocID="{54A014EA-9194-6645-94E6-63DE45B2A86A}" presName="composite2" presStyleCnt="0"/>
      <dgm:spPr/>
    </dgm:pt>
    <dgm:pt modelId="{44DABB06-8572-F842-B406-1040B954D44D}" type="pres">
      <dgm:prSet presAssocID="{54A014EA-9194-6645-94E6-63DE45B2A86A}" presName="background2" presStyleLbl="node2" presStyleIdx="2" presStyleCnt="4"/>
      <dgm:spPr/>
    </dgm:pt>
    <dgm:pt modelId="{28F8BBD2-DE90-7F41-A00B-DB61752F8250}" type="pres">
      <dgm:prSet presAssocID="{54A014EA-9194-6645-94E6-63DE45B2A86A}" presName="text2" presStyleLbl="fgAcc2" presStyleIdx="2" presStyleCnt="4" custScaleX="211428" custScaleY="207727">
        <dgm:presLayoutVars>
          <dgm:chPref val="3"/>
        </dgm:presLayoutVars>
      </dgm:prSet>
      <dgm:spPr/>
    </dgm:pt>
    <dgm:pt modelId="{1B95E6FB-CD9D-E249-884D-8B8D3C78F061}" type="pres">
      <dgm:prSet presAssocID="{54A014EA-9194-6645-94E6-63DE45B2A86A}" presName="hierChild3" presStyleCnt="0"/>
      <dgm:spPr/>
    </dgm:pt>
    <dgm:pt modelId="{00F8DBDF-94BB-5C4E-B2F6-90B158A092A1}" type="pres">
      <dgm:prSet presAssocID="{71929572-F585-A446-B049-05517B69A65F}" presName="Name10" presStyleLbl="parChTrans1D2" presStyleIdx="3" presStyleCnt="4"/>
      <dgm:spPr/>
    </dgm:pt>
    <dgm:pt modelId="{6623268C-938F-E846-ABA0-1ACC1A7925D4}" type="pres">
      <dgm:prSet presAssocID="{5806F14F-C392-6E44-8B89-92B3E2F4F06E}" presName="hierRoot2" presStyleCnt="0"/>
      <dgm:spPr/>
    </dgm:pt>
    <dgm:pt modelId="{4B2B9E56-1905-4244-BEB3-F7C5DF5D03FB}" type="pres">
      <dgm:prSet presAssocID="{5806F14F-C392-6E44-8B89-92B3E2F4F06E}" presName="composite2" presStyleCnt="0"/>
      <dgm:spPr/>
    </dgm:pt>
    <dgm:pt modelId="{859EABA0-002B-4343-B21A-1612B30DDE05}" type="pres">
      <dgm:prSet presAssocID="{5806F14F-C392-6E44-8B89-92B3E2F4F06E}" presName="background2" presStyleLbl="node2" presStyleIdx="3" presStyleCnt="4"/>
      <dgm:spPr/>
    </dgm:pt>
    <dgm:pt modelId="{56085E4E-C88F-624E-8B6D-EC2C12FA163C}" type="pres">
      <dgm:prSet presAssocID="{5806F14F-C392-6E44-8B89-92B3E2F4F06E}" presName="text2" presStyleLbl="fgAcc2" presStyleIdx="3" presStyleCnt="4" custScaleX="248063" custScaleY="207727">
        <dgm:presLayoutVars>
          <dgm:chPref val="3"/>
        </dgm:presLayoutVars>
      </dgm:prSet>
      <dgm:spPr/>
    </dgm:pt>
    <dgm:pt modelId="{ABE3FBC0-F42B-E141-980C-55E2EDCFFC8F}" type="pres">
      <dgm:prSet presAssocID="{5806F14F-C392-6E44-8B89-92B3E2F4F06E}" presName="hierChild3" presStyleCnt="0"/>
      <dgm:spPr/>
    </dgm:pt>
  </dgm:ptLst>
  <dgm:cxnLst>
    <dgm:cxn modelId="{54D0B102-2B9E-BA40-8F0C-7261494BD1DB}" srcId="{BB812169-4962-174F-B447-E6C6E44F9EF0}" destId="{BE04E511-91C4-3B4D-B066-42B854105776}" srcOrd="1" destOrd="0" parTransId="{3CE30A9E-B8AC-FC4F-B4FA-3A6AB45931F8}" sibTransId="{B0D81812-98A6-7F43-A9D9-B464DC8E7C08}"/>
    <dgm:cxn modelId="{CD0DF31E-9CE8-314F-84DB-A233853289C7}" type="presOf" srcId="{54A014EA-9194-6645-94E6-63DE45B2A86A}" destId="{28F8BBD2-DE90-7F41-A00B-DB61752F8250}" srcOrd="0" destOrd="0" presId="urn:microsoft.com/office/officeart/2005/8/layout/hierarchy1"/>
    <dgm:cxn modelId="{D841465F-01F0-FD46-921A-EF659C09B7A5}" type="presOf" srcId="{71929572-F585-A446-B049-05517B69A65F}" destId="{00F8DBDF-94BB-5C4E-B2F6-90B158A092A1}" srcOrd="0" destOrd="0" presId="urn:microsoft.com/office/officeart/2005/8/layout/hierarchy1"/>
    <dgm:cxn modelId="{606F624B-14DE-D346-80F1-B6C4604D1822}" srcId="{4553017C-1D68-5E44-BFE5-E9E00F4194C6}" destId="{BB812169-4962-174F-B447-E6C6E44F9EF0}" srcOrd="0" destOrd="0" parTransId="{84C42F71-C57E-2246-A0D2-5EDB0C98BF3D}" sibTransId="{BFBE3156-B862-C54A-A587-63B2C8A75ABC}"/>
    <dgm:cxn modelId="{4A9DF94B-4D5A-1449-9A0F-0CFF689ACBFD}" type="presOf" srcId="{BD3E69B0-2A9F-A745-B2D4-D92B5A335225}" destId="{FA6F8FBE-C20C-964F-A0EF-9EC13D033417}" srcOrd="0" destOrd="0" presId="urn:microsoft.com/office/officeart/2005/8/layout/hierarchy1"/>
    <dgm:cxn modelId="{BBFE1577-1101-8B47-876C-8122FF286C02}" srcId="{BB812169-4962-174F-B447-E6C6E44F9EF0}" destId="{54A014EA-9194-6645-94E6-63DE45B2A86A}" srcOrd="2" destOrd="0" parTransId="{75EA64D1-EE7A-D145-9A40-8C074594A65C}" sibTransId="{B5364795-1F2B-9147-9F65-2C9146021D98}"/>
    <dgm:cxn modelId="{402AB77A-3E62-394E-A0F4-F794ECC34EF2}" type="presOf" srcId="{75EA64D1-EE7A-D145-9A40-8C074594A65C}" destId="{42F9C97C-7659-AE49-AFD0-68B4B894080D}" srcOrd="0" destOrd="0" presId="urn:microsoft.com/office/officeart/2005/8/layout/hierarchy1"/>
    <dgm:cxn modelId="{49480C8F-0137-CB48-AFB3-BE8C8A837949}" srcId="{BB812169-4962-174F-B447-E6C6E44F9EF0}" destId="{55FA8CCA-B6A9-E045-AC8B-5F3F5C2BE3E7}" srcOrd="0" destOrd="0" parTransId="{BD3E69B0-2A9F-A745-B2D4-D92B5A335225}" sibTransId="{B239A13B-6BFA-7848-B687-2CFB114CA661}"/>
    <dgm:cxn modelId="{26344FAC-A376-2644-9B5D-42C8E1A76910}" type="presOf" srcId="{5806F14F-C392-6E44-8B89-92B3E2F4F06E}" destId="{56085E4E-C88F-624E-8B6D-EC2C12FA163C}" srcOrd="0" destOrd="0" presId="urn:microsoft.com/office/officeart/2005/8/layout/hierarchy1"/>
    <dgm:cxn modelId="{7F0C45C1-4D8B-5F4A-8C8B-DCEB766C3B93}" type="presOf" srcId="{BB812169-4962-174F-B447-E6C6E44F9EF0}" destId="{1740160F-F3B3-F94C-B222-FDC36976F6EE}" srcOrd="0" destOrd="0" presId="urn:microsoft.com/office/officeart/2005/8/layout/hierarchy1"/>
    <dgm:cxn modelId="{B22E3FCB-1837-8D4A-AA8B-CFBAC7FC4A53}" type="presOf" srcId="{4553017C-1D68-5E44-BFE5-E9E00F4194C6}" destId="{338C5129-106E-2448-9439-0207CC0150BC}" srcOrd="0" destOrd="0" presId="urn:microsoft.com/office/officeart/2005/8/layout/hierarchy1"/>
    <dgm:cxn modelId="{97B628D8-059E-1B4E-8284-AB98B246E0A0}" type="presOf" srcId="{BE04E511-91C4-3B4D-B066-42B854105776}" destId="{22E250F2-1762-8340-AE5B-AF2736B6D5BE}" srcOrd="0" destOrd="0" presId="urn:microsoft.com/office/officeart/2005/8/layout/hierarchy1"/>
    <dgm:cxn modelId="{1A22ADDC-3E60-DE40-90CF-7851ABD26DD4}" type="presOf" srcId="{3CE30A9E-B8AC-FC4F-B4FA-3A6AB45931F8}" destId="{DC78756D-418C-1A43-BF42-A2D7E5614CF1}" srcOrd="0" destOrd="0" presId="urn:microsoft.com/office/officeart/2005/8/layout/hierarchy1"/>
    <dgm:cxn modelId="{A1BA62DE-C452-A74E-8CC5-049F10FDF620}" type="presOf" srcId="{55FA8CCA-B6A9-E045-AC8B-5F3F5C2BE3E7}" destId="{1A07067D-36AD-8F4C-99A2-EE36347FB424}" srcOrd="0" destOrd="0" presId="urn:microsoft.com/office/officeart/2005/8/layout/hierarchy1"/>
    <dgm:cxn modelId="{0C1664E9-F62E-534E-95EB-C252687CA54C}" srcId="{BB812169-4962-174F-B447-E6C6E44F9EF0}" destId="{5806F14F-C392-6E44-8B89-92B3E2F4F06E}" srcOrd="3" destOrd="0" parTransId="{71929572-F585-A446-B049-05517B69A65F}" sibTransId="{DA6DEC5B-0CE6-394B-B636-8FDF2FD7894D}"/>
    <dgm:cxn modelId="{1C4C1EC6-6408-5546-9B6A-338C2F49BA3A}" type="presParOf" srcId="{338C5129-106E-2448-9439-0207CC0150BC}" destId="{A34039B7-13DA-CC46-A8DC-44E2613FFD98}" srcOrd="0" destOrd="0" presId="urn:microsoft.com/office/officeart/2005/8/layout/hierarchy1"/>
    <dgm:cxn modelId="{8CCA159E-74B6-8243-9782-2C8B46A71BA9}" type="presParOf" srcId="{A34039B7-13DA-CC46-A8DC-44E2613FFD98}" destId="{8BC792C3-98C2-B840-954F-55519A4EED90}" srcOrd="0" destOrd="0" presId="urn:microsoft.com/office/officeart/2005/8/layout/hierarchy1"/>
    <dgm:cxn modelId="{578EE7D6-5D59-824D-8BF9-29122F9D794F}" type="presParOf" srcId="{8BC792C3-98C2-B840-954F-55519A4EED90}" destId="{0A7108EC-0C0F-E24C-A948-681995BD475D}" srcOrd="0" destOrd="0" presId="urn:microsoft.com/office/officeart/2005/8/layout/hierarchy1"/>
    <dgm:cxn modelId="{B7FFA998-851F-E945-95AD-540875563463}" type="presParOf" srcId="{8BC792C3-98C2-B840-954F-55519A4EED90}" destId="{1740160F-F3B3-F94C-B222-FDC36976F6EE}" srcOrd="1" destOrd="0" presId="urn:microsoft.com/office/officeart/2005/8/layout/hierarchy1"/>
    <dgm:cxn modelId="{E4E6E207-56CA-4648-AAF7-4F3DC29CFDBF}" type="presParOf" srcId="{A34039B7-13DA-CC46-A8DC-44E2613FFD98}" destId="{78FEDC62-3D0A-4640-9290-0FD3D55EBC5E}" srcOrd="1" destOrd="0" presId="urn:microsoft.com/office/officeart/2005/8/layout/hierarchy1"/>
    <dgm:cxn modelId="{2F073ADD-B533-1F49-A3CF-7F522E8F31B4}" type="presParOf" srcId="{78FEDC62-3D0A-4640-9290-0FD3D55EBC5E}" destId="{FA6F8FBE-C20C-964F-A0EF-9EC13D033417}" srcOrd="0" destOrd="0" presId="urn:microsoft.com/office/officeart/2005/8/layout/hierarchy1"/>
    <dgm:cxn modelId="{55EC8C85-ED60-0F4B-B313-4BFB2C0F8E08}" type="presParOf" srcId="{78FEDC62-3D0A-4640-9290-0FD3D55EBC5E}" destId="{5FC797D4-8892-6248-8360-5E0C7AF06909}" srcOrd="1" destOrd="0" presId="urn:microsoft.com/office/officeart/2005/8/layout/hierarchy1"/>
    <dgm:cxn modelId="{840980AC-E78B-654A-9349-6EDC575A681C}" type="presParOf" srcId="{5FC797D4-8892-6248-8360-5E0C7AF06909}" destId="{ACEFBCF8-90C8-FB4F-A9DE-7A34F1732B07}" srcOrd="0" destOrd="0" presId="urn:microsoft.com/office/officeart/2005/8/layout/hierarchy1"/>
    <dgm:cxn modelId="{A6B27254-3A0C-244C-BF1A-0DE0CF41DADB}" type="presParOf" srcId="{ACEFBCF8-90C8-FB4F-A9DE-7A34F1732B07}" destId="{D27BB038-4161-AD4B-86A6-9B05E52456D6}" srcOrd="0" destOrd="0" presId="urn:microsoft.com/office/officeart/2005/8/layout/hierarchy1"/>
    <dgm:cxn modelId="{2DA55212-62A0-C54B-A58A-5960DD178E93}" type="presParOf" srcId="{ACEFBCF8-90C8-FB4F-A9DE-7A34F1732B07}" destId="{1A07067D-36AD-8F4C-99A2-EE36347FB424}" srcOrd="1" destOrd="0" presId="urn:microsoft.com/office/officeart/2005/8/layout/hierarchy1"/>
    <dgm:cxn modelId="{E68F15D7-FA22-D748-B6C5-6D37519C212F}" type="presParOf" srcId="{5FC797D4-8892-6248-8360-5E0C7AF06909}" destId="{9C2434D4-D51F-1749-9EEA-6A9AD6DADF8E}" srcOrd="1" destOrd="0" presId="urn:microsoft.com/office/officeart/2005/8/layout/hierarchy1"/>
    <dgm:cxn modelId="{FF062C0B-39E6-5C4E-8D01-E2FEB1341D2B}" type="presParOf" srcId="{78FEDC62-3D0A-4640-9290-0FD3D55EBC5E}" destId="{DC78756D-418C-1A43-BF42-A2D7E5614CF1}" srcOrd="2" destOrd="0" presId="urn:microsoft.com/office/officeart/2005/8/layout/hierarchy1"/>
    <dgm:cxn modelId="{2CFFEEE8-07D6-464F-B318-7B4C7AAA7AD4}" type="presParOf" srcId="{78FEDC62-3D0A-4640-9290-0FD3D55EBC5E}" destId="{0A191ACB-6F88-7E43-8EE5-611825C73D9F}" srcOrd="3" destOrd="0" presId="urn:microsoft.com/office/officeart/2005/8/layout/hierarchy1"/>
    <dgm:cxn modelId="{2F448F49-5614-9B41-8F49-B5C100438813}" type="presParOf" srcId="{0A191ACB-6F88-7E43-8EE5-611825C73D9F}" destId="{55435DEB-4AC4-8944-9597-304ACCD982D6}" srcOrd="0" destOrd="0" presId="urn:microsoft.com/office/officeart/2005/8/layout/hierarchy1"/>
    <dgm:cxn modelId="{4F2D0F40-D6EA-5949-A5DB-95780641639A}" type="presParOf" srcId="{55435DEB-4AC4-8944-9597-304ACCD982D6}" destId="{DB3E8209-44CF-3645-8475-1AD98E9B7803}" srcOrd="0" destOrd="0" presId="urn:microsoft.com/office/officeart/2005/8/layout/hierarchy1"/>
    <dgm:cxn modelId="{5BFF295A-FDBC-9048-8462-D9D49BA68115}" type="presParOf" srcId="{55435DEB-4AC4-8944-9597-304ACCD982D6}" destId="{22E250F2-1762-8340-AE5B-AF2736B6D5BE}" srcOrd="1" destOrd="0" presId="urn:microsoft.com/office/officeart/2005/8/layout/hierarchy1"/>
    <dgm:cxn modelId="{98A1E7FE-DE51-314F-80C7-35EB84708DA1}" type="presParOf" srcId="{0A191ACB-6F88-7E43-8EE5-611825C73D9F}" destId="{E2DCAD87-72A9-D547-9077-B71C7A245019}" srcOrd="1" destOrd="0" presId="urn:microsoft.com/office/officeart/2005/8/layout/hierarchy1"/>
    <dgm:cxn modelId="{5F0E83BA-549E-1B48-BCD7-B5ABEE8D622C}" type="presParOf" srcId="{78FEDC62-3D0A-4640-9290-0FD3D55EBC5E}" destId="{42F9C97C-7659-AE49-AFD0-68B4B894080D}" srcOrd="4" destOrd="0" presId="urn:microsoft.com/office/officeart/2005/8/layout/hierarchy1"/>
    <dgm:cxn modelId="{D686F587-5181-7640-8EB3-626C315B3010}" type="presParOf" srcId="{78FEDC62-3D0A-4640-9290-0FD3D55EBC5E}" destId="{39D97FEC-3807-694B-8A6C-27B8D9052D68}" srcOrd="5" destOrd="0" presId="urn:microsoft.com/office/officeart/2005/8/layout/hierarchy1"/>
    <dgm:cxn modelId="{6EBD6649-EC0F-E54F-A3A2-CFD5195E1BC6}" type="presParOf" srcId="{39D97FEC-3807-694B-8A6C-27B8D9052D68}" destId="{41AB338C-1596-2947-A824-DE46140D1366}" srcOrd="0" destOrd="0" presId="urn:microsoft.com/office/officeart/2005/8/layout/hierarchy1"/>
    <dgm:cxn modelId="{6703C97F-442A-FD4B-9C86-542C5E906935}" type="presParOf" srcId="{41AB338C-1596-2947-A824-DE46140D1366}" destId="{44DABB06-8572-F842-B406-1040B954D44D}" srcOrd="0" destOrd="0" presId="urn:microsoft.com/office/officeart/2005/8/layout/hierarchy1"/>
    <dgm:cxn modelId="{49F92C20-82D0-6248-B811-0A718BD6C3F8}" type="presParOf" srcId="{41AB338C-1596-2947-A824-DE46140D1366}" destId="{28F8BBD2-DE90-7F41-A00B-DB61752F8250}" srcOrd="1" destOrd="0" presId="urn:microsoft.com/office/officeart/2005/8/layout/hierarchy1"/>
    <dgm:cxn modelId="{4852F89E-7385-D84E-9B97-B5DCD3D205F5}" type="presParOf" srcId="{39D97FEC-3807-694B-8A6C-27B8D9052D68}" destId="{1B95E6FB-CD9D-E249-884D-8B8D3C78F061}" srcOrd="1" destOrd="0" presId="urn:microsoft.com/office/officeart/2005/8/layout/hierarchy1"/>
    <dgm:cxn modelId="{76CC0FA9-1235-2F4E-93B8-BD0233DEDCFD}" type="presParOf" srcId="{78FEDC62-3D0A-4640-9290-0FD3D55EBC5E}" destId="{00F8DBDF-94BB-5C4E-B2F6-90B158A092A1}" srcOrd="6" destOrd="0" presId="urn:microsoft.com/office/officeart/2005/8/layout/hierarchy1"/>
    <dgm:cxn modelId="{E07D00B1-07F9-EE4C-961D-0E94ACB2D488}" type="presParOf" srcId="{78FEDC62-3D0A-4640-9290-0FD3D55EBC5E}" destId="{6623268C-938F-E846-ABA0-1ACC1A7925D4}" srcOrd="7" destOrd="0" presId="urn:microsoft.com/office/officeart/2005/8/layout/hierarchy1"/>
    <dgm:cxn modelId="{E0937F72-E075-A542-B9BD-32EA7171BB72}" type="presParOf" srcId="{6623268C-938F-E846-ABA0-1ACC1A7925D4}" destId="{4B2B9E56-1905-4244-BEB3-F7C5DF5D03FB}" srcOrd="0" destOrd="0" presId="urn:microsoft.com/office/officeart/2005/8/layout/hierarchy1"/>
    <dgm:cxn modelId="{38F2C975-DCEA-504C-BC36-01F3169FD585}" type="presParOf" srcId="{4B2B9E56-1905-4244-BEB3-F7C5DF5D03FB}" destId="{859EABA0-002B-4343-B21A-1612B30DDE05}" srcOrd="0" destOrd="0" presId="urn:microsoft.com/office/officeart/2005/8/layout/hierarchy1"/>
    <dgm:cxn modelId="{551DC6B6-8545-D842-B540-2D0321C07166}" type="presParOf" srcId="{4B2B9E56-1905-4244-BEB3-F7C5DF5D03FB}" destId="{56085E4E-C88F-624E-8B6D-EC2C12FA163C}" srcOrd="1" destOrd="0" presId="urn:microsoft.com/office/officeart/2005/8/layout/hierarchy1"/>
    <dgm:cxn modelId="{65218747-A032-FB4A-8AE6-C672F7AD1508}" type="presParOf" srcId="{6623268C-938F-E846-ABA0-1ACC1A7925D4}" destId="{ABE3FBC0-F42B-E141-980C-55E2EDCFFC8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3017C-1D68-5E44-BFE5-E9E00F4194C6}"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92513E6D-5B2B-5645-B035-E65B78D95162}">
      <dgm:prSet phldrT="[Text]" custT="1"/>
      <dgm:spPr/>
      <dgm:t>
        <a:bodyPr/>
        <a:lstStyle/>
        <a:p>
          <a:r>
            <a:rPr lang="en-US" sz="3200" i="1" dirty="0">
              <a:latin typeface="Century Gothic"/>
              <a:cs typeface="Century Gothic"/>
            </a:rPr>
            <a:t>Safe</a:t>
          </a:r>
        </a:p>
      </dgm:t>
    </dgm:pt>
    <dgm:pt modelId="{31BAE5BF-901A-6B47-947D-CAD9559B8671}" type="parTrans" cxnId="{26135498-39AB-9040-AB59-D53F5AB0459C}">
      <dgm:prSet/>
      <dgm:spPr/>
      <dgm:t>
        <a:bodyPr/>
        <a:lstStyle/>
        <a:p>
          <a:endParaRPr lang="en-US"/>
        </a:p>
      </dgm:t>
    </dgm:pt>
    <dgm:pt modelId="{BE70998A-C4C4-5545-90A4-41CC113F54C2}" type="sibTrans" cxnId="{26135498-39AB-9040-AB59-D53F5AB0459C}">
      <dgm:prSet/>
      <dgm:spPr/>
      <dgm:t>
        <a:bodyPr/>
        <a:lstStyle/>
        <a:p>
          <a:endParaRPr lang="en-US"/>
        </a:p>
      </dgm:t>
    </dgm:pt>
    <dgm:pt modelId="{C5A3FDC0-ACAF-1748-8D52-0581CF563392}">
      <dgm:prSet phldrT="[Text]" custT="1"/>
      <dgm:spPr/>
      <dgm:t>
        <a:bodyPr/>
        <a:lstStyle/>
        <a:p>
          <a:r>
            <a:rPr lang="en-US" sz="3200" b="1" dirty="0">
              <a:solidFill>
                <a:srgbClr val="FF0000"/>
              </a:solidFill>
              <a:latin typeface="Century Gothic"/>
              <a:cs typeface="Century Gothic"/>
            </a:rPr>
            <a:t>Effective</a:t>
          </a:r>
        </a:p>
      </dgm:t>
    </dgm:pt>
    <dgm:pt modelId="{8E4D0031-7DA1-1B4A-8D0F-345617CFEC7A}" type="parTrans" cxnId="{41450E99-CB9B-3B49-A0B2-90880C53E460}">
      <dgm:prSet/>
      <dgm:spPr/>
      <dgm:t>
        <a:bodyPr/>
        <a:lstStyle/>
        <a:p>
          <a:endParaRPr lang="en-US"/>
        </a:p>
      </dgm:t>
    </dgm:pt>
    <dgm:pt modelId="{7A50C5C7-885D-B747-A4F9-70A7218FF56E}" type="sibTrans" cxnId="{41450E99-CB9B-3B49-A0B2-90880C53E460}">
      <dgm:prSet/>
      <dgm:spPr/>
      <dgm:t>
        <a:bodyPr/>
        <a:lstStyle/>
        <a:p>
          <a:endParaRPr lang="en-US"/>
        </a:p>
      </dgm:t>
    </dgm:pt>
    <dgm:pt modelId="{280117E1-0C19-DE44-AD61-668CC77102D8}">
      <dgm:prSet phldrT="[Text]" custT="1"/>
      <dgm:spPr/>
      <dgm:t>
        <a:bodyPr/>
        <a:lstStyle/>
        <a:p>
          <a:r>
            <a:rPr lang="en-US" sz="3200" dirty="0">
              <a:latin typeface="Century Gothic"/>
              <a:cs typeface="Century Gothic"/>
            </a:rPr>
            <a:t>Efficient</a:t>
          </a:r>
        </a:p>
      </dgm:t>
    </dgm:pt>
    <dgm:pt modelId="{12C2D808-DAA6-FA43-9FD7-970BEB0B72CD}" type="parTrans" cxnId="{F361FBD9-F660-5241-AEA2-F9C88F8735BC}">
      <dgm:prSet/>
      <dgm:spPr/>
      <dgm:t>
        <a:bodyPr/>
        <a:lstStyle/>
        <a:p>
          <a:endParaRPr lang="en-US"/>
        </a:p>
      </dgm:t>
    </dgm:pt>
    <dgm:pt modelId="{4A6AD714-773D-B944-8B9B-BD1F6EB4D5E4}" type="sibTrans" cxnId="{F361FBD9-F660-5241-AEA2-F9C88F8735BC}">
      <dgm:prSet/>
      <dgm:spPr/>
      <dgm:t>
        <a:bodyPr/>
        <a:lstStyle/>
        <a:p>
          <a:endParaRPr lang="en-US"/>
        </a:p>
      </dgm:t>
    </dgm:pt>
    <dgm:pt modelId="{5CAAF5CB-39A3-3341-A6BB-EBBB27017B0E}">
      <dgm:prSet phldrT="[Text]" custT="1"/>
      <dgm:spPr/>
      <dgm:t>
        <a:bodyPr/>
        <a:lstStyle/>
        <a:p>
          <a:r>
            <a:rPr lang="en-US" sz="3200" dirty="0">
              <a:latin typeface="Century Gothic"/>
              <a:cs typeface="Century Gothic"/>
            </a:rPr>
            <a:t>Personalized</a:t>
          </a:r>
        </a:p>
      </dgm:t>
    </dgm:pt>
    <dgm:pt modelId="{792CA118-335A-CC42-A5D2-5AFBE16B60E5}" type="parTrans" cxnId="{4965171E-D5C5-2B40-B02F-122CED201932}">
      <dgm:prSet/>
      <dgm:spPr/>
      <dgm:t>
        <a:bodyPr/>
        <a:lstStyle/>
        <a:p>
          <a:endParaRPr lang="en-US"/>
        </a:p>
      </dgm:t>
    </dgm:pt>
    <dgm:pt modelId="{BB3D107C-473C-D84B-AA4D-5BEE6DCE4F5D}" type="sibTrans" cxnId="{4965171E-D5C5-2B40-B02F-122CED201932}">
      <dgm:prSet/>
      <dgm:spPr/>
      <dgm:t>
        <a:bodyPr/>
        <a:lstStyle/>
        <a:p>
          <a:endParaRPr lang="en-US"/>
        </a:p>
      </dgm:t>
    </dgm:pt>
    <dgm:pt modelId="{A8C06E74-8ECF-DF4F-A8E9-055B7A2573F9}">
      <dgm:prSet phldrT="[Text]" custT="1"/>
      <dgm:spPr/>
      <dgm:t>
        <a:bodyPr/>
        <a:lstStyle/>
        <a:p>
          <a:r>
            <a:rPr lang="en-US" sz="3200" i="1" dirty="0">
              <a:latin typeface="Century Gothic"/>
              <a:cs typeface="Century Gothic"/>
            </a:rPr>
            <a:t>Timely</a:t>
          </a:r>
        </a:p>
      </dgm:t>
    </dgm:pt>
    <dgm:pt modelId="{EC01D3E2-39F4-074E-8BD3-A64895BEBE58}" type="parTrans" cxnId="{99E8126C-8277-DE48-B985-6B5DF3E1F204}">
      <dgm:prSet/>
      <dgm:spPr/>
      <dgm:t>
        <a:bodyPr/>
        <a:lstStyle/>
        <a:p>
          <a:endParaRPr lang="en-US"/>
        </a:p>
      </dgm:t>
    </dgm:pt>
    <dgm:pt modelId="{4C6B2421-0CFF-1140-B75E-9A0F26DB09E1}" type="sibTrans" cxnId="{99E8126C-8277-DE48-B985-6B5DF3E1F204}">
      <dgm:prSet/>
      <dgm:spPr/>
      <dgm:t>
        <a:bodyPr/>
        <a:lstStyle/>
        <a:p>
          <a:endParaRPr lang="en-US"/>
        </a:p>
      </dgm:t>
    </dgm:pt>
    <dgm:pt modelId="{6B14FCD5-9B12-104C-BE9C-C0EE3F5D7398}">
      <dgm:prSet phldrT="[Text]" custT="1"/>
      <dgm:spPr/>
      <dgm:t>
        <a:bodyPr/>
        <a:lstStyle/>
        <a:p>
          <a:r>
            <a:rPr lang="en-US" sz="3200" dirty="0">
              <a:latin typeface="Century Gothic"/>
              <a:cs typeface="Century Gothic"/>
            </a:rPr>
            <a:t>Equitable</a:t>
          </a:r>
        </a:p>
      </dgm:t>
    </dgm:pt>
    <dgm:pt modelId="{D2FA304B-0672-7541-BF87-A755B24C6F31}" type="parTrans" cxnId="{1B548C54-072E-C04B-B997-05DFAF9ED45D}">
      <dgm:prSet/>
      <dgm:spPr/>
      <dgm:t>
        <a:bodyPr/>
        <a:lstStyle/>
        <a:p>
          <a:endParaRPr lang="en-US"/>
        </a:p>
      </dgm:t>
    </dgm:pt>
    <dgm:pt modelId="{81D30966-356F-C24A-BFAA-2FFFBC4B6679}" type="sibTrans" cxnId="{1B548C54-072E-C04B-B997-05DFAF9ED45D}">
      <dgm:prSet/>
      <dgm:spPr/>
      <dgm:t>
        <a:bodyPr/>
        <a:lstStyle/>
        <a:p>
          <a:endParaRPr lang="en-US"/>
        </a:p>
      </dgm:t>
    </dgm:pt>
    <dgm:pt modelId="{D0147C81-1E94-9E41-9C58-5B305554FDB2}" type="pres">
      <dgm:prSet presAssocID="{4553017C-1D68-5E44-BFE5-E9E00F4194C6}" presName="diagram" presStyleCnt="0">
        <dgm:presLayoutVars>
          <dgm:dir/>
          <dgm:resizeHandles val="exact"/>
        </dgm:presLayoutVars>
      </dgm:prSet>
      <dgm:spPr/>
    </dgm:pt>
    <dgm:pt modelId="{9960EC6C-0E02-2841-9873-1CFAE58F1144}" type="pres">
      <dgm:prSet presAssocID="{92513E6D-5B2B-5645-B035-E65B78D95162}" presName="node" presStyleLbl="node1" presStyleIdx="0" presStyleCnt="6" custScaleX="116741">
        <dgm:presLayoutVars>
          <dgm:bulletEnabled val="1"/>
        </dgm:presLayoutVars>
      </dgm:prSet>
      <dgm:spPr/>
    </dgm:pt>
    <dgm:pt modelId="{411A9FB9-AEC6-1548-AE69-66976AD0C52D}" type="pres">
      <dgm:prSet presAssocID="{BE70998A-C4C4-5545-90A4-41CC113F54C2}" presName="sibTrans" presStyleCnt="0"/>
      <dgm:spPr/>
    </dgm:pt>
    <dgm:pt modelId="{067B2BB6-4DCF-2B41-A432-E114214E4D4E}" type="pres">
      <dgm:prSet presAssocID="{C5A3FDC0-ACAF-1748-8D52-0581CF563392}" presName="node" presStyleLbl="node1" presStyleIdx="1" presStyleCnt="6" custScaleX="116741">
        <dgm:presLayoutVars>
          <dgm:bulletEnabled val="1"/>
        </dgm:presLayoutVars>
      </dgm:prSet>
      <dgm:spPr/>
    </dgm:pt>
    <dgm:pt modelId="{349746A4-1BFE-C54E-9219-F9AEC105AF9D}" type="pres">
      <dgm:prSet presAssocID="{7A50C5C7-885D-B747-A4F9-70A7218FF56E}" presName="sibTrans" presStyleCnt="0"/>
      <dgm:spPr/>
    </dgm:pt>
    <dgm:pt modelId="{8BF58BB9-6434-EF4F-A7B0-5CFC7622F453}" type="pres">
      <dgm:prSet presAssocID="{280117E1-0C19-DE44-AD61-668CC77102D8}" presName="node" presStyleLbl="node1" presStyleIdx="2" presStyleCnt="6" custScaleX="116741">
        <dgm:presLayoutVars>
          <dgm:bulletEnabled val="1"/>
        </dgm:presLayoutVars>
      </dgm:prSet>
      <dgm:spPr/>
    </dgm:pt>
    <dgm:pt modelId="{E3595BA9-E6EE-774D-9457-9B1E73B42C70}" type="pres">
      <dgm:prSet presAssocID="{4A6AD714-773D-B944-8B9B-BD1F6EB4D5E4}" presName="sibTrans" presStyleCnt="0"/>
      <dgm:spPr/>
    </dgm:pt>
    <dgm:pt modelId="{E6B8F1FF-3BF6-BF4A-8D51-227BA09126F4}" type="pres">
      <dgm:prSet presAssocID="{5CAAF5CB-39A3-3341-A6BB-EBBB27017B0E}" presName="node" presStyleLbl="node1" presStyleIdx="3" presStyleCnt="6" custScaleX="116741">
        <dgm:presLayoutVars>
          <dgm:bulletEnabled val="1"/>
        </dgm:presLayoutVars>
      </dgm:prSet>
      <dgm:spPr/>
    </dgm:pt>
    <dgm:pt modelId="{FADE7D66-85A9-A04A-A5D1-C7A2633EE5B0}" type="pres">
      <dgm:prSet presAssocID="{BB3D107C-473C-D84B-AA4D-5BEE6DCE4F5D}" presName="sibTrans" presStyleCnt="0"/>
      <dgm:spPr/>
    </dgm:pt>
    <dgm:pt modelId="{9310AB46-D0DA-E04A-BAF3-BB49D1E3A72E}" type="pres">
      <dgm:prSet presAssocID="{A8C06E74-8ECF-DF4F-A8E9-055B7A2573F9}" presName="node" presStyleLbl="node1" presStyleIdx="4" presStyleCnt="6" custScaleX="116741">
        <dgm:presLayoutVars>
          <dgm:bulletEnabled val="1"/>
        </dgm:presLayoutVars>
      </dgm:prSet>
      <dgm:spPr/>
    </dgm:pt>
    <dgm:pt modelId="{D4E3C026-8A7D-DB41-8811-D169BB159A24}" type="pres">
      <dgm:prSet presAssocID="{4C6B2421-0CFF-1140-B75E-9A0F26DB09E1}" presName="sibTrans" presStyleCnt="0"/>
      <dgm:spPr/>
    </dgm:pt>
    <dgm:pt modelId="{8E506D44-F835-244B-A4A6-A3669F950DEA}" type="pres">
      <dgm:prSet presAssocID="{6B14FCD5-9B12-104C-BE9C-C0EE3F5D7398}" presName="node" presStyleLbl="node1" presStyleIdx="5" presStyleCnt="6" custScaleX="116741">
        <dgm:presLayoutVars>
          <dgm:bulletEnabled val="1"/>
        </dgm:presLayoutVars>
      </dgm:prSet>
      <dgm:spPr/>
    </dgm:pt>
  </dgm:ptLst>
  <dgm:cxnLst>
    <dgm:cxn modelId="{4965171E-D5C5-2B40-B02F-122CED201932}" srcId="{4553017C-1D68-5E44-BFE5-E9E00F4194C6}" destId="{5CAAF5CB-39A3-3341-A6BB-EBBB27017B0E}" srcOrd="3" destOrd="0" parTransId="{792CA118-335A-CC42-A5D2-5AFBE16B60E5}" sibTransId="{BB3D107C-473C-D84B-AA4D-5BEE6DCE4F5D}"/>
    <dgm:cxn modelId="{3821AA31-2D62-A74D-A9B6-B9B839C969A1}" type="presOf" srcId="{6B14FCD5-9B12-104C-BE9C-C0EE3F5D7398}" destId="{8E506D44-F835-244B-A4A6-A3669F950DEA}" srcOrd="0" destOrd="0" presId="urn:microsoft.com/office/officeart/2005/8/layout/default"/>
    <dgm:cxn modelId="{0BA83C63-5509-E24F-A31B-1435B4835F55}" type="presOf" srcId="{A8C06E74-8ECF-DF4F-A8E9-055B7A2573F9}" destId="{9310AB46-D0DA-E04A-BAF3-BB49D1E3A72E}" srcOrd="0" destOrd="0" presId="urn:microsoft.com/office/officeart/2005/8/layout/default"/>
    <dgm:cxn modelId="{2F93D549-DBDD-1346-9CF4-63C0A52B8631}" type="presOf" srcId="{4553017C-1D68-5E44-BFE5-E9E00F4194C6}" destId="{D0147C81-1E94-9E41-9C58-5B305554FDB2}" srcOrd="0" destOrd="0" presId="urn:microsoft.com/office/officeart/2005/8/layout/default"/>
    <dgm:cxn modelId="{99E8126C-8277-DE48-B985-6B5DF3E1F204}" srcId="{4553017C-1D68-5E44-BFE5-E9E00F4194C6}" destId="{A8C06E74-8ECF-DF4F-A8E9-055B7A2573F9}" srcOrd="4" destOrd="0" parTransId="{EC01D3E2-39F4-074E-8BD3-A64895BEBE58}" sibTransId="{4C6B2421-0CFF-1140-B75E-9A0F26DB09E1}"/>
    <dgm:cxn modelId="{1B548C54-072E-C04B-B997-05DFAF9ED45D}" srcId="{4553017C-1D68-5E44-BFE5-E9E00F4194C6}" destId="{6B14FCD5-9B12-104C-BE9C-C0EE3F5D7398}" srcOrd="5" destOrd="0" parTransId="{D2FA304B-0672-7541-BF87-A755B24C6F31}" sibTransId="{81D30966-356F-C24A-BFAA-2FFFBC4B6679}"/>
    <dgm:cxn modelId="{8EADFC8B-FACA-6A47-B13E-9EEAAA4593D6}" type="presOf" srcId="{280117E1-0C19-DE44-AD61-668CC77102D8}" destId="{8BF58BB9-6434-EF4F-A7B0-5CFC7622F453}" srcOrd="0" destOrd="0" presId="urn:microsoft.com/office/officeart/2005/8/layout/default"/>
    <dgm:cxn modelId="{26135498-39AB-9040-AB59-D53F5AB0459C}" srcId="{4553017C-1D68-5E44-BFE5-E9E00F4194C6}" destId="{92513E6D-5B2B-5645-B035-E65B78D95162}" srcOrd="0" destOrd="0" parTransId="{31BAE5BF-901A-6B47-947D-CAD9559B8671}" sibTransId="{BE70998A-C4C4-5545-90A4-41CC113F54C2}"/>
    <dgm:cxn modelId="{41450E99-CB9B-3B49-A0B2-90880C53E460}" srcId="{4553017C-1D68-5E44-BFE5-E9E00F4194C6}" destId="{C5A3FDC0-ACAF-1748-8D52-0581CF563392}" srcOrd="1" destOrd="0" parTransId="{8E4D0031-7DA1-1B4A-8D0F-345617CFEC7A}" sibTransId="{7A50C5C7-885D-B747-A4F9-70A7218FF56E}"/>
    <dgm:cxn modelId="{BB3506A6-3D6E-044B-8ACA-ACEDB12C1BFB}" type="presOf" srcId="{C5A3FDC0-ACAF-1748-8D52-0581CF563392}" destId="{067B2BB6-4DCF-2B41-A432-E114214E4D4E}" srcOrd="0" destOrd="0" presId="urn:microsoft.com/office/officeart/2005/8/layout/default"/>
    <dgm:cxn modelId="{E059D9C4-6C45-7A40-A53D-7F1C9FAD4969}" type="presOf" srcId="{92513E6D-5B2B-5645-B035-E65B78D95162}" destId="{9960EC6C-0E02-2841-9873-1CFAE58F1144}" srcOrd="0" destOrd="0" presId="urn:microsoft.com/office/officeart/2005/8/layout/default"/>
    <dgm:cxn modelId="{F361FBD9-F660-5241-AEA2-F9C88F8735BC}" srcId="{4553017C-1D68-5E44-BFE5-E9E00F4194C6}" destId="{280117E1-0C19-DE44-AD61-668CC77102D8}" srcOrd="2" destOrd="0" parTransId="{12C2D808-DAA6-FA43-9FD7-970BEB0B72CD}" sibTransId="{4A6AD714-773D-B944-8B9B-BD1F6EB4D5E4}"/>
    <dgm:cxn modelId="{4F36A4FB-9062-774A-9E10-A2AEE6FE59BE}" type="presOf" srcId="{5CAAF5CB-39A3-3341-A6BB-EBBB27017B0E}" destId="{E6B8F1FF-3BF6-BF4A-8D51-227BA09126F4}" srcOrd="0" destOrd="0" presId="urn:microsoft.com/office/officeart/2005/8/layout/default"/>
    <dgm:cxn modelId="{43627DC8-086A-1846-883A-EC6320EFD28D}" type="presParOf" srcId="{D0147C81-1E94-9E41-9C58-5B305554FDB2}" destId="{9960EC6C-0E02-2841-9873-1CFAE58F1144}" srcOrd="0" destOrd="0" presId="urn:microsoft.com/office/officeart/2005/8/layout/default"/>
    <dgm:cxn modelId="{83BD0500-79EF-3545-8AB6-7823E7BBEB17}" type="presParOf" srcId="{D0147C81-1E94-9E41-9C58-5B305554FDB2}" destId="{411A9FB9-AEC6-1548-AE69-66976AD0C52D}" srcOrd="1" destOrd="0" presId="urn:microsoft.com/office/officeart/2005/8/layout/default"/>
    <dgm:cxn modelId="{1DACCFE4-34C3-6845-8D9C-B41109CC9121}" type="presParOf" srcId="{D0147C81-1E94-9E41-9C58-5B305554FDB2}" destId="{067B2BB6-4DCF-2B41-A432-E114214E4D4E}" srcOrd="2" destOrd="0" presId="urn:microsoft.com/office/officeart/2005/8/layout/default"/>
    <dgm:cxn modelId="{CD3E09E7-7FFF-2C49-BC16-524F969FBFA8}" type="presParOf" srcId="{D0147C81-1E94-9E41-9C58-5B305554FDB2}" destId="{349746A4-1BFE-C54E-9219-F9AEC105AF9D}" srcOrd="3" destOrd="0" presId="urn:microsoft.com/office/officeart/2005/8/layout/default"/>
    <dgm:cxn modelId="{7F928764-C447-784E-8B3D-654E65447DE5}" type="presParOf" srcId="{D0147C81-1E94-9E41-9C58-5B305554FDB2}" destId="{8BF58BB9-6434-EF4F-A7B0-5CFC7622F453}" srcOrd="4" destOrd="0" presId="urn:microsoft.com/office/officeart/2005/8/layout/default"/>
    <dgm:cxn modelId="{E20F71BC-6B53-EF45-937C-1438FFB76C0B}" type="presParOf" srcId="{D0147C81-1E94-9E41-9C58-5B305554FDB2}" destId="{E3595BA9-E6EE-774D-9457-9B1E73B42C70}" srcOrd="5" destOrd="0" presId="urn:microsoft.com/office/officeart/2005/8/layout/default"/>
    <dgm:cxn modelId="{CE070E11-F309-814B-B5E1-C2F80F73719E}" type="presParOf" srcId="{D0147C81-1E94-9E41-9C58-5B305554FDB2}" destId="{E6B8F1FF-3BF6-BF4A-8D51-227BA09126F4}" srcOrd="6" destOrd="0" presId="urn:microsoft.com/office/officeart/2005/8/layout/default"/>
    <dgm:cxn modelId="{A112D9D7-646D-6044-9682-2A29331C9876}" type="presParOf" srcId="{D0147C81-1E94-9E41-9C58-5B305554FDB2}" destId="{FADE7D66-85A9-A04A-A5D1-C7A2633EE5B0}" srcOrd="7" destOrd="0" presId="urn:microsoft.com/office/officeart/2005/8/layout/default"/>
    <dgm:cxn modelId="{071B0E05-9D22-DF4E-B337-45B793DEE01F}" type="presParOf" srcId="{D0147C81-1E94-9E41-9C58-5B305554FDB2}" destId="{9310AB46-D0DA-E04A-BAF3-BB49D1E3A72E}" srcOrd="8" destOrd="0" presId="urn:microsoft.com/office/officeart/2005/8/layout/default"/>
    <dgm:cxn modelId="{1F2E17E1-48A7-254A-89FE-79343094B375}" type="presParOf" srcId="{D0147C81-1E94-9E41-9C58-5B305554FDB2}" destId="{D4E3C026-8A7D-DB41-8811-D169BB159A24}" srcOrd="9" destOrd="0" presId="urn:microsoft.com/office/officeart/2005/8/layout/default"/>
    <dgm:cxn modelId="{B2D40C11-53E9-0242-AB8D-34296D4ADE05}" type="presParOf" srcId="{D0147C81-1E94-9E41-9C58-5B305554FDB2}" destId="{8E506D44-F835-244B-A4A6-A3669F950DE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A5726-D7CA-F74C-976F-B1B9E73861D3}" type="doc">
      <dgm:prSet loTypeId="urn:microsoft.com/office/officeart/2005/8/layout/hProcess9" loCatId="" qsTypeId="urn:microsoft.com/office/officeart/2005/8/quickstyle/simple4" qsCatId="simple" csTypeId="urn:microsoft.com/office/officeart/2005/8/colors/accent1_2" csCatId="accent1" phldr="1"/>
      <dgm:spPr/>
    </dgm:pt>
    <dgm:pt modelId="{CD3EF16D-2A22-9C4A-ACB8-05B341FA6465}">
      <dgm:prSet phldrT="[Text]" custT="1"/>
      <dgm:spPr/>
      <dgm:t>
        <a:bodyPr/>
        <a:lstStyle/>
        <a:p>
          <a:r>
            <a:rPr lang="en-US" sz="2400" b="1" dirty="0">
              <a:latin typeface="Century Gothic"/>
              <a:cs typeface="Century Gothic"/>
            </a:rPr>
            <a:t>Teams </a:t>
          </a:r>
        </a:p>
      </dgm:t>
    </dgm:pt>
    <dgm:pt modelId="{BEC89E85-4456-DC44-BC70-501FCDC83BB3}" type="parTrans" cxnId="{57C433D6-F2F0-ED43-B60B-8BD1961761B3}">
      <dgm:prSet/>
      <dgm:spPr/>
      <dgm:t>
        <a:bodyPr/>
        <a:lstStyle/>
        <a:p>
          <a:endParaRPr lang="en-US"/>
        </a:p>
      </dgm:t>
    </dgm:pt>
    <dgm:pt modelId="{A65B7EAD-9F24-F34E-9535-31E4A7497416}" type="sibTrans" cxnId="{57C433D6-F2F0-ED43-B60B-8BD1961761B3}">
      <dgm:prSet/>
      <dgm:spPr/>
      <dgm:t>
        <a:bodyPr/>
        <a:lstStyle/>
        <a:p>
          <a:endParaRPr lang="en-US"/>
        </a:p>
      </dgm:t>
    </dgm:pt>
    <dgm:pt modelId="{BFD1E4B9-B69A-2244-8550-5D09223D76B9}">
      <dgm:prSet custT="1"/>
      <dgm:spPr/>
      <dgm:t>
        <a:bodyPr/>
        <a:lstStyle/>
        <a:p>
          <a:r>
            <a:rPr lang="en-US" sz="2400" b="1" dirty="0">
              <a:latin typeface="Century Gothic"/>
              <a:cs typeface="Century Gothic"/>
            </a:rPr>
            <a:t>Patients</a:t>
          </a:r>
        </a:p>
      </dgm:t>
    </dgm:pt>
    <dgm:pt modelId="{69C830EA-A74E-B445-B9C5-6744563CA2F8}" type="parTrans" cxnId="{58351FB8-35D4-2F4C-86C1-3887636F430D}">
      <dgm:prSet/>
      <dgm:spPr/>
      <dgm:t>
        <a:bodyPr/>
        <a:lstStyle/>
        <a:p>
          <a:endParaRPr lang="en-US"/>
        </a:p>
      </dgm:t>
    </dgm:pt>
    <dgm:pt modelId="{ECC7A52F-3886-E445-A408-C30852475F2D}" type="sibTrans" cxnId="{58351FB8-35D4-2F4C-86C1-3887636F430D}">
      <dgm:prSet/>
      <dgm:spPr/>
      <dgm:t>
        <a:bodyPr/>
        <a:lstStyle/>
        <a:p>
          <a:endParaRPr lang="en-US"/>
        </a:p>
      </dgm:t>
    </dgm:pt>
    <dgm:pt modelId="{EEB8E385-EC44-B243-AC80-F72B7126B836}">
      <dgm:prSet custT="1"/>
      <dgm:spPr/>
      <dgm:t>
        <a:bodyPr/>
        <a:lstStyle/>
        <a:p>
          <a:r>
            <a:rPr lang="en-US" sz="2400" b="1" dirty="0">
              <a:latin typeface="Century Gothic"/>
              <a:cs typeface="Century Gothic"/>
            </a:rPr>
            <a:t>Providers</a:t>
          </a:r>
        </a:p>
      </dgm:t>
    </dgm:pt>
    <dgm:pt modelId="{FE2AC23E-6C9C-6047-B39D-D90B0D8EBBD4}" type="parTrans" cxnId="{EF95D7AA-157F-8040-B6E1-DCAF2EE89FD7}">
      <dgm:prSet/>
      <dgm:spPr/>
      <dgm:t>
        <a:bodyPr/>
        <a:lstStyle/>
        <a:p>
          <a:endParaRPr lang="en-US"/>
        </a:p>
      </dgm:t>
    </dgm:pt>
    <dgm:pt modelId="{671AB6F5-48BD-3A47-8F9E-1A47678E444A}" type="sibTrans" cxnId="{EF95D7AA-157F-8040-B6E1-DCAF2EE89FD7}">
      <dgm:prSet/>
      <dgm:spPr/>
      <dgm:t>
        <a:bodyPr/>
        <a:lstStyle/>
        <a:p>
          <a:endParaRPr lang="en-US"/>
        </a:p>
      </dgm:t>
    </dgm:pt>
    <dgm:pt modelId="{684289C4-D828-D64C-952E-63E47134B490}">
      <dgm:prSet phldrT="[Text]" custT="1"/>
      <dgm:spPr/>
      <dgm:t>
        <a:bodyPr/>
        <a:lstStyle/>
        <a:p>
          <a:r>
            <a:rPr lang="en-US" sz="2400" dirty="0">
              <a:latin typeface="Century Gothic"/>
              <a:cs typeface="Century Gothic"/>
            </a:rPr>
            <a:t>General</a:t>
          </a:r>
        </a:p>
      </dgm:t>
    </dgm:pt>
    <dgm:pt modelId="{36F489FB-3B7D-F74A-888F-991DFFC9C454}" type="parTrans" cxnId="{CB84E042-E4D1-304C-816D-08EAC3B6B6DE}">
      <dgm:prSet/>
      <dgm:spPr/>
      <dgm:t>
        <a:bodyPr/>
        <a:lstStyle/>
        <a:p>
          <a:endParaRPr lang="en-US"/>
        </a:p>
      </dgm:t>
    </dgm:pt>
    <dgm:pt modelId="{E4054B03-1C93-AC4C-BEE0-2F8FE1C017F7}" type="sibTrans" cxnId="{CB84E042-E4D1-304C-816D-08EAC3B6B6DE}">
      <dgm:prSet/>
      <dgm:spPr/>
      <dgm:t>
        <a:bodyPr/>
        <a:lstStyle/>
        <a:p>
          <a:endParaRPr lang="en-US"/>
        </a:p>
      </dgm:t>
    </dgm:pt>
    <dgm:pt modelId="{6959DF8E-664C-4745-ADF2-95171F75D9C5}">
      <dgm:prSet custT="1"/>
      <dgm:spPr/>
      <dgm:t>
        <a:bodyPr/>
        <a:lstStyle/>
        <a:p>
          <a:r>
            <a:rPr lang="en-US" sz="2400" dirty="0">
              <a:latin typeface="Century Gothic"/>
              <a:cs typeface="Century Gothic"/>
            </a:rPr>
            <a:t>MH</a:t>
          </a:r>
        </a:p>
      </dgm:t>
    </dgm:pt>
    <dgm:pt modelId="{4FB9EF95-E896-E841-AD2D-2BCD279FCEDC}" type="parTrans" cxnId="{5245A7F4-406E-7D4A-9F25-A2EA90DA02B7}">
      <dgm:prSet/>
      <dgm:spPr/>
      <dgm:t>
        <a:bodyPr/>
        <a:lstStyle/>
        <a:p>
          <a:endParaRPr lang="en-US"/>
        </a:p>
      </dgm:t>
    </dgm:pt>
    <dgm:pt modelId="{5CB46900-8DD2-7B41-BDA9-A2F38ED27AAE}" type="sibTrans" cxnId="{5245A7F4-406E-7D4A-9F25-A2EA90DA02B7}">
      <dgm:prSet/>
      <dgm:spPr/>
      <dgm:t>
        <a:bodyPr/>
        <a:lstStyle/>
        <a:p>
          <a:endParaRPr lang="en-US"/>
        </a:p>
      </dgm:t>
    </dgm:pt>
    <dgm:pt modelId="{BB581AEB-AF0E-DB48-92AE-AB60B8327E1D}">
      <dgm:prSet custT="1"/>
      <dgm:spPr/>
      <dgm:t>
        <a:bodyPr/>
        <a:lstStyle/>
        <a:p>
          <a:r>
            <a:rPr lang="en-US" sz="2400" dirty="0">
              <a:latin typeface="Century Gothic"/>
              <a:cs typeface="Century Gothic"/>
            </a:rPr>
            <a:t>Prescribe</a:t>
          </a:r>
        </a:p>
      </dgm:t>
    </dgm:pt>
    <dgm:pt modelId="{71C1C4D5-0DD9-084D-8671-162A9C93F025}" type="parTrans" cxnId="{62EAF21B-411A-B244-A0AF-A250424E1FC3}">
      <dgm:prSet/>
      <dgm:spPr/>
      <dgm:t>
        <a:bodyPr/>
        <a:lstStyle/>
        <a:p>
          <a:endParaRPr lang="en-US"/>
        </a:p>
      </dgm:t>
    </dgm:pt>
    <dgm:pt modelId="{AAC8102F-4D0A-C84D-820D-5CAD8693F5C3}" type="sibTrans" cxnId="{62EAF21B-411A-B244-A0AF-A250424E1FC3}">
      <dgm:prSet/>
      <dgm:spPr/>
      <dgm:t>
        <a:bodyPr/>
        <a:lstStyle/>
        <a:p>
          <a:endParaRPr lang="en-US"/>
        </a:p>
      </dgm:t>
    </dgm:pt>
    <dgm:pt modelId="{34CC8C9F-9BE4-4061-AA12-AB51666D62BA}">
      <dgm:prSet phldrT="[Text]" custT="1"/>
      <dgm:spPr/>
      <dgm:t>
        <a:bodyPr/>
        <a:lstStyle/>
        <a:p>
          <a:r>
            <a:rPr lang="en-US" sz="2400" dirty="0">
              <a:latin typeface="Century Gothic"/>
              <a:cs typeface="Century Gothic"/>
            </a:rPr>
            <a:t>Specialty</a:t>
          </a:r>
        </a:p>
      </dgm:t>
    </dgm:pt>
    <dgm:pt modelId="{C4D0FDA2-5E68-4F6E-83B0-6DE2AB15875D}" type="parTrans" cxnId="{20F2DCFE-43E0-48E8-879C-D3D46E87C4C4}">
      <dgm:prSet/>
      <dgm:spPr/>
    </dgm:pt>
    <dgm:pt modelId="{9E3A57EA-B73B-45A5-AC47-BA1BA0FDEBC8}" type="sibTrans" cxnId="{20F2DCFE-43E0-48E8-879C-D3D46E87C4C4}">
      <dgm:prSet/>
      <dgm:spPr/>
    </dgm:pt>
    <dgm:pt modelId="{D80FAB9D-9E68-483D-81E5-9C095BBA6FE2}">
      <dgm:prSet custT="1"/>
      <dgm:spPr/>
      <dgm:t>
        <a:bodyPr/>
        <a:lstStyle/>
        <a:p>
          <a:r>
            <a:rPr lang="en-US" sz="2400" dirty="0">
              <a:latin typeface="Century Gothic"/>
              <a:cs typeface="Century Gothic"/>
            </a:rPr>
            <a:t>Addiction</a:t>
          </a:r>
        </a:p>
      </dgm:t>
    </dgm:pt>
    <dgm:pt modelId="{2C1599B5-CBD8-4D1A-AF59-833F418A42F1}" type="parTrans" cxnId="{29491E09-7B7C-4829-A565-F5296F3A3499}">
      <dgm:prSet/>
      <dgm:spPr/>
    </dgm:pt>
    <dgm:pt modelId="{7C4FCF08-1296-4585-9082-673AC7EC391B}" type="sibTrans" cxnId="{29491E09-7B7C-4829-A565-F5296F3A3499}">
      <dgm:prSet/>
      <dgm:spPr/>
    </dgm:pt>
    <dgm:pt modelId="{FEFCF774-8FCA-40BD-9C43-8FDD1140591D}">
      <dgm:prSet custT="1"/>
      <dgm:spPr/>
      <dgm:t>
        <a:bodyPr/>
        <a:lstStyle/>
        <a:p>
          <a:r>
            <a:rPr lang="en-US" sz="2400" dirty="0">
              <a:latin typeface="Century Gothic"/>
              <a:cs typeface="Century Gothic"/>
            </a:rPr>
            <a:t>Therapy</a:t>
          </a:r>
        </a:p>
      </dgm:t>
    </dgm:pt>
    <dgm:pt modelId="{C8F16A79-6CA5-4145-BF67-F581B9F2E53C}" type="parTrans" cxnId="{5930D466-D69F-4F58-A06E-7FD54B65DD58}">
      <dgm:prSet/>
      <dgm:spPr/>
    </dgm:pt>
    <dgm:pt modelId="{209018D3-CAE8-4560-B9EC-A4CF3063997D}" type="sibTrans" cxnId="{5930D466-D69F-4F58-A06E-7FD54B65DD58}">
      <dgm:prSet/>
      <dgm:spPr/>
    </dgm:pt>
    <dgm:pt modelId="{260DB354-F705-7441-B563-7306F76C2CF7}" type="pres">
      <dgm:prSet presAssocID="{AF4A5726-D7CA-F74C-976F-B1B9E73861D3}" presName="CompostProcess" presStyleCnt="0">
        <dgm:presLayoutVars>
          <dgm:dir/>
          <dgm:resizeHandles val="exact"/>
        </dgm:presLayoutVars>
      </dgm:prSet>
      <dgm:spPr/>
    </dgm:pt>
    <dgm:pt modelId="{D012D140-99D1-234F-8D6B-2591CC0943D2}" type="pres">
      <dgm:prSet presAssocID="{AF4A5726-D7CA-F74C-976F-B1B9E73861D3}" presName="arrow" presStyleLbl="bgShp" presStyleIdx="0" presStyleCnt="1"/>
      <dgm:spPr/>
    </dgm:pt>
    <dgm:pt modelId="{FBD1E862-8435-934E-9E38-4DC1A4554ADB}" type="pres">
      <dgm:prSet presAssocID="{AF4A5726-D7CA-F74C-976F-B1B9E73861D3}" presName="linearProcess" presStyleCnt="0"/>
      <dgm:spPr/>
    </dgm:pt>
    <dgm:pt modelId="{E264CA5B-7C51-7643-B711-8BC11C42B9F8}" type="pres">
      <dgm:prSet presAssocID="{CD3EF16D-2A22-9C4A-ACB8-05B341FA6465}" presName="textNode" presStyleLbl="node1" presStyleIdx="0" presStyleCnt="3">
        <dgm:presLayoutVars>
          <dgm:bulletEnabled val="1"/>
        </dgm:presLayoutVars>
      </dgm:prSet>
      <dgm:spPr/>
    </dgm:pt>
    <dgm:pt modelId="{F64FDB55-5147-8942-9870-E52E5C07D95A}" type="pres">
      <dgm:prSet presAssocID="{A65B7EAD-9F24-F34E-9535-31E4A7497416}" presName="sibTrans" presStyleCnt="0"/>
      <dgm:spPr/>
    </dgm:pt>
    <dgm:pt modelId="{FF6C0E95-54BE-224A-B6E2-D81A98EF4941}" type="pres">
      <dgm:prSet presAssocID="{BFD1E4B9-B69A-2244-8550-5D09223D76B9}" presName="textNode" presStyleLbl="node1" presStyleIdx="1" presStyleCnt="3">
        <dgm:presLayoutVars>
          <dgm:bulletEnabled val="1"/>
        </dgm:presLayoutVars>
      </dgm:prSet>
      <dgm:spPr/>
    </dgm:pt>
    <dgm:pt modelId="{C23A0C54-1B3F-3242-A95A-358E3C7AF41E}" type="pres">
      <dgm:prSet presAssocID="{ECC7A52F-3886-E445-A408-C30852475F2D}" presName="sibTrans" presStyleCnt="0"/>
      <dgm:spPr/>
    </dgm:pt>
    <dgm:pt modelId="{59FEE28F-1C4B-304A-9E0B-DD5FF8B7B8AE}" type="pres">
      <dgm:prSet presAssocID="{EEB8E385-EC44-B243-AC80-F72B7126B836}" presName="textNode" presStyleLbl="node1" presStyleIdx="2" presStyleCnt="3">
        <dgm:presLayoutVars>
          <dgm:bulletEnabled val="1"/>
        </dgm:presLayoutVars>
      </dgm:prSet>
      <dgm:spPr/>
    </dgm:pt>
  </dgm:ptLst>
  <dgm:cxnLst>
    <dgm:cxn modelId="{29491E09-7B7C-4829-A565-F5296F3A3499}" srcId="{BFD1E4B9-B69A-2244-8550-5D09223D76B9}" destId="{D80FAB9D-9E68-483D-81E5-9C095BBA6FE2}" srcOrd="1" destOrd="0" parTransId="{2C1599B5-CBD8-4D1A-AF59-833F418A42F1}" sibTransId="{7C4FCF08-1296-4585-9082-673AC7EC391B}"/>
    <dgm:cxn modelId="{62EAF21B-411A-B244-A0AF-A250424E1FC3}" srcId="{EEB8E385-EC44-B243-AC80-F72B7126B836}" destId="{BB581AEB-AF0E-DB48-92AE-AB60B8327E1D}" srcOrd="0" destOrd="0" parTransId="{71C1C4D5-0DD9-084D-8671-162A9C93F025}" sibTransId="{AAC8102F-4D0A-C84D-820D-5CAD8693F5C3}"/>
    <dgm:cxn modelId="{0219FC20-8B0D-4B17-A7D7-BC7E5417F690}" type="presOf" srcId="{FEFCF774-8FCA-40BD-9C43-8FDD1140591D}" destId="{59FEE28F-1C4B-304A-9E0B-DD5FF8B7B8AE}" srcOrd="0" destOrd="2" presId="urn:microsoft.com/office/officeart/2005/8/layout/hProcess9"/>
    <dgm:cxn modelId="{53561F5B-8341-0840-A012-D0FF94522C0C}" type="presOf" srcId="{CD3EF16D-2A22-9C4A-ACB8-05B341FA6465}" destId="{E264CA5B-7C51-7643-B711-8BC11C42B9F8}" srcOrd="0" destOrd="0" presId="urn:microsoft.com/office/officeart/2005/8/layout/hProcess9"/>
    <dgm:cxn modelId="{24CFCC60-D607-AE41-A860-D3C330667C1C}" type="presOf" srcId="{6959DF8E-664C-4745-ADF2-95171F75D9C5}" destId="{FF6C0E95-54BE-224A-B6E2-D81A98EF4941}" srcOrd="0" destOrd="1" presId="urn:microsoft.com/office/officeart/2005/8/layout/hProcess9"/>
    <dgm:cxn modelId="{CB84E042-E4D1-304C-816D-08EAC3B6B6DE}" srcId="{CD3EF16D-2A22-9C4A-ACB8-05B341FA6465}" destId="{684289C4-D828-D64C-952E-63E47134B490}" srcOrd="0" destOrd="0" parTransId="{36F489FB-3B7D-F74A-888F-991DFFC9C454}" sibTransId="{E4054B03-1C93-AC4C-BEE0-2F8FE1C017F7}"/>
    <dgm:cxn modelId="{5930D466-D69F-4F58-A06E-7FD54B65DD58}" srcId="{EEB8E385-EC44-B243-AC80-F72B7126B836}" destId="{FEFCF774-8FCA-40BD-9C43-8FDD1140591D}" srcOrd="1" destOrd="0" parTransId="{C8F16A79-6CA5-4145-BF67-F581B9F2E53C}" sibTransId="{209018D3-CAE8-4560-B9EC-A4CF3063997D}"/>
    <dgm:cxn modelId="{461B724B-57D6-456A-9F6F-F5853BE699CE}" type="presOf" srcId="{D80FAB9D-9E68-483D-81E5-9C095BBA6FE2}" destId="{FF6C0E95-54BE-224A-B6E2-D81A98EF4941}" srcOrd="0" destOrd="2" presId="urn:microsoft.com/office/officeart/2005/8/layout/hProcess9"/>
    <dgm:cxn modelId="{10DE117F-4950-FE45-AED6-9F65A29722A9}" type="presOf" srcId="{AF4A5726-D7CA-F74C-976F-B1B9E73861D3}" destId="{260DB354-F705-7441-B563-7306F76C2CF7}" srcOrd="0" destOrd="0" presId="urn:microsoft.com/office/officeart/2005/8/layout/hProcess9"/>
    <dgm:cxn modelId="{6BDF3583-7DA0-4C49-B3CD-80FC5CF3268D}" type="presOf" srcId="{BFD1E4B9-B69A-2244-8550-5D09223D76B9}" destId="{FF6C0E95-54BE-224A-B6E2-D81A98EF4941}" srcOrd="0" destOrd="0" presId="urn:microsoft.com/office/officeart/2005/8/layout/hProcess9"/>
    <dgm:cxn modelId="{EEAD3F89-E1DE-D74C-99DF-0A158B5729E4}" type="presOf" srcId="{BB581AEB-AF0E-DB48-92AE-AB60B8327E1D}" destId="{59FEE28F-1C4B-304A-9E0B-DD5FF8B7B8AE}" srcOrd="0" destOrd="1" presId="urn:microsoft.com/office/officeart/2005/8/layout/hProcess9"/>
    <dgm:cxn modelId="{EF95D7AA-157F-8040-B6E1-DCAF2EE89FD7}" srcId="{AF4A5726-D7CA-F74C-976F-B1B9E73861D3}" destId="{EEB8E385-EC44-B243-AC80-F72B7126B836}" srcOrd="2" destOrd="0" parTransId="{FE2AC23E-6C9C-6047-B39D-D90B0D8EBBD4}" sibTransId="{671AB6F5-48BD-3A47-8F9E-1A47678E444A}"/>
    <dgm:cxn modelId="{58351FB8-35D4-2F4C-86C1-3887636F430D}" srcId="{AF4A5726-D7CA-F74C-976F-B1B9E73861D3}" destId="{BFD1E4B9-B69A-2244-8550-5D09223D76B9}" srcOrd="1" destOrd="0" parTransId="{69C830EA-A74E-B445-B9C5-6744563CA2F8}" sibTransId="{ECC7A52F-3886-E445-A408-C30852475F2D}"/>
    <dgm:cxn modelId="{678DEED1-69E1-4788-8AF1-DA7FAA8D9438}" type="presOf" srcId="{34CC8C9F-9BE4-4061-AA12-AB51666D62BA}" destId="{E264CA5B-7C51-7643-B711-8BC11C42B9F8}" srcOrd="0" destOrd="2" presId="urn:microsoft.com/office/officeart/2005/8/layout/hProcess9"/>
    <dgm:cxn modelId="{57C433D6-F2F0-ED43-B60B-8BD1961761B3}" srcId="{AF4A5726-D7CA-F74C-976F-B1B9E73861D3}" destId="{CD3EF16D-2A22-9C4A-ACB8-05B341FA6465}" srcOrd="0" destOrd="0" parTransId="{BEC89E85-4456-DC44-BC70-501FCDC83BB3}" sibTransId="{A65B7EAD-9F24-F34E-9535-31E4A7497416}"/>
    <dgm:cxn modelId="{A1C66CE9-4425-D14D-A8CC-072DCBC92FF1}" type="presOf" srcId="{684289C4-D828-D64C-952E-63E47134B490}" destId="{E264CA5B-7C51-7643-B711-8BC11C42B9F8}" srcOrd="0" destOrd="1" presId="urn:microsoft.com/office/officeart/2005/8/layout/hProcess9"/>
    <dgm:cxn modelId="{5245A7F4-406E-7D4A-9F25-A2EA90DA02B7}" srcId="{BFD1E4B9-B69A-2244-8550-5D09223D76B9}" destId="{6959DF8E-664C-4745-ADF2-95171F75D9C5}" srcOrd="0" destOrd="0" parTransId="{4FB9EF95-E896-E841-AD2D-2BCD279FCEDC}" sibTransId="{5CB46900-8DD2-7B41-BDA9-A2F38ED27AAE}"/>
    <dgm:cxn modelId="{65DEBDFD-DBEA-BF44-A99F-9B0D23AC86A3}" type="presOf" srcId="{EEB8E385-EC44-B243-AC80-F72B7126B836}" destId="{59FEE28F-1C4B-304A-9E0B-DD5FF8B7B8AE}" srcOrd="0" destOrd="0" presId="urn:microsoft.com/office/officeart/2005/8/layout/hProcess9"/>
    <dgm:cxn modelId="{20F2DCFE-43E0-48E8-879C-D3D46E87C4C4}" srcId="{CD3EF16D-2A22-9C4A-ACB8-05B341FA6465}" destId="{34CC8C9F-9BE4-4061-AA12-AB51666D62BA}" srcOrd="1" destOrd="0" parTransId="{C4D0FDA2-5E68-4F6E-83B0-6DE2AB15875D}" sibTransId="{9E3A57EA-B73B-45A5-AC47-BA1BA0FDEBC8}"/>
    <dgm:cxn modelId="{DC9972D2-70C7-E74E-B67D-9294661D2D3F}" type="presParOf" srcId="{260DB354-F705-7441-B563-7306F76C2CF7}" destId="{D012D140-99D1-234F-8D6B-2591CC0943D2}" srcOrd="0" destOrd="0" presId="urn:microsoft.com/office/officeart/2005/8/layout/hProcess9"/>
    <dgm:cxn modelId="{1DE56E13-D640-084B-952B-4F745991FE9A}" type="presParOf" srcId="{260DB354-F705-7441-B563-7306F76C2CF7}" destId="{FBD1E862-8435-934E-9E38-4DC1A4554ADB}" srcOrd="1" destOrd="0" presId="urn:microsoft.com/office/officeart/2005/8/layout/hProcess9"/>
    <dgm:cxn modelId="{FCD97349-B479-DE46-8527-896161A1D71B}" type="presParOf" srcId="{FBD1E862-8435-934E-9E38-4DC1A4554ADB}" destId="{E264CA5B-7C51-7643-B711-8BC11C42B9F8}" srcOrd="0" destOrd="0" presId="urn:microsoft.com/office/officeart/2005/8/layout/hProcess9"/>
    <dgm:cxn modelId="{3219C7A4-DC09-4049-9DD9-6BF43C725592}" type="presParOf" srcId="{FBD1E862-8435-934E-9E38-4DC1A4554ADB}" destId="{F64FDB55-5147-8942-9870-E52E5C07D95A}" srcOrd="1" destOrd="0" presId="urn:microsoft.com/office/officeart/2005/8/layout/hProcess9"/>
    <dgm:cxn modelId="{17640D49-93A9-0E40-B2C4-5C67DF3D663C}" type="presParOf" srcId="{FBD1E862-8435-934E-9E38-4DC1A4554ADB}" destId="{FF6C0E95-54BE-224A-B6E2-D81A98EF4941}" srcOrd="2" destOrd="0" presId="urn:microsoft.com/office/officeart/2005/8/layout/hProcess9"/>
    <dgm:cxn modelId="{6853084E-2F04-F84B-B293-262710DB0F17}" type="presParOf" srcId="{FBD1E862-8435-934E-9E38-4DC1A4554ADB}" destId="{C23A0C54-1B3F-3242-A95A-358E3C7AF41E}" srcOrd="3" destOrd="0" presId="urn:microsoft.com/office/officeart/2005/8/layout/hProcess9"/>
    <dgm:cxn modelId="{C65FE925-B143-BE4B-993C-2531A586A931}" type="presParOf" srcId="{FBD1E862-8435-934E-9E38-4DC1A4554ADB}" destId="{59FEE28F-1C4B-304A-9E0B-DD5FF8B7B8A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BE943D-6C48-4F2D-98A0-63009A0A44F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4226F2E1-FECE-4EFF-88D3-76119B446910}">
      <dgm:prSet phldrT="[Text]"/>
      <dgm:spPr/>
      <dgm:t>
        <a:bodyPr/>
        <a:lstStyle/>
        <a:p>
          <a:r>
            <a:rPr lang="en-US" dirty="0">
              <a:latin typeface="Century Gothic" panose="020B0502020202020204" pitchFamily="34" charset="0"/>
            </a:rPr>
            <a:t>Plan</a:t>
          </a:r>
        </a:p>
      </dgm:t>
    </dgm:pt>
    <dgm:pt modelId="{F47046F8-3358-4FFF-B0BB-CBC941F17AE6}" type="parTrans" cxnId="{98305FFE-BB3F-4D4C-A93D-06D9491F0322}">
      <dgm:prSet/>
      <dgm:spPr/>
      <dgm:t>
        <a:bodyPr/>
        <a:lstStyle/>
        <a:p>
          <a:endParaRPr lang="en-US"/>
        </a:p>
      </dgm:t>
    </dgm:pt>
    <dgm:pt modelId="{58FA8AB0-C0B0-406E-BFBF-6BA346AC8770}" type="sibTrans" cxnId="{98305FFE-BB3F-4D4C-A93D-06D9491F0322}">
      <dgm:prSet/>
      <dgm:spPr/>
      <dgm:t>
        <a:bodyPr/>
        <a:lstStyle/>
        <a:p>
          <a:endParaRPr lang="en-US"/>
        </a:p>
      </dgm:t>
    </dgm:pt>
    <dgm:pt modelId="{778F4C36-FE57-43CC-9239-D04F26A08D1E}">
      <dgm:prSet phldrT="[Text]"/>
      <dgm:spPr/>
      <dgm:t>
        <a:bodyPr/>
        <a:lstStyle/>
        <a:p>
          <a:r>
            <a:rPr lang="en-US" b="1" i="1" dirty="0">
              <a:solidFill>
                <a:srgbClr val="C00000"/>
              </a:solidFill>
              <a:latin typeface="Century Gothic" panose="020B0502020202020204" pitchFamily="34" charset="0"/>
            </a:rPr>
            <a:t>Do</a:t>
          </a:r>
        </a:p>
      </dgm:t>
    </dgm:pt>
    <dgm:pt modelId="{0965008E-4112-48CA-AC8C-7CB5874AB665}" type="parTrans" cxnId="{AA1C9FA9-EB72-42E7-9C53-CC65E16D75E7}">
      <dgm:prSet/>
      <dgm:spPr/>
      <dgm:t>
        <a:bodyPr/>
        <a:lstStyle/>
        <a:p>
          <a:endParaRPr lang="en-US"/>
        </a:p>
      </dgm:t>
    </dgm:pt>
    <dgm:pt modelId="{834DE1A7-CC97-44D7-93D5-B9838A0C2C29}" type="sibTrans" cxnId="{AA1C9FA9-EB72-42E7-9C53-CC65E16D75E7}">
      <dgm:prSet/>
      <dgm:spPr/>
      <dgm:t>
        <a:bodyPr/>
        <a:lstStyle/>
        <a:p>
          <a:endParaRPr lang="en-US"/>
        </a:p>
      </dgm:t>
    </dgm:pt>
    <dgm:pt modelId="{2BE9723A-E44A-4320-BB3E-BFAA03FAE902}">
      <dgm:prSet phldrT="[Text]"/>
      <dgm:spPr/>
      <dgm:t>
        <a:bodyPr/>
        <a:lstStyle/>
        <a:p>
          <a:r>
            <a:rPr lang="en-US" dirty="0">
              <a:latin typeface="Century Gothic" panose="020B0502020202020204" pitchFamily="34" charset="0"/>
            </a:rPr>
            <a:t>Study</a:t>
          </a:r>
        </a:p>
      </dgm:t>
    </dgm:pt>
    <dgm:pt modelId="{6A649E11-1864-481C-AB13-3FE6F91E84D2}" type="parTrans" cxnId="{7B967278-C2B7-4563-9BA6-D32CF49298D0}">
      <dgm:prSet/>
      <dgm:spPr/>
      <dgm:t>
        <a:bodyPr/>
        <a:lstStyle/>
        <a:p>
          <a:endParaRPr lang="en-US"/>
        </a:p>
      </dgm:t>
    </dgm:pt>
    <dgm:pt modelId="{1264AFA4-A7E5-4EC4-8A6C-CF9D3420A18F}" type="sibTrans" cxnId="{7B967278-C2B7-4563-9BA6-D32CF49298D0}">
      <dgm:prSet/>
      <dgm:spPr/>
      <dgm:t>
        <a:bodyPr/>
        <a:lstStyle/>
        <a:p>
          <a:endParaRPr lang="en-US"/>
        </a:p>
      </dgm:t>
    </dgm:pt>
    <dgm:pt modelId="{44FF8FEA-B6FD-42B0-A64C-188557F70DBF}">
      <dgm:prSet phldrT="[Text]"/>
      <dgm:spPr/>
      <dgm:t>
        <a:bodyPr/>
        <a:lstStyle/>
        <a:p>
          <a:r>
            <a:rPr lang="en-US" dirty="0">
              <a:latin typeface="Century Gothic" panose="020B0502020202020204" pitchFamily="34" charset="0"/>
            </a:rPr>
            <a:t>Act</a:t>
          </a:r>
        </a:p>
      </dgm:t>
    </dgm:pt>
    <dgm:pt modelId="{272C13EA-69C8-46AF-B4F9-DB8506DCFE8A}" type="parTrans" cxnId="{EF6CB317-6104-4AAE-9868-B699D59C4B83}">
      <dgm:prSet/>
      <dgm:spPr/>
      <dgm:t>
        <a:bodyPr/>
        <a:lstStyle/>
        <a:p>
          <a:endParaRPr lang="en-US"/>
        </a:p>
      </dgm:t>
    </dgm:pt>
    <dgm:pt modelId="{B620B33C-2D64-40A6-BEA9-669842EA227D}" type="sibTrans" cxnId="{EF6CB317-6104-4AAE-9868-B699D59C4B83}">
      <dgm:prSet/>
      <dgm:spPr/>
      <dgm:t>
        <a:bodyPr/>
        <a:lstStyle/>
        <a:p>
          <a:endParaRPr lang="en-US"/>
        </a:p>
      </dgm:t>
    </dgm:pt>
    <dgm:pt modelId="{74BEA5A9-289B-4EAE-A8DB-7E16E1EBA788}" type="pres">
      <dgm:prSet presAssocID="{8BBE943D-6C48-4F2D-98A0-63009A0A44F0}" presName="cycle" presStyleCnt="0">
        <dgm:presLayoutVars>
          <dgm:dir/>
          <dgm:resizeHandles val="exact"/>
        </dgm:presLayoutVars>
      </dgm:prSet>
      <dgm:spPr/>
    </dgm:pt>
    <dgm:pt modelId="{899908F8-31C8-4B07-B47E-7124A9C74DA0}" type="pres">
      <dgm:prSet presAssocID="{4226F2E1-FECE-4EFF-88D3-76119B446910}" presName="node" presStyleLbl="node1" presStyleIdx="0" presStyleCnt="4">
        <dgm:presLayoutVars>
          <dgm:bulletEnabled val="1"/>
        </dgm:presLayoutVars>
      </dgm:prSet>
      <dgm:spPr/>
    </dgm:pt>
    <dgm:pt modelId="{0EECAE1E-BF14-4552-A143-EEB4A8E3B971}" type="pres">
      <dgm:prSet presAssocID="{4226F2E1-FECE-4EFF-88D3-76119B446910}" presName="spNode" presStyleCnt="0"/>
      <dgm:spPr/>
    </dgm:pt>
    <dgm:pt modelId="{6AE083FC-0C3C-407E-BD64-7674869F9793}" type="pres">
      <dgm:prSet presAssocID="{58FA8AB0-C0B0-406E-BFBF-6BA346AC8770}" presName="sibTrans" presStyleLbl="sibTrans1D1" presStyleIdx="0" presStyleCnt="4"/>
      <dgm:spPr/>
    </dgm:pt>
    <dgm:pt modelId="{4A069387-626E-4F28-A95D-88A805BF73B1}" type="pres">
      <dgm:prSet presAssocID="{778F4C36-FE57-43CC-9239-D04F26A08D1E}" presName="node" presStyleLbl="node1" presStyleIdx="1" presStyleCnt="4">
        <dgm:presLayoutVars>
          <dgm:bulletEnabled val="1"/>
        </dgm:presLayoutVars>
      </dgm:prSet>
      <dgm:spPr/>
    </dgm:pt>
    <dgm:pt modelId="{9A513D6B-6022-4DA2-9E17-8E17371CDDF0}" type="pres">
      <dgm:prSet presAssocID="{778F4C36-FE57-43CC-9239-D04F26A08D1E}" presName="spNode" presStyleCnt="0"/>
      <dgm:spPr/>
    </dgm:pt>
    <dgm:pt modelId="{2D251585-C11C-43C7-B238-496F20B8197A}" type="pres">
      <dgm:prSet presAssocID="{834DE1A7-CC97-44D7-93D5-B9838A0C2C29}" presName="sibTrans" presStyleLbl="sibTrans1D1" presStyleIdx="1" presStyleCnt="4"/>
      <dgm:spPr/>
    </dgm:pt>
    <dgm:pt modelId="{1EB160BF-AFBD-452E-A887-2F3BE5EBE368}" type="pres">
      <dgm:prSet presAssocID="{2BE9723A-E44A-4320-BB3E-BFAA03FAE902}" presName="node" presStyleLbl="node1" presStyleIdx="2" presStyleCnt="4">
        <dgm:presLayoutVars>
          <dgm:bulletEnabled val="1"/>
        </dgm:presLayoutVars>
      </dgm:prSet>
      <dgm:spPr/>
    </dgm:pt>
    <dgm:pt modelId="{E0868E9E-6A75-474E-BB0A-1276C66B7004}" type="pres">
      <dgm:prSet presAssocID="{2BE9723A-E44A-4320-BB3E-BFAA03FAE902}" presName="spNode" presStyleCnt="0"/>
      <dgm:spPr/>
    </dgm:pt>
    <dgm:pt modelId="{C232D9AE-948F-4D33-846F-BC50CE7FA553}" type="pres">
      <dgm:prSet presAssocID="{1264AFA4-A7E5-4EC4-8A6C-CF9D3420A18F}" presName="sibTrans" presStyleLbl="sibTrans1D1" presStyleIdx="2" presStyleCnt="4"/>
      <dgm:spPr/>
    </dgm:pt>
    <dgm:pt modelId="{C366B7EE-3E0B-43B4-A2B4-DAD488863781}" type="pres">
      <dgm:prSet presAssocID="{44FF8FEA-B6FD-42B0-A64C-188557F70DBF}" presName="node" presStyleLbl="node1" presStyleIdx="3" presStyleCnt="4">
        <dgm:presLayoutVars>
          <dgm:bulletEnabled val="1"/>
        </dgm:presLayoutVars>
      </dgm:prSet>
      <dgm:spPr/>
    </dgm:pt>
    <dgm:pt modelId="{B8A2595F-3AFF-4C75-98BA-4FDF6C3E940F}" type="pres">
      <dgm:prSet presAssocID="{44FF8FEA-B6FD-42B0-A64C-188557F70DBF}" presName="spNode" presStyleCnt="0"/>
      <dgm:spPr/>
    </dgm:pt>
    <dgm:pt modelId="{7A39CC5E-D4DE-41CD-83ED-B255645D94A1}" type="pres">
      <dgm:prSet presAssocID="{B620B33C-2D64-40A6-BEA9-669842EA227D}" presName="sibTrans" presStyleLbl="sibTrans1D1" presStyleIdx="3" presStyleCnt="4"/>
      <dgm:spPr/>
    </dgm:pt>
  </dgm:ptLst>
  <dgm:cxnLst>
    <dgm:cxn modelId="{201D6708-2E52-4225-B621-40713936C492}" type="presOf" srcId="{2BE9723A-E44A-4320-BB3E-BFAA03FAE902}" destId="{1EB160BF-AFBD-452E-A887-2F3BE5EBE368}" srcOrd="0" destOrd="0" presId="urn:microsoft.com/office/officeart/2005/8/layout/cycle5"/>
    <dgm:cxn modelId="{01084509-EBA1-444C-A297-3E63FD89E2C2}" type="presOf" srcId="{8BBE943D-6C48-4F2D-98A0-63009A0A44F0}" destId="{74BEA5A9-289B-4EAE-A8DB-7E16E1EBA788}" srcOrd="0" destOrd="0" presId="urn:microsoft.com/office/officeart/2005/8/layout/cycle5"/>
    <dgm:cxn modelId="{EF6CB317-6104-4AAE-9868-B699D59C4B83}" srcId="{8BBE943D-6C48-4F2D-98A0-63009A0A44F0}" destId="{44FF8FEA-B6FD-42B0-A64C-188557F70DBF}" srcOrd="3" destOrd="0" parTransId="{272C13EA-69C8-46AF-B4F9-DB8506DCFE8A}" sibTransId="{B620B33C-2D64-40A6-BEA9-669842EA227D}"/>
    <dgm:cxn modelId="{B55AEA21-7199-4C5E-B250-6004D37C1F1D}" type="presOf" srcId="{1264AFA4-A7E5-4EC4-8A6C-CF9D3420A18F}" destId="{C232D9AE-948F-4D33-846F-BC50CE7FA553}" srcOrd="0" destOrd="0" presId="urn:microsoft.com/office/officeart/2005/8/layout/cycle5"/>
    <dgm:cxn modelId="{62F11728-3AFB-4A2F-9031-8CF4EFD7271E}" type="presOf" srcId="{778F4C36-FE57-43CC-9239-D04F26A08D1E}" destId="{4A069387-626E-4F28-A95D-88A805BF73B1}" srcOrd="0" destOrd="0" presId="urn:microsoft.com/office/officeart/2005/8/layout/cycle5"/>
    <dgm:cxn modelId="{7B967278-C2B7-4563-9BA6-D32CF49298D0}" srcId="{8BBE943D-6C48-4F2D-98A0-63009A0A44F0}" destId="{2BE9723A-E44A-4320-BB3E-BFAA03FAE902}" srcOrd="2" destOrd="0" parTransId="{6A649E11-1864-481C-AB13-3FE6F91E84D2}" sibTransId="{1264AFA4-A7E5-4EC4-8A6C-CF9D3420A18F}"/>
    <dgm:cxn modelId="{74F1198C-07A9-4596-9365-02802983E4F6}" type="presOf" srcId="{834DE1A7-CC97-44D7-93D5-B9838A0C2C29}" destId="{2D251585-C11C-43C7-B238-496F20B8197A}" srcOrd="0" destOrd="0" presId="urn:microsoft.com/office/officeart/2005/8/layout/cycle5"/>
    <dgm:cxn modelId="{AA1C9FA9-EB72-42E7-9C53-CC65E16D75E7}" srcId="{8BBE943D-6C48-4F2D-98A0-63009A0A44F0}" destId="{778F4C36-FE57-43CC-9239-D04F26A08D1E}" srcOrd="1" destOrd="0" parTransId="{0965008E-4112-48CA-AC8C-7CB5874AB665}" sibTransId="{834DE1A7-CC97-44D7-93D5-B9838A0C2C29}"/>
    <dgm:cxn modelId="{02F92AAD-F968-40ED-B9BD-5A6CD0B31AC4}" type="presOf" srcId="{58FA8AB0-C0B0-406E-BFBF-6BA346AC8770}" destId="{6AE083FC-0C3C-407E-BD64-7674869F9793}" srcOrd="0" destOrd="0" presId="urn:microsoft.com/office/officeart/2005/8/layout/cycle5"/>
    <dgm:cxn modelId="{F95E52B6-10B3-47A8-B26D-6ED0713667F1}" type="presOf" srcId="{B620B33C-2D64-40A6-BEA9-669842EA227D}" destId="{7A39CC5E-D4DE-41CD-83ED-B255645D94A1}" srcOrd="0" destOrd="0" presId="urn:microsoft.com/office/officeart/2005/8/layout/cycle5"/>
    <dgm:cxn modelId="{6C91F3DD-18DF-4F30-98B3-3C9E9A8447C8}" type="presOf" srcId="{44FF8FEA-B6FD-42B0-A64C-188557F70DBF}" destId="{C366B7EE-3E0B-43B4-A2B4-DAD488863781}" srcOrd="0" destOrd="0" presId="urn:microsoft.com/office/officeart/2005/8/layout/cycle5"/>
    <dgm:cxn modelId="{9D66CCE5-F01D-49AD-85F9-0886DBEF85A9}" type="presOf" srcId="{4226F2E1-FECE-4EFF-88D3-76119B446910}" destId="{899908F8-31C8-4B07-B47E-7124A9C74DA0}" srcOrd="0" destOrd="0" presId="urn:microsoft.com/office/officeart/2005/8/layout/cycle5"/>
    <dgm:cxn modelId="{98305FFE-BB3F-4D4C-A93D-06D9491F0322}" srcId="{8BBE943D-6C48-4F2D-98A0-63009A0A44F0}" destId="{4226F2E1-FECE-4EFF-88D3-76119B446910}" srcOrd="0" destOrd="0" parTransId="{F47046F8-3358-4FFF-B0BB-CBC941F17AE6}" sibTransId="{58FA8AB0-C0B0-406E-BFBF-6BA346AC8770}"/>
    <dgm:cxn modelId="{DD5266E2-8105-4393-8CFB-ED45EFD810E6}" type="presParOf" srcId="{74BEA5A9-289B-4EAE-A8DB-7E16E1EBA788}" destId="{899908F8-31C8-4B07-B47E-7124A9C74DA0}" srcOrd="0" destOrd="0" presId="urn:microsoft.com/office/officeart/2005/8/layout/cycle5"/>
    <dgm:cxn modelId="{4491844B-ADF0-4526-917E-6B4D59EF6659}" type="presParOf" srcId="{74BEA5A9-289B-4EAE-A8DB-7E16E1EBA788}" destId="{0EECAE1E-BF14-4552-A143-EEB4A8E3B971}" srcOrd="1" destOrd="0" presId="urn:microsoft.com/office/officeart/2005/8/layout/cycle5"/>
    <dgm:cxn modelId="{4A6FCFA9-369A-4F5F-A64B-4D95D5038B12}" type="presParOf" srcId="{74BEA5A9-289B-4EAE-A8DB-7E16E1EBA788}" destId="{6AE083FC-0C3C-407E-BD64-7674869F9793}" srcOrd="2" destOrd="0" presId="urn:microsoft.com/office/officeart/2005/8/layout/cycle5"/>
    <dgm:cxn modelId="{3C1754D6-1A2B-4198-BC9C-94045F5590A9}" type="presParOf" srcId="{74BEA5A9-289B-4EAE-A8DB-7E16E1EBA788}" destId="{4A069387-626E-4F28-A95D-88A805BF73B1}" srcOrd="3" destOrd="0" presId="urn:microsoft.com/office/officeart/2005/8/layout/cycle5"/>
    <dgm:cxn modelId="{AC42F7AA-4EF3-4038-94A8-611F62751018}" type="presParOf" srcId="{74BEA5A9-289B-4EAE-A8DB-7E16E1EBA788}" destId="{9A513D6B-6022-4DA2-9E17-8E17371CDDF0}" srcOrd="4" destOrd="0" presId="urn:microsoft.com/office/officeart/2005/8/layout/cycle5"/>
    <dgm:cxn modelId="{13608C55-9899-41CE-A441-7CF8A02BF0B0}" type="presParOf" srcId="{74BEA5A9-289B-4EAE-A8DB-7E16E1EBA788}" destId="{2D251585-C11C-43C7-B238-496F20B8197A}" srcOrd="5" destOrd="0" presId="urn:microsoft.com/office/officeart/2005/8/layout/cycle5"/>
    <dgm:cxn modelId="{70138E23-D1A5-4D26-BC59-365EF89D2A1B}" type="presParOf" srcId="{74BEA5A9-289B-4EAE-A8DB-7E16E1EBA788}" destId="{1EB160BF-AFBD-452E-A887-2F3BE5EBE368}" srcOrd="6" destOrd="0" presId="urn:microsoft.com/office/officeart/2005/8/layout/cycle5"/>
    <dgm:cxn modelId="{5EFF4CB7-0097-4C6C-BB61-CE493DA0908D}" type="presParOf" srcId="{74BEA5A9-289B-4EAE-A8DB-7E16E1EBA788}" destId="{E0868E9E-6A75-474E-BB0A-1276C66B7004}" srcOrd="7" destOrd="0" presId="urn:microsoft.com/office/officeart/2005/8/layout/cycle5"/>
    <dgm:cxn modelId="{B693FC02-88A3-464C-895B-99C08E4D3457}" type="presParOf" srcId="{74BEA5A9-289B-4EAE-A8DB-7E16E1EBA788}" destId="{C232D9AE-948F-4D33-846F-BC50CE7FA553}" srcOrd="8" destOrd="0" presId="urn:microsoft.com/office/officeart/2005/8/layout/cycle5"/>
    <dgm:cxn modelId="{0F1D02C3-C0A6-4214-8D58-BA5AD8562164}" type="presParOf" srcId="{74BEA5A9-289B-4EAE-A8DB-7E16E1EBA788}" destId="{C366B7EE-3E0B-43B4-A2B4-DAD488863781}" srcOrd="9" destOrd="0" presId="urn:microsoft.com/office/officeart/2005/8/layout/cycle5"/>
    <dgm:cxn modelId="{5907F888-DBE2-42AD-8F82-2C516CD57874}" type="presParOf" srcId="{74BEA5A9-289B-4EAE-A8DB-7E16E1EBA788}" destId="{B8A2595F-3AFF-4C75-98BA-4FDF6C3E940F}" srcOrd="10" destOrd="0" presId="urn:microsoft.com/office/officeart/2005/8/layout/cycle5"/>
    <dgm:cxn modelId="{32B0F914-DD45-408B-B259-CA45AE745B31}" type="presParOf" srcId="{74BEA5A9-289B-4EAE-A8DB-7E16E1EBA788}" destId="{7A39CC5E-D4DE-41CD-83ED-B255645D94A1}"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E943D-6C48-4F2D-98A0-63009A0A44F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4226F2E1-FECE-4EFF-88D3-76119B446910}">
      <dgm:prSet phldrT="[Text]"/>
      <dgm:spPr/>
      <dgm:t>
        <a:bodyPr/>
        <a:lstStyle/>
        <a:p>
          <a:r>
            <a:rPr lang="en-US" dirty="0">
              <a:latin typeface="Century Gothic" panose="020B0502020202020204" pitchFamily="34" charset="0"/>
            </a:rPr>
            <a:t>Plan</a:t>
          </a:r>
        </a:p>
      </dgm:t>
    </dgm:pt>
    <dgm:pt modelId="{F47046F8-3358-4FFF-B0BB-CBC941F17AE6}" type="parTrans" cxnId="{98305FFE-BB3F-4D4C-A93D-06D9491F0322}">
      <dgm:prSet/>
      <dgm:spPr/>
      <dgm:t>
        <a:bodyPr/>
        <a:lstStyle/>
        <a:p>
          <a:endParaRPr lang="en-US"/>
        </a:p>
      </dgm:t>
    </dgm:pt>
    <dgm:pt modelId="{58FA8AB0-C0B0-406E-BFBF-6BA346AC8770}" type="sibTrans" cxnId="{98305FFE-BB3F-4D4C-A93D-06D9491F0322}">
      <dgm:prSet/>
      <dgm:spPr/>
      <dgm:t>
        <a:bodyPr/>
        <a:lstStyle/>
        <a:p>
          <a:endParaRPr lang="en-US"/>
        </a:p>
      </dgm:t>
    </dgm:pt>
    <dgm:pt modelId="{778F4C36-FE57-43CC-9239-D04F26A08D1E}">
      <dgm:prSet phldrT="[Text]"/>
      <dgm:spPr/>
      <dgm:t>
        <a:bodyPr/>
        <a:lstStyle/>
        <a:p>
          <a:r>
            <a:rPr lang="en-US" dirty="0">
              <a:latin typeface="Century Gothic" panose="020B0502020202020204" pitchFamily="34" charset="0"/>
            </a:rPr>
            <a:t>Do</a:t>
          </a:r>
        </a:p>
      </dgm:t>
    </dgm:pt>
    <dgm:pt modelId="{0965008E-4112-48CA-AC8C-7CB5874AB665}" type="parTrans" cxnId="{AA1C9FA9-EB72-42E7-9C53-CC65E16D75E7}">
      <dgm:prSet/>
      <dgm:spPr/>
      <dgm:t>
        <a:bodyPr/>
        <a:lstStyle/>
        <a:p>
          <a:endParaRPr lang="en-US"/>
        </a:p>
      </dgm:t>
    </dgm:pt>
    <dgm:pt modelId="{834DE1A7-CC97-44D7-93D5-B9838A0C2C29}" type="sibTrans" cxnId="{AA1C9FA9-EB72-42E7-9C53-CC65E16D75E7}">
      <dgm:prSet/>
      <dgm:spPr/>
      <dgm:t>
        <a:bodyPr/>
        <a:lstStyle/>
        <a:p>
          <a:endParaRPr lang="en-US"/>
        </a:p>
      </dgm:t>
    </dgm:pt>
    <dgm:pt modelId="{44FF8FEA-B6FD-42B0-A64C-188557F70DBF}">
      <dgm:prSet phldrT="[Text]"/>
      <dgm:spPr/>
      <dgm:t>
        <a:bodyPr/>
        <a:lstStyle/>
        <a:p>
          <a:r>
            <a:rPr lang="en-US" dirty="0">
              <a:latin typeface="Century Gothic" panose="020B0502020202020204" pitchFamily="34" charset="0"/>
            </a:rPr>
            <a:t>Act</a:t>
          </a:r>
        </a:p>
      </dgm:t>
    </dgm:pt>
    <dgm:pt modelId="{272C13EA-69C8-46AF-B4F9-DB8506DCFE8A}" type="parTrans" cxnId="{EF6CB317-6104-4AAE-9868-B699D59C4B83}">
      <dgm:prSet/>
      <dgm:spPr/>
      <dgm:t>
        <a:bodyPr/>
        <a:lstStyle/>
        <a:p>
          <a:endParaRPr lang="en-US"/>
        </a:p>
      </dgm:t>
    </dgm:pt>
    <dgm:pt modelId="{B620B33C-2D64-40A6-BEA9-669842EA227D}" type="sibTrans" cxnId="{EF6CB317-6104-4AAE-9868-B699D59C4B83}">
      <dgm:prSet/>
      <dgm:spPr/>
      <dgm:t>
        <a:bodyPr/>
        <a:lstStyle/>
        <a:p>
          <a:endParaRPr lang="en-US"/>
        </a:p>
      </dgm:t>
    </dgm:pt>
    <dgm:pt modelId="{0E866882-F6CC-4505-A0C8-68B381771837}">
      <dgm:prSet phldrT="[Text]"/>
      <dgm:spPr/>
      <dgm:t>
        <a:bodyPr/>
        <a:lstStyle/>
        <a:p>
          <a:r>
            <a:rPr lang="en-US" b="1" i="1" dirty="0">
              <a:solidFill>
                <a:srgbClr val="FF0000"/>
              </a:solidFill>
              <a:latin typeface="Century Gothic" panose="020B0502020202020204" pitchFamily="34" charset="0"/>
            </a:rPr>
            <a:t>Study</a:t>
          </a:r>
        </a:p>
      </dgm:t>
    </dgm:pt>
    <dgm:pt modelId="{B5A83A00-6AA3-4BEF-A514-14E68003764F}" type="parTrans" cxnId="{0142B66B-E5A8-4BDA-9791-71C7301945D4}">
      <dgm:prSet/>
      <dgm:spPr/>
      <dgm:t>
        <a:bodyPr/>
        <a:lstStyle/>
        <a:p>
          <a:endParaRPr lang="en-US"/>
        </a:p>
      </dgm:t>
    </dgm:pt>
    <dgm:pt modelId="{EF9567DD-1BB6-4E9A-81A3-1865D6DA4EAF}" type="sibTrans" cxnId="{0142B66B-E5A8-4BDA-9791-71C7301945D4}">
      <dgm:prSet/>
      <dgm:spPr/>
      <dgm:t>
        <a:bodyPr/>
        <a:lstStyle/>
        <a:p>
          <a:endParaRPr lang="en-US"/>
        </a:p>
      </dgm:t>
    </dgm:pt>
    <dgm:pt modelId="{74BEA5A9-289B-4EAE-A8DB-7E16E1EBA788}" type="pres">
      <dgm:prSet presAssocID="{8BBE943D-6C48-4F2D-98A0-63009A0A44F0}" presName="cycle" presStyleCnt="0">
        <dgm:presLayoutVars>
          <dgm:dir/>
          <dgm:resizeHandles val="exact"/>
        </dgm:presLayoutVars>
      </dgm:prSet>
      <dgm:spPr/>
    </dgm:pt>
    <dgm:pt modelId="{899908F8-31C8-4B07-B47E-7124A9C74DA0}" type="pres">
      <dgm:prSet presAssocID="{4226F2E1-FECE-4EFF-88D3-76119B446910}" presName="node" presStyleLbl="node1" presStyleIdx="0" presStyleCnt="4">
        <dgm:presLayoutVars>
          <dgm:bulletEnabled val="1"/>
        </dgm:presLayoutVars>
      </dgm:prSet>
      <dgm:spPr/>
    </dgm:pt>
    <dgm:pt modelId="{0EECAE1E-BF14-4552-A143-EEB4A8E3B971}" type="pres">
      <dgm:prSet presAssocID="{4226F2E1-FECE-4EFF-88D3-76119B446910}" presName="spNode" presStyleCnt="0"/>
      <dgm:spPr/>
    </dgm:pt>
    <dgm:pt modelId="{6AE083FC-0C3C-407E-BD64-7674869F9793}" type="pres">
      <dgm:prSet presAssocID="{58FA8AB0-C0B0-406E-BFBF-6BA346AC8770}" presName="sibTrans" presStyleLbl="sibTrans1D1" presStyleIdx="0" presStyleCnt="4"/>
      <dgm:spPr/>
    </dgm:pt>
    <dgm:pt modelId="{14FBD573-36DA-4002-ACA0-A75EE2E8D956}" type="pres">
      <dgm:prSet presAssocID="{0E866882-F6CC-4505-A0C8-68B381771837}" presName="node" presStyleLbl="node1" presStyleIdx="1" presStyleCnt="4">
        <dgm:presLayoutVars>
          <dgm:bulletEnabled val="1"/>
        </dgm:presLayoutVars>
      </dgm:prSet>
      <dgm:spPr/>
    </dgm:pt>
    <dgm:pt modelId="{1A3C62F4-590C-49A2-8964-0A867D8F1685}" type="pres">
      <dgm:prSet presAssocID="{0E866882-F6CC-4505-A0C8-68B381771837}" presName="spNode" presStyleCnt="0"/>
      <dgm:spPr/>
    </dgm:pt>
    <dgm:pt modelId="{355C0B10-E54F-4EF8-B96F-B68CD876BDED}" type="pres">
      <dgm:prSet presAssocID="{EF9567DD-1BB6-4E9A-81A3-1865D6DA4EAF}" presName="sibTrans" presStyleLbl="sibTrans1D1" presStyleIdx="1" presStyleCnt="4"/>
      <dgm:spPr/>
    </dgm:pt>
    <dgm:pt modelId="{4A069387-626E-4F28-A95D-88A805BF73B1}" type="pres">
      <dgm:prSet presAssocID="{778F4C36-FE57-43CC-9239-D04F26A08D1E}" presName="node" presStyleLbl="node1" presStyleIdx="2" presStyleCnt="4">
        <dgm:presLayoutVars>
          <dgm:bulletEnabled val="1"/>
        </dgm:presLayoutVars>
      </dgm:prSet>
      <dgm:spPr/>
    </dgm:pt>
    <dgm:pt modelId="{9A513D6B-6022-4DA2-9E17-8E17371CDDF0}" type="pres">
      <dgm:prSet presAssocID="{778F4C36-FE57-43CC-9239-D04F26A08D1E}" presName="spNode" presStyleCnt="0"/>
      <dgm:spPr/>
    </dgm:pt>
    <dgm:pt modelId="{2D251585-C11C-43C7-B238-496F20B8197A}" type="pres">
      <dgm:prSet presAssocID="{834DE1A7-CC97-44D7-93D5-B9838A0C2C29}" presName="sibTrans" presStyleLbl="sibTrans1D1" presStyleIdx="2" presStyleCnt="4"/>
      <dgm:spPr/>
    </dgm:pt>
    <dgm:pt modelId="{C366B7EE-3E0B-43B4-A2B4-DAD488863781}" type="pres">
      <dgm:prSet presAssocID="{44FF8FEA-B6FD-42B0-A64C-188557F70DBF}" presName="node" presStyleLbl="node1" presStyleIdx="3" presStyleCnt="4">
        <dgm:presLayoutVars>
          <dgm:bulletEnabled val="1"/>
        </dgm:presLayoutVars>
      </dgm:prSet>
      <dgm:spPr/>
    </dgm:pt>
    <dgm:pt modelId="{B8A2595F-3AFF-4C75-98BA-4FDF6C3E940F}" type="pres">
      <dgm:prSet presAssocID="{44FF8FEA-B6FD-42B0-A64C-188557F70DBF}" presName="spNode" presStyleCnt="0"/>
      <dgm:spPr/>
    </dgm:pt>
    <dgm:pt modelId="{7A39CC5E-D4DE-41CD-83ED-B255645D94A1}" type="pres">
      <dgm:prSet presAssocID="{B620B33C-2D64-40A6-BEA9-669842EA227D}" presName="sibTrans" presStyleLbl="sibTrans1D1" presStyleIdx="3" presStyleCnt="4"/>
      <dgm:spPr/>
    </dgm:pt>
  </dgm:ptLst>
  <dgm:cxnLst>
    <dgm:cxn modelId="{EF6CB317-6104-4AAE-9868-B699D59C4B83}" srcId="{8BBE943D-6C48-4F2D-98A0-63009A0A44F0}" destId="{44FF8FEA-B6FD-42B0-A64C-188557F70DBF}" srcOrd="3" destOrd="0" parTransId="{272C13EA-69C8-46AF-B4F9-DB8506DCFE8A}" sibTransId="{B620B33C-2D64-40A6-BEA9-669842EA227D}"/>
    <dgm:cxn modelId="{BFE07233-6F51-4632-82B0-79B47B90B40C}" type="presOf" srcId="{834DE1A7-CC97-44D7-93D5-B9838A0C2C29}" destId="{2D251585-C11C-43C7-B238-496F20B8197A}" srcOrd="0" destOrd="0" presId="urn:microsoft.com/office/officeart/2005/8/layout/cycle5"/>
    <dgm:cxn modelId="{D2CE0E42-C9DF-445D-8268-791C2D05E0D3}" type="presOf" srcId="{4226F2E1-FECE-4EFF-88D3-76119B446910}" destId="{899908F8-31C8-4B07-B47E-7124A9C74DA0}" srcOrd="0" destOrd="0" presId="urn:microsoft.com/office/officeart/2005/8/layout/cycle5"/>
    <dgm:cxn modelId="{FB75BE42-D4B8-49AD-9691-D0AE85451CA4}" type="presOf" srcId="{0E866882-F6CC-4505-A0C8-68B381771837}" destId="{14FBD573-36DA-4002-ACA0-A75EE2E8D956}" srcOrd="0" destOrd="0" presId="urn:microsoft.com/office/officeart/2005/8/layout/cycle5"/>
    <dgm:cxn modelId="{0142B66B-E5A8-4BDA-9791-71C7301945D4}" srcId="{8BBE943D-6C48-4F2D-98A0-63009A0A44F0}" destId="{0E866882-F6CC-4505-A0C8-68B381771837}" srcOrd="1" destOrd="0" parTransId="{B5A83A00-6AA3-4BEF-A514-14E68003764F}" sibTransId="{EF9567DD-1BB6-4E9A-81A3-1865D6DA4EAF}"/>
    <dgm:cxn modelId="{51406884-ADC5-4B54-8B88-BA0C01CC174D}" type="presOf" srcId="{778F4C36-FE57-43CC-9239-D04F26A08D1E}" destId="{4A069387-626E-4F28-A95D-88A805BF73B1}" srcOrd="0" destOrd="0" presId="urn:microsoft.com/office/officeart/2005/8/layout/cycle5"/>
    <dgm:cxn modelId="{AA1C9FA9-EB72-42E7-9C53-CC65E16D75E7}" srcId="{8BBE943D-6C48-4F2D-98A0-63009A0A44F0}" destId="{778F4C36-FE57-43CC-9239-D04F26A08D1E}" srcOrd="2" destOrd="0" parTransId="{0965008E-4112-48CA-AC8C-7CB5874AB665}" sibTransId="{834DE1A7-CC97-44D7-93D5-B9838A0C2C29}"/>
    <dgm:cxn modelId="{3F133AAF-9480-457E-A621-D9D10F0CA808}" type="presOf" srcId="{B620B33C-2D64-40A6-BEA9-669842EA227D}" destId="{7A39CC5E-D4DE-41CD-83ED-B255645D94A1}" srcOrd="0" destOrd="0" presId="urn:microsoft.com/office/officeart/2005/8/layout/cycle5"/>
    <dgm:cxn modelId="{1DB77BCD-1A02-4A1F-A965-D6785A0157B3}" type="presOf" srcId="{8BBE943D-6C48-4F2D-98A0-63009A0A44F0}" destId="{74BEA5A9-289B-4EAE-A8DB-7E16E1EBA788}" srcOrd="0" destOrd="0" presId="urn:microsoft.com/office/officeart/2005/8/layout/cycle5"/>
    <dgm:cxn modelId="{9E0F4DD4-C113-4954-AE4E-8A97804330EA}" type="presOf" srcId="{44FF8FEA-B6FD-42B0-A64C-188557F70DBF}" destId="{C366B7EE-3E0B-43B4-A2B4-DAD488863781}" srcOrd="0" destOrd="0" presId="urn:microsoft.com/office/officeart/2005/8/layout/cycle5"/>
    <dgm:cxn modelId="{0E7125DF-E90C-4442-A8B8-D289067898D6}" type="presOf" srcId="{58FA8AB0-C0B0-406E-BFBF-6BA346AC8770}" destId="{6AE083FC-0C3C-407E-BD64-7674869F9793}" srcOrd="0" destOrd="0" presId="urn:microsoft.com/office/officeart/2005/8/layout/cycle5"/>
    <dgm:cxn modelId="{BEBEFBF2-2E79-4243-B891-2325FDD82BD2}" type="presOf" srcId="{EF9567DD-1BB6-4E9A-81A3-1865D6DA4EAF}" destId="{355C0B10-E54F-4EF8-B96F-B68CD876BDED}" srcOrd="0" destOrd="0" presId="urn:microsoft.com/office/officeart/2005/8/layout/cycle5"/>
    <dgm:cxn modelId="{98305FFE-BB3F-4D4C-A93D-06D9491F0322}" srcId="{8BBE943D-6C48-4F2D-98A0-63009A0A44F0}" destId="{4226F2E1-FECE-4EFF-88D3-76119B446910}" srcOrd="0" destOrd="0" parTransId="{F47046F8-3358-4FFF-B0BB-CBC941F17AE6}" sibTransId="{58FA8AB0-C0B0-406E-BFBF-6BA346AC8770}"/>
    <dgm:cxn modelId="{723AF983-CBA0-4F20-B51A-402DB2AAAC1B}" type="presParOf" srcId="{74BEA5A9-289B-4EAE-A8DB-7E16E1EBA788}" destId="{899908F8-31C8-4B07-B47E-7124A9C74DA0}" srcOrd="0" destOrd="0" presId="urn:microsoft.com/office/officeart/2005/8/layout/cycle5"/>
    <dgm:cxn modelId="{4083BFD9-9D46-46A0-90ED-2FCAAA597368}" type="presParOf" srcId="{74BEA5A9-289B-4EAE-A8DB-7E16E1EBA788}" destId="{0EECAE1E-BF14-4552-A143-EEB4A8E3B971}" srcOrd="1" destOrd="0" presId="urn:microsoft.com/office/officeart/2005/8/layout/cycle5"/>
    <dgm:cxn modelId="{2187DB18-F67E-4B43-92F9-34C4D42FCA78}" type="presParOf" srcId="{74BEA5A9-289B-4EAE-A8DB-7E16E1EBA788}" destId="{6AE083FC-0C3C-407E-BD64-7674869F9793}" srcOrd="2" destOrd="0" presId="urn:microsoft.com/office/officeart/2005/8/layout/cycle5"/>
    <dgm:cxn modelId="{96F17079-DDF8-4C01-BA16-2B8019F26650}" type="presParOf" srcId="{74BEA5A9-289B-4EAE-A8DB-7E16E1EBA788}" destId="{14FBD573-36DA-4002-ACA0-A75EE2E8D956}" srcOrd="3" destOrd="0" presId="urn:microsoft.com/office/officeart/2005/8/layout/cycle5"/>
    <dgm:cxn modelId="{A72BFD1A-E8FF-4430-A071-9111781C87EC}" type="presParOf" srcId="{74BEA5A9-289B-4EAE-A8DB-7E16E1EBA788}" destId="{1A3C62F4-590C-49A2-8964-0A867D8F1685}" srcOrd="4" destOrd="0" presId="urn:microsoft.com/office/officeart/2005/8/layout/cycle5"/>
    <dgm:cxn modelId="{8D0D4324-BDA5-4221-BEB3-B956A49446C4}" type="presParOf" srcId="{74BEA5A9-289B-4EAE-A8DB-7E16E1EBA788}" destId="{355C0B10-E54F-4EF8-B96F-B68CD876BDED}" srcOrd="5" destOrd="0" presId="urn:microsoft.com/office/officeart/2005/8/layout/cycle5"/>
    <dgm:cxn modelId="{E186C7FC-ABE2-4D63-8BA1-376CC872CCF1}" type="presParOf" srcId="{74BEA5A9-289B-4EAE-A8DB-7E16E1EBA788}" destId="{4A069387-626E-4F28-A95D-88A805BF73B1}" srcOrd="6" destOrd="0" presId="urn:microsoft.com/office/officeart/2005/8/layout/cycle5"/>
    <dgm:cxn modelId="{6F928E1D-660D-4F1A-A222-1820D1D1C4AD}" type="presParOf" srcId="{74BEA5A9-289B-4EAE-A8DB-7E16E1EBA788}" destId="{9A513D6B-6022-4DA2-9E17-8E17371CDDF0}" srcOrd="7" destOrd="0" presId="urn:microsoft.com/office/officeart/2005/8/layout/cycle5"/>
    <dgm:cxn modelId="{3EBB5D73-B2A4-4F85-B269-9EE75DAB6A6F}" type="presParOf" srcId="{74BEA5A9-289B-4EAE-A8DB-7E16E1EBA788}" destId="{2D251585-C11C-43C7-B238-496F20B8197A}" srcOrd="8" destOrd="0" presId="urn:microsoft.com/office/officeart/2005/8/layout/cycle5"/>
    <dgm:cxn modelId="{F7DB08B7-68AE-4C36-830F-519BC61C5264}" type="presParOf" srcId="{74BEA5A9-289B-4EAE-A8DB-7E16E1EBA788}" destId="{C366B7EE-3E0B-43B4-A2B4-DAD488863781}" srcOrd="9" destOrd="0" presId="urn:microsoft.com/office/officeart/2005/8/layout/cycle5"/>
    <dgm:cxn modelId="{39405A89-337C-4F40-A2FA-C2FC375EE9F3}" type="presParOf" srcId="{74BEA5A9-289B-4EAE-A8DB-7E16E1EBA788}" destId="{B8A2595F-3AFF-4C75-98BA-4FDF6C3E940F}" srcOrd="10" destOrd="0" presId="urn:microsoft.com/office/officeart/2005/8/layout/cycle5"/>
    <dgm:cxn modelId="{436821D9-C468-4B1F-85A9-4910B719251F}" type="presParOf" srcId="{74BEA5A9-289B-4EAE-A8DB-7E16E1EBA788}" destId="{7A39CC5E-D4DE-41CD-83ED-B255645D94A1}" srcOrd="11"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872098-B103-43EC-B6D9-0CA066E53689}"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4DEEF7F0-6595-4DC1-9042-9A06B695568F}">
      <dgm:prSet phldrT="[Text]" custT="1"/>
      <dgm:spPr/>
      <dgm:t>
        <a:bodyPr/>
        <a:lstStyle/>
        <a:p>
          <a:r>
            <a:rPr lang="en-US" sz="1600" dirty="0"/>
            <a:t>National Center for PTSD</a:t>
          </a:r>
        </a:p>
      </dgm:t>
    </dgm:pt>
    <dgm:pt modelId="{824A241E-BB6C-4DBA-8DF3-DD168F53F296}" type="parTrans" cxnId="{143B907E-4AE6-4722-862B-C38A2C1A2FCC}">
      <dgm:prSet/>
      <dgm:spPr/>
      <dgm:t>
        <a:bodyPr/>
        <a:lstStyle/>
        <a:p>
          <a:endParaRPr lang="en-US"/>
        </a:p>
      </dgm:t>
    </dgm:pt>
    <dgm:pt modelId="{02696F91-6CA8-41AE-BBD0-F39648AFA8C4}" type="sibTrans" cxnId="{143B907E-4AE6-4722-862B-C38A2C1A2FCC}">
      <dgm:prSet/>
      <dgm:spPr/>
      <dgm:t>
        <a:bodyPr/>
        <a:lstStyle/>
        <a:p>
          <a:endParaRPr lang="en-US"/>
        </a:p>
      </dgm:t>
    </dgm:pt>
    <dgm:pt modelId="{E89DB750-6A74-4CBD-8D2A-5E3B18E5D417}">
      <dgm:prSet phldrT="[Text]" custT="1"/>
      <dgm:spPr/>
      <dgm:t>
        <a:bodyPr/>
        <a:lstStyle/>
        <a:p>
          <a:r>
            <a:rPr lang="en-US" sz="1600" dirty="0"/>
            <a:t>National Program Evaluation Resource Center (OMHO/PERC)</a:t>
          </a:r>
        </a:p>
      </dgm:t>
    </dgm:pt>
    <dgm:pt modelId="{AFD13C12-02E6-4772-9D3A-89E09A046C82}" type="parTrans" cxnId="{CE2F8270-170C-4839-B161-6B6A358BB6E4}">
      <dgm:prSet/>
      <dgm:spPr/>
      <dgm:t>
        <a:bodyPr/>
        <a:lstStyle/>
        <a:p>
          <a:endParaRPr lang="en-US"/>
        </a:p>
      </dgm:t>
    </dgm:pt>
    <dgm:pt modelId="{103796F2-E265-447A-9406-5491CF980D24}" type="sibTrans" cxnId="{CE2F8270-170C-4839-B161-6B6A358BB6E4}">
      <dgm:prSet/>
      <dgm:spPr/>
      <dgm:t>
        <a:bodyPr/>
        <a:lstStyle/>
        <a:p>
          <a:endParaRPr lang="en-US"/>
        </a:p>
      </dgm:t>
    </dgm:pt>
    <dgm:pt modelId="{B589B902-BAD4-42A3-9A38-F5413CFFA011}">
      <dgm:prSet phldrT="[Text]" custT="1"/>
      <dgm:spPr/>
      <dgm:t>
        <a:bodyPr/>
        <a:lstStyle/>
        <a:p>
          <a:r>
            <a:rPr lang="en-US" sz="1600" dirty="0"/>
            <a:t>Core Modeling Group of Frontline Staff</a:t>
          </a:r>
        </a:p>
      </dgm:t>
    </dgm:pt>
    <dgm:pt modelId="{3B1296A8-7101-436A-945D-D28C6DA4EBEB}" type="parTrans" cxnId="{FF530F9A-F7A1-4AE3-A0DF-311EA99FE29B}">
      <dgm:prSet/>
      <dgm:spPr/>
      <dgm:t>
        <a:bodyPr/>
        <a:lstStyle/>
        <a:p>
          <a:endParaRPr lang="en-US"/>
        </a:p>
      </dgm:t>
    </dgm:pt>
    <dgm:pt modelId="{A7400BCB-8107-46DB-8652-6D6DAA2190EF}" type="sibTrans" cxnId="{FF530F9A-F7A1-4AE3-A0DF-311EA99FE29B}">
      <dgm:prSet/>
      <dgm:spPr/>
      <dgm:t>
        <a:bodyPr/>
        <a:lstStyle/>
        <a:p>
          <a:endParaRPr lang="en-US"/>
        </a:p>
      </dgm:t>
    </dgm:pt>
    <dgm:pt modelId="{E9EA1EEA-FB07-4EB9-81AB-23C4A70CB6EE}">
      <dgm:prSet phldrT="[Text]" custT="1"/>
      <dgm:spPr/>
      <dgm:t>
        <a:bodyPr/>
        <a:lstStyle/>
        <a:p>
          <a:r>
            <a:rPr lang="en-US" sz="1600" dirty="0"/>
            <a:t>Director of Outpatient Mental Health, MD</a:t>
          </a:r>
        </a:p>
      </dgm:t>
    </dgm:pt>
    <dgm:pt modelId="{D423DEAA-38E1-46E8-BC5D-24C523CD84D3}" type="parTrans" cxnId="{5207AE76-CE9B-49FD-8674-C56AA41E018C}">
      <dgm:prSet/>
      <dgm:spPr/>
      <dgm:t>
        <a:bodyPr/>
        <a:lstStyle/>
        <a:p>
          <a:endParaRPr lang="en-US"/>
        </a:p>
      </dgm:t>
    </dgm:pt>
    <dgm:pt modelId="{D1E745FD-D7CF-4D64-810C-C2504C001EBA}" type="sibTrans" cxnId="{5207AE76-CE9B-49FD-8674-C56AA41E018C}">
      <dgm:prSet/>
      <dgm:spPr/>
      <dgm:t>
        <a:bodyPr/>
        <a:lstStyle/>
        <a:p>
          <a:endParaRPr lang="en-US"/>
        </a:p>
      </dgm:t>
    </dgm:pt>
    <dgm:pt modelId="{1A32DF06-94F5-4193-9B40-3EDCFBB80757}">
      <dgm:prSet phldrT="[Text]" custT="1"/>
      <dgm:spPr/>
      <dgm:t>
        <a:bodyPr/>
        <a:lstStyle/>
        <a:p>
          <a:r>
            <a:rPr lang="en-US" sz="1600" dirty="0"/>
            <a:t>Veteran Patients (VAPOR)</a:t>
          </a:r>
        </a:p>
      </dgm:t>
    </dgm:pt>
    <dgm:pt modelId="{F23F764A-2C31-4669-B850-BA302C6DB286}" type="parTrans" cxnId="{242A8AEB-A4D0-4946-8228-17CDAA563570}">
      <dgm:prSet/>
      <dgm:spPr/>
      <dgm:t>
        <a:bodyPr/>
        <a:lstStyle/>
        <a:p>
          <a:endParaRPr lang="en-US"/>
        </a:p>
      </dgm:t>
    </dgm:pt>
    <dgm:pt modelId="{5F753937-510F-4AE9-BEED-85E0A5967FA5}" type="sibTrans" cxnId="{242A8AEB-A4D0-4946-8228-17CDAA563570}">
      <dgm:prSet/>
      <dgm:spPr/>
      <dgm:t>
        <a:bodyPr/>
        <a:lstStyle/>
        <a:p>
          <a:endParaRPr lang="en-US"/>
        </a:p>
      </dgm:t>
    </dgm:pt>
    <dgm:pt modelId="{5B67A502-91CD-452A-BF9D-5B5A20CE54CC}">
      <dgm:prSet phldrT="[Text]" custT="1"/>
      <dgm:spPr/>
      <dgm:t>
        <a:bodyPr/>
        <a:lstStyle/>
        <a:p>
          <a:r>
            <a:rPr lang="en-US" sz="1600" dirty="0"/>
            <a:t>Modeler, Consultant</a:t>
          </a:r>
        </a:p>
      </dgm:t>
    </dgm:pt>
    <dgm:pt modelId="{3F73CCDA-21D7-4120-918E-2E2BA1CC7D95}" type="parTrans" cxnId="{958B9AB8-5464-4631-B0A0-3696F4ECEEE1}">
      <dgm:prSet/>
      <dgm:spPr/>
      <dgm:t>
        <a:bodyPr/>
        <a:lstStyle/>
        <a:p>
          <a:endParaRPr lang="en-US"/>
        </a:p>
      </dgm:t>
    </dgm:pt>
    <dgm:pt modelId="{B7863482-2887-4F3E-AAAF-402EA9425633}" type="sibTrans" cxnId="{958B9AB8-5464-4631-B0A0-3696F4ECEEE1}">
      <dgm:prSet/>
      <dgm:spPr/>
      <dgm:t>
        <a:bodyPr/>
        <a:lstStyle/>
        <a:p>
          <a:endParaRPr lang="en-US"/>
        </a:p>
      </dgm:t>
    </dgm:pt>
    <dgm:pt modelId="{1D78FD9A-C111-4879-AFD1-A6D3D86056DA}">
      <dgm:prSet phldrT="[Text]" custT="1"/>
      <dgm:spPr/>
      <dgm:t>
        <a:bodyPr/>
        <a:lstStyle/>
        <a:p>
          <a:r>
            <a:rPr lang="en-US" sz="1600" dirty="0"/>
            <a:t>Full Staff</a:t>
          </a:r>
        </a:p>
      </dgm:t>
    </dgm:pt>
    <dgm:pt modelId="{BC858413-AB58-4FD7-AB12-994545054BA7}" type="parTrans" cxnId="{797933A8-031E-466B-8E1B-6C84A0E59AD7}">
      <dgm:prSet/>
      <dgm:spPr/>
      <dgm:t>
        <a:bodyPr/>
        <a:lstStyle/>
        <a:p>
          <a:endParaRPr lang="en-US"/>
        </a:p>
      </dgm:t>
    </dgm:pt>
    <dgm:pt modelId="{A6A8CCD5-DD48-4338-9692-D37EA4A86B00}" type="sibTrans" cxnId="{797933A8-031E-466B-8E1B-6C84A0E59AD7}">
      <dgm:prSet/>
      <dgm:spPr/>
      <dgm:t>
        <a:bodyPr/>
        <a:lstStyle/>
        <a:p>
          <a:endParaRPr lang="en-US"/>
        </a:p>
      </dgm:t>
    </dgm:pt>
    <dgm:pt modelId="{F6A3FFFE-F127-4637-831B-2048B89D8216}">
      <dgm:prSet phldrT="[Text]" custT="1"/>
      <dgm:spPr/>
      <dgm:t>
        <a:bodyPr/>
        <a:lstStyle/>
        <a:p>
          <a:r>
            <a:rPr lang="en-US" sz="1600" dirty="0"/>
            <a:t>Veterans Engineering Resource Center (VERC)</a:t>
          </a:r>
        </a:p>
      </dgm:t>
    </dgm:pt>
    <dgm:pt modelId="{3F555D89-52FC-4B42-BE7C-FA4D14AFFB9D}" type="parTrans" cxnId="{5F84061F-AF06-46C3-9BE7-7CD516328F51}">
      <dgm:prSet/>
      <dgm:spPr/>
    </dgm:pt>
    <dgm:pt modelId="{E7C9C70C-07AF-4D86-B26F-4732200F2600}" type="sibTrans" cxnId="{5F84061F-AF06-46C3-9BE7-7CD516328F51}">
      <dgm:prSet/>
      <dgm:spPr/>
    </dgm:pt>
    <dgm:pt modelId="{B05D7A8C-03CE-4C62-BB2C-55555D256819}" type="pres">
      <dgm:prSet presAssocID="{8D872098-B103-43EC-B6D9-0CA066E53689}" presName="cycle" presStyleCnt="0">
        <dgm:presLayoutVars>
          <dgm:dir/>
          <dgm:resizeHandles val="exact"/>
        </dgm:presLayoutVars>
      </dgm:prSet>
      <dgm:spPr/>
    </dgm:pt>
    <dgm:pt modelId="{ECC7FD95-6225-4276-B55A-5721C21F677D}" type="pres">
      <dgm:prSet presAssocID="{4DEEF7F0-6595-4DC1-9042-9A06B695568F}" presName="node" presStyleLbl="node1" presStyleIdx="0" presStyleCnt="8" custScaleX="209409" custRadScaleRad="98466" custRadScaleInc="-37051">
        <dgm:presLayoutVars>
          <dgm:bulletEnabled val="1"/>
        </dgm:presLayoutVars>
      </dgm:prSet>
      <dgm:spPr/>
    </dgm:pt>
    <dgm:pt modelId="{5EC2B3EA-E121-483F-AA26-E6B39919B859}" type="pres">
      <dgm:prSet presAssocID="{4DEEF7F0-6595-4DC1-9042-9A06B695568F}" presName="spNode" presStyleCnt="0"/>
      <dgm:spPr/>
    </dgm:pt>
    <dgm:pt modelId="{B77C5DFE-1683-4705-9D7F-AFF706D2133C}" type="pres">
      <dgm:prSet presAssocID="{02696F91-6CA8-41AE-BBD0-F39648AFA8C4}" presName="sibTrans" presStyleLbl="sibTrans1D1" presStyleIdx="0" presStyleCnt="8"/>
      <dgm:spPr/>
    </dgm:pt>
    <dgm:pt modelId="{DA385C05-74AD-4798-B6E2-42885CF9F4B1}" type="pres">
      <dgm:prSet presAssocID="{E89DB750-6A74-4CBD-8D2A-5E3B18E5D417}" presName="node" presStyleLbl="node1" presStyleIdx="1" presStyleCnt="8" custScaleX="209409" custRadScaleRad="102587" custRadScaleInc="42913">
        <dgm:presLayoutVars>
          <dgm:bulletEnabled val="1"/>
        </dgm:presLayoutVars>
      </dgm:prSet>
      <dgm:spPr/>
    </dgm:pt>
    <dgm:pt modelId="{279D2BC5-50A5-4BB8-9376-49E581DC5A32}" type="pres">
      <dgm:prSet presAssocID="{E89DB750-6A74-4CBD-8D2A-5E3B18E5D417}" presName="spNode" presStyleCnt="0"/>
      <dgm:spPr/>
    </dgm:pt>
    <dgm:pt modelId="{5181E8C2-64AB-43D7-8D4C-DC51907FB9C7}" type="pres">
      <dgm:prSet presAssocID="{103796F2-E265-447A-9406-5491CF980D24}" presName="sibTrans" presStyleLbl="sibTrans1D1" presStyleIdx="1" presStyleCnt="8"/>
      <dgm:spPr/>
    </dgm:pt>
    <dgm:pt modelId="{B0DDF247-EED6-45C0-BD27-49B9C09B2F80}" type="pres">
      <dgm:prSet presAssocID="{F6A3FFFE-F127-4637-831B-2048B89D8216}" presName="node" presStyleLbl="node1" presStyleIdx="2" presStyleCnt="8" custScaleX="151219" custScaleY="136189" custRadScaleRad="101110" custRadScaleInc="90395">
        <dgm:presLayoutVars>
          <dgm:bulletEnabled val="1"/>
        </dgm:presLayoutVars>
      </dgm:prSet>
      <dgm:spPr/>
    </dgm:pt>
    <dgm:pt modelId="{B4912564-74F9-4501-859A-EEBD60C7D144}" type="pres">
      <dgm:prSet presAssocID="{F6A3FFFE-F127-4637-831B-2048B89D8216}" presName="spNode" presStyleCnt="0"/>
      <dgm:spPr/>
    </dgm:pt>
    <dgm:pt modelId="{E857F20C-0D79-43E7-B65B-97CCCD37642F}" type="pres">
      <dgm:prSet presAssocID="{E7C9C70C-07AF-4D86-B26F-4732200F2600}" presName="sibTrans" presStyleLbl="sibTrans1D1" presStyleIdx="2" presStyleCnt="8"/>
      <dgm:spPr/>
    </dgm:pt>
    <dgm:pt modelId="{3D1EA8C0-7B8B-4540-9468-A5D0ADB461D1}" type="pres">
      <dgm:prSet presAssocID="{B589B902-BAD4-42A3-9A38-F5413CFFA011}" presName="node" presStyleLbl="node1" presStyleIdx="3" presStyleCnt="8" custScaleX="209409">
        <dgm:presLayoutVars>
          <dgm:bulletEnabled val="1"/>
        </dgm:presLayoutVars>
      </dgm:prSet>
      <dgm:spPr/>
    </dgm:pt>
    <dgm:pt modelId="{1C0FF213-E29E-4CFE-A2F2-B5369A08A158}" type="pres">
      <dgm:prSet presAssocID="{B589B902-BAD4-42A3-9A38-F5413CFFA011}" presName="spNode" presStyleCnt="0"/>
      <dgm:spPr/>
    </dgm:pt>
    <dgm:pt modelId="{8B5AC51E-9970-4E29-9662-82B6AE587BD0}" type="pres">
      <dgm:prSet presAssocID="{A7400BCB-8107-46DB-8652-6D6DAA2190EF}" presName="sibTrans" presStyleLbl="sibTrans1D1" presStyleIdx="3" presStyleCnt="8"/>
      <dgm:spPr/>
    </dgm:pt>
    <dgm:pt modelId="{3D3973DD-5C43-423B-BEE3-837B9BD7A094}" type="pres">
      <dgm:prSet presAssocID="{1D78FD9A-C111-4879-AFD1-A6D3D86056DA}" presName="node" presStyleLbl="node1" presStyleIdx="4" presStyleCnt="8">
        <dgm:presLayoutVars>
          <dgm:bulletEnabled val="1"/>
        </dgm:presLayoutVars>
      </dgm:prSet>
      <dgm:spPr/>
    </dgm:pt>
    <dgm:pt modelId="{E5A44E24-A12D-4C16-B8BE-DE851DDE66F7}" type="pres">
      <dgm:prSet presAssocID="{1D78FD9A-C111-4879-AFD1-A6D3D86056DA}" presName="spNode" presStyleCnt="0"/>
      <dgm:spPr/>
    </dgm:pt>
    <dgm:pt modelId="{11BAE220-A7C9-4251-BD6D-A755C7408B7E}" type="pres">
      <dgm:prSet presAssocID="{A6A8CCD5-DD48-4338-9692-D37EA4A86B00}" presName="sibTrans" presStyleLbl="sibTrans1D1" presStyleIdx="4" presStyleCnt="8"/>
      <dgm:spPr/>
    </dgm:pt>
    <dgm:pt modelId="{853F6801-C58D-46A0-AB62-BABBCE1D0C49}" type="pres">
      <dgm:prSet presAssocID="{E9EA1EEA-FB07-4EB9-81AB-23C4A70CB6EE}" presName="node" presStyleLbl="node1" presStyleIdx="5" presStyleCnt="8" custScaleX="209409" custRadScaleRad="112058" custRadScaleInc="39164">
        <dgm:presLayoutVars>
          <dgm:bulletEnabled val="1"/>
        </dgm:presLayoutVars>
      </dgm:prSet>
      <dgm:spPr/>
    </dgm:pt>
    <dgm:pt modelId="{D5E8CDFE-6612-43AB-BA90-09D65D3B8DC7}" type="pres">
      <dgm:prSet presAssocID="{E9EA1EEA-FB07-4EB9-81AB-23C4A70CB6EE}" presName="spNode" presStyleCnt="0"/>
      <dgm:spPr/>
    </dgm:pt>
    <dgm:pt modelId="{2CC9CBB7-48CD-46CF-BC44-8ED319B94B5A}" type="pres">
      <dgm:prSet presAssocID="{D1E745FD-D7CF-4D64-810C-C2504C001EBA}" presName="sibTrans" presStyleLbl="sibTrans1D1" presStyleIdx="5" presStyleCnt="8"/>
      <dgm:spPr/>
    </dgm:pt>
    <dgm:pt modelId="{4B4416E6-D3B0-40EF-A668-7C06004DEFAE}" type="pres">
      <dgm:prSet presAssocID="{1A32DF06-94F5-4193-9B40-3EDCFBB80757}" presName="node" presStyleLbl="node1" presStyleIdx="6" presStyleCnt="8" custScaleX="209409" custRadScaleRad="113080" custRadScaleInc="-70008">
        <dgm:presLayoutVars>
          <dgm:bulletEnabled val="1"/>
        </dgm:presLayoutVars>
      </dgm:prSet>
      <dgm:spPr/>
    </dgm:pt>
    <dgm:pt modelId="{3BBE5DB2-4EFB-448E-AFF6-2EDC8B41482A}" type="pres">
      <dgm:prSet presAssocID="{1A32DF06-94F5-4193-9B40-3EDCFBB80757}" presName="spNode" presStyleCnt="0"/>
      <dgm:spPr/>
    </dgm:pt>
    <dgm:pt modelId="{5D2B865B-228E-4C9F-ABF3-E59FBEB38F9E}" type="pres">
      <dgm:prSet presAssocID="{5F753937-510F-4AE9-BEED-85E0A5967FA5}" presName="sibTrans" presStyleLbl="sibTrans1D1" presStyleIdx="6" presStyleCnt="8"/>
      <dgm:spPr/>
    </dgm:pt>
    <dgm:pt modelId="{D7F51875-1213-438F-A3D6-B4F920C22E39}" type="pres">
      <dgm:prSet presAssocID="{5B67A502-91CD-452A-BF9D-5B5A20CE54CC}" presName="node" presStyleLbl="node1" presStyleIdx="7" presStyleCnt="8" custScaleX="209409" custRadScaleRad="112988" custRadScaleInc="-70194">
        <dgm:presLayoutVars>
          <dgm:bulletEnabled val="1"/>
        </dgm:presLayoutVars>
      </dgm:prSet>
      <dgm:spPr/>
    </dgm:pt>
    <dgm:pt modelId="{C4FE04E8-96BE-458B-86FC-7513D3FAFC9C}" type="pres">
      <dgm:prSet presAssocID="{5B67A502-91CD-452A-BF9D-5B5A20CE54CC}" presName="spNode" presStyleCnt="0"/>
      <dgm:spPr/>
    </dgm:pt>
    <dgm:pt modelId="{C5533AC2-EE0B-4BAD-8A7B-F27B357AFDD3}" type="pres">
      <dgm:prSet presAssocID="{B7863482-2887-4F3E-AAAF-402EA9425633}" presName="sibTrans" presStyleLbl="sibTrans1D1" presStyleIdx="7" presStyleCnt="8"/>
      <dgm:spPr/>
    </dgm:pt>
  </dgm:ptLst>
  <dgm:cxnLst>
    <dgm:cxn modelId="{59D2FA14-C79E-49FA-A63B-08ED0455852F}" type="presOf" srcId="{B589B902-BAD4-42A3-9A38-F5413CFFA011}" destId="{3D1EA8C0-7B8B-4540-9468-A5D0ADB461D1}" srcOrd="0" destOrd="0" presId="urn:microsoft.com/office/officeart/2005/8/layout/cycle6"/>
    <dgm:cxn modelId="{0289361C-42E4-4673-A884-397DCB16DE64}" type="presOf" srcId="{A6A8CCD5-DD48-4338-9692-D37EA4A86B00}" destId="{11BAE220-A7C9-4251-BD6D-A755C7408B7E}" srcOrd="0" destOrd="0" presId="urn:microsoft.com/office/officeart/2005/8/layout/cycle6"/>
    <dgm:cxn modelId="{5F84061F-AF06-46C3-9BE7-7CD516328F51}" srcId="{8D872098-B103-43EC-B6D9-0CA066E53689}" destId="{F6A3FFFE-F127-4637-831B-2048B89D8216}" srcOrd="2" destOrd="0" parTransId="{3F555D89-52FC-4B42-BE7C-FA4D14AFFB9D}" sibTransId="{E7C9C70C-07AF-4D86-B26F-4732200F2600}"/>
    <dgm:cxn modelId="{62034523-BBAB-4EC1-889F-DB760864449B}" type="presOf" srcId="{8D872098-B103-43EC-B6D9-0CA066E53689}" destId="{B05D7A8C-03CE-4C62-BB2C-55555D256819}" srcOrd="0" destOrd="0" presId="urn:microsoft.com/office/officeart/2005/8/layout/cycle6"/>
    <dgm:cxn modelId="{FDA2C340-473B-4CFA-9A7D-E56BECCBA5B9}" type="presOf" srcId="{1A32DF06-94F5-4193-9B40-3EDCFBB80757}" destId="{4B4416E6-D3B0-40EF-A668-7C06004DEFAE}" srcOrd="0" destOrd="0" presId="urn:microsoft.com/office/officeart/2005/8/layout/cycle6"/>
    <dgm:cxn modelId="{E434C75F-2769-4D92-8723-0578C70414F6}" type="presOf" srcId="{B7863482-2887-4F3E-AAAF-402EA9425633}" destId="{C5533AC2-EE0B-4BAD-8A7B-F27B357AFDD3}" srcOrd="0" destOrd="0" presId="urn:microsoft.com/office/officeart/2005/8/layout/cycle6"/>
    <dgm:cxn modelId="{095FD860-12AA-4356-BAC7-098F44DA44D0}" type="presOf" srcId="{E7C9C70C-07AF-4D86-B26F-4732200F2600}" destId="{E857F20C-0D79-43E7-B65B-97CCCD37642F}" srcOrd="0" destOrd="0" presId="urn:microsoft.com/office/officeart/2005/8/layout/cycle6"/>
    <dgm:cxn modelId="{D9318A65-CF1F-485E-8F28-1AF13098990B}" type="presOf" srcId="{4DEEF7F0-6595-4DC1-9042-9A06B695568F}" destId="{ECC7FD95-6225-4276-B55A-5721C21F677D}" srcOrd="0" destOrd="0" presId="urn:microsoft.com/office/officeart/2005/8/layout/cycle6"/>
    <dgm:cxn modelId="{333D7166-F5DD-43A3-9742-81EE807CB151}" type="presOf" srcId="{F6A3FFFE-F127-4637-831B-2048B89D8216}" destId="{B0DDF247-EED6-45C0-BD27-49B9C09B2F80}" srcOrd="0" destOrd="0" presId="urn:microsoft.com/office/officeart/2005/8/layout/cycle6"/>
    <dgm:cxn modelId="{A99BAC4C-8286-4111-9FB5-1006C450D86E}" type="presOf" srcId="{5F753937-510F-4AE9-BEED-85E0A5967FA5}" destId="{5D2B865B-228E-4C9F-ABF3-E59FBEB38F9E}" srcOrd="0" destOrd="0" presId="urn:microsoft.com/office/officeart/2005/8/layout/cycle6"/>
    <dgm:cxn modelId="{CE2F8270-170C-4839-B161-6B6A358BB6E4}" srcId="{8D872098-B103-43EC-B6D9-0CA066E53689}" destId="{E89DB750-6A74-4CBD-8D2A-5E3B18E5D417}" srcOrd="1" destOrd="0" parTransId="{AFD13C12-02E6-4772-9D3A-89E09A046C82}" sibTransId="{103796F2-E265-447A-9406-5491CF980D24}"/>
    <dgm:cxn modelId="{123C0175-8BCD-42B5-9420-534FD0396F64}" type="presOf" srcId="{A7400BCB-8107-46DB-8652-6D6DAA2190EF}" destId="{8B5AC51E-9970-4E29-9662-82B6AE587BD0}" srcOrd="0" destOrd="0" presId="urn:microsoft.com/office/officeart/2005/8/layout/cycle6"/>
    <dgm:cxn modelId="{5207AE76-CE9B-49FD-8674-C56AA41E018C}" srcId="{8D872098-B103-43EC-B6D9-0CA066E53689}" destId="{E9EA1EEA-FB07-4EB9-81AB-23C4A70CB6EE}" srcOrd="5" destOrd="0" parTransId="{D423DEAA-38E1-46E8-BC5D-24C523CD84D3}" sibTransId="{D1E745FD-D7CF-4D64-810C-C2504C001EBA}"/>
    <dgm:cxn modelId="{F45BAA79-DBE1-49F2-989A-05A50094C49C}" type="presOf" srcId="{E89DB750-6A74-4CBD-8D2A-5E3B18E5D417}" destId="{DA385C05-74AD-4798-B6E2-42885CF9F4B1}" srcOrd="0" destOrd="0" presId="urn:microsoft.com/office/officeart/2005/8/layout/cycle6"/>
    <dgm:cxn modelId="{143B907E-4AE6-4722-862B-C38A2C1A2FCC}" srcId="{8D872098-B103-43EC-B6D9-0CA066E53689}" destId="{4DEEF7F0-6595-4DC1-9042-9A06B695568F}" srcOrd="0" destOrd="0" parTransId="{824A241E-BB6C-4DBA-8DF3-DD168F53F296}" sibTransId="{02696F91-6CA8-41AE-BBD0-F39648AFA8C4}"/>
    <dgm:cxn modelId="{7699CE84-7303-4A2B-B8F4-B6BC72D90FBA}" type="presOf" srcId="{02696F91-6CA8-41AE-BBD0-F39648AFA8C4}" destId="{B77C5DFE-1683-4705-9D7F-AFF706D2133C}" srcOrd="0" destOrd="0" presId="urn:microsoft.com/office/officeart/2005/8/layout/cycle6"/>
    <dgm:cxn modelId="{FF530F9A-F7A1-4AE3-A0DF-311EA99FE29B}" srcId="{8D872098-B103-43EC-B6D9-0CA066E53689}" destId="{B589B902-BAD4-42A3-9A38-F5413CFFA011}" srcOrd="3" destOrd="0" parTransId="{3B1296A8-7101-436A-945D-D28C6DA4EBEB}" sibTransId="{A7400BCB-8107-46DB-8652-6D6DAA2190EF}"/>
    <dgm:cxn modelId="{797933A8-031E-466B-8E1B-6C84A0E59AD7}" srcId="{8D872098-B103-43EC-B6D9-0CA066E53689}" destId="{1D78FD9A-C111-4879-AFD1-A6D3D86056DA}" srcOrd="4" destOrd="0" parTransId="{BC858413-AB58-4FD7-AB12-994545054BA7}" sibTransId="{A6A8CCD5-DD48-4338-9692-D37EA4A86B00}"/>
    <dgm:cxn modelId="{958B9AB8-5464-4631-B0A0-3696F4ECEEE1}" srcId="{8D872098-B103-43EC-B6D9-0CA066E53689}" destId="{5B67A502-91CD-452A-BF9D-5B5A20CE54CC}" srcOrd="7" destOrd="0" parTransId="{3F73CCDA-21D7-4120-918E-2E2BA1CC7D95}" sibTransId="{B7863482-2887-4F3E-AAAF-402EA9425633}"/>
    <dgm:cxn modelId="{0AE609C2-7576-4304-94D3-E3FB0F1A3F73}" type="presOf" srcId="{E9EA1EEA-FB07-4EB9-81AB-23C4A70CB6EE}" destId="{853F6801-C58D-46A0-AB62-BABBCE1D0C49}" srcOrd="0" destOrd="0" presId="urn:microsoft.com/office/officeart/2005/8/layout/cycle6"/>
    <dgm:cxn modelId="{DFB56FC4-971E-45BF-BB7E-9AA51AC2F386}" type="presOf" srcId="{D1E745FD-D7CF-4D64-810C-C2504C001EBA}" destId="{2CC9CBB7-48CD-46CF-BC44-8ED319B94B5A}" srcOrd="0" destOrd="0" presId="urn:microsoft.com/office/officeart/2005/8/layout/cycle6"/>
    <dgm:cxn modelId="{0B39BFCA-0CE7-4DD5-A094-DF0F0DEC9AB2}" type="presOf" srcId="{1D78FD9A-C111-4879-AFD1-A6D3D86056DA}" destId="{3D3973DD-5C43-423B-BEE3-837B9BD7A094}" srcOrd="0" destOrd="0" presId="urn:microsoft.com/office/officeart/2005/8/layout/cycle6"/>
    <dgm:cxn modelId="{568EFBCA-8AD1-43A4-A309-53731D6D73F0}" type="presOf" srcId="{103796F2-E265-447A-9406-5491CF980D24}" destId="{5181E8C2-64AB-43D7-8D4C-DC51907FB9C7}" srcOrd="0" destOrd="0" presId="urn:microsoft.com/office/officeart/2005/8/layout/cycle6"/>
    <dgm:cxn modelId="{242A8AEB-A4D0-4946-8228-17CDAA563570}" srcId="{8D872098-B103-43EC-B6D9-0CA066E53689}" destId="{1A32DF06-94F5-4193-9B40-3EDCFBB80757}" srcOrd="6" destOrd="0" parTransId="{F23F764A-2C31-4669-B850-BA302C6DB286}" sibTransId="{5F753937-510F-4AE9-BEED-85E0A5967FA5}"/>
    <dgm:cxn modelId="{A1F48AED-3B13-48B7-BA1C-E385404EF0FB}" type="presOf" srcId="{5B67A502-91CD-452A-BF9D-5B5A20CE54CC}" destId="{D7F51875-1213-438F-A3D6-B4F920C22E39}" srcOrd="0" destOrd="0" presId="urn:microsoft.com/office/officeart/2005/8/layout/cycle6"/>
    <dgm:cxn modelId="{3A5BCEFA-F574-4A80-8248-C2D419C6E264}" type="presParOf" srcId="{B05D7A8C-03CE-4C62-BB2C-55555D256819}" destId="{ECC7FD95-6225-4276-B55A-5721C21F677D}" srcOrd="0" destOrd="0" presId="urn:microsoft.com/office/officeart/2005/8/layout/cycle6"/>
    <dgm:cxn modelId="{64E3EA2A-2BD3-4273-AC0F-B0FA01FE3734}" type="presParOf" srcId="{B05D7A8C-03CE-4C62-BB2C-55555D256819}" destId="{5EC2B3EA-E121-483F-AA26-E6B39919B859}" srcOrd="1" destOrd="0" presId="urn:microsoft.com/office/officeart/2005/8/layout/cycle6"/>
    <dgm:cxn modelId="{C7CE926B-625B-4E2B-9BCC-F0116CE746DA}" type="presParOf" srcId="{B05D7A8C-03CE-4C62-BB2C-55555D256819}" destId="{B77C5DFE-1683-4705-9D7F-AFF706D2133C}" srcOrd="2" destOrd="0" presId="urn:microsoft.com/office/officeart/2005/8/layout/cycle6"/>
    <dgm:cxn modelId="{609B65C1-BDDB-457B-896F-64D861AB62C0}" type="presParOf" srcId="{B05D7A8C-03CE-4C62-BB2C-55555D256819}" destId="{DA385C05-74AD-4798-B6E2-42885CF9F4B1}" srcOrd="3" destOrd="0" presId="urn:microsoft.com/office/officeart/2005/8/layout/cycle6"/>
    <dgm:cxn modelId="{9DE12152-9DE0-4775-9E46-57CCEDDE458E}" type="presParOf" srcId="{B05D7A8C-03CE-4C62-BB2C-55555D256819}" destId="{279D2BC5-50A5-4BB8-9376-49E581DC5A32}" srcOrd="4" destOrd="0" presId="urn:microsoft.com/office/officeart/2005/8/layout/cycle6"/>
    <dgm:cxn modelId="{9FB385B7-D0D5-459C-8EAB-2D5E723F1572}" type="presParOf" srcId="{B05D7A8C-03CE-4C62-BB2C-55555D256819}" destId="{5181E8C2-64AB-43D7-8D4C-DC51907FB9C7}" srcOrd="5" destOrd="0" presId="urn:microsoft.com/office/officeart/2005/8/layout/cycle6"/>
    <dgm:cxn modelId="{2293261F-7718-4394-A860-FAAB367DEDAE}" type="presParOf" srcId="{B05D7A8C-03CE-4C62-BB2C-55555D256819}" destId="{B0DDF247-EED6-45C0-BD27-49B9C09B2F80}" srcOrd="6" destOrd="0" presId="urn:microsoft.com/office/officeart/2005/8/layout/cycle6"/>
    <dgm:cxn modelId="{8CB3160C-4428-4B13-BF90-D9CBC80EA9F6}" type="presParOf" srcId="{B05D7A8C-03CE-4C62-BB2C-55555D256819}" destId="{B4912564-74F9-4501-859A-EEBD60C7D144}" srcOrd="7" destOrd="0" presId="urn:microsoft.com/office/officeart/2005/8/layout/cycle6"/>
    <dgm:cxn modelId="{7B7E91C2-AAE0-46C0-B14C-921CDC36B93B}" type="presParOf" srcId="{B05D7A8C-03CE-4C62-BB2C-55555D256819}" destId="{E857F20C-0D79-43E7-B65B-97CCCD37642F}" srcOrd="8" destOrd="0" presId="urn:microsoft.com/office/officeart/2005/8/layout/cycle6"/>
    <dgm:cxn modelId="{7DC7CA05-B174-4D33-B9EC-AE97E70536E8}" type="presParOf" srcId="{B05D7A8C-03CE-4C62-BB2C-55555D256819}" destId="{3D1EA8C0-7B8B-4540-9468-A5D0ADB461D1}" srcOrd="9" destOrd="0" presId="urn:microsoft.com/office/officeart/2005/8/layout/cycle6"/>
    <dgm:cxn modelId="{F19964B8-8C08-4DDB-9AE5-A60EFDEE28AA}" type="presParOf" srcId="{B05D7A8C-03CE-4C62-BB2C-55555D256819}" destId="{1C0FF213-E29E-4CFE-A2F2-B5369A08A158}" srcOrd="10" destOrd="0" presId="urn:microsoft.com/office/officeart/2005/8/layout/cycle6"/>
    <dgm:cxn modelId="{5D9968C5-E5E3-4369-B105-6BDF968D697E}" type="presParOf" srcId="{B05D7A8C-03CE-4C62-BB2C-55555D256819}" destId="{8B5AC51E-9970-4E29-9662-82B6AE587BD0}" srcOrd="11" destOrd="0" presId="urn:microsoft.com/office/officeart/2005/8/layout/cycle6"/>
    <dgm:cxn modelId="{525FF1F9-89EE-4175-86AD-28ECB5F5A848}" type="presParOf" srcId="{B05D7A8C-03CE-4C62-BB2C-55555D256819}" destId="{3D3973DD-5C43-423B-BEE3-837B9BD7A094}" srcOrd="12" destOrd="0" presId="urn:microsoft.com/office/officeart/2005/8/layout/cycle6"/>
    <dgm:cxn modelId="{B033FEE2-6DA7-47A4-BF75-C98FF61A0318}" type="presParOf" srcId="{B05D7A8C-03CE-4C62-BB2C-55555D256819}" destId="{E5A44E24-A12D-4C16-B8BE-DE851DDE66F7}" srcOrd="13" destOrd="0" presId="urn:microsoft.com/office/officeart/2005/8/layout/cycle6"/>
    <dgm:cxn modelId="{733964E7-CE3F-49A4-BDCD-E2B6327EFA23}" type="presParOf" srcId="{B05D7A8C-03CE-4C62-BB2C-55555D256819}" destId="{11BAE220-A7C9-4251-BD6D-A755C7408B7E}" srcOrd="14" destOrd="0" presId="urn:microsoft.com/office/officeart/2005/8/layout/cycle6"/>
    <dgm:cxn modelId="{B931BA6A-FBF8-40B5-BB59-BCC7C0F8BC65}" type="presParOf" srcId="{B05D7A8C-03CE-4C62-BB2C-55555D256819}" destId="{853F6801-C58D-46A0-AB62-BABBCE1D0C49}" srcOrd="15" destOrd="0" presId="urn:microsoft.com/office/officeart/2005/8/layout/cycle6"/>
    <dgm:cxn modelId="{190848DE-22A2-486E-A06C-5587A2B6B63B}" type="presParOf" srcId="{B05D7A8C-03CE-4C62-BB2C-55555D256819}" destId="{D5E8CDFE-6612-43AB-BA90-09D65D3B8DC7}" srcOrd="16" destOrd="0" presId="urn:microsoft.com/office/officeart/2005/8/layout/cycle6"/>
    <dgm:cxn modelId="{38EDDB8F-F4AE-4B7E-968F-FAADD5C2440C}" type="presParOf" srcId="{B05D7A8C-03CE-4C62-BB2C-55555D256819}" destId="{2CC9CBB7-48CD-46CF-BC44-8ED319B94B5A}" srcOrd="17" destOrd="0" presId="urn:microsoft.com/office/officeart/2005/8/layout/cycle6"/>
    <dgm:cxn modelId="{9432473D-6CF1-4BEA-BD29-A60D2873CD2E}" type="presParOf" srcId="{B05D7A8C-03CE-4C62-BB2C-55555D256819}" destId="{4B4416E6-D3B0-40EF-A668-7C06004DEFAE}" srcOrd="18" destOrd="0" presId="urn:microsoft.com/office/officeart/2005/8/layout/cycle6"/>
    <dgm:cxn modelId="{4CBED45E-E412-4A0F-8FC7-88FED3114C19}" type="presParOf" srcId="{B05D7A8C-03CE-4C62-BB2C-55555D256819}" destId="{3BBE5DB2-4EFB-448E-AFF6-2EDC8B41482A}" srcOrd="19" destOrd="0" presId="urn:microsoft.com/office/officeart/2005/8/layout/cycle6"/>
    <dgm:cxn modelId="{E5C90FE5-EF78-4760-93CA-B90170AED16E}" type="presParOf" srcId="{B05D7A8C-03CE-4C62-BB2C-55555D256819}" destId="{5D2B865B-228E-4C9F-ABF3-E59FBEB38F9E}" srcOrd="20" destOrd="0" presId="urn:microsoft.com/office/officeart/2005/8/layout/cycle6"/>
    <dgm:cxn modelId="{D20E2757-E645-41BB-B223-19D19FBFC826}" type="presParOf" srcId="{B05D7A8C-03CE-4C62-BB2C-55555D256819}" destId="{D7F51875-1213-438F-A3D6-B4F920C22E39}" srcOrd="21" destOrd="0" presId="urn:microsoft.com/office/officeart/2005/8/layout/cycle6"/>
    <dgm:cxn modelId="{A067EF56-4974-4D14-98AC-97BD87345279}" type="presParOf" srcId="{B05D7A8C-03CE-4C62-BB2C-55555D256819}" destId="{C4FE04E8-96BE-458B-86FC-7513D3FAFC9C}" srcOrd="22" destOrd="0" presId="urn:microsoft.com/office/officeart/2005/8/layout/cycle6"/>
    <dgm:cxn modelId="{53B60DC2-1669-4D4B-AC14-A2367ADF6B87}" type="presParOf" srcId="{B05D7A8C-03CE-4C62-BB2C-55555D256819}" destId="{C5533AC2-EE0B-4BAD-8A7B-F27B357AFDD3}"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872098-B103-43EC-B6D9-0CA066E53689}"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C3AC0E49-8EFF-4D24-9555-E0D5C862327B}">
      <dgm:prSet phldrT="[Text]" custT="1"/>
      <dgm:spPr/>
      <dgm:t>
        <a:bodyPr/>
        <a:lstStyle/>
        <a:p>
          <a:r>
            <a:rPr lang="en-US" sz="1200" dirty="0"/>
            <a:t>BHIP, psychologist</a:t>
          </a:r>
        </a:p>
      </dgm:t>
    </dgm:pt>
    <dgm:pt modelId="{7EFDBD75-B8FF-4619-B3BC-066C5C66BBB8}" type="parTrans" cxnId="{7AB42F6C-F146-45B5-91B1-0E47D18C3420}">
      <dgm:prSet/>
      <dgm:spPr/>
      <dgm:t>
        <a:bodyPr/>
        <a:lstStyle/>
        <a:p>
          <a:endParaRPr lang="en-US"/>
        </a:p>
      </dgm:t>
    </dgm:pt>
    <dgm:pt modelId="{05D7A8C9-DB04-4D1D-967A-2C59C8180BDF}" type="sibTrans" cxnId="{7AB42F6C-F146-45B5-91B1-0E47D18C3420}">
      <dgm:prSet/>
      <dgm:spPr/>
      <dgm:t>
        <a:bodyPr/>
        <a:lstStyle/>
        <a:p>
          <a:endParaRPr lang="en-US"/>
        </a:p>
      </dgm:t>
    </dgm:pt>
    <dgm:pt modelId="{589088CA-BFD6-4734-AB1E-99104BBF3D88}">
      <dgm:prSet phldrT="[Text]" custT="1"/>
      <dgm:spPr/>
      <dgm:t>
        <a:bodyPr/>
        <a:lstStyle/>
        <a:p>
          <a:r>
            <a:rPr lang="en-US" sz="1200" dirty="0"/>
            <a:t>BHIP, RN</a:t>
          </a:r>
        </a:p>
      </dgm:t>
    </dgm:pt>
    <dgm:pt modelId="{B61BE245-A9D5-4FEE-A82B-1A5BBEE94865}" type="parTrans" cxnId="{234B457F-BBD8-4462-9B26-20D90FF13D19}">
      <dgm:prSet/>
      <dgm:spPr/>
      <dgm:t>
        <a:bodyPr/>
        <a:lstStyle/>
        <a:p>
          <a:endParaRPr lang="en-US"/>
        </a:p>
      </dgm:t>
    </dgm:pt>
    <dgm:pt modelId="{029F59EF-9052-4C65-9ADB-004C1C6B1924}" type="sibTrans" cxnId="{234B457F-BBD8-4462-9B26-20D90FF13D19}">
      <dgm:prSet/>
      <dgm:spPr/>
      <dgm:t>
        <a:bodyPr/>
        <a:lstStyle/>
        <a:p>
          <a:endParaRPr lang="en-US"/>
        </a:p>
      </dgm:t>
    </dgm:pt>
    <dgm:pt modelId="{A142673B-FD14-4A47-AA1C-B9DD529EC002}">
      <dgm:prSet phldrT="[Text]" custT="1"/>
      <dgm:spPr/>
      <dgm:t>
        <a:bodyPr/>
        <a:lstStyle/>
        <a:p>
          <a:r>
            <a:rPr lang="en-US" sz="1200" dirty="0"/>
            <a:t>SMI, psychologist</a:t>
          </a:r>
        </a:p>
      </dgm:t>
    </dgm:pt>
    <dgm:pt modelId="{00C255D6-73F4-4B92-A113-5C865EDE9E5E}" type="parTrans" cxnId="{4EBDD6A3-8C40-45BD-9F74-34497673FE62}">
      <dgm:prSet/>
      <dgm:spPr/>
      <dgm:t>
        <a:bodyPr/>
        <a:lstStyle/>
        <a:p>
          <a:endParaRPr lang="en-US"/>
        </a:p>
      </dgm:t>
    </dgm:pt>
    <dgm:pt modelId="{C5643BAA-B2CF-4FA2-9891-E9AEC692BF5F}" type="sibTrans" cxnId="{4EBDD6A3-8C40-45BD-9F74-34497673FE62}">
      <dgm:prSet/>
      <dgm:spPr/>
      <dgm:t>
        <a:bodyPr/>
        <a:lstStyle/>
        <a:p>
          <a:endParaRPr lang="en-US"/>
        </a:p>
      </dgm:t>
    </dgm:pt>
    <dgm:pt modelId="{8FB8336A-9485-4DFE-B2B7-6B01BCF0354C}">
      <dgm:prSet phldrT="[Text]" custT="1"/>
      <dgm:spPr/>
      <dgm:t>
        <a:bodyPr/>
        <a:lstStyle/>
        <a:p>
          <a:r>
            <a:rPr lang="en-US" sz="1200" dirty="0"/>
            <a:t>BHIP &amp; Telehealth, MD</a:t>
          </a:r>
        </a:p>
      </dgm:t>
    </dgm:pt>
    <dgm:pt modelId="{A26E4B4A-ED74-401D-BEA8-3C1EA7420644}" type="parTrans" cxnId="{921C74DD-5E78-48AE-BB15-F8EED45543A6}">
      <dgm:prSet/>
      <dgm:spPr/>
      <dgm:t>
        <a:bodyPr/>
        <a:lstStyle/>
        <a:p>
          <a:endParaRPr lang="en-US"/>
        </a:p>
      </dgm:t>
    </dgm:pt>
    <dgm:pt modelId="{FFFF0B7A-39AF-4F86-95C8-CAB9E1F15D51}" type="sibTrans" cxnId="{921C74DD-5E78-48AE-BB15-F8EED45543A6}">
      <dgm:prSet/>
      <dgm:spPr/>
      <dgm:t>
        <a:bodyPr/>
        <a:lstStyle/>
        <a:p>
          <a:endParaRPr lang="en-US"/>
        </a:p>
      </dgm:t>
    </dgm:pt>
    <dgm:pt modelId="{4DEEF7F0-6595-4DC1-9042-9A06B695568F}">
      <dgm:prSet phldrT="[Text]" custT="1"/>
      <dgm:spPr/>
      <dgm:t>
        <a:bodyPr/>
        <a:lstStyle/>
        <a:p>
          <a:r>
            <a:rPr lang="en-US" sz="1200" dirty="0"/>
            <a:t>PCT, psychologist</a:t>
          </a:r>
        </a:p>
      </dgm:t>
    </dgm:pt>
    <dgm:pt modelId="{824A241E-BB6C-4DBA-8DF3-DD168F53F296}" type="parTrans" cxnId="{143B907E-4AE6-4722-862B-C38A2C1A2FCC}">
      <dgm:prSet/>
      <dgm:spPr/>
      <dgm:t>
        <a:bodyPr/>
        <a:lstStyle/>
        <a:p>
          <a:endParaRPr lang="en-US"/>
        </a:p>
      </dgm:t>
    </dgm:pt>
    <dgm:pt modelId="{02696F91-6CA8-41AE-BBD0-F39648AFA8C4}" type="sibTrans" cxnId="{143B907E-4AE6-4722-862B-C38A2C1A2FCC}">
      <dgm:prSet/>
      <dgm:spPr/>
      <dgm:t>
        <a:bodyPr/>
        <a:lstStyle/>
        <a:p>
          <a:endParaRPr lang="en-US"/>
        </a:p>
      </dgm:t>
    </dgm:pt>
    <dgm:pt modelId="{E89DB750-6A74-4CBD-8D2A-5E3B18E5D417}">
      <dgm:prSet phldrT="[Text]" custT="1"/>
      <dgm:spPr/>
      <dgm:t>
        <a:bodyPr/>
        <a:lstStyle/>
        <a:p>
          <a:r>
            <a:rPr lang="en-US" sz="1200" dirty="0"/>
            <a:t>WCC, psychologist</a:t>
          </a:r>
        </a:p>
      </dgm:t>
    </dgm:pt>
    <dgm:pt modelId="{AFD13C12-02E6-4772-9D3A-89E09A046C82}" type="parTrans" cxnId="{CE2F8270-170C-4839-B161-6B6A358BB6E4}">
      <dgm:prSet/>
      <dgm:spPr/>
      <dgm:t>
        <a:bodyPr/>
        <a:lstStyle/>
        <a:p>
          <a:endParaRPr lang="en-US"/>
        </a:p>
      </dgm:t>
    </dgm:pt>
    <dgm:pt modelId="{103796F2-E265-447A-9406-5491CF980D24}" type="sibTrans" cxnId="{CE2F8270-170C-4839-B161-6B6A358BB6E4}">
      <dgm:prSet/>
      <dgm:spPr/>
      <dgm:t>
        <a:bodyPr/>
        <a:lstStyle/>
        <a:p>
          <a:endParaRPr lang="en-US"/>
        </a:p>
      </dgm:t>
    </dgm:pt>
    <dgm:pt modelId="{B589B902-BAD4-42A3-9A38-F5413CFFA011}">
      <dgm:prSet phldrT="[Text]" custT="1"/>
      <dgm:spPr/>
      <dgm:t>
        <a:bodyPr/>
        <a:lstStyle/>
        <a:p>
          <a:r>
            <a:rPr lang="en-US" sz="1200" dirty="0"/>
            <a:t>Clinic Coordinator, LCSW</a:t>
          </a:r>
        </a:p>
      </dgm:t>
    </dgm:pt>
    <dgm:pt modelId="{3B1296A8-7101-436A-945D-D28C6DA4EBEB}" type="parTrans" cxnId="{FF530F9A-F7A1-4AE3-A0DF-311EA99FE29B}">
      <dgm:prSet/>
      <dgm:spPr/>
      <dgm:t>
        <a:bodyPr/>
        <a:lstStyle/>
        <a:p>
          <a:endParaRPr lang="en-US"/>
        </a:p>
      </dgm:t>
    </dgm:pt>
    <dgm:pt modelId="{A7400BCB-8107-46DB-8652-6D6DAA2190EF}" type="sibTrans" cxnId="{FF530F9A-F7A1-4AE3-A0DF-311EA99FE29B}">
      <dgm:prSet/>
      <dgm:spPr/>
      <dgm:t>
        <a:bodyPr/>
        <a:lstStyle/>
        <a:p>
          <a:endParaRPr lang="en-US"/>
        </a:p>
      </dgm:t>
    </dgm:pt>
    <dgm:pt modelId="{E9EA1EEA-FB07-4EB9-81AB-23C4A70CB6EE}">
      <dgm:prSet phldrT="[Text]" custT="1"/>
      <dgm:spPr/>
      <dgm:t>
        <a:bodyPr/>
        <a:lstStyle/>
        <a:p>
          <a:r>
            <a:rPr lang="en-US" sz="1200" dirty="0"/>
            <a:t>Director of Outpatient Mental Health, MD</a:t>
          </a:r>
        </a:p>
      </dgm:t>
    </dgm:pt>
    <dgm:pt modelId="{D423DEAA-38E1-46E8-BC5D-24C523CD84D3}" type="parTrans" cxnId="{5207AE76-CE9B-49FD-8674-C56AA41E018C}">
      <dgm:prSet/>
      <dgm:spPr/>
      <dgm:t>
        <a:bodyPr/>
        <a:lstStyle/>
        <a:p>
          <a:endParaRPr lang="en-US"/>
        </a:p>
      </dgm:t>
    </dgm:pt>
    <dgm:pt modelId="{D1E745FD-D7CF-4D64-810C-C2504C001EBA}" type="sibTrans" cxnId="{5207AE76-CE9B-49FD-8674-C56AA41E018C}">
      <dgm:prSet/>
      <dgm:spPr/>
      <dgm:t>
        <a:bodyPr/>
        <a:lstStyle/>
        <a:p>
          <a:endParaRPr lang="en-US"/>
        </a:p>
      </dgm:t>
    </dgm:pt>
    <dgm:pt modelId="{1A32DF06-94F5-4193-9B40-3EDCFBB80757}">
      <dgm:prSet phldrT="[Text]" custT="1"/>
      <dgm:spPr/>
      <dgm:t>
        <a:bodyPr/>
        <a:lstStyle/>
        <a:p>
          <a:r>
            <a:rPr lang="en-US" sz="1200" dirty="0"/>
            <a:t>Facilitator, Implementation Scientist</a:t>
          </a:r>
        </a:p>
      </dgm:t>
    </dgm:pt>
    <dgm:pt modelId="{F23F764A-2C31-4669-B850-BA302C6DB286}" type="parTrans" cxnId="{242A8AEB-A4D0-4946-8228-17CDAA563570}">
      <dgm:prSet/>
      <dgm:spPr/>
      <dgm:t>
        <a:bodyPr/>
        <a:lstStyle/>
        <a:p>
          <a:endParaRPr lang="en-US"/>
        </a:p>
      </dgm:t>
    </dgm:pt>
    <dgm:pt modelId="{5F753937-510F-4AE9-BEED-85E0A5967FA5}" type="sibTrans" cxnId="{242A8AEB-A4D0-4946-8228-17CDAA563570}">
      <dgm:prSet/>
      <dgm:spPr/>
      <dgm:t>
        <a:bodyPr/>
        <a:lstStyle/>
        <a:p>
          <a:endParaRPr lang="en-US"/>
        </a:p>
      </dgm:t>
    </dgm:pt>
    <dgm:pt modelId="{5B67A502-91CD-452A-BF9D-5B5A20CE54CC}">
      <dgm:prSet phldrT="[Text]" custT="1"/>
      <dgm:spPr/>
      <dgm:t>
        <a:bodyPr/>
        <a:lstStyle/>
        <a:p>
          <a:r>
            <a:rPr lang="en-US" sz="1200" dirty="0"/>
            <a:t>Modeler, Consultant</a:t>
          </a:r>
        </a:p>
      </dgm:t>
    </dgm:pt>
    <dgm:pt modelId="{3F73CCDA-21D7-4120-918E-2E2BA1CC7D95}" type="parTrans" cxnId="{958B9AB8-5464-4631-B0A0-3696F4ECEEE1}">
      <dgm:prSet/>
      <dgm:spPr/>
      <dgm:t>
        <a:bodyPr/>
        <a:lstStyle/>
        <a:p>
          <a:endParaRPr lang="en-US"/>
        </a:p>
      </dgm:t>
    </dgm:pt>
    <dgm:pt modelId="{B7863482-2887-4F3E-AAAF-402EA9425633}" type="sibTrans" cxnId="{958B9AB8-5464-4631-B0A0-3696F4ECEEE1}">
      <dgm:prSet/>
      <dgm:spPr/>
      <dgm:t>
        <a:bodyPr/>
        <a:lstStyle/>
        <a:p>
          <a:endParaRPr lang="en-US"/>
        </a:p>
      </dgm:t>
    </dgm:pt>
    <dgm:pt modelId="{B05D7A8C-03CE-4C62-BB2C-55555D256819}" type="pres">
      <dgm:prSet presAssocID="{8D872098-B103-43EC-B6D9-0CA066E53689}" presName="cycle" presStyleCnt="0">
        <dgm:presLayoutVars>
          <dgm:dir/>
          <dgm:resizeHandles val="exact"/>
        </dgm:presLayoutVars>
      </dgm:prSet>
      <dgm:spPr/>
    </dgm:pt>
    <dgm:pt modelId="{940753A9-0EF1-441E-BA18-E8E15F86A5B8}" type="pres">
      <dgm:prSet presAssocID="{C3AC0E49-8EFF-4D24-9555-E0D5C862327B}" presName="node" presStyleLbl="node1" presStyleIdx="0" presStyleCnt="10" custScaleX="209409">
        <dgm:presLayoutVars>
          <dgm:bulletEnabled val="1"/>
        </dgm:presLayoutVars>
      </dgm:prSet>
      <dgm:spPr/>
    </dgm:pt>
    <dgm:pt modelId="{337CEA5E-42E6-46F5-B2A3-BB7F56306655}" type="pres">
      <dgm:prSet presAssocID="{C3AC0E49-8EFF-4D24-9555-E0D5C862327B}" presName="spNode" presStyleCnt="0"/>
      <dgm:spPr/>
    </dgm:pt>
    <dgm:pt modelId="{6C9378AA-9CAD-4CE0-9C3D-546D8E7286C3}" type="pres">
      <dgm:prSet presAssocID="{05D7A8C9-DB04-4D1D-967A-2C59C8180BDF}" presName="sibTrans" presStyleLbl="sibTrans1D1" presStyleIdx="0" presStyleCnt="10"/>
      <dgm:spPr/>
    </dgm:pt>
    <dgm:pt modelId="{604017F1-A58D-4055-A3BC-4EE8477ED453}" type="pres">
      <dgm:prSet presAssocID="{589088CA-BFD6-4734-AB1E-99104BBF3D88}" presName="node" presStyleLbl="node1" presStyleIdx="1" presStyleCnt="10" custScaleX="209409">
        <dgm:presLayoutVars>
          <dgm:bulletEnabled val="1"/>
        </dgm:presLayoutVars>
      </dgm:prSet>
      <dgm:spPr/>
    </dgm:pt>
    <dgm:pt modelId="{F4B1157D-B8A2-464D-8486-DB6EAA009B4B}" type="pres">
      <dgm:prSet presAssocID="{589088CA-BFD6-4734-AB1E-99104BBF3D88}" presName="spNode" presStyleCnt="0"/>
      <dgm:spPr/>
    </dgm:pt>
    <dgm:pt modelId="{C18435F1-1D8F-4C25-8141-87C695B33ABB}" type="pres">
      <dgm:prSet presAssocID="{029F59EF-9052-4C65-9ADB-004C1C6B1924}" presName="sibTrans" presStyleLbl="sibTrans1D1" presStyleIdx="1" presStyleCnt="10"/>
      <dgm:spPr/>
    </dgm:pt>
    <dgm:pt modelId="{4B10496F-C717-4ED3-97CB-C406FABA8BAE}" type="pres">
      <dgm:prSet presAssocID="{A142673B-FD14-4A47-AA1C-B9DD529EC002}" presName="node" presStyleLbl="node1" presStyleIdx="2" presStyleCnt="10" custScaleX="209409">
        <dgm:presLayoutVars>
          <dgm:bulletEnabled val="1"/>
        </dgm:presLayoutVars>
      </dgm:prSet>
      <dgm:spPr/>
    </dgm:pt>
    <dgm:pt modelId="{170541D5-9280-4C6C-AF46-5CAAAE44F7EF}" type="pres">
      <dgm:prSet presAssocID="{A142673B-FD14-4A47-AA1C-B9DD529EC002}" presName="spNode" presStyleCnt="0"/>
      <dgm:spPr/>
    </dgm:pt>
    <dgm:pt modelId="{829ABA9B-C9A2-4E86-9F3F-A1DD4AE06093}" type="pres">
      <dgm:prSet presAssocID="{C5643BAA-B2CF-4FA2-9891-E9AEC692BF5F}" presName="sibTrans" presStyleLbl="sibTrans1D1" presStyleIdx="2" presStyleCnt="10"/>
      <dgm:spPr/>
    </dgm:pt>
    <dgm:pt modelId="{35A659D7-B597-4886-B781-7802404F11FD}" type="pres">
      <dgm:prSet presAssocID="{8FB8336A-9485-4DFE-B2B7-6B01BCF0354C}" presName="node" presStyleLbl="node1" presStyleIdx="3" presStyleCnt="10" custScaleX="209409">
        <dgm:presLayoutVars>
          <dgm:bulletEnabled val="1"/>
        </dgm:presLayoutVars>
      </dgm:prSet>
      <dgm:spPr/>
    </dgm:pt>
    <dgm:pt modelId="{5D492356-558C-42E8-9E2A-EA05C1159A79}" type="pres">
      <dgm:prSet presAssocID="{8FB8336A-9485-4DFE-B2B7-6B01BCF0354C}" presName="spNode" presStyleCnt="0"/>
      <dgm:spPr/>
    </dgm:pt>
    <dgm:pt modelId="{807B909E-4BE1-4375-9DE9-60F64EE2855D}" type="pres">
      <dgm:prSet presAssocID="{FFFF0B7A-39AF-4F86-95C8-CAB9E1F15D51}" presName="sibTrans" presStyleLbl="sibTrans1D1" presStyleIdx="3" presStyleCnt="10"/>
      <dgm:spPr/>
    </dgm:pt>
    <dgm:pt modelId="{ECC7FD95-6225-4276-B55A-5721C21F677D}" type="pres">
      <dgm:prSet presAssocID="{4DEEF7F0-6595-4DC1-9042-9A06B695568F}" presName="node" presStyleLbl="node1" presStyleIdx="4" presStyleCnt="10" custScaleX="209409">
        <dgm:presLayoutVars>
          <dgm:bulletEnabled val="1"/>
        </dgm:presLayoutVars>
      </dgm:prSet>
      <dgm:spPr/>
    </dgm:pt>
    <dgm:pt modelId="{5EC2B3EA-E121-483F-AA26-E6B39919B859}" type="pres">
      <dgm:prSet presAssocID="{4DEEF7F0-6595-4DC1-9042-9A06B695568F}" presName="spNode" presStyleCnt="0"/>
      <dgm:spPr/>
    </dgm:pt>
    <dgm:pt modelId="{B77C5DFE-1683-4705-9D7F-AFF706D2133C}" type="pres">
      <dgm:prSet presAssocID="{02696F91-6CA8-41AE-BBD0-F39648AFA8C4}" presName="sibTrans" presStyleLbl="sibTrans1D1" presStyleIdx="4" presStyleCnt="10"/>
      <dgm:spPr/>
    </dgm:pt>
    <dgm:pt modelId="{DA385C05-74AD-4798-B6E2-42885CF9F4B1}" type="pres">
      <dgm:prSet presAssocID="{E89DB750-6A74-4CBD-8D2A-5E3B18E5D417}" presName="node" presStyleLbl="node1" presStyleIdx="5" presStyleCnt="10" custScaleX="209409">
        <dgm:presLayoutVars>
          <dgm:bulletEnabled val="1"/>
        </dgm:presLayoutVars>
      </dgm:prSet>
      <dgm:spPr/>
    </dgm:pt>
    <dgm:pt modelId="{279D2BC5-50A5-4BB8-9376-49E581DC5A32}" type="pres">
      <dgm:prSet presAssocID="{E89DB750-6A74-4CBD-8D2A-5E3B18E5D417}" presName="spNode" presStyleCnt="0"/>
      <dgm:spPr/>
    </dgm:pt>
    <dgm:pt modelId="{5181E8C2-64AB-43D7-8D4C-DC51907FB9C7}" type="pres">
      <dgm:prSet presAssocID="{103796F2-E265-447A-9406-5491CF980D24}" presName="sibTrans" presStyleLbl="sibTrans1D1" presStyleIdx="5" presStyleCnt="10"/>
      <dgm:spPr/>
    </dgm:pt>
    <dgm:pt modelId="{3D1EA8C0-7B8B-4540-9468-A5D0ADB461D1}" type="pres">
      <dgm:prSet presAssocID="{B589B902-BAD4-42A3-9A38-F5413CFFA011}" presName="node" presStyleLbl="node1" presStyleIdx="6" presStyleCnt="10" custScaleX="209409">
        <dgm:presLayoutVars>
          <dgm:bulletEnabled val="1"/>
        </dgm:presLayoutVars>
      </dgm:prSet>
      <dgm:spPr/>
    </dgm:pt>
    <dgm:pt modelId="{1C0FF213-E29E-4CFE-A2F2-B5369A08A158}" type="pres">
      <dgm:prSet presAssocID="{B589B902-BAD4-42A3-9A38-F5413CFFA011}" presName="spNode" presStyleCnt="0"/>
      <dgm:spPr/>
    </dgm:pt>
    <dgm:pt modelId="{8B5AC51E-9970-4E29-9662-82B6AE587BD0}" type="pres">
      <dgm:prSet presAssocID="{A7400BCB-8107-46DB-8652-6D6DAA2190EF}" presName="sibTrans" presStyleLbl="sibTrans1D1" presStyleIdx="6" presStyleCnt="10"/>
      <dgm:spPr/>
    </dgm:pt>
    <dgm:pt modelId="{853F6801-C58D-46A0-AB62-BABBCE1D0C49}" type="pres">
      <dgm:prSet presAssocID="{E9EA1EEA-FB07-4EB9-81AB-23C4A70CB6EE}" presName="node" presStyleLbl="node1" presStyleIdx="7" presStyleCnt="10" custScaleX="209409">
        <dgm:presLayoutVars>
          <dgm:bulletEnabled val="1"/>
        </dgm:presLayoutVars>
      </dgm:prSet>
      <dgm:spPr/>
    </dgm:pt>
    <dgm:pt modelId="{D5E8CDFE-6612-43AB-BA90-09D65D3B8DC7}" type="pres">
      <dgm:prSet presAssocID="{E9EA1EEA-FB07-4EB9-81AB-23C4A70CB6EE}" presName="spNode" presStyleCnt="0"/>
      <dgm:spPr/>
    </dgm:pt>
    <dgm:pt modelId="{2CC9CBB7-48CD-46CF-BC44-8ED319B94B5A}" type="pres">
      <dgm:prSet presAssocID="{D1E745FD-D7CF-4D64-810C-C2504C001EBA}" presName="sibTrans" presStyleLbl="sibTrans1D1" presStyleIdx="7" presStyleCnt="10"/>
      <dgm:spPr/>
    </dgm:pt>
    <dgm:pt modelId="{4B4416E6-D3B0-40EF-A668-7C06004DEFAE}" type="pres">
      <dgm:prSet presAssocID="{1A32DF06-94F5-4193-9B40-3EDCFBB80757}" presName="node" presStyleLbl="node1" presStyleIdx="8" presStyleCnt="10" custScaleX="209409">
        <dgm:presLayoutVars>
          <dgm:bulletEnabled val="1"/>
        </dgm:presLayoutVars>
      </dgm:prSet>
      <dgm:spPr/>
    </dgm:pt>
    <dgm:pt modelId="{3BBE5DB2-4EFB-448E-AFF6-2EDC8B41482A}" type="pres">
      <dgm:prSet presAssocID="{1A32DF06-94F5-4193-9B40-3EDCFBB80757}" presName="spNode" presStyleCnt="0"/>
      <dgm:spPr/>
    </dgm:pt>
    <dgm:pt modelId="{5D2B865B-228E-4C9F-ABF3-E59FBEB38F9E}" type="pres">
      <dgm:prSet presAssocID="{5F753937-510F-4AE9-BEED-85E0A5967FA5}" presName="sibTrans" presStyleLbl="sibTrans1D1" presStyleIdx="8" presStyleCnt="10"/>
      <dgm:spPr/>
    </dgm:pt>
    <dgm:pt modelId="{D7F51875-1213-438F-A3D6-B4F920C22E39}" type="pres">
      <dgm:prSet presAssocID="{5B67A502-91CD-452A-BF9D-5B5A20CE54CC}" presName="node" presStyleLbl="node1" presStyleIdx="9" presStyleCnt="10" custScaleX="209409">
        <dgm:presLayoutVars>
          <dgm:bulletEnabled val="1"/>
        </dgm:presLayoutVars>
      </dgm:prSet>
      <dgm:spPr/>
    </dgm:pt>
    <dgm:pt modelId="{C4FE04E8-96BE-458B-86FC-7513D3FAFC9C}" type="pres">
      <dgm:prSet presAssocID="{5B67A502-91CD-452A-BF9D-5B5A20CE54CC}" presName="spNode" presStyleCnt="0"/>
      <dgm:spPr/>
    </dgm:pt>
    <dgm:pt modelId="{C5533AC2-EE0B-4BAD-8A7B-F27B357AFDD3}" type="pres">
      <dgm:prSet presAssocID="{B7863482-2887-4F3E-AAAF-402EA9425633}" presName="sibTrans" presStyleLbl="sibTrans1D1" presStyleIdx="9" presStyleCnt="10"/>
      <dgm:spPr/>
    </dgm:pt>
  </dgm:ptLst>
  <dgm:cxnLst>
    <dgm:cxn modelId="{E28CBA0E-3A13-4418-84BC-25980F112E8B}" type="presOf" srcId="{B589B902-BAD4-42A3-9A38-F5413CFFA011}" destId="{3D1EA8C0-7B8B-4540-9468-A5D0ADB461D1}" srcOrd="0" destOrd="0" presId="urn:microsoft.com/office/officeart/2005/8/layout/cycle6"/>
    <dgm:cxn modelId="{38F3DE17-3083-4812-AA26-BC1CF1110559}" type="presOf" srcId="{E9EA1EEA-FB07-4EB9-81AB-23C4A70CB6EE}" destId="{853F6801-C58D-46A0-AB62-BABBCE1D0C49}" srcOrd="0" destOrd="0" presId="urn:microsoft.com/office/officeart/2005/8/layout/cycle6"/>
    <dgm:cxn modelId="{8143CD1D-339A-44B5-B4F1-869D8A58C70D}" type="presOf" srcId="{E89DB750-6A74-4CBD-8D2A-5E3B18E5D417}" destId="{DA385C05-74AD-4798-B6E2-42885CF9F4B1}" srcOrd="0" destOrd="0" presId="urn:microsoft.com/office/officeart/2005/8/layout/cycle6"/>
    <dgm:cxn modelId="{B756E420-A3EF-415B-813A-AE0DCDDE1703}" type="presOf" srcId="{C5643BAA-B2CF-4FA2-9891-E9AEC692BF5F}" destId="{829ABA9B-C9A2-4E86-9F3F-A1DD4AE06093}" srcOrd="0" destOrd="0" presId="urn:microsoft.com/office/officeart/2005/8/layout/cycle6"/>
    <dgm:cxn modelId="{B7400122-BF44-4773-A4F3-B2DA78A03144}" type="presOf" srcId="{4DEEF7F0-6595-4DC1-9042-9A06B695568F}" destId="{ECC7FD95-6225-4276-B55A-5721C21F677D}" srcOrd="0" destOrd="0" presId="urn:microsoft.com/office/officeart/2005/8/layout/cycle6"/>
    <dgm:cxn modelId="{86CEC444-96EB-4B33-884F-19E3440C25D1}" type="presOf" srcId="{02696F91-6CA8-41AE-BBD0-F39648AFA8C4}" destId="{B77C5DFE-1683-4705-9D7F-AFF706D2133C}" srcOrd="0" destOrd="0" presId="urn:microsoft.com/office/officeart/2005/8/layout/cycle6"/>
    <dgm:cxn modelId="{7AB42F6C-F146-45B5-91B1-0E47D18C3420}" srcId="{8D872098-B103-43EC-B6D9-0CA066E53689}" destId="{C3AC0E49-8EFF-4D24-9555-E0D5C862327B}" srcOrd="0" destOrd="0" parTransId="{7EFDBD75-B8FF-4619-B3BC-066C5C66BBB8}" sibTransId="{05D7A8C9-DB04-4D1D-967A-2C59C8180BDF}"/>
    <dgm:cxn modelId="{80CB734E-4465-4B6D-A866-166978A4EFCE}" type="presOf" srcId="{C3AC0E49-8EFF-4D24-9555-E0D5C862327B}" destId="{940753A9-0EF1-441E-BA18-E8E15F86A5B8}" srcOrd="0" destOrd="0" presId="urn:microsoft.com/office/officeart/2005/8/layout/cycle6"/>
    <dgm:cxn modelId="{CE2F8270-170C-4839-B161-6B6A358BB6E4}" srcId="{8D872098-B103-43EC-B6D9-0CA066E53689}" destId="{E89DB750-6A74-4CBD-8D2A-5E3B18E5D417}" srcOrd="5" destOrd="0" parTransId="{AFD13C12-02E6-4772-9D3A-89E09A046C82}" sibTransId="{103796F2-E265-447A-9406-5491CF980D24}"/>
    <dgm:cxn modelId="{BE202B55-28F1-4C8B-B145-F9B2B0E2D5AD}" type="presOf" srcId="{5F753937-510F-4AE9-BEED-85E0A5967FA5}" destId="{5D2B865B-228E-4C9F-ABF3-E59FBEB38F9E}" srcOrd="0" destOrd="0" presId="urn:microsoft.com/office/officeart/2005/8/layout/cycle6"/>
    <dgm:cxn modelId="{5207AE76-CE9B-49FD-8674-C56AA41E018C}" srcId="{8D872098-B103-43EC-B6D9-0CA066E53689}" destId="{E9EA1EEA-FB07-4EB9-81AB-23C4A70CB6EE}" srcOrd="7" destOrd="0" parTransId="{D423DEAA-38E1-46E8-BC5D-24C523CD84D3}" sibTransId="{D1E745FD-D7CF-4D64-810C-C2504C001EBA}"/>
    <dgm:cxn modelId="{9EC0087C-A23D-4CF4-B568-B443F56306B3}" type="presOf" srcId="{8FB8336A-9485-4DFE-B2B7-6B01BCF0354C}" destId="{35A659D7-B597-4886-B781-7802404F11FD}" srcOrd="0" destOrd="0" presId="urn:microsoft.com/office/officeart/2005/8/layout/cycle6"/>
    <dgm:cxn modelId="{AACF887D-F914-4237-A7CB-616298DF780C}" type="presOf" srcId="{8D872098-B103-43EC-B6D9-0CA066E53689}" destId="{B05D7A8C-03CE-4C62-BB2C-55555D256819}" srcOrd="0" destOrd="0" presId="urn:microsoft.com/office/officeart/2005/8/layout/cycle6"/>
    <dgm:cxn modelId="{2D00037E-B0C0-4C4C-A551-651122F33B5B}" type="presOf" srcId="{05D7A8C9-DB04-4D1D-967A-2C59C8180BDF}" destId="{6C9378AA-9CAD-4CE0-9C3D-546D8E7286C3}" srcOrd="0" destOrd="0" presId="urn:microsoft.com/office/officeart/2005/8/layout/cycle6"/>
    <dgm:cxn modelId="{143B907E-4AE6-4722-862B-C38A2C1A2FCC}" srcId="{8D872098-B103-43EC-B6D9-0CA066E53689}" destId="{4DEEF7F0-6595-4DC1-9042-9A06B695568F}" srcOrd="4" destOrd="0" parTransId="{824A241E-BB6C-4DBA-8DF3-DD168F53F296}" sibTransId="{02696F91-6CA8-41AE-BBD0-F39648AFA8C4}"/>
    <dgm:cxn modelId="{234B457F-BBD8-4462-9B26-20D90FF13D19}" srcId="{8D872098-B103-43EC-B6D9-0CA066E53689}" destId="{589088CA-BFD6-4734-AB1E-99104BBF3D88}" srcOrd="1" destOrd="0" parTransId="{B61BE245-A9D5-4FEE-A82B-1A5BBEE94865}" sibTransId="{029F59EF-9052-4C65-9ADB-004C1C6B1924}"/>
    <dgm:cxn modelId="{0CEB5A7F-733B-4E92-AC98-7542AE30D7A9}" type="presOf" srcId="{029F59EF-9052-4C65-9ADB-004C1C6B1924}" destId="{C18435F1-1D8F-4C25-8141-87C695B33ABB}" srcOrd="0" destOrd="0" presId="urn:microsoft.com/office/officeart/2005/8/layout/cycle6"/>
    <dgm:cxn modelId="{FF530F9A-F7A1-4AE3-A0DF-311EA99FE29B}" srcId="{8D872098-B103-43EC-B6D9-0CA066E53689}" destId="{B589B902-BAD4-42A3-9A38-F5413CFFA011}" srcOrd="6" destOrd="0" parTransId="{3B1296A8-7101-436A-945D-D28C6DA4EBEB}" sibTransId="{A7400BCB-8107-46DB-8652-6D6DAA2190EF}"/>
    <dgm:cxn modelId="{BBA3BF9D-F9A8-4251-87A4-B1871B07A603}" type="presOf" srcId="{589088CA-BFD6-4734-AB1E-99104BBF3D88}" destId="{604017F1-A58D-4055-A3BC-4EE8477ED453}" srcOrd="0" destOrd="0" presId="urn:microsoft.com/office/officeart/2005/8/layout/cycle6"/>
    <dgm:cxn modelId="{4EBDD6A3-8C40-45BD-9F74-34497673FE62}" srcId="{8D872098-B103-43EC-B6D9-0CA066E53689}" destId="{A142673B-FD14-4A47-AA1C-B9DD529EC002}" srcOrd="2" destOrd="0" parTransId="{00C255D6-73F4-4B92-A113-5C865EDE9E5E}" sibTransId="{C5643BAA-B2CF-4FA2-9891-E9AEC692BF5F}"/>
    <dgm:cxn modelId="{1C908CA7-411B-41A7-B9C0-0B48DB040333}" type="presOf" srcId="{5B67A502-91CD-452A-BF9D-5B5A20CE54CC}" destId="{D7F51875-1213-438F-A3D6-B4F920C22E39}" srcOrd="0" destOrd="0" presId="urn:microsoft.com/office/officeart/2005/8/layout/cycle6"/>
    <dgm:cxn modelId="{5F83D0B5-2F82-4D79-B110-7B10AAE5410E}" type="presOf" srcId="{D1E745FD-D7CF-4D64-810C-C2504C001EBA}" destId="{2CC9CBB7-48CD-46CF-BC44-8ED319B94B5A}" srcOrd="0" destOrd="0" presId="urn:microsoft.com/office/officeart/2005/8/layout/cycle6"/>
    <dgm:cxn modelId="{958B9AB8-5464-4631-B0A0-3696F4ECEEE1}" srcId="{8D872098-B103-43EC-B6D9-0CA066E53689}" destId="{5B67A502-91CD-452A-BF9D-5B5A20CE54CC}" srcOrd="9" destOrd="0" parTransId="{3F73CCDA-21D7-4120-918E-2E2BA1CC7D95}" sibTransId="{B7863482-2887-4F3E-AAAF-402EA9425633}"/>
    <dgm:cxn modelId="{4F020EC6-29FE-445D-B592-17E3D46BD18A}" type="presOf" srcId="{1A32DF06-94F5-4193-9B40-3EDCFBB80757}" destId="{4B4416E6-D3B0-40EF-A668-7C06004DEFAE}" srcOrd="0" destOrd="0" presId="urn:microsoft.com/office/officeart/2005/8/layout/cycle6"/>
    <dgm:cxn modelId="{3A9F78CA-1A51-4F07-BB9B-91D58EAA44F3}" type="presOf" srcId="{B7863482-2887-4F3E-AAAF-402EA9425633}" destId="{C5533AC2-EE0B-4BAD-8A7B-F27B357AFDD3}" srcOrd="0" destOrd="0" presId="urn:microsoft.com/office/officeart/2005/8/layout/cycle6"/>
    <dgm:cxn modelId="{0472E2D6-1E6E-4AEF-BB1D-E2FAF5FAD7CF}" type="presOf" srcId="{A142673B-FD14-4A47-AA1C-B9DD529EC002}" destId="{4B10496F-C717-4ED3-97CB-C406FABA8BAE}" srcOrd="0" destOrd="0" presId="urn:microsoft.com/office/officeart/2005/8/layout/cycle6"/>
    <dgm:cxn modelId="{D1E4F3D8-AB70-46E1-98AA-93F08623C1A5}" type="presOf" srcId="{FFFF0B7A-39AF-4F86-95C8-CAB9E1F15D51}" destId="{807B909E-4BE1-4375-9DE9-60F64EE2855D}" srcOrd="0" destOrd="0" presId="urn:microsoft.com/office/officeart/2005/8/layout/cycle6"/>
    <dgm:cxn modelId="{921C74DD-5E78-48AE-BB15-F8EED45543A6}" srcId="{8D872098-B103-43EC-B6D9-0CA066E53689}" destId="{8FB8336A-9485-4DFE-B2B7-6B01BCF0354C}" srcOrd="3" destOrd="0" parTransId="{A26E4B4A-ED74-401D-BEA8-3C1EA7420644}" sibTransId="{FFFF0B7A-39AF-4F86-95C8-CAB9E1F15D51}"/>
    <dgm:cxn modelId="{6F2239E9-ED61-4508-85C4-16B5AA0BE98D}" type="presOf" srcId="{103796F2-E265-447A-9406-5491CF980D24}" destId="{5181E8C2-64AB-43D7-8D4C-DC51907FB9C7}" srcOrd="0" destOrd="0" presId="urn:microsoft.com/office/officeart/2005/8/layout/cycle6"/>
    <dgm:cxn modelId="{242A8AEB-A4D0-4946-8228-17CDAA563570}" srcId="{8D872098-B103-43EC-B6D9-0CA066E53689}" destId="{1A32DF06-94F5-4193-9B40-3EDCFBB80757}" srcOrd="8" destOrd="0" parTransId="{F23F764A-2C31-4669-B850-BA302C6DB286}" sibTransId="{5F753937-510F-4AE9-BEED-85E0A5967FA5}"/>
    <dgm:cxn modelId="{AB3A22ED-C915-48F1-B8F6-52A405515305}" type="presOf" srcId="{A7400BCB-8107-46DB-8652-6D6DAA2190EF}" destId="{8B5AC51E-9970-4E29-9662-82B6AE587BD0}" srcOrd="0" destOrd="0" presId="urn:microsoft.com/office/officeart/2005/8/layout/cycle6"/>
    <dgm:cxn modelId="{AB21A0B3-3C8A-4DB5-83B2-D6D22B65B229}" type="presParOf" srcId="{B05D7A8C-03CE-4C62-BB2C-55555D256819}" destId="{940753A9-0EF1-441E-BA18-E8E15F86A5B8}" srcOrd="0" destOrd="0" presId="urn:microsoft.com/office/officeart/2005/8/layout/cycle6"/>
    <dgm:cxn modelId="{4D09138D-691E-4175-B736-7FFB6E250B98}" type="presParOf" srcId="{B05D7A8C-03CE-4C62-BB2C-55555D256819}" destId="{337CEA5E-42E6-46F5-B2A3-BB7F56306655}" srcOrd="1" destOrd="0" presId="urn:microsoft.com/office/officeart/2005/8/layout/cycle6"/>
    <dgm:cxn modelId="{FC4B9E1D-2E9F-46CC-9244-A609F21D186D}" type="presParOf" srcId="{B05D7A8C-03CE-4C62-BB2C-55555D256819}" destId="{6C9378AA-9CAD-4CE0-9C3D-546D8E7286C3}" srcOrd="2" destOrd="0" presId="urn:microsoft.com/office/officeart/2005/8/layout/cycle6"/>
    <dgm:cxn modelId="{765E5223-03FF-4D1C-BEB9-25967C0652E3}" type="presParOf" srcId="{B05D7A8C-03CE-4C62-BB2C-55555D256819}" destId="{604017F1-A58D-4055-A3BC-4EE8477ED453}" srcOrd="3" destOrd="0" presId="urn:microsoft.com/office/officeart/2005/8/layout/cycle6"/>
    <dgm:cxn modelId="{802C3E7A-196E-4F5B-903D-A2DD0C70EF16}" type="presParOf" srcId="{B05D7A8C-03CE-4C62-BB2C-55555D256819}" destId="{F4B1157D-B8A2-464D-8486-DB6EAA009B4B}" srcOrd="4" destOrd="0" presId="urn:microsoft.com/office/officeart/2005/8/layout/cycle6"/>
    <dgm:cxn modelId="{86A5C68F-49BF-4145-9D41-2C1707A6ABE6}" type="presParOf" srcId="{B05D7A8C-03CE-4C62-BB2C-55555D256819}" destId="{C18435F1-1D8F-4C25-8141-87C695B33ABB}" srcOrd="5" destOrd="0" presId="urn:microsoft.com/office/officeart/2005/8/layout/cycle6"/>
    <dgm:cxn modelId="{C3D0E5B1-DB0A-4478-9A6B-60AFE4989ADE}" type="presParOf" srcId="{B05D7A8C-03CE-4C62-BB2C-55555D256819}" destId="{4B10496F-C717-4ED3-97CB-C406FABA8BAE}" srcOrd="6" destOrd="0" presId="urn:microsoft.com/office/officeart/2005/8/layout/cycle6"/>
    <dgm:cxn modelId="{46FD4969-6DF8-4C09-9141-ED57AAD2364A}" type="presParOf" srcId="{B05D7A8C-03CE-4C62-BB2C-55555D256819}" destId="{170541D5-9280-4C6C-AF46-5CAAAE44F7EF}" srcOrd="7" destOrd="0" presId="urn:microsoft.com/office/officeart/2005/8/layout/cycle6"/>
    <dgm:cxn modelId="{375473EF-0B6B-490B-9AF6-68091B0BF292}" type="presParOf" srcId="{B05D7A8C-03CE-4C62-BB2C-55555D256819}" destId="{829ABA9B-C9A2-4E86-9F3F-A1DD4AE06093}" srcOrd="8" destOrd="0" presId="urn:microsoft.com/office/officeart/2005/8/layout/cycle6"/>
    <dgm:cxn modelId="{82FB5FAA-523D-406A-A168-0612CC363D64}" type="presParOf" srcId="{B05D7A8C-03CE-4C62-BB2C-55555D256819}" destId="{35A659D7-B597-4886-B781-7802404F11FD}" srcOrd="9" destOrd="0" presId="urn:microsoft.com/office/officeart/2005/8/layout/cycle6"/>
    <dgm:cxn modelId="{CB5B3F6E-0E96-4882-B014-46A63871C47C}" type="presParOf" srcId="{B05D7A8C-03CE-4C62-BB2C-55555D256819}" destId="{5D492356-558C-42E8-9E2A-EA05C1159A79}" srcOrd="10" destOrd="0" presId="urn:microsoft.com/office/officeart/2005/8/layout/cycle6"/>
    <dgm:cxn modelId="{07DD5F43-89C7-4DF5-943A-AA6FBBF64049}" type="presParOf" srcId="{B05D7A8C-03CE-4C62-BB2C-55555D256819}" destId="{807B909E-4BE1-4375-9DE9-60F64EE2855D}" srcOrd="11" destOrd="0" presId="urn:microsoft.com/office/officeart/2005/8/layout/cycle6"/>
    <dgm:cxn modelId="{8847C192-DCED-4638-97BD-8EC07F256CAB}" type="presParOf" srcId="{B05D7A8C-03CE-4C62-BB2C-55555D256819}" destId="{ECC7FD95-6225-4276-B55A-5721C21F677D}" srcOrd="12" destOrd="0" presId="urn:microsoft.com/office/officeart/2005/8/layout/cycle6"/>
    <dgm:cxn modelId="{3770A5C8-D84D-4811-AE5C-7AE6A14A085A}" type="presParOf" srcId="{B05D7A8C-03CE-4C62-BB2C-55555D256819}" destId="{5EC2B3EA-E121-483F-AA26-E6B39919B859}" srcOrd="13" destOrd="0" presId="urn:microsoft.com/office/officeart/2005/8/layout/cycle6"/>
    <dgm:cxn modelId="{A2CD1897-7379-4B42-8440-913601787DF2}" type="presParOf" srcId="{B05D7A8C-03CE-4C62-BB2C-55555D256819}" destId="{B77C5DFE-1683-4705-9D7F-AFF706D2133C}" srcOrd="14" destOrd="0" presId="urn:microsoft.com/office/officeart/2005/8/layout/cycle6"/>
    <dgm:cxn modelId="{F0E02423-9639-47F4-A66B-ADFEA42B81AB}" type="presParOf" srcId="{B05D7A8C-03CE-4C62-BB2C-55555D256819}" destId="{DA385C05-74AD-4798-B6E2-42885CF9F4B1}" srcOrd="15" destOrd="0" presId="urn:microsoft.com/office/officeart/2005/8/layout/cycle6"/>
    <dgm:cxn modelId="{38D2A9CE-9797-4BBE-9541-B22798449197}" type="presParOf" srcId="{B05D7A8C-03CE-4C62-BB2C-55555D256819}" destId="{279D2BC5-50A5-4BB8-9376-49E581DC5A32}" srcOrd="16" destOrd="0" presId="urn:microsoft.com/office/officeart/2005/8/layout/cycle6"/>
    <dgm:cxn modelId="{0583BBAB-C650-4C34-A16E-E3F6AFA43393}" type="presParOf" srcId="{B05D7A8C-03CE-4C62-BB2C-55555D256819}" destId="{5181E8C2-64AB-43D7-8D4C-DC51907FB9C7}" srcOrd="17" destOrd="0" presId="urn:microsoft.com/office/officeart/2005/8/layout/cycle6"/>
    <dgm:cxn modelId="{62D32053-3E0C-4E6B-B0EA-6F3B88B17604}" type="presParOf" srcId="{B05D7A8C-03CE-4C62-BB2C-55555D256819}" destId="{3D1EA8C0-7B8B-4540-9468-A5D0ADB461D1}" srcOrd="18" destOrd="0" presId="urn:microsoft.com/office/officeart/2005/8/layout/cycle6"/>
    <dgm:cxn modelId="{18F79A78-4AC4-49BE-BF47-0A5D51DEAF3B}" type="presParOf" srcId="{B05D7A8C-03CE-4C62-BB2C-55555D256819}" destId="{1C0FF213-E29E-4CFE-A2F2-B5369A08A158}" srcOrd="19" destOrd="0" presId="urn:microsoft.com/office/officeart/2005/8/layout/cycle6"/>
    <dgm:cxn modelId="{77D72AB1-491C-4FB1-8D98-6E6AE1548C94}" type="presParOf" srcId="{B05D7A8C-03CE-4C62-BB2C-55555D256819}" destId="{8B5AC51E-9970-4E29-9662-82B6AE587BD0}" srcOrd="20" destOrd="0" presId="urn:microsoft.com/office/officeart/2005/8/layout/cycle6"/>
    <dgm:cxn modelId="{FCAF07FD-D67A-40B0-9370-BE7A759C6240}" type="presParOf" srcId="{B05D7A8C-03CE-4C62-BB2C-55555D256819}" destId="{853F6801-C58D-46A0-AB62-BABBCE1D0C49}" srcOrd="21" destOrd="0" presId="urn:microsoft.com/office/officeart/2005/8/layout/cycle6"/>
    <dgm:cxn modelId="{FD91D69E-EF8E-44A0-A1B4-52261CD10CA9}" type="presParOf" srcId="{B05D7A8C-03CE-4C62-BB2C-55555D256819}" destId="{D5E8CDFE-6612-43AB-BA90-09D65D3B8DC7}" srcOrd="22" destOrd="0" presId="urn:microsoft.com/office/officeart/2005/8/layout/cycle6"/>
    <dgm:cxn modelId="{61504DF5-1434-4131-8300-7A1C69C71013}" type="presParOf" srcId="{B05D7A8C-03CE-4C62-BB2C-55555D256819}" destId="{2CC9CBB7-48CD-46CF-BC44-8ED319B94B5A}" srcOrd="23" destOrd="0" presId="urn:microsoft.com/office/officeart/2005/8/layout/cycle6"/>
    <dgm:cxn modelId="{F38E63FA-3076-4ABA-A625-3260314FA3CB}" type="presParOf" srcId="{B05D7A8C-03CE-4C62-BB2C-55555D256819}" destId="{4B4416E6-D3B0-40EF-A668-7C06004DEFAE}" srcOrd="24" destOrd="0" presId="urn:microsoft.com/office/officeart/2005/8/layout/cycle6"/>
    <dgm:cxn modelId="{646B81F0-CF78-431C-854D-A17B93B249D8}" type="presParOf" srcId="{B05D7A8C-03CE-4C62-BB2C-55555D256819}" destId="{3BBE5DB2-4EFB-448E-AFF6-2EDC8B41482A}" srcOrd="25" destOrd="0" presId="urn:microsoft.com/office/officeart/2005/8/layout/cycle6"/>
    <dgm:cxn modelId="{B19B7712-79AE-4D2E-B6E8-D238B484DEC8}" type="presParOf" srcId="{B05D7A8C-03CE-4C62-BB2C-55555D256819}" destId="{5D2B865B-228E-4C9F-ABF3-E59FBEB38F9E}" srcOrd="26" destOrd="0" presId="urn:microsoft.com/office/officeart/2005/8/layout/cycle6"/>
    <dgm:cxn modelId="{6E64D303-F799-4980-9859-6EFD2C9E9903}" type="presParOf" srcId="{B05D7A8C-03CE-4C62-BB2C-55555D256819}" destId="{D7F51875-1213-438F-A3D6-B4F920C22E39}" srcOrd="27" destOrd="0" presId="urn:microsoft.com/office/officeart/2005/8/layout/cycle6"/>
    <dgm:cxn modelId="{D5796F15-313C-45DD-B4F8-BD0132CE12B2}" type="presParOf" srcId="{B05D7A8C-03CE-4C62-BB2C-55555D256819}" destId="{C4FE04E8-96BE-458B-86FC-7513D3FAFC9C}" srcOrd="28" destOrd="0" presId="urn:microsoft.com/office/officeart/2005/8/layout/cycle6"/>
    <dgm:cxn modelId="{B0BFEE41-649B-4416-A90D-CFC9EF38E180}" type="presParOf" srcId="{B05D7A8C-03CE-4C62-BB2C-55555D256819}" destId="{C5533AC2-EE0B-4BAD-8A7B-F27B357AFDD3}" srcOrd="29"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F5ABDA-6221-3F4D-829D-9D39F988995F}"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37A59790-6C4B-104D-A052-44138E5D8C1B}">
      <dgm:prSet phldrT="[Text]" custT="1"/>
      <dgm:spPr/>
      <dgm:t>
        <a:bodyPr/>
        <a:lstStyle/>
        <a:p>
          <a:r>
            <a:rPr lang="en-US" sz="2500" b="1" dirty="0">
              <a:latin typeface=" Century Gothic"/>
              <a:cs typeface=" Century Gothic"/>
            </a:rPr>
            <a:t>Intake</a:t>
          </a:r>
        </a:p>
      </dgm:t>
    </dgm:pt>
    <dgm:pt modelId="{9915CA59-0658-DE49-B6A0-0AEBDE265EE6}" type="parTrans" cxnId="{AB0FB985-D7BE-FA44-ACCF-7277C1493FC9}">
      <dgm:prSet/>
      <dgm:spPr/>
      <dgm:t>
        <a:bodyPr/>
        <a:lstStyle/>
        <a:p>
          <a:endParaRPr lang="en-US" sz="3200"/>
        </a:p>
      </dgm:t>
    </dgm:pt>
    <dgm:pt modelId="{29C636AE-48F7-5046-AB28-053ED4E1B290}" type="sibTrans" cxnId="{AB0FB985-D7BE-FA44-ACCF-7277C1493FC9}">
      <dgm:prSet/>
      <dgm:spPr/>
      <dgm:t>
        <a:bodyPr/>
        <a:lstStyle/>
        <a:p>
          <a:endParaRPr lang="en-US" sz="3200"/>
        </a:p>
      </dgm:t>
    </dgm:pt>
    <dgm:pt modelId="{E8D17A95-C815-794B-B0A3-0999BFD8FF73}">
      <dgm:prSet phldrT="[Text]" custT="1"/>
      <dgm:spPr/>
      <dgm:t>
        <a:bodyPr/>
        <a:lstStyle/>
        <a:p>
          <a:r>
            <a:rPr lang="en-US" sz="2500" b="1" dirty="0">
              <a:latin typeface=" Century Gothic"/>
              <a:cs typeface=" Century Gothic"/>
            </a:rPr>
            <a:t>Therapy</a:t>
          </a:r>
        </a:p>
      </dgm:t>
    </dgm:pt>
    <dgm:pt modelId="{08E41932-B605-1B4C-AC76-4540C78608E9}" type="parTrans" cxnId="{ABC2A3BC-CD7C-4544-AE97-9C92AEB4C93B}">
      <dgm:prSet/>
      <dgm:spPr/>
      <dgm:t>
        <a:bodyPr/>
        <a:lstStyle/>
        <a:p>
          <a:endParaRPr lang="en-US" sz="3200"/>
        </a:p>
      </dgm:t>
    </dgm:pt>
    <dgm:pt modelId="{56DC0FE0-3117-9C41-9459-FFF30252BF20}" type="sibTrans" cxnId="{ABC2A3BC-CD7C-4544-AE97-9C92AEB4C93B}">
      <dgm:prSet/>
      <dgm:spPr/>
      <dgm:t>
        <a:bodyPr/>
        <a:lstStyle/>
        <a:p>
          <a:endParaRPr lang="en-US" sz="3200"/>
        </a:p>
      </dgm:t>
    </dgm:pt>
    <dgm:pt modelId="{66282E50-D55E-C44B-863B-D6B032DD67FC}">
      <dgm:prSet phldrT="[Text]" custT="1"/>
      <dgm:spPr/>
      <dgm:t>
        <a:bodyPr/>
        <a:lstStyle/>
        <a:p>
          <a:r>
            <a:rPr lang="en-US" sz="2500" b="1" dirty="0">
              <a:latin typeface=" Century Gothic"/>
              <a:cs typeface=" Century Gothic"/>
            </a:rPr>
            <a:t>Phone work</a:t>
          </a:r>
        </a:p>
      </dgm:t>
    </dgm:pt>
    <dgm:pt modelId="{E7C65370-6C75-774A-A447-CF3E189BA55D}" type="parTrans" cxnId="{D6514AB5-2465-A647-A6CF-AFE4721BF4FA}">
      <dgm:prSet/>
      <dgm:spPr/>
      <dgm:t>
        <a:bodyPr/>
        <a:lstStyle/>
        <a:p>
          <a:endParaRPr lang="en-US" sz="3200"/>
        </a:p>
      </dgm:t>
    </dgm:pt>
    <dgm:pt modelId="{7EA6B711-7310-1549-934D-4B51851ED9BD}" type="sibTrans" cxnId="{D6514AB5-2465-A647-A6CF-AFE4721BF4FA}">
      <dgm:prSet/>
      <dgm:spPr/>
      <dgm:t>
        <a:bodyPr/>
        <a:lstStyle/>
        <a:p>
          <a:endParaRPr lang="en-US" sz="3200"/>
        </a:p>
      </dgm:t>
    </dgm:pt>
    <dgm:pt modelId="{E2C33AAD-7BE0-3445-A3A2-986669AC9724}">
      <dgm:prSet phldrT="[Text]" custT="1"/>
      <dgm:spPr/>
      <dgm:t>
        <a:bodyPr/>
        <a:lstStyle/>
        <a:p>
          <a:r>
            <a:rPr lang="en-US" sz="2500" b="1" dirty="0">
              <a:latin typeface=" Century Gothic"/>
              <a:cs typeface=" Century Gothic"/>
            </a:rPr>
            <a:t>EBPsy</a:t>
          </a:r>
        </a:p>
      </dgm:t>
    </dgm:pt>
    <dgm:pt modelId="{0D7F7219-9D97-D748-99BC-55D04027A1D7}" type="parTrans" cxnId="{9197F069-D811-6B42-AF32-01A3ED771B41}">
      <dgm:prSet/>
      <dgm:spPr/>
      <dgm:t>
        <a:bodyPr/>
        <a:lstStyle/>
        <a:p>
          <a:endParaRPr lang="en-US" sz="3200"/>
        </a:p>
      </dgm:t>
    </dgm:pt>
    <dgm:pt modelId="{16E6506B-4561-5D4C-8F24-68678DF08561}" type="sibTrans" cxnId="{9197F069-D811-6B42-AF32-01A3ED771B41}">
      <dgm:prSet/>
      <dgm:spPr/>
      <dgm:t>
        <a:bodyPr/>
        <a:lstStyle/>
        <a:p>
          <a:endParaRPr lang="en-US" sz="3200"/>
        </a:p>
      </dgm:t>
    </dgm:pt>
    <dgm:pt modelId="{A5A4B6D4-E66E-3946-9B87-5E9FC3E41DB9}">
      <dgm:prSet phldrT="[Text]" custT="1"/>
      <dgm:spPr/>
      <dgm:t>
        <a:bodyPr/>
        <a:lstStyle/>
        <a:p>
          <a:r>
            <a:rPr lang="en-US" sz="2500" b="1" dirty="0">
              <a:latin typeface=" Century Gothic"/>
              <a:cs typeface=" Century Gothic"/>
            </a:rPr>
            <a:t>Meds</a:t>
          </a:r>
        </a:p>
      </dgm:t>
    </dgm:pt>
    <dgm:pt modelId="{A80E4D9A-37E3-9A44-8C96-19D0A1282ED7}" type="parTrans" cxnId="{F5D7CF40-F2CD-CB4D-851D-EAA54A0D8DC2}">
      <dgm:prSet/>
      <dgm:spPr/>
      <dgm:t>
        <a:bodyPr/>
        <a:lstStyle/>
        <a:p>
          <a:endParaRPr lang="en-US" sz="3200"/>
        </a:p>
      </dgm:t>
    </dgm:pt>
    <dgm:pt modelId="{79F844E5-45FB-FC4E-8D47-29E8C0C361E9}" type="sibTrans" cxnId="{F5D7CF40-F2CD-CB4D-851D-EAA54A0D8DC2}">
      <dgm:prSet/>
      <dgm:spPr/>
      <dgm:t>
        <a:bodyPr/>
        <a:lstStyle/>
        <a:p>
          <a:endParaRPr lang="en-US" sz="3200"/>
        </a:p>
      </dgm:t>
    </dgm:pt>
    <dgm:pt modelId="{10BAA62F-6CF3-F149-9AEC-DE2DA7E10750}">
      <dgm:prSet custT="1"/>
      <dgm:spPr/>
      <dgm:t>
        <a:bodyPr/>
        <a:lstStyle/>
        <a:p>
          <a:r>
            <a:rPr lang="en-US" sz="2500" b="1" dirty="0">
              <a:latin typeface=" Century Gothic"/>
              <a:cs typeface=" Century Gothic"/>
            </a:rPr>
            <a:t>Adjunctive Services</a:t>
          </a:r>
        </a:p>
      </dgm:t>
    </dgm:pt>
    <dgm:pt modelId="{53D61076-253C-6B42-8DE4-5F5D3B3CEDCC}" type="parTrans" cxnId="{BF05D6B1-D334-5043-A50B-DF1A83BB0FBC}">
      <dgm:prSet/>
      <dgm:spPr/>
      <dgm:t>
        <a:bodyPr/>
        <a:lstStyle/>
        <a:p>
          <a:endParaRPr lang="en-US" sz="3200"/>
        </a:p>
      </dgm:t>
    </dgm:pt>
    <dgm:pt modelId="{F728D5A9-A785-EA4C-BF4C-58CA797C1E04}" type="sibTrans" cxnId="{BF05D6B1-D334-5043-A50B-DF1A83BB0FBC}">
      <dgm:prSet/>
      <dgm:spPr/>
      <dgm:t>
        <a:bodyPr/>
        <a:lstStyle/>
        <a:p>
          <a:endParaRPr lang="en-US" sz="3200"/>
        </a:p>
      </dgm:t>
    </dgm:pt>
    <dgm:pt modelId="{B38068EC-268C-BE41-AAE2-A3132FD19260}">
      <dgm:prSet phldrT="[Text]" custT="1"/>
      <dgm:spPr/>
      <dgm:t>
        <a:bodyPr/>
        <a:lstStyle/>
        <a:p>
          <a:r>
            <a:rPr lang="en-US" sz="2500" b="1" dirty="0">
              <a:latin typeface=" Century Gothic"/>
              <a:cs typeface=" Century Gothic"/>
            </a:rPr>
            <a:t>EBPharm</a:t>
          </a:r>
        </a:p>
      </dgm:t>
    </dgm:pt>
    <dgm:pt modelId="{3A89D3CD-D320-B140-8024-58FF63047779}" type="parTrans" cxnId="{BBF0EB36-6420-2A45-804A-2B7CB3C2DC25}">
      <dgm:prSet/>
      <dgm:spPr/>
      <dgm:t>
        <a:bodyPr/>
        <a:lstStyle/>
        <a:p>
          <a:endParaRPr lang="en-US"/>
        </a:p>
      </dgm:t>
    </dgm:pt>
    <dgm:pt modelId="{1C5063D0-8FB0-0D43-BCCE-A9672E6D2F2E}" type="sibTrans" cxnId="{BBF0EB36-6420-2A45-804A-2B7CB3C2DC25}">
      <dgm:prSet/>
      <dgm:spPr/>
      <dgm:t>
        <a:bodyPr/>
        <a:lstStyle/>
        <a:p>
          <a:endParaRPr lang="en-US"/>
        </a:p>
      </dgm:t>
    </dgm:pt>
    <dgm:pt modelId="{8D11E2AE-4B2A-3E4E-95DA-4A3F2423A4F3}">
      <dgm:prSet phldrT="[Text]" custT="1"/>
      <dgm:spPr/>
      <dgm:t>
        <a:bodyPr/>
        <a:lstStyle/>
        <a:p>
          <a:r>
            <a:rPr lang="en-US" sz="2500" b="1" dirty="0">
              <a:latin typeface=" Century Gothic"/>
              <a:cs typeface=" Century Gothic"/>
            </a:rPr>
            <a:t>Consult</a:t>
          </a:r>
        </a:p>
      </dgm:t>
    </dgm:pt>
    <dgm:pt modelId="{02E12BCB-4EDA-7147-B35F-6313A689392B}" type="parTrans" cxnId="{945A2DCA-869E-E944-91B4-C0D724641875}">
      <dgm:prSet/>
      <dgm:spPr/>
    </dgm:pt>
    <dgm:pt modelId="{DC5FC15C-0C56-464A-83E6-1816FF90EB41}" type="sibTrans" cxnId="{945A2DCA-869E-E944-91B4-C0D724641875}">
      <dgm:prSet/>
      <dgm:spPr/>
    </dgm:pt>
    <dgm:pt modelId="{C199D435-CD01-E44E-9D9B-F68F5C9D23FB}" type="pres">
      <dgm:prSet presAssocID="{93F5ABDA-6221-3F4D-829D-9D39F988995F}" presName="Name0" presStyleCnt="0">
        <dgm:presLayoutVars>
          <dgm:orgChart val="1"/>
          <dgm:chPref val="1"/>
          <dgm:dir/>
          <dgm:animOne val="branch"/>
          <dgm:animLvl val="lvl"/>
          <dgm:resizeHandles/>
        </dgm:presLayoutVars>
      </dgm:prSet>
      <dgm:spPr/>
    </dgm:pt>
    <dgm:pt modelId="{839814EE-5DA6-A94C-9ECF-53CC0D283DF4}" type="pres">
      <dgm:prSet presAssocID="{10BAA62F-6CF3-F149-9AEC-DE2DA7E10750}" presName="hierRoot1" presStyleCnt="0">
        <dgm:presLayoutVars>
          <dgm:hierBranch val="init"/>
        </dgm:presLayoutVars>
      </dgm:prSet>
      <dgm:spPr/>
    </dgm:pt>
    <dgm:pt modelId="{BCE02C06-28B6-6447-B467-474E30167D2D}" type="pres">
      <dgm:prSet presAssocID="{10BAA62F-6CF3-F149-9AEC-DE2DA7E10750}" presName="rootComposite1" presStyleCnt="0"/>
      <dgm:spPr/>
    </dgm:pt>
    <dgm:pt modelId="{BF74EC42-2D74-AF4F-A6E4-D261976D4C08}" type="pres">
      <dgm:prSet presAssocID="{10BAA62F-6CF3-F149-9AEC-DE2DA7E10750}" presName="rootText1" presStyleLbl="alignAcc1" presStyleIdx="0" presStyleCnt="0" custScaleX="131431" custScaleY="131942" custLinFactNeighborX="28282" custLinFactNeighborY="19789">
        <dgm:presLayoutVars>
          <dgm:chPref val="3"/>
        </dgm:presLayoutVars>
      </dgm:prSet>
      <dgm:spPr/>
    </dgm:pt>
    <dgm:pt modelId="{E61BB7DA-8F0D-FD40-96B5-0306FAD0B637}" type="pres">
      <dgm:prSet presAssocID="{10BAA62F-6CF3-F149-9AEC-DE2DA7E10750}" presName="topArc1" presStyleLbl="parChTrans1D1" presStyleIdx="0" presStyleCnt="16"/>
      <dgm:spPr/>
    </dgm:pt>
    <dgm:pt modelId="{905EBB0C-ACFB-5F45-B279-DE0F2A0808BB}" type="pres">
      <dgm:prSet presAssocID="{10BAA62F-6CF3-F149-9AEC-DE2DA7E10750}" presName="bottomArc1" presStyleLbl="parChTrans1D1" presStyleIdx="1" presStyleCnt="16"/>
      <dgm:spPr/>
    </dgm:pt>
    <dgm:pt modelId="{96EB61C1-4AD2-394D-B2A3-96113732A8E2}" type="pres">
      <dgm:prSet presAssocID="{10BAA62F-6CF3-F149-9AEC-DE2DA7E10750}" presName="topConnNode1" presStyleLbl="node1" presStyleIdx="0" presStyleCnt="0"/>
      <dgm:spPr/>
    </dgm:pt>
    <dgm:pt modelId="{31BB89B2-A042-DA49-9C96-CD1DA13E437D}" type="pres">
      <dgm:prSet presAssocID="{10BAA62F-6CF3-F149-9AEC-DE2DA7E10750}" presName="hierChild2" presStyleCnt="0"/>
      <dgm:spPr/>
    </dgm:pt>
    <dgm:pt modelId="{5784AD2D-E4CA-484B-BDDD-B80C1C6C7B88}" type="pres">
      <dgm:prSet presAssocID="{10BAA62F-6CF3-F149-9AEC-DE2DA7E10750}" presName="hierChild3" presStyleCnt="0"/>
      <dgm:spPr/>
    </dgm:pt>
    <dgm:pt modelId="{AD1C5097-B731-FB4D-8B28-288B3A118546}" type="pres">
      <dgm:prSet presAssocID="{8D11E2AE-4B2A-3E4E-95DA-4A3F2423A4F3}" presName="hierRoot1" presStyleCnt="0">
        <dgm:presLayoutVars>
          <dgm:hierBranch val="init"/>
        </dgm:presLayoutVars>
      </dgm:prSet>
      <dgm:spPr/>
    </dgm:pt>
    <dgm:pt modelId="{9503BC95-A148-214E-9257-0C7E6B2FDB25}" type="pres">
      <dgm:prSet presAssocID="{8D11E2AE-4B2A-3E4E-95DA-4A3F2423A4F3}" presName="rootComposite1" presStyleCnt="0"/>
      <dgm:spPr/>
    </dgm:pt>
    <dgm:pt modelId="{CEC1B006-8594-9546-922F-CBF14F01DFC8}" type="pres">
      <dgm:prSet presAssocID="{8D11E2AE-4B2A-3E4E-95DA-4A3F2423A4F3}" presName="rootText1" presStyleLbl="alignAcc1" presStyleIdx="0" presStyleCnt="0">
        <dgm:presLayoutVars>
          <dgm:chPref val="3"/>
        </dgm:presLayoutVars>
      </dgm:prSet>
      <dgm:spPr/>
    </dgm:pt>
    <dgm:pt modelId="{33C1A121-87BC-9240-B518-895F3A6A9BB9}" type="pres">
      <dgm:prSet presAssocID="{8D11E2AE-4B2A-3E4E-95DA-4A3F2423A4F3}" presName="topArc1" presStyleLbl="parChTrans1D1" presStyleIdx="2" presStyleCnt="16"/>
      <dgm:spPr/>
    </dgm:pt>
    <dgm:pt modelId="{E8B50D5C-6253-9841-9ADA-A7597BE097FA}" type="pres">
      <dgm:prSet presAssocID="{8D11E2AE-4B2A-3E4E-95DA-4A3F2423A4F3}" presName="bottomArc1" presStyleLbl="parChTrans1D1" presStyleIdx="3" presStyleCnt="16"/>
      <dgm:spPr/>
    </dgm:pt>
    <dgm:pt modelId="{73CB5CD7-1491-3A40-B110-41C37DEFFBF1}" type="pres">
      <dgm:prSet presAssocID="{8D11E2AE-4B2A-3E4E-95DA-4A3F2423A4F3}" presName="topConnNode1" presStyleLbl="node1" presStyleIdx="0" presStyleCnt="0"/>
      <dgm:spPr/>
    </dgm:pt>
    <dgm:pt modelId="{DF169824-3438-4148-87CC-B7317EB1CE41}" type="pres">
      <dgm:prSet presAssocID="{8D11E2AE-4B2A-3E4E-95DA-4A3F2423A4F3}" presName="hierChild2" presStyleCnt="0"/>
      <dgm:spPr/>
    </dgm:pt>
    <dgm:pt modelId="{ADCC1EDA-89BF-BE4B-8CD2-16827EAF773B}" type="pres">
      <dgm:prSet presAssocID="{9915CA59-0658-DE49-B6A0-0AEBDE265EE6}" presName="Name28" presStyleLbl="parChTrans1D2" presStyleIdx="0" presStyleCnt="2"/>
      <dgm:spPr/>
    </dgm:pt>
    <dgm:pt modelId="{1D6EE5CE-2E51-1241-BE7F-5457BB7451C1}" type="pres">
      <dgm:prSet presAssocID="{37A59790-6C4B-104D-A052-44138E5D8C1B}" presName="hierRoot2" presStyleCnt="0">
        <dgm:presLayoutVars>
          <dgm:hierBranch val="init"/>
        </dgm:presLayoutVars>
      </dgm:prSet>
      <dgm:spPr/>
    </dgm:pt>
    <dgm:pt modelId="{0AA8139A-CEA1-4A4D-8C5D-53B3939162F8}" type="pres">
      <dgm:prSet presAssocID="{37A59790-6C4B-104D-A052-44138E5D8C1B}" presName="rootComposite2" presStyleCnt="0"/>
      <dgm:spPr/>
    </dgm:pt>
    <dgm:pt modelId="{A0B719C8-145E-2248-9161-7145B794FE72}" type="pres">
      <dgm:prSet presAssocID="{37A59790-6C4B-104D-A052-44138E5D8C1B}" presName="rootText2" presStyleLbl="alignAcc1" presStyleIdx="0" presStyleCnt="0" custScaleX="131431" custScaleY="131942">
        <dgm:presLayoutVars>
          <dgm:chPref val="3"/>
        </dgm:presLayoutVars>
      </dgm:prSet>
      <dgm:spPr/>
    </dgm:pt>
    <dgm:pt modelId="{CD7CC2F0-EDE2-1946-AC52-4A882FCCFFBB}" type="pres">
      <dgm:prSet presAssocID="{37A59790-6C4B-104D-A052-44138E5D8C1B}" presName="topArc2" presStyleLbl="parChTrans1D1" presStyleIdx="4" presStyleCnt="16"/>
      <dgm:spPr/>
    </dgm:pt>
    <dgm:pt modelId="{527EB7C3-48AC-E948-BBAF-3129820D2C8C}" type="pres">
      <dgm:prSet presAssocID="{37A59790-6C4B-104D-A052-44138E5D8C1B}" presName="bottomArc2" presStyleLbl="parChTrans1D1" presStyleIdx="5" presStyleCnt="16"/>
      <dgm:spPr/>
    </dgm:pt>
    <dgm:pt modelId="{B9CD8322-5699-5F45-99ED-2AAAB748A269}" type="pres">
      <dgm:prSet presAssocID="{37A59790-6C4B-104D-A052-44138E5D8C1B}" presName="topConnNode2" presStyleLbl="node2" presStyleIdx="0" presStyleCnt="0"/>
      <dgm:spPr/>
    </dgm:pt>
    <dgm:pt modelId="{48994D0E-392C-FC43-A37C-4C10C0CAAEE4}" type="pres">
      <dgm:prSet presAssocID="{37A59790-6C4B-104D-A052-44138E5D8C1B}" presName="hierChild4" presStyleCnt="0"/>
      <dgm:spPr/>
    </dgm:pt>
    <dgm:pt modelId="{F4865280-DD62-A047-BBF3-2741BA769C12}" type="pres">
      <dgm:prSet presAssocID="{A80E4D9A-37E3-9A44-8C96-19D0A1282ED7}" presName="Name28" presStyleLbl="parChTrans1D3" presStyleIdx="0" presStyleCnt="2"/>
      <dgm:spPr/>
    </dgm:pt>
    <dgm:pt modelId="{5AEBBC37-46F3-6541-AE06-3E41E3ED3E7B}" type="pres">
      <dgm:prSet presAssocID="{A5A4B6D4-E66E-3946-9B87-5E9FC3E41DB9}" presName="hierRoot2" presStyleCnt="0">
        <dgm:presLayoutVars>
          <dgm:hierBranch val="init"/>
        </dgm:presLayoutVars>
      </dgm:prSet>
      <dgm:spPr/>
    </dgm:pt>
    <dgm:pt modelId="{C85044C5-F388-9C4F-9E54-3CE427601694}" type="pres">
      <dgm:prSet presAssocID="{A5A4B6D4-E66E-3946-9B87-5E9FC3E41DB9}" presName="rootComposite2" presStyleCnt="0"/>
      <dgm:spPr/>
    </dgm:pt>
    <dgm:pt modelId="{36B9ADCC-06F3-7640-A28E-D437DB5A84AF}" type="pres">
      <dgm:prSet presAssocID="{A5A4B6D4-E66E-3946-9B87-5E9FC3E41DB9}" presName="rootText2" presStyleLbl="alignAcc1" presStyleIdx="0" presStyleCnt="0" custScaleX="131431" custScaleY="131942">
        <dgm:presLayoutVars>
          <dgm:chPref val="3"/>
        </dgm:presLayoutVars>
      </dgm:prSet>
      <dgm:spPr/>
    </dgm:pt>
    <dgm:pt modelId="{DB20D390-3BF2-FE4B-97C1-B3EC995CD8AC}" type="pres">
      <dgm:prSet presAssocID="{A5A4B6D4-E66E-3946-9B87-5E9FC3E41DB9}" presName="topArc2" presStyleLbl="parChTrans1D1" presStyleIdx="6" presStyleCnt="16"/>
      <dgm:spPr/>
    </dgm:pt>
    <dgm:pt modelId="{D9372354-5EDF-0C4C-A19D-98A4B93C3D4E}" type="pres">
      <dgm:prSet presAssocID="{A5A4B6D4-E66E-3946-9B87-5E9FC3E41DB9}" presName="bottomArc2" presStyleLbl="parChTrans1D1" presStyleIdx="7" presStyleCnt="16"/>
      <dgm:spPr/>
    </dgm:pt>
    <dgm:pt modelId="{8F7DFB1B-0F05-944F-AF12-30F96D3EAF09}" type="pres">
      <dgm:prSet presAssocID="{A5A4B6D4-E66E-3946-9B87-5E9FC3E41DB9}" presName="topConnNode2" presStyleLbl="node3" presStyleIdx="0" presStyleCnt="0"/>
      <dgm:spPr/>
    </dgm:pt>
    <dgm:pt modelId="{EEAC0B2A-11C6-FF4A-B60B-5973083287E6}" type="pres">
      <dgm:prSet presAssocID="{A5A4B6D4-E66E-3946-9B87-5E9FC3E41DB9}" presName="hierChild4" presStyleCnt="0"/>
      <dgm:spPr/>
    </dgm:pt>
    <dgm:pt modelId="{B796DDF3-0AB2-6F40-9A4B-4CB8E8281810}" type="pres">
      <dgm:prSet presAssocID="{3A89D3CD-D320-B140-8024-58FF63047779}" presName="Name28" presStyleLbl="parChTrans1D4" presStyleIdx="0" presStyleCnt="2"/>
      <dgm:spPr/>
    </dgm:pt>
    <dgm:pt modelId="{663A2EC1-BAAD-D348-ABBC-49E611811A85}" type="pres">
      <dgm:prSet presAssocID="{B38068EC-268C-BE41-AAE2-A3132FD19260}" presName="hierRoot2" presStyleCnt="0">
        <dgm:presLayoutVars>
          <dgm:hierBranch val="init"/>
        </dgm:presLayoutVars>
      </dgm:prSet>
      <dgm:spPr/>
    </dgm:pt>
    <dgm:pt modelId="{E7947F55-DC4D-3C4F-960E-16E38C987F9A}" type="pres">
      <dgm:prSet presAssocID="{B38068EC-268C-BE41-AAE2-A3132FD19260}" presName="rootComposite2" presStyleCnt="0"/>
      <dgm:spPr/>
    </dgm:pt>
    <dgm:pt modelId="{EB5912A9-0766-7643-A65B-20570CCCA3CF}" type="pres">
      <dgm:prSet presAssocID="{B38068EC-268C-BE41-AAE2-A3132FD19260}" presName="rootText2" presStyleLbl="alignAcc1" presStyleIdx="0" presStyleCnt="0" custScaleX="131431" custScaleY="131942">
        <dgm:presLayoutVars>
          <dgm:chPref val="3"/>
        </dgm:presLayoutVars>
      </dgm:prSet>
      <dgm:spPr/>
    </dgm:pt>
    <dgm:pt modelId="{BD32B1C1-1D2F-EA44-BBE6-4766B8FD7509}" type="pres">
      <dgm:prSet presAssocID="{B38068EC-268C-BE41-AAE2-A3132FD19260}" presName="topArc2" presStyleLbl="parChTrans1D1" presStyleIdx="8" presStyleCnt="16"/>
      <dgm:spPr/>
    </dgm:pt>
    <dgm:pt modelId="{F3BE2C6C-B5DA-3F43-A80E-8201205DA574}" type="pres">
      <dgm:prSet presAssocID="{B38068EC-268C-BE41-AAE2-A3132FD19260}" presName="bottomArc2" presStyleLbl="parChTrans1D1" presStyleIdx="9" presStyleCnt="16"/>
      <dgm:spPr/>
    </dgm:pt>
    <dgm:pt modelId="{98285F19-BE3D-D84C-92DC-D1D9B3ADCA80}" type="pres">
      <dgm:prSet presAssocID="{B38068EC-268C-BE41-AAE2-A3132FD19260}" presName="topConnNode2" presStyleLbl="node4" presStyleIdx="0" presStyleCnt="0"/>
      <dgm:spPr/>
    </dgm:pt>
    <dgm:pt modelId="{3BFF25ED-E2A6-AD43-A9E9-3724AFC8A40F}" type="pres">
      <dgm:prSet presAssocID="{B38068EC-268C-BE41-AAE2-A3132FD19260}" presName="hierChild4" presStyleCnt="0"/>
      <dgm:spPr/>
    </dgm:pt>
    <dgm:pt modelId="{804E3E90-B901-7241-A654-4A0DAB852C05}" type="pres">
      <dgm:prSet presAssocID="{B38068EC-268C-BE41-AAE2-A3132FD19260}" presName="hierChild5" presStyleCnt="0"/>
      <dgm:spPr/>
    </dgm:pt>
    <dgm:pt modelId="{80B91F23-A9EA-C54B-9F5A-80AD712DF395}" type="pres">
      <dgm:prSet presAssocID="{A5A4B6D4-E66E-3946-9B87-5E9FC3E41DB9}" presName="hierChild5" presStyleCnt="0"/>
      <dgm:spPr/>
    </dgm:pt>
    <dgm:pt modelId="{B8368DD4-3067-A440-87E5-1D4B740F1FEB}" type="pres">
      <dgm:prSet presAssocID="{08E41932-B605-1B4C-AC76-4540C78608E9}" presName="Name28" presStyleLbl="parChTrans1D3" presStyleIdx="1" presStyleCnt="2"/>
      <dgm:spPr/>
    </dgm:pt>
    <dgm:pt modelId="{2DC94DDB-725E-074A-879E-76ED86BFC6B2}" type="pres">
      <dgm:prSet presAssocID="{E8D17A95-C815-794B-B0A3-0999BFD8FF73}" presName="hierRoot2" presStyleCnt="0">
        <dgm:presLayoutVars>
          <dgm:hierBranch val="init"/>
        </dgm:presLayoutVars>
      </dgm:prSet>
      <dgm:spPr/>
    </dgm:pt>
    <dgm:pt modelId="{034F6728-4F29-0B46-8D2B-087EFD4DA931}" type="pres">
      <dgm:prSet presAssocID="{E8D17A95-C815-794B-B0A3-0999BFD8FF73}" presName="rootComposite2" presStyleCnt="0"/>
      <dgm:spPr/>
    </dgm:pt>
    <dgm:pt modelId="{DB23FB94-A9E9-8946-B2D1-4D9D71BF722D}" type="pres">
      <dgm:prSet presAssocID="{E8D17A95-C815-794B-B0A3-0999BFD8FF73}" presName="rootText2" presStyleLbl="alignAcc1" presStyleIdx="0" presStyleCnt="0" custScaleX="131431" custScaleY="131942">
        <dgm:presLayoutVars>
          <dgm:chPref val="3"/>
        </dgm:presLayoutVars>
      </dgm:prSet>
      <dgm:spPr/>
    </dgm:pt>
    <dgm:pt modelId="{318B21CB-7F58-FA4D-84FC-61FF7EE1CD41}" type="pres">
      <dgm:prSet presAssocID="{E8D17A95-C815-794B-B0A3-0999BFD8FF73}" presName="topArc2" presStyleLbl="parChTrans1D1" presStyleIdx="10" presStyleCnt="16"/>
      <dgm:spPr/>
    </dgm:pt>
    <dgm:pt modelId="{5EF803FC-5E72-0148-904F-F39F017412B4}" type="pres">
      <dgm:prSet presAssocID="{E8D17A95-C815-794B-B0A3-0999BFD8FF73}" presName="bottomArc2" presStyleLbl="parChTrans1D1" presStyleIdx="11" presStyleCnt="16"/>
      <dgm:spPr/>
    </dgm:pt>
    <dgm:pt modelId="{4BF6AFAC-1A81-E749-90E8-DDA65BBF13FD}" type="pres">
      <dgm:prSet presAssocID="{E8D17A95-C815-794B-B0A3-0999BFD8FF73}" presName="topConnNode2" presStyleLbl="node3" presStyleIdx="0" presStyleCnt="0"/>
      <dgm:spPr/>
    </dgm:pt>
    <dgm:pt modelId="{6DC7CF14-1925-134E-BD68-A9759466F4CA}" type="pres">
      <dgm:prSet presAssocID="{E8D17A95-C815-794B-B0A3-0999BFD8FF73}" presName="hierChild4" presStyleCnt="0"/>
      <dgm:spPr/>
    </dgm:pt>
    <dgm:pt modelId="{E966938F-DCB1-BC4F-9632-21D4BA3A8DAF}" type="pres">
      <dgm:prSet presAssocID="{0D7F7219-9D97-D748-99BC-55D04027A1D7}" presName="Name28" presStyleLbl="parChTrans1D4" presStyleIdx="1" presStyleCnt="2"/>
      <dgm:spPr/>
    </dgm:pt>
    <dgm:pt modelId="{DAAA7074-F317-F547-A66D-373E2D713634}" type="pres">
      <dgm:prSet presAssocID="{E2C33AAD-7BE0-3445-A3A2-986669AC9724}" presName="hierRoot2" presStyleCnt="0">
        <dgm:presLayoutVars>
          <dgm:hierBranch val="init"/>
        </dgm:presLayoutVars>
      </dgm:prSet>
      <dgm:spPr/>
    </dgm:pt>
    <dgm:pt modelId="{41E196E6-4763-F446-9D0F-172F38D6B717}" type="pres">
      <dgm:prSet presAssocID="{E2C33AAD-7BE0-3445-A3A2-986669AC9724}" presName="rootComposite2" presStyleCnt="0"/>
      <dgm:spPr/>
    </dgm:pt>
    <dgm:pt modelId="{5FEBE42C-AAD0-3049-AB65-BE5D2F134428}" type="pres">
      <dgm:prSet presAssocID="{E2C33AAD-7BE0-3445-A3A2-986669AC9724}" presName="rootText2" presStyleLbl="alignAcc1" presStyleIdx="0" presStyleCnt="0" custScaleX="131431" custScaleY="131942">
        <dgm:presLayoutVars>
          <dgm:chPref val="3"/>
        </dgm:presLayoutVars>
      </dgm:prSet>
      <dgm:spPr/>
    </dgm:pt>
    <dgm:pt modelId="{2CD7AF01-90A1-B547-97E7-B6B99E079CCA}" type="pres">
      <dgm:prSet presAssocID="{E2C33AAD-7BE0-3445-A3A2-986669AC9724}" presName="topArc2" presStyleLbl="parChTrans1D1" presStyleIdx="12" presStyleCnt="16"/>
      <dgm:spPr/>
    </dgm:pt>
    <dgm:pt modelId="{1B590081-D070-3445-8691-EFE206EFFB25}" type="pres">
      <dgm:prSet presAssocID="{E2C33AAD-7BE0-3445-A3A2-986669AC9724}" presName="bottomArc2" presStyleLbl="parChTrans1D1" presStyleIdx="13" presStyleCnt="16"/>
      <dgm:spPr/>
    </dgm:pt>
    <dgm:pt modelId="{CF948C30-2C09-9740-83FF-B087A39A2ACE}" type="pres">
      <dgm:prSet presAssocID="{E2C33AAD-7BE0-3445-A3A2-986669AC9724}" presName="topConnNode2" presStyleLbl="node4" presStyleIdx="0" presStyleCnt="0"/>
      <dgm:spPr/>
    </dgm:pt>
    <dgm:pt modelId="{D384D64F-2AF7-344C-ACBE-4DF30C3AEC64}" type="pres">
      <dgm:prSet presAssocID="{E2C33AAD-7BE0-3445-A3A2-986669AC9724}" presName="hierChild4" presStyleCnt="0"/>
      <dgm:spPr/>
    </dgm:pt>
    <dgm:pt modelId="{2205950C-2A41-9840-830A-00AE6A5DB55F}" type="pres">
      <dgm:prSet presAssocID="{E2C33AAD-7BE0-3445-A3A2-986669AC9724}" presName="hierChild5" presStyleCnt="0"/>
      <dgm:spPr/>
    </dgm:pt>
    <dgm:pt modelId="{3E1154FD-E02C-E543-A9B1-43D6C27AB26D}" type="pres">
      <dgm:prSet presAssocID="{E8D17A95-C815-794B-B0A3-0999BFD8FF73}" presName="hierChild5" presStyleCnt="0"/>
      <dgm:spPr/>
    </dgm:pt>
    <dgm:pt modelId="{21E36F7A-309B-614B-8962-597843C6BD03}" type="pres">
      <dgm:prSet presAssocID="{37A59790-6C4B-104D-A052-44138E5D8C1B}" presName="hierChild5" presStyleCnt="0"/>
      <dgm:spPr/>
    </dgm:pt>
    <dgm:pt modelId="{717CECD6-278E-7D44-BA8B-2D752006615D}" type="pres">
      <dgm:prSet presAssocID="{E7C65370-6C75-774A-A447-CF3E189BA55D}" presName="Name28" presStyleLbl="parChTrans1D2" presStyleIdx="1" presStyleCnt="2"/>
      <dgm:spPr/>
    </dgm:pt>
    <dgm:pt modelId="{33F3DCFB-4B3B-F84F-A4F8-CE788BE7842A}" type="pres">
      <dgm:prSet presAssocID="{66282E50-D55E-C44B-863B-D6B032DD67FC}" presName="hierRoot2" presStyleCnt="0">
        <dgm:presLayoutVars>
          <dgm:hierBranch val="init"/>
        </dgm:presLayoutVars>
      </dgm:prSet>
      <dgm:spPr/>
    </dgm:pt>
    <dgm:pt modelId="{26E36083-1AB0-6049-83EA-65A5901C5210}" type="pres">
      <dgm:prSet presAssocID="{66282E50-D55E-C44B-863B-D6B032DD67FC}" presName="rootComposite2" presStyleCnt="0"/>
      <dgm:spPr/>
    </dgm:pt>
    <dgm:pt modelId="{24A297A9-1A7F-BD44-97C4-295ACF7D7A5F}" type="pres">
      <dgm:prSet presAssocID="{66282E50-D55E-C44B-863B-D6B032DD67FC}" presName="rootText2" presStyleLbl="alignAcc1" presStyleIdx="0" presStyleCnt="0" custScaleX="131431" custScaleY="131942">
        <dgm:presLayoutVars>
          <dgm:chPref val="3"/>
        </dgm:presLayoutVars>
      </dgm:prSet>
      <dgm:spPr/>
    </dgm:pt>
    <dgm:pt modelId="{058789C1-DF6F-474D-8A87-92DA8120619A}" type="pres">
      <dgm:prSet presAssocID="{66282E50-D55E-C44B-863B-D6B032DD67FC}" presName="topArc2" presStyleLbl="parChTrans1D1" presStyleIdx="14" presStyleCnt="16"/>
      <dgm:spPr/>
    </dgm:pt>
    <dgm:pt modelId="{C5AFBA12-008F-1C48-BA54-2534519CD831}" type="pres">
      <dgm:prSet presAssocID="{66282E50-D55E-C44B-863B-D6B032DD67FC}" presName="bottomArc2" presStyleLbl="parChTrans1D1" presStyleIdx="15" presStyleCnt="16"/>
      <dgm:spPr/>
    </dgm:pt>
    <dgm:pt modelId="{303EE4DF-874D-EA4F-AAF2-2A7193CD9BBA}" type="pres">
      <dgm:prSet presAssocID="{66282E50-D55E-C44B-863B-D6B032DD67FC}" presName="topConnNode2" presStyleLbl="node2" presStyleIdx="0" presStyleCnt="0"/>
      <dgm:spPr/>
    </dgm:pt>
    <dgm:pt modelId="{386BEA73-97AD-3D4F-A99C-2B981AD7E3F0}" type="pres">
      <dgm:prSet presAssocID="{66282E50-D55E-C44B-863B-D6B032DD67FC}" presName="hierChild4" presStyleCnt="0"/>
      <dgm:spPr/>
    </dgm:pt>
    <dgm:pt modelId="{6567163A-ADDE-7D42-A7D7-0BCF38656D62}" type="pres">
      <dgm:prSet presAssocID="{66282E50-D55E-C44B-863B-D6B032DD67FC}" presName="hierChild5" presStyleCnt="0"/>
      <dgm:spPr/>
    </dgm:pt>
    <dgm:pt modelId="{18E2B0F6-48F3-544E-800F-3C9887883EE3}" type="pres">
      <dgm:prSet presAssocID="{8D11E2AE-4B2A-3E4E-95DA-4A3F2423A4F3}" presName="hierChild3" presStyleCnt="0"/>
      <dgm:spPr/>
    </dgm:pt>
  </dgm:ptLst>
  <dgm:cxnLst>
    <dgm:cxn modelId="{17390B10-03FC-5A40-9B3F-394AF92173E2}" type="presOf" srcId="{8D11E2AE-4B2A-3E4E-95DA-4A3F2423A4F3}" destId="{73CB5CD7-1491-3A40-B110-41C37DEFFBF1}" srcOrd="1" destOrd="0" presId="urn:microsoft.com/office/officeart/2008/layout/HalfCircleOrganizationChart"/>
    <dgm:cxn modelId="{53A24B24-AB42-5E47-8A82-C44FE0C7E146}" type="presOf" srcId="{9915CA59-0658-DE49-B6A0-0AEBDE265EE6}" destId="{ADCC1EDA-89BF-BE4B-8CD2-16827EAF773B}" srcOrd="0" destOrd="0" presId="urn:microsoft.com/office/officeart/2008/layout/HalfCircleOrganizationChart"/>
    <dgm:cxn modelId="{FA3D4E27-A883-E64D-ACC7-8ABB0D4466F0}" type="presOf" srcId="{E2C33AAD-7BE0-3445-A3A2-986669AC9724}" destId="{CF948C30-2C09-9740-83FF-B087A39A2ACE}" srcOrd="1" destOrd="0" presId="urn:microsoft.com/office/officeart/2008/layout/HalfCircleOrganizationChart"/>
    <dgm:cxn modelId="{BBF0EB36-6420-2A45-804A-2B7CB3C2DC25}" srcId="{A5A4B6D4-E66E-3946-9B87-5E9FC3E41DB9}" destId="{B38068EC-268C-BE41-AAE2-A3132FD19260}" srcOrd="0" destOrd="0" parTransId="{3A89D3CD-D320-B140-8024-58FF63047779}" sibTransId="{1C5063D0-8FB0-0D43-BCCE-A9672E6D2F2E}"/>
    <dgm:cxn modelId="{2FA6023E-F6B1-1E45-9573-C73E100BD075}" type="presOf" srcId="{37A59790-6C4B-104D-A052-44138E5D8C1B}" destId="{A0B719C8-145E-2248-9161-7145B794FE72}" srcOrd="0" destOrd="0" presId="urn:microsoft.com/office/officeart/2008/layout/HalfCircleOrganizationChart"/>
    <dgm:cxn modelId="{F5D7CF40-F2CD-CB4D-851D-EAA54A0D8DC2}" srcId="{37A59790-6C4B-104D-A052-44138E5D8C1B}" destId="{A5A4B6D4-E66E-3946-9B87-5E9FC3E41DB9}" srcOrd="0" destOrd="0" parTransId="{A80E4D9A-37E3-9A44-8C96-19D0A1282ED7}" sibTransId="{79F844E5-45FB-FC4E-8D47-29E8C0C361E9}"/>
    <dgm:cxn modelId="{7DD1F540-02D3-D84C-8561-17B671D42E8E}" type="presOf" srcId="{10BAA62F-6CF3-F149-9AEC-DE2DA7E10750}" destId="{96EB61C1-4AD2-394D-B2A3-96113732A8E2}" srcOrd="1" destOrd="0" presId="urn:microsoft.com/office/officeart/2008/layout/HalfCircleOrganizationChart"/>
    <dgm:cxn modelId="{2AC19363-EDB0-3840-809F-8347CF471306}" type="presOf" srcId="{37A59790-6C4B-104D-A052-44138E5D8C1B}" destId="{B9CD8322-5699-5F45-99ED-2AAAB748A269}" srcOrd="1" destOrd="0" presId="urn:microsoft.com/office/officeart/2008/layout/HalfCircleOrganizationChart"/>
    <dgm:cxn modelId="{36A67169-01E9-9D44-A619-62AC2D5A4DF3}" type="presOf" srcId="{E8D17A95-C815-794B-B0A3-0999BFD8FF73}" destId="{4BF6AFAC-1A81-E749-90E8-DDA65BBF13FD}" srcOrd="1" destOrd="0" presId="urn:microsoft.com/office/officeart/2008/layout/HalfCircleOrganizationChart"/>
    <dgm:cxn modelId="{9197F069-D811-6B42-AF32-01A3ED771B41}" srcId="{E8D17A95-C815-794B-B0A3-0999BFD8FF73}" destId="{E2C33AAD-7BE0-3445-A3A2-986669AC9724}" srcOrd="0" destOrd="0" parTransId="{0D7F7219-9D97-D748-99BC-55D04027A1D7}" sibTransId="{16E6506B-4561-5D4C-8F24-68678DF08561}"/>
    <dgm:cxn modelId="{93A3037C-C88D-AA41-AB65-8A4AC8CDCD4B}" type="presOf" srcId="{E2C33AAD-7BE0-3445-A3A2-986669AC9724}" destId="{5FEBE42C-AAD0-3049-AB65-BE5D2F134428}" srcOrd="0" destOrd="0" presId="urn:microsoft.com/office/officeart/2008/layout/HalfCircleOrganizationChart"/>
    <dgm:cxn modelId="{AB0FB985-D7BE-FA44-ACCF-7277C1493FC9}" srcId="{8D11E2AE-4B2A-3E4E-95DA-4A3F2423A4F3}" destId="{37A59790-6C4B-104D-A052-44138E5D8C1B}" srcOrd="0" destOrd="0" parTransId="{9915CA59-0658-DE49-B6A0-0AEBDE265EE6}" sibTransId="{29C636AE-48F7-5046-AB28-053ED4E1B290}"/>
    <dgm:cxn modelId="{F88FC085-FD07-294E-91DD-E3CAE7964C4B}" type="presOf" srcId="{E8D17A95-C815-794B-B0A3-0999BFD8FF73}" destId="{DB23FB94-A9E9-8946-B2D1-4D9D71BF722D}" srcOrd="0" destOrd="0" presId="urn:microsoft.com/office/officeart/2008/layout/HalfCircleOrganizationChart"/>
    <dgm:cxn modelId="{9A019193-0770-3246-95E0-AD825E8F1553}" type="presOf" srcId="{B38068EC-268C-BE41-AAE2-A3132FD19260}" destId="{98285F19-BE3D-D84C-92DC-D1D9B3ADCA80}" srcOrd="1" destOrd="0" presId="urn:microsoft.com/office/officeart/2008/layout/HalfCircleOrganizationChart"/>
    <dgm:cxn modelId="{01B59D9F-993E-0041-82B8-663551CF0EAD}" type="presOf" srcId="{A5A4B6D4-E66E-3946-9B87-5E9FC3E41DB9}" destId="{8F7DFB1B-0F05-944F-AF12-30F96D3EAF09}" srcOrd="1" destOrd="0" presId="urn:microsoft.com/office/officeart/2008/layout/HalfCircleOrganizationChart"/>
    <dgm:cxn modelId="{939933A3-536E-714B-B8D5-7295537DDD4F}" type="presOf" srcId="{0D7F7219-9D97-D748-99BC-55D04027A1D7}" destId="{E966938F-DCB1-BC4F-9632-21D4BA3A8DAF}" srcOrd="0" destOrd="0" presId="urn:microsoft.com/office/officeart/2008/layout/HalfCircleOrganizationChart"/>
    <dgm:cxn modelId="{4E24CFA4-3F9B-1F4B-8394-9165BA19132B}" type="presOf" srcId="{E7C65370-6C75-774A-A447-CF3E189BA55D}" destId="{717CECD6-278E-7D44-BA8B-2D752006615D}" srcOrd="0" destOrd="0" presId="urn:microsoft.com/office/officeart/2008/layout/HalfCircleOrganizationChart"/>
    <dgm:cxn modelId="{8AF2C0AB-658C-8B40-84DA-B0AECCEA4B06}" type="presOf" srcId="{3A89D3CD-D320-B140-8024-58FF63047779}" destId="{B796DDF3-0AB2-6F40-9A4B-4CB8E8281810}" srcOrd="0" destOrd="0" presId="urn:microsoft.com/office/officeart/2008/layout/HalfCircleOrganizationChart"/>
    <dgm:cxn modelId="{327A6FAC-6702-3B41-B006-65C83C277FE9}" type="presOf" srcId="{93F5ABDA-6221-3F4D-829D-9D39F988995F}" destId="{C199D435-CD01-E44E-9D9B-F68F5C9D23FB}" srcOrd="0" destOrd="0" presId="urn:microsoft.com/office/officeart/2008/layout/HalfCircleOrganizationChart"/>
    <dgm:cxn modelId="{2BBB8FAE-C5A5-B849-968C-5A4D2DA81900}" type="presOf" srcId="{66282E50-D55E-C44B-863B-D6B032DD67FC}" destId="{303EE4DF-874D-EA4F-AAF2-2A7193CD9BBA}" srcOrd="1" destOrd="0" presId="urn:microsoft.com/office/officeart/2008/layout/HalfCircleOrganizationChart"/>
    <dgm:cxn modelId="{70EB48B1-A4CC-E848-80C9-CF2902BBAE26}" type="presOf" srcId="{8D11E2AE-4B2A-3E4E-95DA-4A3F2423A4F3}" destId="{CEC1B006-8594-9546-922F-CBF14F01DFC8}" srcOrd="0" destOrd="0" presId="urn:microsoft.com/office/officeart/2008/layout/HalfCircleOrganizationChart"/>
    <dgm:cxn modelId="{BF05D6B1-D334-5043-A50B-DF1A83BB0FBC}" srcId="{93F5ABDA-6221-3F4D-829D-9D39F988995F}" destId="{10BAA62F-6CF3-F149-9AEC-DE2DA7E10750}" srcOrd="0" destOrd="0" parTransId="{53D61076-253C-6B42-8DE4-5F5D3B3CEDCC}" sibTransId="{F728D5A9-A785-EA4C-BF4C-58CA797C1E04}"/>
    <dgm:cxn modelId="{9FC65FB4-372C-DB4B-93E1-2E2DE6DE3C4E}" type="presOf" srcId="{A5A4B6D4-E66E-3946-9B87-5E9FC3E41DB9}" destId="{36B9ADCC-06F3-7640-A28E-D437DB5A84AF}" srcOrd="0" destOrd="0" presId="urn:microsoft.com/office/officeart/2008/layout/HalfCircleOrganizationChart"/>
    <dgm:cxn modelId="{D6514AB5-2465-A647-A6CF-AFE4721BF4FA}" srcId="{8D11E2AE-4B2A-3E4E-95DA-4A3F2423A4F3}" destId="{66282E50-D55E-C44B-863B-D6B032DD67FC}" srcOrd="1" destOrd="0" parTransId="{E7C65370-6C75-774A-A447-CF3E189BA55D}" sibTransId="{7EA6B711-7310-1549-934D-4B51851ED9BD}"/>
    <dgm:cxn modelId="{1DFBA3BA-2CB7-094A-89DC-B37A28636004}" type="presOf" srcId="{B38068EC-268C-BE41-AAE2-A3132FD19260}" destId="{EB5912A9-0766-7643-A65B-20570CCCA3CF}" srcOrd="0" destOrd="0" presId="urn:microsoft.com/office/officeart/2008/layout/HalfCircleOrganizationChart"/>
    <dgm:cxn modelId="{ABC2A3BC-CD7C-4544-AE97-9C92AEB4C93B}" srcId="{37A59790-6C4B-104D-A052-44138E5D8C1B}" destId="{E8D17A95-C815-794B-B0A3-0999BFD8FF73}" srcOrd="1" destOrd="0" parTransId="{08E41932-B605-1B4C-AC76-4540C78608E9}" sibTransId="{56DC0FE0-3117-9C41-9459-FFF30252BF20}"/>
    <dgm:cxn modelId="{A68018C0-20DC-0443-8648-83E430FFB82D}" type="presOf" srcId="{A80E4D9A-37E3-9A44-8C96-19D0A1282ED7}" destId="{F4865280-DD62-A047-BBF3-2741BA769C12}" srcOrd="0" destOrd="0" presId="urn:microsoft.com/office/officeart/2008/layout/HalfCircleOrganizationChart"/>
    <dgm:cxn modelId="{945A2DCA-869E-E944-91B4-C0D724641875}" srcId="{93F5ABDA-6221-3F4D-829D-9D39F988995F}" destId="{8D11E2AE-4B2A-3E4E-95DA-4A3F2423A4F3}" srcOrd="1" destOrd="0" parTransId="{02E12BCB-4EDA-7147-B35F-6313A689392B}" sibTransId="{DC5FC15C-0C56-464A-83E6-1816FF90EB41}"/>
    <dgm:cxn modelId="{CD7DE0CA-5D17-7441-A218-E17891C4E57E}" type="presOf" srcId="{08E41932-B605-1B4C-AC76-4540C78608E9}" destId="{B8368DD4-3067-A440-87E5-1D4B740F1FEB}" srcOrd="0" destOrd="0" presId="urn:microsoft.com/office/officeart/2008/layout/HalfCircleOrganizationChart"/>
    <dgm:cxn modelId="{D93D6BE8-85CD-2040-AB6A-5E34D2C505F9}" type="presOf" srcId="{66282E50-D55E-C44B-863B-D6B032DD67FC}" destId="{24A297A9-1A7F-BD44-97C4-295ACF7D7A5F}" srcOrd="0" destOrd="0" presId="urn:microsoft.com/office/officeart/2008/layout/HalfCircleOrganizationChart"/>
    <dgm:cxn modelId="{4777D2FF-7DA3-8041-BCE7-F846FA82F7DE}" type="presOf" srcId="{10BAA62F-6CF3-F149-9AEC-DE2DA7E10750}" destId="{BF74EC42-2D74-AF4F-A6E4-D261976D4C08}" srcOrd="0" destOrd="0" presId="urn:microsoft.com/office/officeart/2008/layout/HalfCircleOrganizationChart"/>
    <dgm:cxn modelId="{F89B9CAA-F918-CD48-9AB1-853F57C9B39F}" type="presParOf" srcId="{C199D435-CD01-E44E-9D9B-F68F5C9D23FB}" destId="{839814EE-5DA6-A94C-9ECF-53CC0D283DF4}" srcOrd="0" destOrd="0" presId="urn:microsoft.com/office/officeart/2008/layout/HalfCircleOrganizationChart"/>
    <dgm:cxn modelId="{5B941A3B-27B6-9742-B6BC-2DD9E6D765B1}" type="presParOf" srcId="{839814EE-5DA6-A94C-9ECF-53CC0D283DF4}" destId="{BCE02C06-28B6-6447-B467-474E30167D2D}" srcOrd="0" destOrd="0" presId="urn:microsoft.com/office/officeart/2008/layout/HalfCircleOrganizationChart"/>
    <dgm:cxn modelId="{FADBD160-F271-E446-97FB-87CFC0093E81}" type="presParOf" srcId="{BCE02C06-28B6-6447-B467-474E30167D2D}" destId="{BF74EC42-2D74-AF4F-A6E4-D261976D4C08}" srcOrd="0" destOrd="0" presId="urn:microsoft.com/office/officeart/2008/layout/HalfCircleOrganizationChart"/>
    <dgm:cxn modelId="{20D6F6E3-8173-644E-BA8C-F3AB914DE34F}" type="presParOf" srcId="{BCE02C06-28B6-6447-B467-474E30167D2D}" destId="{E61BB7DA-8F0D-FD40-96B5-0306FAD0B637}" srcOrd="1" destOrd="0" presId="urn:microsoft.com/office/officeart/2008/layout/HalfCircleOrganizationChart"/>
    <dgm:cxn modelId="{3E91AB98-AB6B-D340-9E22-AFEE32880146}" type="presParOf" srcId="{BCE02C06-28B6-6447-B467-474E30167D2D}" destId="{905EBB0C-ACFB-5F45-B279-DE0F2A0808BB}" srcOrd="2" destOrd="0" presId="urn:microsoft.com/office/officeart/2008/layout/HalfCircleOrganizationChart"/>
    <dgm:cxn modelId="{D57722A1-B4F3-D94D-AA32-D97B83BDCB40}" type="presParOf" srcId="{BCE02C06-28B6-6447-B467-474E30167D2D}" destId="{96EB61C1-4AD2-394D-B2A3-96113732A8E2}" srcOrd="3" destOrd="0" presId="urn:microsoft.com/office/officeart/2008/layout/HalfCircleOrganizationChart"/>
    <dgm:cxn modelId="{D9CD6DEA-A83F-D54A-BEDE-5DC5FD37BF8B}" type="presParOf" srcId="{839814EE-5DA6-A94C-9ECF-53CC0D283DF4}" destId="{31BB89B2-A042-DA49-9C96-CD1DA13E437D}" srcOrd="1" destOrd="0" presId="urn:microsoft.com/office/officeart/2008/layout/HalfCircleOrganizationChart"/>
    <dgm:cxn modelId="{8D2C060E-B6CC-7E41-BEC9-C972855093E1}" type="presParOf" srcId="{839814EE-5DA6-A94C-9ECF-53CC0D283DF4}" destId="{5784AD2D-E4CA-484B-BDDD-B80C1C6C7B88}" srcOrd="2" destOrd="0" presId="urn:microsoft.com/office/officeart/2008/layout/HalfCircleOrganizationChart"/>
    <dgm:cxn modelId="{BF1932C9-905E-9745-83AF-54C35E203E26}" type="presParOf" srcId="{C199D435-CD01-E44E-9D9B-F68F5C9D23FB}" destId="{AD1C5097-B731-FB4D-8B28-288B3A118546}" srcOrd="1" destOrd="0" presId="urn:microsoft.com/office/officeart/2008/layout/HalfCircleOrganizationChart"/>
    <dgm:cxn modelId="{59062160-FFFC-2E4C-8865-0C8875B7B2AD}" type="presParOf" srcId="{AD1C5097-B731-FB4D-8B28-288B3A118546}" destId="{9503BC95-A148-214E-9257-0C7E6B2FDB25}" srcOrd="0" destOrd="0" presId="urn:microsoft.com/office/officeart/2008/layout/HalfCircleOrganizationChart"/>
    <dgm:cxn modelId="{402EA18B-83B1-2240-A55A-9F8E5FFC3C31}" type="presParOf" srcId="{9503BC95-A148-214E-9257-0C7E6B2FDB25}" destId="{CEC1B006-8594-9546-922F-CBF14F01DFC8}" srcOrd="0" destOrd="0" presId="urn:microsoft.com/office/officeart/2008/layout/HalfCircleOrganizationChart"/>
    <dgm:cxn modelId="{880B898D-E392-A742-9FC9-5ABDD4CEC227}" type="presParOf" srcId="{9503BC95-A148-214E-9257-0C7E6B2FDB25}" destId="{33C1A121-87BC-9240-B518-895F3A6A9BB9}" srcOrd="1" destOrd="0" presId="urn:microsoft.com/office/officeart/2008/layout/HalfCircleOrganizationChart"/>
    <dgm:cxn modelId="{F1166E0C-374C-3641-B234-67D4AFE7DA3E}" type="presParOf" srcId="{9503BC95-A148-214E-9257-0C7E6B2FDB25}" destId="{E8B50D5C-6253-9841-9ADA-A7597BE097FA}" srcOrd="2" destOrd="0" presId="urn:microsoft.com/office/officeart/2008/layout/HalfCircleOrganizationChart"/>
    <dgm:cxn modelId="{56B24B0C-4482-6440-AB96-A54A89551660}" type="presParOf" srcId="{9503BC95-A148-214E-9257-0C7E6B2FDB25}" destId="{73CB5CD7-1491-3A40-B110-41C37DEFFBF1}" srcOrd="3" destOrd="0" presId="urn:microsoft.com/office/officeart/2008/layout/HalfCircleOrganizationChart"/>
    <dgm:cxn modelId="{95936A78-4062-3647-8060-D4B9B5CAC0CE}" type="presParOf" srcId="{AD1C5097-B731-FB4D-8B28-288B3A118546}" destId="{DF169824-3438-4148-87CC-B7317EB1CE41}" srcOrd="1" destOrd="0" presId="urn:microsoft.com/office/officeart/2008/layout/HalfCircleOrganizationChart"/>
    <dgm:cxn modelId="{D9784CAE-F4C9-2849-9A2F-EC0937A3136C}" type="presParOf" srcId="{DF169824-3438-4148-87CC-B7317EB1CE41}" destId="{ADCC1EDA-89BF-BE4B-8CD2-16827EAF773B}" srcOrd="0" destOrd="0" presId="urn:microsoft.com/office/officeart/2008/layout/HalfCircleOrganizationChart"/>
    <dgm:cxn modelId="{533B0E2E-5778-7C47-99B7-07E15B7033CE}" type="presParOf" srcId="{DF169824-3438-4148-87CC-B7317EB1CE41}" destId="{1D6EE5CE-2E51-1241-BE7F-5457BB7451C1}" srcOrd="1" destOrd="0" presId="urn:microsoft.com/office/officeart/2008/layout/HalfCircleOrganizationChart"/>
    <dgm:cxn modelId="{FE498E12-F181-5340-91DE-300CECE75335}" type="presParOf" srcId="{1D6EE5CE-2E51-1241-BE7F-5457BB7451C1}" destId="{0AA8139A-CEA1-4A4D-8C5D-53B3939162F8}" srcOrd="0" destOrd="0" presId="urn:microsoft.com/office/officeart/2008/layout/HalfCircleOrganizationChart"/>
    <dgm:cxn modelId="{DE9B89F0-218D-0242-9986-EAE71664270B}" type="presParOf" srcId="{0AA8139A-CEA1-4A4D-8C5D-53B3939162F8}" destId="{A0B719C8-145E-2248-9161-7145B794FE72}" srcOrd="0" destOrd="0" presId="urn:microsoft.com/office/officeart/2008/layout/HalfCircleOrganizationChart"/>
    <dgm:cxn modelId="{FFA53DF0-BF9B-CF4E-B762-3A6AADA9FBA3}" type="presParOf" srcId="{0AA8139A-CEA1-4A4D-8C5D-53B3939162F8}" destId="{CD7CC2F0-EDE2-1946-AC52-4A882FCCFFBB}" srcOrd="1" destOrd="0" presId="urn:microsoft.com/office/officeart/2008/layout/HalfCircleOrganizationChart"/>
    <dgm:cxn modelId="{13B37471-8461-0942-8EA2-3E6536110028}" type="presParOf" srcId="{0AA8139A-CEA1-4A4D-8C5D-53B3939162F8}" destId="{527EB7C3-48AC-E948-BBAF-3129820D2C8C}" srcOrd="2" destOrd="0" presId="urn:microsoft.com/office/officeart/2008/layout/HalfCircleOrganizationChart"/>
    <dgm:cxn modelId="{BCEC796F-6EEB-DF48-8EB0-3DC6AB783A33}" type="presParOf" srcId="{0AA8139A-CEA1-4A4D-8C5D-53B3939162F8}" destId="{B9CD8322-5699-5F45-99ED-2AAAB748A269}" srcOrd="3" destOrd="0" presId="urn:microsoft.com/office/officeart/2008/layout/HalfCircleOrganizationChart"/>
    <dgm:cxn modelId="{29273107-423B-C649-9446-E8EE0B83188F}" type="presParOf" srcId="{1D6EE5CE-2E51-1241-BE7F-5457BB7451C1}" destId="{48994D0E-392C-FC43-A37C-4C10C0CAAEE4}" srcOrd="1" destOrd="0" presId="urn:microsoft.com/office/officeart/2008/layout/HalfCircleOrganizationChart"/>
    <dgm:cxn modelId="{4EAB9CAF-088C-1A4F-9962-1660B5E118C5}" type="presParOf" srcId="{48994D0E-392C-FC43-A37C-4C10C0CAAEE4}" destId="{F4865280-DD62-A047-BBF3-2741BA769C12}" srcOrd="0" destOrd="0" presId="urn:microsoft.com/office/officeart/2008/layout/HalfCircleOrganizationChart"/>
    <dgm:cxn modelId="{32B8DA00-53A6-7E40-ACAF-3966DEF483C3}" type="presParOf" srcId="{48994D0E-392C-FC43-A37C-4C10C0CAAEE4}" destId="{5AEBBC37-46F3-6541-AE06-3E41E3ED3E7B}" srcOrd="1" destOrd="0" presId="urn:microsoft.com/office/officeart/2008/layout/HalfCircleOrganizationChart"/>
    <dgm:cxn modelId="{49C60B94-FC0D-B343-A840-1381D31DB351}" type="presParOf" srcId="{5AEBBC37-46F3-6541-AE06-3E41E3ED3E7B}" destId="{C85044C5-F388-9C4F-9E54-3CE427601694}" srcOrd="0" destOrd="0" presId="urn:microsoft.com/office/officeart/2008/layout/HalfCircleOrganizationChart"/>
    <dgm:cxn modelId="{EDF8D364-3DF7-0B4B-B519-D0B17BFC60B7}" type="presParOf" srcId="{C85044C5-F388-9C4F-9E54-3CE427601694}" destId="{36B9ADCC-06F3-7640-A28E-D437DB5A84AF}" srcOrd="0" destOrd="0" presId="urn:microsoft.com/office/officeart/2008/layout/HalfCircleOrganizationChart"/>
    <dgm:cxn modelId="{75308B49-7A9C-F74B-9D23-6E69CA0D0894}" type="presParOf" srcId="{C85044C5-F388-9C4F-9E54-3CE427601694}" destId="{DB20D390-3BF2-FE4B-97C1-B3EC995CD8AC}" srcOrd="1" destOrd="0" presId="urn:microsoft.com/office/officeart/2008/layout/HalfCircleOrganizationChart"/>
    <dgm:cxn modelId="{3EAF8EC0-3FF9-9744-9115-72628D5C3E86}" type="presParOf" srcId="{C85044C5-F388-9C4F-9E54-3CE427601694}" destId="{D9372354-5EDF-0C4C-A19D-98A4B93C3D4E}" srcOrd="2" destOrd="0" presId="urn:microsoft.com/office/officeart/2008/layout/HalfCircleOrganizationChart"/>
    <dgm:cxn modelId="{A41A4526-C891-BD4C-BB50-44571F233A78}" type="presParOf" srcId="{C85044C5-F388-9C4F-9E54-3CE427601694}" destId="{8F7DFB1B-0F05-944F-AF12-30F96D3EAF09}" srcOrd="3" destOrd="0" presId="urn:microsoft.com/office/officeart/2008/layout/HalfCircleOrganizationChart"/>
    <dgm:cxn modelId="{B037008C-D160-9E4B-A383-B68AD2152FE0}" type="presParOf" srcId="{5AEBBC37-46F3-6541-AE06-3E41E3ED3E7B}" destId="{EEAC0B2A-11C6-FF4A-B60B-5973083287E6}" srcOrd="1" destOrd="0" presId="urn:microsoft.com/office/officeart/2008/layout/HalfCircleOrganizationChart"/>
    <dgm:cxn modelId="{9215E49A-3C17-BF43-89F4-D2032D36F6E7}" type="presParOf" srcId="{EEAC0B2A-11C6-FF4A-B60B-5973083287E6}" destId="{B796DDF3-0AB2-6F40-9A4B-4CB8E8281810}" srcOrd="0" destOrd="0" presId="urn:microsoft.com/office/officeart/2008/layout/HalfCircleOrganizationChart"/>
    <dgm:cxn modelId="{0C4136B6-18BB-F148-BE79-DE21E29AD5B8}" type="presParOf" srcId="{EEAC0B2A-11C6-FF4A-B60B-5973083287E6}" destId="{663A2EC1-BAAD-D348-ABBC-49E611811A85}" srcOrd="1" destOrd="0" presId="urn:microsoft.com/office/officeart/2008/layout/HalfCircleOrganizationChart"/>
    <dgm:cxn modelId="{CA684CB2-1A69-D843-BB3C-11E284E76D65}" type="presParOf" srcId="{663A2EC1-BAAD-D348-ABBC-49E611811A85}" destId="{E7947F55-DC4D-3C4F-960E-16E38C987F9A}" srcOrd="0" destOrd="0" presId="urn:microsoft.com/office/officeart/2008/layout/HalfCircleOrganizationChart"/>
    <dgm:cxn modelId="{CCF55366-E9AC-2D4F-94F1-11B011BD6E81}" type="presParOf" srcId="{E7947F55-DC4D-3C4F-960E-16E38C987F9A}" destId="{EB5912A9-0766-7643-A65B-20570CCCA3CF}" srcOrd="0" destOrd="0" presId="urn:microsoft.com/office/officeart/2008/layout/HalfCircleOrganizationChart"/>
    <dgm:cxn modelId="{27C12CAC-DCB9-5143-B8E9-2F5CAFCFE79A}" type="presParOf" srcId="{E7947F55-DC4D-3C4F-960E-16E38C987F9A}" destId="{BD32B1C1-1D2F-EA44-BBE6-4766B8FD7509}" srcOrd="1" destOrd="0" presId="urn:microsoft.com/office/officeart/2008/layout/HalfCircleOrganizationChart"/>
    <dgm:cxn modelId="{2CBA51DE-C45B-D74C-AB0D-984B142AE3DD}" type="presParOf" srcId="{E7947F55-DC4D-3C4F-960E-16E38C987F9A}" destId="{F3BE2C6C-B5DA-3F43-A80E-8201205DA574}" srcOrd="2" destOrd="0" presId="urn:microsoft.com/office/officeart/2008/layout/HalfCircleOrganizationChart"/>
    <dgm:cxn modelId="{3A5CBAA5-9197-1149-973C-DCA4713809CE}" type="presParOf" srcId="{E7947F55-DC4D-3C4F-960E-16E38C987F9A}" destId="{98285F19-BE3D-D84C-92DC-D1D9B3ADCA80}" srcOrd="3" destOrd="0" presId="urn:microsoft.com/office/officeart/2008/layout/HalfCircleOrganizationChart"/>
    <dgm:cxn modelId="{F9794F69-F036-BA4C-8C96-662EFAD0C002}" type="presParOf" srcId="{663A2EC1-BAAD-D348-ABBC-49E611811A85}" destId="{3BFF25ED-E2A6-AD43-A9E9-3724AFC8A40F}" srcOrd="1" destOrd="0" presId="urn:microsoft.com/office/officeart/2008/layout/HalfCircleOrganizationChart"/>
    <dgm:cxn modelId="{BD927349-3A5B-5444-A414-FE16DCB62AF0}" type="presParOf" srcId="{663A2EC1-BAAD-D348-ABBC-49E611811A85}" destId="{804E3E90-B901-7241-A654-4A0DAB852C05}" srcOrd="2" destOrd="0" presId="urn:microsoft.com/office/officeart/2008/layout/HalfCircleOrganizationChart"/>
    <dgm:cxn modelId="{E1CB9FEB-979B-0E4A-AF97-FC8F809F9FD3}" type="presParOf" srcId="{5AEBBC37-46F3-6541-AE06-3E41E3ED3E7B}" destId="{80B91F23-A9EA-C54B-9F5A-80AD712DF395}" srcOrd="2" destOrd="0" presId="urn:microsoft.com/office/officeart/2008/layout/HalfCircleOrganizationChart"/>
    <dgm:cxn modelId="{7B7F3EA4-9B7B-214A-AFFD-E8B0E1EC79B1}" type="presParOf" srcId="{48994D0E-392C-FC43-A37C-4C10C0CAAEE4}" destId="{B8368DD4-3067-A440-87E5-1D4B740F1FEB}" srcOrd="2" destOrd="0" presId="urn:microsoft.com/office/officeart/2008/layout/HalfCircleOrganizationChart"/>
    <dgm:cxn modelId="{8ACE5854-9E75-E14B-949F-B89966FAC974}" type="presParOf" srcId="{48994D0E-392C-FC43-A37C-4C10C0CAAEE4}" destId="{2DC94DDB-725E-074A-879E-76ED86BFC6B2}" srcOrd="3" destOrd="0" presId="urn:microsoft.com/office/officeart/2008/layout/HalfCircleOrganizationChart"/>
    <dgm:cxn modelId="{A4FF6B28-8570-174F-A466-24CB77C84F7E}" type="presParOf" srcId="{2DC94DDB-725E-074A-879E-76ED86BFC6B2}" destId="{034F6728-4F29-0B46-8D2B-087EFD4DA931}" srcOrd="0" destOrd="0" presId="urn:microsoft.com/office/officeart/2008/layout/HalfCircleOrganizationChart"/>
    <dgm:cxn modelId="{EDD7AB53-5AB7-994A-83B3-77B590C85005}" type="presParOf" srcId="{034F6728-4F29-0B46-8D2B-087EFD4DA931}" destId="{DB23FB94-A9E9-8946-B2D1-4D9D71BF722D}" srcOrd="0" destOrd="0" presId="urn:microsoft.com/office/officeart/2008/layout/HalfCircleOrganizationChart"/>
    <dgm:cxn modelId="{B275C931-BC3F-6B4D-844E-37F13701AF7D}" type="presParOf" srcId="{034F6728-4F29-0B46-8D2B-087EFD4DA931}" destId="{318B21CB-7F58-FA4D-84FC-61FF7EE1CD41}" srcOrd="1" destOrd="0" presId="urn:microsoft.com/office/officeart/2008/layout/HalfCircleOrganizationChart"/>
    <dgm:cxn modelId="{CEF35AA1-73FF-584E-A932-18E3403CA11C}" type="presParOf" srcId="{034F6728-4F29-0B46-8D2B-087EFD4DA931}" destId="{5EF803FC-5E72-0148-904F-F39F017412B4}" srcOrd="2" destOrd="0" presId="urn:microsoft.com/office/officeart/2008/layout/HalfCircleOrganizationChart"/>
    <dgm:cxn modelId="{7D4F54D7-B1C1-2941-85A7-98F5CB5FCDA3}" type="presParOf" srcId="{034F6728-4F29-0B46-8D2B-087EFD4DA931}" destId="{4BF6AFAC-1A81-E749-90E8-DDA65BBF13FD}" srcOrd="3" destOrd="0" presId="urn:microsoft.com/office/officeart/2008/layout/HalfCircleOrganizationChart"/>
    <dgm:cxn modelId="{F77DF90A-8BE2-9041-86EF-9E677B7018D8}" type="presParOf" srcId="{2DC94DDB-725E-074A-879E-76ED86BFC6B2}" destId="{6DC7CF14-1925-134E-BD68-A9759466F4CA}" srcOrd="1" destOrd="0" presId="urn:microsoft.com/office/officeart/2008/layout/HalfCircleOrganizationChart"/>
    <dgm:cxn modelId="{C0C0BD2B-A7A8-DC4B-8B6C-48AB68CF5DB5}" type="presParOf" srcId="{6DC7CF14-1925-134E-BD68-A9759466F4CA}" destId="{E966938F-DCB1-BC4F-9632-21D4BA3A8DAF}" srcOrd="0" destOrd="0" presId="urn:microsoft.com/office/officeart/2008/layout/HalfCircleOrganizationChart"/>
    <dgm:cxn modelId="{A2F7AB30-F393-F34F-8B6B-27927F08C698}" type="presParOf" srcId="{6DC7CF14-1925-134E-BD68-A9759466F4CA}" destId="{DAAA7074-F317-F547-A66D-373E2D713634}" srcOrd="1" destOrd="0" presId="urn:microsoft.com/office/officeart/2008/layout/HalfCircleOrganizationChart"/>
    <dgm:cxn modelId="{7D0D64E6-3AD5-9842-AE11-B7ABA6724F68}" type="presParOf" srcId="{DAAA7074-F317-F547-A66D-373E2D713634}" destId="{41E196E6-4763-F446-9D0F-172F38D6B717}" srcOrd="0" destOrd="0" presId="urn:microsoft.com/office/officeart/2008/layout/HalfCircleOrganizationChart"/>
    <dgm:cxn modelId="{BF45703E-FDFD-0A41-A24A-F80829A8711F}" type="presParOf" srcId="{41E196E6-4763-F446-9D0F-172F38D6B717}" destId="{5FEBE42C-AAD0-3049-AB65-BE5D2F134428}" srcOrd="0" destOrd="0" presId="urn:microsoft.com/office/officeart/2008/layout/HalfCircleOrganizationChart"/>
    <dgm:cxn modelId="{E93BFB3E-54C6-F349-8ABE-35FF2C7CD456}" type="presParOf" srcId="{41E196E6-4763-F446-9D0F-172F38D6B717}" destId="{2CD7AF01-90A1-B547-97E7-B6B99E079CCA}" srcOrd="1" destOrd="0" presId="urn:microsoft.com/office/officeart/2008/layout/HalfCircleOrganizationChart"/>
    <dgm:cxn modelId="{5AB2FE35-B311-ED47-8489-4E8DB1DD0D05}" type="presParOf" srcId="{41E196E6-4763-F446-9D0F-172F38D6B717}" destId="{1B590081-D070-3445-8691-EFE206EFFB25}" srcOrd="2" destOrd="0" presId="urn:microsoft.com/office/officeart/2008/layout/HalfCircleOrganizationChart"/>
    <dgm:cxn modelId="{45314D80-DB42-444E-A873-8E8BAE9F8E7F}" type="presParOf" srcId="{41E196E6-4763-F446-9D0F-172F38D6B717}" destId="{CF948C30-2C09-9740-83FF-B087A39A2ACE}" srcOrd="3" destOrd="0" presId="urn:microsoft.com/office/officeart/2008/layout/HalfCircleOrganizationChart"/>
    <dgm:cxn modelId="{DDD58DD0-A015-C44D-9901-A5C3962A9B35}" type="presParOf" srcId="{DAAA7074-F317-F547-A66D-373E2D713634}" destId="{D384D64F-2AF7-344C-ACBE-4DF30C3AEC64}" srcOrd="1" destOrd="0" presId="urn:microsoft.com/office/officeart/2008/layout/HalfCircleOrganizationChart"/>
    <dgm:cxn modelId="{977B4A51-9A65-384C-B2C5-BE899BC765FD}" type="presParOf" srcId="{DAAA7074-F317-F547-A66D-373E2D713634}" destId="{2205950C-2A41-9840-830A-00AE6A5DB55F}" srcOrd="2" destOrd="0" presId="urn:microsoft.com/office/officeart/2008/layout/HalfCircleOrganizationChart"/>
    <dgm:cxn modelId="{0764F6E1-7DC2-7D41-AD9C-72C4C8A264D2}" type="presParOf" srcId="{2DC94DDB-725E-074A-879E-76ED86BFC6B2}" destId="{3E1154FD-E02C-E543-A9B1-43D6C27AB26D}" srcOrd="2" destOrd="0" presId="urn:microsoft.com/office/officeart/2008/layout/HalfCircleOrganizationChart"/>
    <dgm:cxn modelId="{563AF8B8-0203-5942-984E-9E5C6ED9C9D9}" type="presParOf" srcId="{1D6EE5CE-2E51-1241-BE7F-5457BB7451C1}" destId="{21E36F7A-309B-614B-8962-597843C6BD03}" srcOrd="2" destOrd="0" presId="urn:microsoft.com/office/officeart/2008/layout/HalfCircleOrganizationChart"/>
    <dgm:cxn modelId="{9BCE3184-E416-744A-8761-14B947BBB628}" type="presParOf" srcId="{DF169824-3438-4148-87CC-B7317EB1CE41}" destId="{717CECD6-278E-7D44-BA8B-2D752006615D}" srcOrd="2" destOrd="0" presId="urn:microsoft.com/office/officeart/2008/layout/HalfCircleOrganizationChart"/>
    <dgm:cxn modelId="{C6F8C9E0-ED71-3A40-A99E-0F9F3237D4E1}" type="presParOf" srcId="{DF169824-3438-4148-87CC-B7317EB1CE41}" destId="{33F3DCFB-4B3B-F84F-A4F8-CE788BE7842A}" srcOrd="3" destOrd="0" presId="urn:microsoft.com/office/officeart/2008/layout/HalfCircleOrganizationChart"/>
    <dgm:cxn modelId="{075A4001-C2C0-CB4D-AAEC-1880D6CD4462}" type="presParOf" srcId="{33F3DCFB-4B3B-F84F-A4F8-CE788BE7842A}" destId="{26E36083-1AB0-6049-83EA-65A5901C5210}" srcOrd="0" destOrd="0" presId="urn:microsoft.com/office/officeart/2008/layout/HalfCircleOrganizationChart"/>
    <dgm:cxn modelId="{90C66C2D-B970-0249-A740-45EFE5F89152}" type="presParOf" srcId="{26E36083-1AB0-6049-83EA-65A5901C5210}" destId="{24A297A9-1A7F-BD44-97C4-295ACF7D7A5F}" srcOrd="0" destOrd="0" presId="urn:microsoft.com/office/officeart/2008/layout/HalfCircleOrganizationChart"/>
    <dgm:cxn modelId="{00EB5295-B9CF-C54C-A96D-F6F4F63B98BC}" type="presParOf" srcId="{26E36083-1AB0-6049-83EA-65A5901C5210}" destId="{058789C1-DF6F-474D-8A87-92DA8120619A}" srcOrd="1" destOrd="0" presId="urn:microsoft.com/office/officeart/2008/layout/HalfCircleOrganizationChart"/>
    <dgm:cxn modelId="{A94D8FC0-CB0D-7447-85FC-32EC54D48007}" type="presParOf" srcId="{26E36083-1AB0-6049-83EA-65A5901C5210}" destId="{C5AFBA12-008F-1C48-BA54-2534519CD831}" srcOrd="2" destOrd="0" presId="urn:microsoft.com/office/officeart/2008/layout/HalfCircleOrganizationChart"/>
    <dgm:cxn modelId="{4553DB3C-1BF3-5D41-8F00-76B9EE65E78D}" type="presParOf" srcId="{26E36083-1AB0-6049-83EA-65A5901C5210}" destId="{303EE4DF-874D-EA4F-AAF2-2A7193CD9BBA}" srcOrd="3" destOrd="0" presId="urn:microsoft.com/office/officeart/2008/layout/HalfCircleOrganizationChart"/>
    <dgm:cxn modelId="{6E22FD28-0377-FF48-9D78-2975CA662993}" type="presParOf" srcId="{33F3DCFB-4B3B-F84F-A4F8-CE788BE7842A}" destId="{386BEA73-97AD-3D4F-A99C-2B981AD7E3F0}" srcOrd="1" destOrd="0" presId="urn:microsoft.com/office/officeart/2008/layout/HalfCircleOrganizationChart"/>
    <dgm:cxn modelId="{21EEEB8D-AF15-0340-9794-C756A003042A}" type="presParOf" srcId="{33F3DCFB-4B3B-F84F-A4F8-CE788BE7842A}" destId="{6567163A-ADDE-7D42-A7D7-0BCF38656D62}" srcOrd="2" destOrd="0" presId="urn:microsoft.com/office/officeart/2008/layout/HalfCircleOrganizationChart"/>
    <dgm:cxn modelId="{FC5F0B0C-C416-724A-84BC-4F61B5B30CF8}" type="presParOf" srcId="{AD1C5097-B731-FB4D-8B28-288B3A118546}" destId="{18E2B0F6-48F3-544E-800F-3C9887883EE3}"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422C-B302-874E-92E0-D58AD4E6C660}">
      <dsp:nvSpPr>
        <dsp:cNvPr id="0" name=""/>
        <dsp:cNvSpPr/>
      </dsp:nvSpPr>
      <dsp:spPr>
        <a:xfrm>
          <a:off x="1981203" y="1346207"/>
          <a:ext cx="4552919" cy="173107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Why problems persist</a:t>
          </a:r>
        </a:p>
      </dsp:txBody>
      <dsp:txXfrm>
        <a:off x="2588259" y="1649146"/>
        <a:ext cx="3338807" cy="778985"/>
      </dsp:txXfrm>
    </dsp:sp>
    <dsp:sp modelId="{C73ADA20-5D55-F745-BD30-C2667559B811}">
      <dsp:nvSpPr>
        <dsp:cNvPr id="0" name=""/>
        <dsp:cNvSpPr/>
      </dsp:nvSpPr>
      <dsp:spPr>
        <a:xfrm>
          <a:off x="3810003" y="2743187"/>
          <a:ext cx="4619752" cy="1840510"/>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Partnerships/Next Steps</a:t>
          </a:r>
        </a:p>
      </dsp:txBody>
      <dsp:txXfrm>
        <a:off x="5222878" y="3218652"/>
        <a:ext cx="2771851" cy="1012280"/>
      </dsp:txXfrm>
    </dsp:sp>
    <dsp:sp modelId="{91561889-9647-514C-9343-A871EE7F069E}">
      <dsp:nvSpPr>
        <dsp:cNvPr id="0" name=""/>
        <dsp:cNvSpPr/>
      </dsp:nvSpPr>
      <dsp:spPr>
        <a:xfrm>
          <a:off x="0" y="2514586"/>
          <a:ext cx="4734005" cy="1840510"/>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PSD effectiveness</a:t>
          </a:r>
        </a:p>
      </dsp:txBody>
      <dsp:txXfrm>
        <a:off x="445785" y="2990052"/>
        <a:ext cx="2840403" cy="10122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930CD-A4F9-DD4E-9533-EFAAB3E19A17}">
      <dsp:nvSpPr>
        <dsp:cNvPr id="0" name=""/>
        <dsp:cNvSpPr/>
      </dsp:nvSpPr>
      <dsp:spPr>
        <a:xfrm>
          <a:off x="5420661" y="639611"/>
          <a:ext cx="2636400" cy="400805"/>
        </a:xfrm>
        <a:custGeom>
          <a:avLst/>
          <a:gdLst/>
          <a:ahLst/>
          <a:cxnLst/>
          <a:rect l="0" t="0" r="0" b="0"/>
          <a:pathLst>
            <a:path>
              <a:moveTo>
                <a:pt x="0" y="0"/>
              </a:moveTo>
              <a:lnTo>
                <a:pt x="0" y="248286"/>
              </a:lnTo>
              <a:lnTo>
                <a:pt x="2636400" y="248286"/>
              </a:lnTo>
              <a:lnTo>
                <a:pt x="2636400" y="4008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901471-DB7A-9846-ACC4-499301D712F4}">
      <dsp:nvSpPr>
        <dsp:cNvPr id="0" name=""/>
        <dsp:cNvSpPr/>
      </dsp:nvSpPr>
      <dsp:spPr>
        <a:xfrm>
          <a:off x="5420661" y="639611"/>
          <a:ext cx="663341" cy="305038"/>
        </a:xfrm>
        <a:custGeom>
          <a:avLst/>
          <a:gdLst/>
          <a:ahLst/>
          <a:cxnLst/>
          <a:rect l="0" t="0" r="0" b="0"/>
          <a:pathLst>
            <a:path>
              <a:moveTo>
                <a:pt x="0" y="0"/>
              </a:moveTo>
              <a:lnTo>
                <a:pt x="0" y="152519"/>
              </a:lnTo>
              <a:lnTo>
                <a:pt x="663341" y="152519"/>
              </a:lnTo>
              <a:lnTo>
                <a:pt x="663341" y="3050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7CECD6-278E-7D44-BA8B-2D752006615D}">
      <dsp:nvSpPr>
        <dsp:cNvPr id="0" name=""/>
        <dsp:cNvSpPr/>
      </dsp:nvSpPr>
      <dsp:spPr>
        <a:xfrm>
          <a:off x="4326402" y="639611"/>
          <a:ext cx="1094258" cy="305038"/>
        </a:xfrm>
        <a:custGeom>
          <a:avLst/>
          <a:gdLst/>
          <a:ahLst/>
          <a:cxnLst/>
          <a:rect l="0" t="0" r="0" b="0"/>
          <a:pathLst>
            <a:path>
              <a:moveTo>
                <a:pt x="1094258" y="0"/>
              </a:moveTo>
              <a:lnTo>
                <a:pt x="1094258" y="152519"/>
              </a:lnTo>
              <a:lnTo>
                <a:pt x="0" y="152519"/>
              </a:lnTo>
              <a:lnTo>
                <a:pt x="0" y="3050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66938F-DCB1-BC4F-9632-21D4BA3A8DAF}">
      <dsp:nvSpPr>
        <dsp:cNvPr id="0" name=""/>
        <dsp:cNvSpPr/>
      </dsp:nvSpPr>
      <dsp:spPr>
        <a:xfrm>
          <a:off x="3447602" y="2702249"/>
          <a:ext cx="668178" cy="435768"/>
        </a:xfrm>
        <a:custGeom>
          <a:avLst/>
          <a:gdLst/>
          <a:ahLst/>
          <a:cxnLst/>
          <a:rect l="0" t="0" r="0" b="0"/>
          <a:pathLst>
            <a:path>
              <a:moveTo>
                <a:pt x="0" y="0"/>
              </a:moveTo>
              <a:lnTo>
                <a:pt x="0" y="435768"/>
              </a:lnTo>
              <a:lnTo>
                <a:pt x="668178" y="43576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368DD4-3067-A440-87E5-1D4B740F1FEB}">
      <dsp:nvSpPr>
        <dsp:cNvPr id="0" name=""/>
        <dsp:cNvSpPr/>
      </dsp:nvSpPr>
      <dsp:spPr>
        <a:xfrm>
          <a:off x="2568802" y="1670930"/>
          <a:ext cx="878800" cy="305038"/>
        </a:xfrm>
        <a:custGeom>
          <a:avLst/>
          <a:gdLst/>
          <a:ahLst/>
          <a:cxnLst/>
          <a:rect l="0" t="0" r="0" b="0"/>
          <a:pathLst>
            <a:path>
              <a:moveTo>
                <a:pt x="0" y="0"/>
              </a:moveTo>
              <a:lnTo>
                <a:pt x="0" y="152519"/>
              </a:lnTo>
              <a:lnTo>
                <a:pt x="878800" y="152519"/>
              </a:lnTo>
              <a:lnTo>
                <a:pt x="878800" y="3050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865280-DD62-A047-BBF3-2741BA769C12}">
      <dsp:nvSpPr>
        <dsp:cNvPr id="0" name=""/>
        <dsp:cNvSpPr/>
      </dsp:nvSpPr>
      <dsp:spPr>
        <a:xfrm>
          <a:off x="1690001" y="1670930"/>
          <a:ext cx="878800" cy="305038"/>
        </a:xfrm>
        <a:custGeom>
          <a:avLst/>
          <a:gdLst/>
          <a:ahLst/>
          <a:cxnLst/>
          <a:rect l="0" t="0" r="0" b="0"/>
          <a:pathLst>
            <a:path>
              <a:moveTo>
                <a:pt x="878800" y="0"/>
              </a:moveTo>
              <a:lnTo>
                <a:pt x="878800" y="152519"/>
              </a:lnTo>
              <a:lnTo>
                <a:pt x="0" y="152519"/>
              </a:lnTo>
              <a:lnTo>
                <a:pt x="0" y="3050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CC1EDA-89BF-BE4B-8CD2-16827EAF773B}">
      <dsp:nvSpPr>
        <dsp:cNvPr id="0" name=""/>
        <dsp:cNvSpPr/>
      </dsp:nvSpPr>
      <dsp:spPr>
        <a:xfrm>
          <a:off x="2568802" y="639611"/>
          <a:ext cx="2851859" cy="305038"/>
        </a:xfrm>
        <a:custGeom>
          <a:avLst/>
          <a:gdLst/>
          <a:ahLst/>
          <a:cxnLst/>
          <a:rect l="0" t="0" r="0" b="0"/>
          <a:pathLst>
            <a:path>
              <a:moveTo>
                <a:pt x="2851859" y="0"/>
              </a:moveTo>
              <a:lnTo>
                <a:pt x="2851859" y="152519"/>
              </a:lnTo>
              <a:lnTo>
                <a:pt x="0" y="152519"/>
              </a:lnTo>
              <a:lnTo>
                <a:pt x="0" y="3050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1BB7DA-8F0D-FD40-96B5-0306FAD0B637}">
      <dsp:nvSpPr>
        <dsp:cNvPr id="0" name=""/>
        <dsp:cNvSpPr/>
      </dsp:nvSpPr>
      <dsp:spPr>
        <a:xfrm>
          <a:off x="1071551" y="92214"/>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EBB0C-ACFB-5F45-B279-DE0F2A0808BB}">
      <dsp:nvSpPr>
        <dsp:cNvPr id="0" name=""/>
        <dsp:cNvSpPr/>
      </dsp:nvSpPr>
      <dsp:spPr>
        <a:xfrm>
          <a:off x="1071551" y="92214"/>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74EC42-2D74-AF4F-A6E4-D261976D4C08}">
      <dsp:nvSpPr>
        <dsp:cNvPr id="0" name=""/>
        <dsp:cNvSpPr/>
      </dsp:nvSpPr>
      <dsp:spPr>
        <a:xfrm>
          <a:off x="708411" y="222944"/>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Choice/Fee-basis</a:t>
          </a:r>
        </a:p>
      </dsp:txBody>
      <dsp:txXfrm>
        <a:off x="708411" y="222944"/>
        <a:ext cx="1452562" cy="464820"/>
      </dsp:txXfrm>
    </dsp:sp>
    <dsp:sp modelId="{9842DAA0-775E-AC4B-9FB0-CA18B680AC54}">
      <dsp:nvSpPr>
        <dsp:cNvPr id="0" name=""/>
        <dsp:cNvSpPr/>
      </dsp:nvSpPr>
      <dsp:spPr>
        <a:xfrm>
          <a:off x="6987660" y="-164268"/>
          <a:ext cx="1050805" cy="91260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EC43E0-4C84-3D4A-A03F-32132E085545}">
      <dsp:nvSpPr>
        <dsp:cNvPr id="0" name=""/>
        <dsp:cNvSpPr/>
      </dsp:nvSpPr>
      <dsp:spPr>
        <a:xfrm>
          <a:off x="6987660" y="-164268"/>
          <a:ext cx="1050805" cy="91260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B0DA6E-2B28-CB4D-A747-2FB3F3B440B0}">
      <dsp:nvSpPr>
        <dsp:cNvPr id="0" name=""/>
        <dsp:cNvSpPr/>
      </dsp:nvSpPr>
      <dsp:spPr>
        <a:xfrm>
          <a:off x="6462258" y="0"/>
          <a:ext cx="2101611" cy="584064"/>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Addiction</a:t>
          </a:r>
        </a:p>
      </dsp:txBody>
      <dsp:txXfrm>
        <a:off x="6462258" y="0"/>
        <a:ext cx="2101611" cy="584064"/>
      </dsp:txXfrm>
    </dsp:sp>
    <dsp:sp modelId="{C81B8430-D750-CE43-B255-CFFD46509AA6}">
      <dsp:nvSpPr>
        <dsp:cNvPr id="0" name=""/>
        <dsp:cNvSpPr/>
      </dsp:nvSpPr>
      <dsp:spPr>
        <a:xfrm>
          <a:off x="4941254" y="60619"/>
          <a:ext cx="958814" cy="57899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13BCA4-C961-2C4B-A5A3-E4ABEC017EAF}">
      <dsp:nvSpPr>
        <dsp:cNvPr id="0" name=""/>
        <dsp:cNvSpPr/>
      </dsp:nvSpPr>
      <dsp:spPr>
        <a:xfrm>
          <a:off x="4941254" y="60619"/>
          <a:ext cx="958814" cy="57899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2AECEC-7287-734C-8D68-31E58246E9F7}">
      <dsp:nvSpPr>
        <dsp:cNvPr id="0" name=""/>
        <dsp:cNvSpPr/>
      </dsp:nvSpPr>
      <dsp:spPr>
        <a:xfrm>
          <a:off x="4461847" y="164838"/>
          <a:ext cx="1917629" cy="370554"/>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Consult</a:t>
          </a:r>
        </a:p>
      </dsp:txBody>
      <dsp:txXfrm>
        <a:off x="4461847" y="164838"/>
        <a:ext cx="1917629" cy="370554"/>
      </dsp:txXfrm>
    </dsp:sp>
    <dsp:sp modelId="{CD7CC2F0-EDE2-1946-AC52-4A882FCCFFBB}">
      <dsp:nvSpPr>
        <dsp:cNvPr id="0" name=""/>
        <dsp:cNvSpPr/>
      </dsp:nvSpPr>
      <dsp:spPr>
        <a:xfrm>
          <a:off x="2205661" y="944649"/>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7EB7C3-48AC-E948-BBAF-3129820D2C8C}">
      <dsp:nvSpPr>
        <dsp:cNvPr id="0" name=""/>
        <dsp:cNvSpPr/>
      </dsp:nvSpPr>
      <dsp:spPr>
        <a:xfrm>
          <a:off x="2205661" y="944649"/>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B719C8-145E-2248-9161-7145B794FE72}">
      <dsp:nvSpPr>
        <dsp:cNvPr id="0" name=""/>
        <dsp:cNvSpPr/>
      </dsp:nvSpPr>
      <dsp:spPr>
        <a:xfrm>
          <a:off x="1842521" y="1075379"/>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BHIP</a:t>
          </a:r>
        </a:p>
      </dsp:txBody>
      <dsp:txXfrm>
        <a:off x="1842521" y="1075379"/>
        <a:ext cx="1452562" cy="464820"/>
      </dsp:txXfrm>
    </dsp:sp>
    <dsp:sp modelId="{DB20D390-3BF2-FE4B-97C1-B3EC995CD8AC}">
      <dsp:nvSpPr>
        <dsp:cNvPr id="0" name=""/>
        <dsp:cNvSpPr/>
      </dsp:nvSpPr>
      <dsp:spPr>
        <a:xfrm>
          <a:off x="1326861" y="1975968"/>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372354-5EDF-0C4C-A19D-98A4B93C3D4E}">
      <dsp:nvSpPr>
        <dsp:cNvPr id="0" name=""/>
        <dsp:cNvSpPr/>
      </dsp:nvSpPr>
      <dsp:spPr>
        <a:xfrm>
          <a:off x="1326861" y="1975968"/>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B9ADCC-06F3-7640-A28E-D437DB5A84AF}">
      <dsp:nvSpPr>
        <dsp:cNvPr id="0" name=""/>
        <dsp:cNvSpPr/>
      </dsp:nvSpPr>
      <dsp:spPr>
        <a:xfrm>
          <a:off x="963720" y="2106699"/>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Tele-health</a:t>
          </a:r>
        </a:p>
      </dsp:txBody>
      <dsp:txXfrm>
        <a:off x="963720" y="2106699"/>
        <a:ext cx="1452562" cy="464820"/>
      </dsp:txXfrm>
    </dsp:sp>
    <dsp:sp modelId="{318B21CB-7F58-FA4D-84FC-61FF7EE1CD41}">
      <dsp:nvSpPr>
        <dsp:cNvPr id="0" name=""/>
        <dsp:cNvSpPr/>
      </dsp:nvSpPr>
      <dsp:spPr>
        <a:xfrm>
          <a:off x="3084461" y="1975968"/>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F803FC-5E72-0148-904F-F39F017412B4}">
      <dsp:nvSpPr>
        <dsp:cNvPr id="0" name=""/>
        <dsp:cNvSpPr/>
      </dsp:nvSpPr>
      <dsp:spPr>
        <a:xfrm>
          <a:off x="3084461" y="1975968"/>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23FB94-A9E9-8946-B2D1-4D9D71BF722D}">
      <dsp:nvSpPr>
        <dsp:cNvPr id="0" name=""/>
        <dsp:cNvSpPr/>
      </dsp:nvSpPr>
      <dsp:spPr>
        <a:xfrm>
          <a:off x="2721321" y="2106699"/>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PCT </a:t>
          </a:r>
        </a:p>
      </dsp:txBody>
      <dsp:txXfrm>
        <a:off x="2721321" y="2106699"/>
        <a:ext cx="1452562" cy="464820"/>
      </dsp:txXfrm>
    </dsp:sp>
    <dsp:sp modelId="{2CD7AF01-90A1-B547-97E7-B6B99E079CCA}">
      <dsp:nvSpPr>
        <dsp:cNvPr id="0" name=""/>
        <dsp:cNvSpPr/>
      </dsp:nvSpPr>
      <dsp:spPr>
        <a:xfrm>
          <a:off x="4028627" y="3007287"/>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590081-D070-3445-8691-EFE206EFFB25}">
      <dsp:nvSpPr>
        <dsp:cNvPr id="0" name=""/>
        <dsp:cNvSpPr/>
      </dsp:nvSpPr>
      <dsp:spPr>
        <a:xfrm>
          <a:off x="4028627" y="3007287"/>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EBE42C-AAD0-3049-AB65-BE5D2F134428}">
      <dsp:nvSpPr>
        <dsp:cNvPr id="0" name=""/>
        <dsp:cNvSpPr/>
      </dsp:nvSpPr>
      <dsp:spPr>
        <a:xfrm>
          <a:off x="3665486" y="3138018"/>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PCT Tele-health</a:t>
          </a:r>
        </a:p>
      </dsp:txBody>
      <dsp:txXfrm>
        <a:off x="3665486" y="3138018"/>
        <a:ext cx="1452562" cy="464820"/>
      </dsp:txXfrm>
    </dsp:sp>
    <dsp:sp modelId="{058789C1-DF6F-474D-8A87-92DA8120619A}">
      <dsp:nvSpPr>
        <dsp:cNvPr id="0" name=""/>
        <dsp:cNvSpPr/>
      </dsp:nvSpPr>
      <dsp:spPr>
        <a:xfrm>
          <a:off x="3963262" y="944649"/>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AFBA12-008F-1C48-BA54-2534519CD831}">
      <dsp:nvSpPr>
        <dsp:cNvPr id="0" name=""/>
        <dsp:cNvSpPr/>
      </dsp:nvSpPr>
      <dsp:spPr>
        <a:xfrm>
          <a:off x="3963262" y="944649"/>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A297A9-1A7F-BD44-97C4-295ACF7D7A5F}">
      <dsp:nvSpPr>
        <dsp:cNvPr id="0" name=""/>
        <dsp:cNvSpPr/>
      </dsp:nvSpPr>
      <dsp:spPr>
        <a:xfrm>
          <a:off x="3600121" y="1075379"/>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SMI</a:t>
          </a:r>
        </a:p>
      </dsp:txBody>
      <dsp:txXfrm>
        <a:off x="3600121" y="1075379"/>
        <a:ext cx="1452562" cy="464820"/>
      </dsp:txXfrm>
    </dsp:sp>
    <dsp:sp modelId="{19A26726-E453-B14A-B533-B5AD3BE2A1F8}">
      <dsp:nvSpPr>
        <dsp:cNvPr id="0" name=""/>
        <dsp:cNvSpPr/>
      </dsp:nvSpPr>
      <dsp:spPr>
        <a:xfrm>
          <a:off x="5720862" y="944649"/>
          <a:ext cx="726281" cy="72628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D9623D-D6FA-2B4B-B7A9-57F1A78C512F}">
      <dsp:nvSpPr>
        <dsp:cNvPr id="0" name=""/>
        <dsp:cNvSpPr/>
      </dsp:nvSpPr>
      <dsp:spPr>
        <a:xfrm>
          <a:off x="5720862" y="944649"/>
          <a:ext cx="726281" cy="72628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A30E98-80B1-1540-80C5-2EFA53766E11}">
      <dsp:nvSpPr>
        <dsp:cNvPr id="0" name=""/>
        <dsp:cNvSpPr/>
      </dsp:nvSpPr>
      <dsp:spPr>
        <a:xfrm>
          <a:off x="5357722" y="1075379"/>
          <a:ext cx="1452562" cy="46482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WCC</a:t>
          </a:r>
        </a:p>
      </dsp:txBody>
      <dsp:txXfrm>
        <a:off x="5357722" y="1075379"/>
        <a:ext cx="1452562" cy="464820"/>
      </dsp:txXfrm>
    </dsp:sp>
    <dsp:sp modelId="{B11CDBDD-3D50-734F-8732-ED76CF2F5B1C}">
      <dsp:nvSpPr>
        <dsp:cNvPr id="0" name=""/>
        <dsp:cNvSpPr/>
      </dsp:nvSpPr>
      <dsp:spPr>
        <a:xfrm>
          <a:off x="7586192" y="1040416"/>
          <a:ext cx="941739" cy="492701"/>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05CDA1-ED8A-A644-BF29-31D5BB815414}">
      <dsp:nvSpPr>
        <dsp:cNvPr id="0" name=""/>
        <dsp:cNvSpPr/>
      </dsp:nvSpPr>
      <dsp:spPr>
        <a:xfrm>
          <a:off x="7586192" y="1040416"/>
          <a:ext cx="941739" cy="492701"/>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A061A9-1210-844B-9CCE-0E7D5E793204}">
      <dsp:nvSpPr>
        <dsp:cNvPr id="0" name=""/>
        <dsp:cNvSpPr/>
      </dsp:nvSpPr>
      <dsp:spPr>
        <a:xfrm>
          <a:off x="7115322" y="1129103"/>
          <a:ext cx="1883479" cy="31532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entury Gothic"/>
              <a:cs typeface="Century Gothic"/>
            </a:rPr>
            <a:t>Trainees</a:t>
          </a:r>
        </a:p>
      </dsp:txBody>
      <dsp:txXfrm>
        <a:off x="7115322" y="1129103"/>
        <a:ext cx="1883479" cy="3153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E9B4A-140B-9141-9010-90834ED5F277}">
      <dsp:nvSpPr>
        <dsp:cNvPr id="0" name=""/>
        <dsp:cNvSpPr/>
      </dsp:nvSpPr>
      <dsp:spPr>
        <a:xfrm>
          <a:off x="2155507" y="2277603"/>
          <a:ext cx="1784985" cy="178498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latin typeface="Century Gothic"/>
              <a:cs typeface="Century Gothic"/>
            </a:rPr>
            <a:t>Modeling to Learn</a:t>
          </a:r>
        </a:p>
      </dsp:txBody>
      <dsp:txXfrm>
        <a:off x="2416912" y="2539008"/>
        <a:ext cx="1262175" cy="1262175"/>
      </dsp:txXfrm>
    </dsp:sp>
    <dsp:sp modelId="{8096079E-47EA-5243-AD0E-0B2914289F4A}">
      <dsp:nvSpPr>
        <dsp:cNvPr id="0" name=""/>
        <dsp:cNvSpPr/>
      </dsp:nvSpPr>
      <dsp:spPr>
        <a:xfrm rot="12900000">
          <a:off x="871449" y="1920360"/>
          <a:ext cx="1510013" cy="5087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F46878-9DE4-F74A-A42E-5800FBD0D985}">
      <dsp:nvSpPr>
        <dsp:cNvPr id="0" name=""/>
        <dsp:cNvSpPr/>
      </dsp:nvSpPr>
      <dsp:spPr>
        <a:xfrm>
          <a:off x="160123" y="1063372"/>
          <a:ext cx="1695735" cy="135658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entury Gothic"/>
              <a:cs typeface="Century Gothic"/>
            </a:rPr>
            <a:t>Data Interface &amp; Scripts</a:t>
          </a:r>
        </a:p>
      </dsp:txBody>
      <dsp:txXfrm>
        <a:off x="199856" y="1103105"/>
        <a:ext cx="1616269" cy="1277122"/>
      </dsp:txXfrm>
    </dsp:sp>
    <dsp:sp modelId="{74CDC365-373B-3048-8299-F2F5410931A6}">
      <dsp:nvSpPr>
        <dsp:cNvPr id="0" name=""/>
        <dsp:cNvSpPr/>
      </dsp:nvSpPr>
      <dsp:spPr>
        <a:xfrm rot="16200000">
          <a:off x="2292993" y="1180352"/>
          <a:ext cx="1510013" cy="5087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8766723-B7F4-ED45-925C-D95AC6040D76}">
      <dsp:nvSpPr>
        <dsp:cNvPr id="0" name=""/>
        <dsp:cNvSpPr/>
      </dsp:nvSpPr>
      <dsp:spPr>
        <a:xfrm>
          <a:off x="2200132" y="1411"/>
          <a:ext cx="1695735" cy="135658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entury Gothic"/>
              <a:cs typeface="Century Gothic"/>
            </a:rPr>
            <a:t>Virtual Workshop</a:t>
          </a:r>
        </a:p>
      </dsp:txBody>
      <dsp:txXfrm>
        <a:off x="2239865" y="41144"/>
        <a:ext cx="1616269" cy="1277122"/>
      </dsp:txXfrm>
    </dsp:sp>
    <dsp:sp modelId="{277A6709-9A30-C64F-93EC-A3B530D81B5E}">
      <dsp:nvSpPr>
        <dsp:cNvPr id="0" name=""/>
        <dsp:cNvSpPr/>
      </dsp:nvSpPr>
      <dsp:spPr>
        <a:xfrm rot="19500000">
          <a:off x="3714536" y="1920360"/>
          <a:ext cx="1510013" cy="508720"/>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8A2505-1292-FD40-9794-EFEB547BA6AA}">
      <dsp:nvSpPr>
        <dsp:cNvPr id="0" name=""/>
        <dsp:cNvSpPr/>
      </dsp:nvSpPr>
      <dsp:spPr>
        <a:xfrm>
          <a:off x="4240140" y="1063372"/>
          <a:ext cx="1695735" cy="135658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entury Gothic"/>
              <a:cs typeface="Century Gothic"/>
            </a:rPr>
            <a:t>Simulation User-Interface</a:t>
          </a:r>
        </a:p>
      </dsp:txBody>
      <dsp:txXfrm>
        <a:off x="4279873" y="1103105"/>
        <a:ext cx="1616269" cy="12771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801E8-842C-F646-BB91-6EAE75577CB1}">
      <dsp:nvSpPr>
        <dsp:cNvPr id="0" name=""/>
        <dsp:cNvSpPr/>
      </dsp:nvSpPr>
      <dsp:spPr>
        <a:xfrm>
          <a:off x="1382862" y="322007"/>
          <a:ext cx="2720672" cy="2739006"/>
        </a:xfrm>
        <a:prstGeom prst="quadArrow">
          <a:avLst/>
        </a:prstGeom>
        <a:gradFill rotWithShape="0">
          <a:gsLst>
            <a:gs pos="0">
              <a:schemeClr val="lt1">
                <a:alpha val="50000"/>
                <a:hueOff val="0"/>
                <a:satOff val="0"/>
                <a:lumOff val="0"/>
                <a:alphaOff val="0"/>
                <a:tint val="50000"/>
                <a:satMod val="300000"/>
              </a:schemeClr>
            </a:gs>
            <a:gs pos="35000">
              <a:schemeClr val="lt1">
                <a:alpha val="50000"/>
                <a:hueOff val="0"/>
                <a:satOff val="0"/>
                <a:lumOff val="0"/>
                <a:alphaOff val="0"/>
                <a:tint val="37000"/>
                <a:satMod val="300000"/>
              </a:schemeClr>
            </a:gs>
            <a:gs pos="100000">
              <a:schemeClr val="l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entury Gothic" panose="020B0502020202020204" pitchFamily="34" charset="0"/>
              <a:cs typeface="Georgia"/>
            </a:rPr>
            <a:t>Value = Quality/Cost</a:t>
          </a:r>
        </a:p>
      </dsp:txBody>
      <dsp:txXfrm>
        <a:off x="1688938" y="1385434"/>
        <a:ext cx="2108520" cy="612152"/>
      </dsp:txXfrm>
    </dsp:sp>
    <dsp:sp modelId="{0C6BCA75-3D01-E049-BA46-8D019A68215C}">
      <dsp:nvSpPr>
        <dsp:cNvPr id="0" name=""/>
        <dsp:cNvSpPr/>
      </dsp:nvSpPr>
      <dsp:spPr>
        <a:xfrm>
          <a:off x="1588475" y="5362"/>
          <a:ext cx="2298858" cy="799350"/>
        </a:xfrm>
        <a:prstGeom prst="ellipse">
          <a:avLst/>
        </a:prstGeom>
        <a:solidFill>
          <a:schemeClr val="accent2">
            <a:lumMod val="40000"/>
            <a:lumOff val="60000"/>
            <a:alpha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Georgia"/>
            </a:rPr>
            <a:t>SAIL/Health Services</a:t>
          </a:r>
        </a:p>
      </dsp:txBody>
      <dsp:txXfrm>
        <a:off x="1925135" y="122424"/>
        <a:ext cx="1625538" cy="565226"/>
      </dsp:txXfrm>
    </dsp:sp>
    <dsp:sp modelId="{CBD25C39-5702-744B-BD72-A98790ACAC24}">
      <dsp:nvSpPr>
        <dsp:cNvPr id="0" name=""/>
        <dsp:cNvSpPr/>
      </dsp:nvSpPr>
      <dsp:spPr>
        <a:xfrm>
          <a:off x="3128259" y="1227519"/>
          <a:ext cx="2358138" cy="949218"/>
        </a:xfrm>
        <a:prstGeom prst="ellipse">
          <a:avLst/>
        </a:prstGeom>
        <a:solidFill>
          <a:schemeClr val="tx2">
            <a:lumMod val="40000"/>
            <a:lumOff val="60000"/>
            <a:alpha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Georgia"/>
            </a:rPr>
            <a:t>EBP Capacity/ Reach</a:t>
          </a:r>
        </a:p>
      </dsp:txBody>
      <dsp:txXfrm>
        <a:off x="3473600" y="1366529"/>
        <a:ext cx="1667456" cy="671198"/>
      </dsp:txXfrm>
    </dsp:sp>
    <dsp:sp modelId="{6474CCDD-3761-F84A-AFFE-75536AE985AD}">
      <dsp:nvSpPr>
        <dsp:cNvPr id="0" name=""/>
        <dsp:cNvSpPr/>
      </dsp:nvSpPr>
      <dsp:spPr>
        <a:xfrm>
          <a:off x="1593769" y="2583671"/>
          <a:ext cx="2298858" cy="799350"/>
        </a:xfrm>
        <a:prstGeom prst="ellipse">
          <a:avLst/>
        </a:prstGeom>
        <a:solidFill>
          <a:schemeClr val="bg1">
            <a:lumMod val="75000"/>
            <a:alpha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highlight>
                <a:srgbClr val="FFFF00"/>
              </a:highlight>
              <a:latin typeface="Century Gothic" panose="020B0502020202020204" pitchFamily="34" charset="0"/>
              <a:cs typeface="Georgia"/>
            </a:rPr>
            <a:t>PSD/QI Costs</a:t>
          </a:r>
        </a:p>
      </dsp:txBody>
      <dsp:txXfrm>
        <a:off x="1930429" y="2700733"/>
        <a:ext cx="1625538" cy="565226"/>
      </dsp:txXfrm>
    </dsp:sp>
    <dsp:sp modelId="{668B1E99-BFEE-B548-854B-6F4688D8A39D}">
      <dsp:nvSpPr>
        <dsp:cNvPr id="0" name=""/>
        <dsp:cNvSpPr/>
      </dsp:nvSpPr>
      <dsp:spPr>
        <a:xfrm>
          <a:off x="0" y="1216189"/>
          <a:ext cx="2358138" cy="949218"/>
        </a:xfrm>
        <a:prstGeom prst="ellipse">
          <a:avLst/>
        </a:prstGeom>
        <a:solidFill>
          <a:schemeClr val="accent2">
            <a:lumMod val="40000"/>
            <a:lumOff val="60000"/>
            <a:alpha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Georgia"/>
            </a:rPr>
            <a:t>General QI Functioning</a:t>
          </a:r>
        </a:p>
      </dsp:txBody>
      <dsp:txXfrm>
        <a:off x="345341" y="1355199"/>
        <a:ext cx="1667456" cy="6711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2C380-D319-0649-AB3B-6919DCC58C1D}">
      <dsp:nvSpPr>
        <dsp:cNvPr id="0" name=""/>
        <dsp:cNvSpPr/>
      </dsp:nvSpPr>
      <dsp:spPr>
        <a:xfrm>
          <a:off x="0" y="1357788"/>
          <a:ext cx="8229600" cy="1810385"/>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B81E84B-801B-8B41-9C82-B69FFB8BBCE4}">
      <dsp:nvSpPr>
        <dsp:cNvPr id="0" name=""/>
        <dsp:cNvSpPr/>
      </dsp:nvSpPr>
      <dsp:spPr>
        <a:xfrm>
          <a:off x="3706"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solidFill>
                <a:schemeClr val="tx2"/>
              </a:solidFill>
              <a:highlight>
                <a:srgbClr val="FFFF00"/>
              </a:highlight>
              <a:latin typeface="Century Gothic" panose="020B0502020202020204" pitchFamily="34" charset="0"/>
            </a:rPr>
            <a:t>Systems Thinking</a:t>
          </a:r>
        </a:p>
      </dsp:txBody>
      <dsp:txXfrm>
        <a:off x="3706" y="0"/>
        <a:ext cx="1782946" cy="1810385"/>
      </dsp:txXfrm>
    </dsp:sp>
    <dsp:sp modelId="{A14ACEA2-7B44-D142-B173-F5CCCAB1D471}">
      <dsp:nvSpPr>
        <dsp:cNvPr id="0" name=""/>
        <dsp:cNvSpPr/>
      </dsp:nvSpPr>
      <dsp:spPr>
        <a:xfrm>
          <a:off x="668881"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BF5491A-41EE-5946-8248-3D1FC8E0D34F}">
      <dsp:nvSpPr>
        <dsp:cNvPr id="0" name=""/>
        <dsp:cNvSpPr/>
      </dsp:nvSpPr>
      <dsp:spPr>
        <a:xfrm>
          <a:off x="1875800"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solidFill>
                <a:srgbClr val="FF0000"/>
              </a:solidFill>
              <a:latin typeface="Century Gothic" panose="020B0502020202020204" pitchFamily="34" charset="0"/>
            </a:rPr>
            <a:t>Psychological Safety</a:t>
          </a:r>
        </a:p>
      </dsp:txBody>
      <dsp:txXfrm>
        <a:off x="1875800" y="2715577"/>
        <a:ext cx="1782946" cy="1810385"/>
      </dsp:txXfrm>
    </dsp:sp>
    <dsp:sp modelId="{C26602B6-B7F4-F840-B92A-0BADBD3E28B3}">
      <dsp:nvSpPr>
        <dsp:cNvPr id="0" name=""/>
        <dsp:cNvSpPr/>
      </dsp:nvSpPr>
      <dsp:spPr>
        <a:xfrm>
          <a:off x="2540975"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0CAB6C0-2EE1-434F-80B3-D18500A64A18}">
      <dsp:nvSpPr>
        <dsp:cNvPr id="0" name=""/>
        <dsp:cNvSpPr/>
      </dsp:nvSpPr>
      <dsp:spPr>
        <a:xfrm>
          <a:off x="3747893"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solidFill>
                <a:srgbClr val="FF0000"/>
              </a:solidFill>
              <a:latin typeface="Century Gothic" panose="020B0502020202020204" pitchFamily="34" charset="0"/>
            </a:rPr>
            <a:t>Information Sharing</a:t>
          </a:r>
        </a:p>
      </dsp:txBody>
      <dsp:txXfrm>
        <a:off x="3747893" y="0"/>
        <a:ext cx="1782946" cy="1810385"/>
      </dsp:txXfrm>
    </dsp:sp>
    <dsp:sp modelId="{EA90683A-F585-6C4D-B446-8C754322419C}">
      <dsp:nvSpPr>
        <dsp:cNvPr id="0" name=""/>
        <dsp:cNvSpPr/>
      </dsp:nvSpPr>
      <dsp:spPr>
        <a:xfrm>
          <a:off x="4413068"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ADE26D0-4E83-A143-B5BE-D86EAB85C303}">
      <dsp:nvSpPr>
        <dsp:cNvPr id="0" name=""/>
        <dsp:cNvSpPr/>
      </dsp:nvSpPr>
      <dsp:spPr>
        <a:xfrm>
          <a:off x="5619987"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latin typeface="Century Gothic" panose="020B0502020202020204" pitchFamily="34" charset="0"/>
            </a:rPr>
            <a:t>Organizational Performance</a:t>
          </a:r>
        </a:p>
      </dsp:txBody>
      <dsp:txXfrm>
        <a:off x="5619987" y="2715577"/>
        <a:ext cx="1782946" cy="1810385"/>
      </dsp:txXfrm>
    </dsp:sp>
    <dsp:sp modelId="{975BDCDF-E7D4-8145-A165-567A729C25FA}">
      <dsp:nvSpPr>
        <dsp:cNvPr id="0" name=""/>
        <dsp:cNvSpPr/>
      </dsp:nvSpPr>
      <dsp:spPr>
        <a:xfrm>
          <a:off x="6285161"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2C380-D319-0649-AB3B-6919DCC58C1D}">
      <dsp:nvSpPr>
        <dsp:cNvPr id="0" name=""/>
        <dsp:cNvSpPr/>
      </dsp:nvSpPr>
      <dsp:spPr>
        <a:xfrm>
          <a:off x="0" y="1399663"/>
          <a:ext cx="8229600" cy="1810385"/>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776D834-8E2D-F14B-B4A3-1643F1904751}">
      <dsp:nvSpPr>
        <dsp:cNvPr id="0" name=""/>
        <dsp:cNvSpPr/>
      </dsp:nvSpPr>
      <dsp:spPr>
        <a:xfrm>
          <a:off x="3706"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highlight>
                <a:srgbClr val="C0C0C0"/>
              </a:highlight>
              <a:latin typeface="Century Gothic" panose="020B0502020202020204" pitchFamily="34" charset="0"/>
            </a:rPr>
            <a:t>Team coaching/context support</a:t>
          </a:r>
        </a:p>
      </dsp:txBody>
      <dsp:txXfrm>
        <a:off x="3706" y="0"/>
        <a:ext cx="1782946" cy="1810385"/>
      </dsp:txXfrm>
    </dsp:sp>
    <dsp:sp modelId="{8F95E9AB-0A43-C546-AB01-C9882F573156}">
      <dsp:nvSpPr>
        <dsp:cNvPr id="0" name=""/>
        <dsp:cNvSpPr/>
      </dsp:nvSpPr>
      <dsp:spPr>
        <a:xfrm>
          <a:off x="668881"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BF5491A-41EE-5946-8248-3D1FC8E0D34F}">
      <dsp:nvSpPr>
        <dsp:cNvPr id="0" name=""/>
        <dsp:cNvSpPr/>
      </dsp:nvSpPr>
      <dsp:spPr>
        <a:xfrm>
          <a:off x="1875800"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latin typeface="Century Gothic" panose="020B0502020202020204" pitchFamily="34" charset="0"/>
            </a:rPr>
            <a:t>Team </a:t>
          </a:r>
          <a:r>
            <a:rPr lang="en-US" sz="1700" kern="1200" dirty="0">
              <a:solidFill>
                <a:srgbClr val="FF0000"/>
              </a:solidFill>
              <a:latin typeface="Century Gothic" panose="020B0502020202020204" pitchFamily="34" charset="0"/>
            </a:rPr>
            <a:t>Psychological Safety</a:t>
          </a:r>
        </a:p>
      </dsp:txBody>
      <dsp:txXfrm>
        <a:off x="1875800" y="2715577"/>
        <a:ext cx="1782946" cy="1810385"/>
      </dsp:txXfrm>
    </dsp:sp>
    <dsp:sp modelId="{C26602B6-B7F4-F840-B92A-0BADBD3E28B3}">
      <dsp:nvSpPr>
        <dsp:cNvPr id="0" name=""/>
        <dsp:cNvSpPr/>
      </dsp:nvSpPr>
      <dsp:spPr>
        <a:xfrm>
          <a:off x="2540975"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0CAB6C0-2EE1-434F-80B3-D18500A64A18}">
      <dsp:nvSpPr>
        <dsp:cNvPr id="0" name=""/>
        <dsp:cNvSpPr/>
      </dsp:nvSpPr>
      <dsp:spPr>
        <a:xfrm>
          <a:off x="3747893"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solidFill>
                <a:srgbClr val="FF0000"/>
              </a:solidFill>
              <a:latin typeface="Century Gothic" panose="020B0502020202020204" pitchFamily="34" charset="0"/>
            </a:rPr>
            <a:t>Team Learning </a:t>
          </a:r>
          <a:r>
            <a:rPr lang="en-US" sz="1700" kern="1200" dirty="0">
              <a:latin typeface="Century Gothic" panose="020B0502020202020204" pitchFamily="34" charset="0"/>
            </a:rPr>
            <a:t>Behavior</a:t>
          </a:r>
        </a:p>
      </dsp:txBody>
      <dsp:txXfrm>
        <a:off x="3747893" y="0"/>
        <a:ext cx="1782946" cy="1810385"/>
      </dsp:txXfrm>
    </dsp:sp>
    <dsp:sp modelId="{EA90683A-F585-6C4D-B446-8C754322419C}">
      <dsp:nvSpPr>
        <dsp:cNvPr id="0" name=""/>
        <dsp:cNvSpPr/>
      </dsp:nvSpPr>
      <dsp:spPr>
        <a:xfrm>
          <a:off x="4413068"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ADE26D0-4E83-A143-B5BE-D86EAB85C303}">
      <dsp:nvSpPr>
        <dsp:cNvPr id="0" name=""/>
        <dsp:cNvSpPr/>
      </dsp:nvSpPr>
      <dsp:spPr>
        <a:xfrm>
          <a:off x="5619987"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latin typeface="Century Gothic" panose="020B0502020202020204" pitchFamily="34" charset="0"/>
            </a:rPr>
            <a:t>Team Performance</a:t>
          </a:r>
        </a:p>
      </dsp:txBody>
      <dsp:txXfrm>
        <a:off x="5619987" y="2715577"/>
        <a:ext cx="1782946" cy="1810385"/>
      </dsp:txXfrm>
    </dsp:sp>
    <dsp:sp modelId="{975BDCDF-E7D4-8145-A165-567A729C25FA}">
      <dsp:nvSpPr>
        <dsp:cNvPr id="0" name=""/>
        <dsp:cNvSpPr/>
      </dsp:nvSpPr>
      <dsp:spPr>
        <a:xfrm>
          <a:off x="6285161" y="2036683"/>
          <a:ext cx="452596" cy="45259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8DBDF-94BB-5C4E-B2F6-90B158A092A1}">
      <dsp:nvSpPr>
        <dsp:cNvPr id="0" name=""/>
        <dsp:cNvSpPr/>
      </dsp:nvSpPr>
      <dsp:spPr>
        <a:xfrm>
          <a:off x="4526570" y="3533629"/>
          <a:ext cx="3509178" cy="237824"/>
        </a:xfrm>
        <a:custGeom>
          <a:avLst/>
          <a:gdLst/>
          <a:ahLst/>
          <a:cxnLst/>
          <a:rect l="0" t="0" r="0" b="0"/>
          <a:pathLst>
            <a:path>
              <a:moveTo>
                <a:pt x="0" y="0"/>
              </a:moveTo>
              <a:lnTo>
                <a:pt x="0" y="162070"/>
              </a:lnTo>
              <a:lnTo>
                <a:pt x="3509178" y="162070"/>
              </a:lnTo>
              <a:lnTo>
                <a:pt x="3509178" y="2378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F9C97C-7659-AE49-AFD0-68B4B894080D}">
      <dsp:nvSpPr>
        <dsp:cNvPr id="0" name=""/>
        <dsp:cNvSpPr/>
      </dsp:nvSpPr>
      <dsp:spPr>
        <a:xfrm>
          <a:off x="4526570" y="3533629"/>
          <a:ext cx="1448747" cy="237824"/>
        </a:xfrm>
        <a:custGeom>
          <a:avLst/>
          <a:gdLst/>
          <a:ahLst/>
          <a:cxnLst/>
          <a:rect l="0" t="0" r="0" b="0"/>
          <a:pathLst>
            <a:path>
              <a:moveTo>
                <a:pt x="0" y="0"/>
              </a:moveTo>
              <a:lnTo>
                <a:pt x="0" y="162070"/>
              </a:lnTo>
              <a:lnTo>
                <a:pt x="1448747" y="162070"/>
              </a:lnTo>
              <a:lnTo>
                <a:pt x="1448747" y="2378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78756D-418C-1A43-BF42-A2D7E5614CF1}">
      <dsp:nvSpPr>
        <dsp:cNvPr id="0" name=""/>
        <dsp:cNvSpPr/>
      </dsp:nvSpPr>
      <dsp:spPr>
        <a:xfrm>
          <a:off x="3665460" y="3533629"/>
          <a:ext cx="861109" cy="237824"/>
        </a:xfrm>
        <a:custGeom>
          <a:avLst/>
          <a:gdLst/>
          <a:ahLst/>
          <a:cxnLst/>
          <a:rect l="0" t="0" r="0" b="0"/>
          <a:pathLst>
            <a:path>
              <a:moveTo>
                <a:pt x="861109" y="0"/>
              </a:moveTo>
              <a:lnTo>
                <a:pt x="861109" y="162070"/>
              </a:lnTo>
              <a:lnTo>
                <a:pt x="0" y="162070"/>
              </a:lnTo>
              <a:lnTo>
                <a:pt x="0" y="2378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6F8FBE-C20C-964F-A0EF-9EC13D033417}">
      <dsp:nvSpPr>
        <dsp:cNvPr id="0" name=""/>
        <dsp:cNvSpPr/>
      </dsp:nvSpPr>
      <dsp:spPr>
        <a:xfrm>
          <a:off x="1111603" y="3533629"/>
          <a:ext cx="3414966" cy="237824"/>
        </a:xfrm>
        <a:custGeom>
          <a:avLst/>
          <a:gdLst/>
          <a:ahLst/>
          <a:cxnLst/>
          <a:rect l="0" t="0" r="0" b="0"/>
          <a:pathLst>
            <a:path>
              <a:moveTo>
                <a:pt x="3414966" y="0"/>
              </a:moveTo>
              <a:lnTo>
                <a:pt x="3414966" y="162070"/>
              </a:lnTo>
              <a:lnTo>
                <a:pt x="0" y="162070"/>
              </a:lnTo>
              <a:lnTo>
                <a:pt x="0" y="23782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7108EC-0C0F-E24C-A948-681995BD475D}">
      <dsp:nvSpPr>
        <dsp:cNvPr id="0" name=""/>
        <dsp:cNvSpPr/>
      </dsp:nvSpPr>
      <dsp:spPr>
        <a:xfrm>
          <a:off x="3512319" y="2454980"/>
          <a:ext cx="2028500" cy="1078648"/>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740160F-F3B3-F94C-B222-FDC36976F6EE}">
      <dsp:nvSpPr>
        <dsp:cNvPr id="0" name=""/>
        <dsp:cNvSpPr/>
      </dsp:nvSpPr>
      <dsp:spPr>
        <a:xfrm>
          <a:off x="3603179" y="2541297"/>
          <a:ext cx="2028500" cy="1078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entury Gothic"/>
              <a:cs typeface="Century Gothic"/>
            </a:rPr>
            <a:t>Care System</a:t>
          </a:r>
        </a:p>
      </dsp:txBody>
      <dsp:txXfrm>
        <a:off x="3634772" y="2572890"/>
        <a:ext cx="1965314" cy="1015462"/>
      </dsp:txXfrm>
    </dsp:sp>
    <dsp:sp modelId="{D27BB038-4161-AD4B-86A6-9B05E52456D6}">
      <dsp:nvSpPr>
        <dsp:cNvPr id="0" name=""/>
        <dsp:cNvSpPr/>
      </dsp:nvSpPr>
      <dsp:spPr>
        <a:xfrm>
          <a:off x="3141" y="3771454"/>
          <a:ext cx="2216923" cy="1078648"/>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A07067D-36AD-8F4C-99A2-EE36347FB424}">
      <dsp:nvSpPr>
        <dsp:cNvPr id="0" name=""/>
        <dsp:cNvSpPr/>
      </dsp:nvSpPr>
      <dsp:spPr>
        <a:xfrm>
          <a:off x="94001" y="3857770"/>
          <a:ext cx="2216923" cy="1078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entury Gothic"/>
              <a:cs typeface="Century Gothic"/>
            </a:rPr>
            <a:t>Regulatory environment</a:t>
          </a:r>
        </a:p>
      </dsp:txBody>
      <dsp:txXfrm>
        <a:off x="125594" y="3889363"/>
        <a:ext cx="2153737" cy="1015462"/>
      </dsp:txXfrm>
    </dsp:sp>
    <dsp:sp modelId="{DB3E8209-44CF-3645-8475-1AD98E9B7803}">
      <dsp:nvSpPr>
        <dsp:cNvPr id="0" name=""/>
        <dsp:cNvSpPr/>
      </dsp:nvSpPr>
      <dsp:spPr>
        <a:xfrm>
          <a:off x="2401784" y="3771454"/>
          <a:ext cx="2527352" cy="107864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E250F2-1762-8340-AE5B-AF2736B6D5BE}">
      <dsp:nvSpPr>
        <dsp:cNvPr id="0" name=""/>
        <dsp:cNvSpPr/>
      </dsp:nvSpPr>
      <dsp:spPr>
        <a:xfrm>
          <a:off x="2492643" y="3857770"/>
          <a:ext cx="2527352" cy="1078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entury Gothic"/>
              <a:cs typeface="Century Gothic"/>
            </a:rPr>
            <a:t>Organizations facilitate </a:t>
          </a:r>
          <a:r>
            <a:rPr lang="en-US" sz="2500" kern="1200" dirty="0">
              <a:solidFill>
                <a:srgbClr val="FF0000"/>
              </a:solidFill>
              <a:latin typeface="Century Gothic"/>
              <a:cs typeface="Century Gothic"/>
            </a:rPr>
            <a:t>teams</a:t>
          </a:r>
        </a:p>
      </dsp:txBody>
      <dsp:txXfrm>
        <a:off x="2524236" y="3889363"/>
        <a:ext cx="2464166" cy="1015462"/>
      </dsp:txXfrm>
    </dsp:sp>
    <dsp:sp modelId="{44DABB06-8572-F842-B406-1040B954D44D}">
      <dsp:nvSpPr>
        <dsp:cNvPr id="0" name=""/>
        <dsp:cNvSpPr/>
      </dsp:nvSpPr>
      <dsp:spPr>
        <a:xfrm>
          <a:off x="5110855" y="3771454"/>
          <a:ext cx="1728923" cy="107864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F8BBD2-DE90-7F41-A00B-DB61752F8250}">
      <dsp:nvSpPr>
        <dsp:cNvPr id="0" name=""/>
        <dsp:cNvSpPr/>
      </dsp:nvSpPr>
      <dsp:spPr>
        <a:xfrm>
          <a:off x="5201715" y="3857770"/>
          <a:ext cx="1728923" cy="1078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entury Gothic"/>
              <a:cs typeface="Century Gothic"/>
            </a:rPr>
            <a:t>Patient-centered </a:t>
          </a:r>
          <a:r>
            <a:rPr lang="en-US" sz="2500" kern="1200" dirty="0">
              <a:solidFill>
                <a:srgbClr val="FF0000"/>
              </a:solidFill>
              <a:latin typeface="Century Gothic"/>
              <a:cs typeface="Century Gothic"/>
            </a:rPr>
            <a:t>teams</a:t>
          </a:r>
        </a:p>
      </dsp:txBody>
      <dsp:txXfrm>
        <a:off x="5233308" y="3889363"/>
        <a:ext cx="1665737" cy="1015462"/>
      </dsp:txXfrm>
    </dsp:sp>
    <dsp:sp modelId="{859EABA0-002B-4343-B21A-1612B30DDE05}">
      <dsp:nvSpPr>
        <dsp:cNvPr id="0" name=""/>
        <dsp:cNvSpPr/>
      </dsp:nvSpPr>
      <dsp:spPr>
        <a:xfrm>
          <a:off x="7021498" y="3771454"/>
          <a:ext cx="2028500" cy="107864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085E4E-C88F-624E-8B6D-EC2C12FA163C}">
      <dsp:nvSpPr>
        <dsp:cNvPr id="0" name=""/>
        <dsp:cNvSpPr/>
      </dsp:nvSpPr>
      <dsp:spPr>
        <a:xfrm>
          <a:off x="7112357" y="3857770"/>
          <a:ext cx="2028500" cy="1078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Century Gothic"/>
              <a:cs typeface="Century Gothic"/>
            </a:rPr>
            <a:t>Population</a:t>
          </a:r>
          <a:r>
            <a:rPr lang="en-US" sz="2500" kern="1200" dirty="0">
              <a:solidFill>
                <a:srgbClr val="FF0000"/>
              </a:solidFill>
              <a:latin typeface="Century Gothic"/>
              <a:cs typeface="Century Gothic"/>
            </a:rPr>
            <a:t> Outcomes</a:t>
          </a:r>
        </a:p>
      </dsp:txBody>
      <dsp:txXfrm>
        <a:off x="7143950" y="3889363"/>
        <a:ext cx="1965314" cy="1015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0EC6C-0E02-2841-9873-1CFAE58F1144}">
      <dsp:nvSpPr>
        <dsp:cNvPr id="0" name=""/>
        <dsp:cNvSpPr/>
      </dsp:nvSpPr>
      <dsp:spPr>
        <a:xfrm>
          <a:off x="778261" y="1297"/>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1" kern="1200" dirty="0">
              <a:latin typeface="Century Gothic"/>
              <a:cs typeface="Century Gothic"/>
            </a:rPr>
            <a:t>Safe</a:t>
          </a:r>
        </a:p>
      </dsp:txBody>
      <dsp:txXfrm>
        <a:off x="778261" y="1297"/>
        <a:ext cx="2797616" cy="1437858"/>
      </dsp:txXfrm>
    </dsp:sp>
    <dsp:sp modelId="{067B2BB6-4DCF-2B41-A432-E114214E4D4E}">
      <dsp:nvSpPr>
        <dsp:cNvPr id="0" name=""/>
        <dsp:cNvSpPr/>
      </dsp:nvSpPr>
      <dsp:spPr>
        <a:xfrm>
          <a:off x="3815521" y="1297"/>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FF0000"/>
              </a:solidFill>
              <a:latin typeface="Century Gothic"/>
              <a:cs typeface="Century Gothic"/>
            </a:rPr>
            <a:t>Effective</a:t>
          </a:r>
        </a:p>
      </dsp:txBody>
      <dsp:txXfrm>
        <a:off x="3815521" y="1297"/>
        <a:ext cx="2797616" cy="1437858"/>
      </dsp:txXfrm>
    </dsp:sp>
    <dsp:sp modelId="{8BF58BB9-6434-EF4F-A7B0-5CFC7622F453}">
      <dsp:nvSpPr>
        <dsp:cNvPr id="0" name=""/>
        <dsp:cNvSpPr/>
      </dsp:nvSpPr>
      <dsp:spPr>
        <a:xfrm>
          <a:off x="778261" y="1678798"/>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Efficient</a:t>
          </a:r>
        </a:p>
      </dsp:txBody>
      <dsp:txXfrm>
        <a:off x="778261" y="1678798"/>
        <a:ext cx="2797616" cy="1437858"/>
      </dsp:txXfrm>
    </dsp:sp>
    <dsp:sp modelId="{E6B8F1FF-3BF6-BF4A-8D51-227BA09126F4}">
      <dsp:nvSpPr>
        <dsp:cNvPr id="0" name=""/>
        <dsp:cNvSpPr/>
      </dsp:nvSpPr>
      <dsp:spPr>
        <a:xfrm>
          <a:off x="3815521" y="1678798"/>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Personalized</a:t>
          </a:r>
        </a:p>
      </dsp:txBody>
      <dsp:txXfrm>
        <a:off x="3815521" y="1678798"/>
        <a:ext cx="2797616" cy="1437858"/>
      </dsp:txXfrm>
    </dsp:sp>
    <dsp:sp modelId="{9310AB46-D0DA-E04A-BAF3-BB49D1E3A72E}">
      <dsp:nvSpPr>
        <dsp:cNvPr id="0" name=""/>
        <dsp:cNvSpPr/>
      </dsp:nvSpPr>
      <dsp:spPr>
        <a:xfrm>
          <a:off x="778261" y="3356300"/>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1" kern="1200" dirty="0">
              <a:latin typeface="Century Gothic"/>
              <a:cs typeface="Century Gothic"/>
            </a:rPr>
            <a:t>Timely</a:t>
          </a:r>
        </a:p>
      </dsp:txBody>
      <dsp:txXfrm>
        <a:off x="778261" y="3356300"/>
        <a:ext cx="2797616" cy="1437858"/>
      </dsp:txXfrm>
    </dsp:sp>
    <dsp:sp modelId="{8E506D44-F835-244B-A4A6-A3669F950DEA}">
      <dsp:nvSpPr>
        <dsp:cNvPr id="0" name=""/>
        <dsp:cNvSpPr/>
      </dsp:nvSpPr>
      <dsp:spPr>
        <a:xfrm>
          <a:off x="3815521" y="3356300"/>
          <a:ext cx="2797616" cy="1437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entury Gothic"/>
              <a:cs typeface="Century Gothic"/>
            </a:rPr>
            <a:t>Equitable</a:t>
          </a:r>
        </a:p>
      </dsp:txBody>
      <dsp:txXfrm>
        <a:off x="3815521" y="3356300"/>
        <a:ext cx="2797616" cy="14378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2D140-99D1-234F-8D6B-2591CC0943D2}">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264CA5B-7C51-7643-B711-8BC11C42B9F8}">
      <dsp:nvSpPr>
        <dsp:cNvPr id="0" name=""/>
        <dsp:cNvSpPr/>
      </dsp:nvSpPr>
      <dsp:spPr>
        <a:xfrm>
          <a:off x="0" y="1357788"/>
          <a:ext cx="2468880" cy="181038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entury Gothic"/>
              <a:cs typeface="Century Gothic"/>
            </a:rPr>
            <a:t>Teams </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General</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Specialty</a:t>
          </a:r>
        </a:p>
      </dsp:txBody>
      <dsp:txXfrm>
        <a:off x="88376" y="1446164"/>
        <a:ext cx="2292128" cy="1633633"/>
      </dsp:txXfrm>
    </dsp:sp>
    <dsp:sp modelId="{FF6C0E95-54BE-224A-B6E2-D81A98EF4941}">
      <dsp:nvSpPr>
        <dsp:cNvPr id="0" name=""/>
        <dsp:cNvSpPr/>
      </dsp:nvSpPr>
      <dsp:spPr>
        <a:xfrm>
          <a:off x="2880359" y="1357788"/>
          <a:ext cx="2468880" cy="181038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entury Gothic"/>
              <a:cs typeface="Century Gothic"/>
            </a:rPr>
            <a:t>Patients</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MH</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Addiction</a:t>
          </a:r>
        </a:p>
      </dsp:txBody>
      <dsp:txXfrm>
        <a:off x="2968735" y="1446164"/>
        <a:ext cx="2292128" cy="1633633"/>
      </dsp:txXfrm>
    </dsp:sp>
    <dsp:sp modelId="{59FEE28F-1C4B-304A-9E0B-DD5FF8B7B8AE}">
      <dsp:nvSpPr>
        <dsp:cNvPr id="0" name=""/>
        <dsp:cNvSpPr/>
      </dsp:nvSpPr>
      <dsp:spPr>
        <a:xfrm>
          <a:off x="5760720" y="1357788"/>
          <a:ext cx="2468880" cy="181038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Century Gothic"/>
              <a:cs typeface="Century Gothic"/>
            </a:rPr>
            <a:t>Providers</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Prescribe</a:t>
          </a:r>
        </a:p>
        <a:p>
          <a:pPr marL="228600" lvl="1" indent="-228600" algn="l" defTabSz="1066800">
            <a:lnSpc>
              <a:spcPct val="90000"/>
            </a:lnSpc>
            <a:spcBef>
              <a:spcPct val="0"/>
            </a:spcBef>
            <a:spcAft>
              <a:spcPct val="15000"/>
            </a:spcAft>
            <a:buChar char="•"/>
          </a:pPr>
          <a:r>
            <a:rPr lang="en-US" sz="2400" kern="1200" dirty="0">
              <a:latin typeface="Century Gothic"/>
              <a:cs typeface="Century Gothic"/>
            </a:rPr>
            <a:t>Therapy</a:t>
          </a:r>
        </a:p>
      </dsp:txBody>
      <dsp:txXfrm>
        <a:off x="5849096" y="1446164"/>
        <a:ext cx="2292128" cy="1633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908F8-31C8-4B07-B47E-7124A9C74DA0}">
      <dsp:nvSpPr>
        <dsp:cNvPr id="0" name=""/>
        <dsp:cNvSpPr/>
      </dsp:nvSpPr>
      <dsp:spPr>
        <a:xfrm>
          <a:off x="1378408" y="468594"/>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Plan</a:t>
          </a:r>
        </a:p>
      </dsp:txBody>
      <dsp:txXfrm>
        <a:off x="1419079" y="509265"/>
        <a:ext cx="1200440" cy="751816"/>
      </dsp:txXfrm>
    </dsp:sp>
    <dsp:sp modelId="{6AE083FC-0C3C-407E-BD64-7674869F9793}">
      <dsp:nvSpPr>
        <dsp:cNvPr id="0" name=""/>
        <dsp:cNvSpPr/>
      </dsp:nvSpPr>
      <dsp:spPr>
        <a:xfrm>
          <a:off x="641492" y="885174"/>
          <a:ext cx="2755614" cy="2755614"/>
        </a:xfrm>
        <a:custGeom>
          <a:avLst/>
          <a:gdLst/>
          <a:ahLst/>
          <a:cxnLst/>
          <a:rect l="0" t="0" r="0" b="0"/>
          <a:pathLst>
            <a:path>
              <a:moveTo>
                <a:pt x="2196036" y="269270"/>
              </a:moveTo>
              <a:arcTo wR="1377807" hR="1377807" stAng="183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069387-626E-4F28-A95D-88A805BF73B1}">
      <dsp:nvSpPr>
        <dsp:cNvPr id="0" name=""/>
        <dsp:cNvSpPr/>
      </dsp:nvSpPr>
      <dsp:spPr>
        <a:xfrm>
          <a:off x="2756216" y="1846402"/>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1" kern="1200" dirty="0">
              <a:solidFill>
                <a:srgbClr val="C00000"/>
              </a:solidFill>
              <a:latin typeface="Century Gothic" panose="020B0502020202020204" pitchFamily="34" charset="0"/>
            </a:rPr>
            <a:t>Do</a:t>
          </a:r>
        </a:p>
      </dsp:txBody>
      <dsp:txXfrm>
        <a:off x="2796887" y="1887073"/>
        <a:ext cx="1200440" cy="751816"/>
      </dsp:txXfrm>
    </dsp:sp>
    <dsp:sp modelId="{2D251585-C11C-43C7-B238-496F20B8197A}">
      <dsp:nvSpPr>
        <dsp:cNvPr id="0" name=""/>
        <dsp:cNvSpPr/>
      </dsp:nvSpPr>
      <dsp:spPr>
        <a:xfrm>
          <a:off x="641492" y="885174"/>
          <a:ext cx="2755614" cy="2755614"/>
        </a:xfrm>
        <a:custGeom>
          <a:avLst/>
          <a:gdLst/>
          <a:ahLst/>
          <a:cxnLst/>
          <a:rect l="0" t="0" r="0" b="0"/>
          <a:pathLst>
            <a:path>
              <a:moveTo>
                <a:pt x="2612883" y="1988495"/>
              </a:moveTo>
              <a:arcTo wR="1377807" hR="1377807" stAng="15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EB160BF-AFBD-452E-A887-2F3BE5EBE368}">
      <dsp:nvSpPr>
        <dsp:cNvPr id="0" name=""/>
        <dsp:cNvSpPr/>
      </dsp:nvSpPr>
      <dsp:spPr>
        <a:xfrm>
          <a:off x="1378408" y="3224209"/>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Study</a:t>
          </a:r>
        </a:p>
      </dsp:txBody>
      <dsp:txXfrm>
        <a:off x="1419079" y="3264880"/>
        <a:ext cx="1200440" cy="751816"/>
      </dsp:txXfrm>
    </dsp:sp>
    <dsp:sp modelId="{C232D9AE-948F-4D33-846F-BC50CE7FA553}">
      <dsp:nvSpPr>
        <dsp:cNvPr id="0" name=""/>
        <dsp:cNvSpPr/>
      </dsp:nvSpPr>
      <dsp:spPr>
        <a:xfrm>
          <a:off x="641492" y="885174"/>
          <a:ext cx="2755614" cy="2755614"/>
        </a:xfrm>
        <a:custGeom>
          <a:avLst/>
          <a:gdLst/>
          <a:ahLst/>
          <a:cxnLst/>
          <a:rect l="0" t="0" r="0" b="0"/>
          <a:pathLst>
            <a:path>
              <a:moveTo>
                <a:pt x="559578" y="2486344"/>
              </a:moveTo>
              <a:arcTo wR="1377807" hR="1377807" stAng="75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366B7EE-3E0B-43B4-A2B4-DAD488863781}">
      <dsp:nvSpPr>
        <dsp:cNvPr id="0" name=""/>
        <dsp:cNvSpPr/>
      </dsp:nvSpPr>
      <dsp:spPr>
        <a:xfrm>
          <a:off x="601" y="1846402"/>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Act</a:t>
          </a:r>
        </a:p>
      </dsp:txBody>
      <dsp:txXfrm>
        <a:off x="41272" y="1887073"/>
        <a:ext cx="1200440" cy="751816"/>
      </dsp:txXfrm>
    </dsp:sp>
    <dsp:sp modelId="{7A39CC5E-D4DE-41CD-83ED-B255645D94A1}">
      <dsp:nvSpPr>
        <dsp:cNvPr id="0" name=""/>
        <dsp:cNvSpPr/>
      </dsp:nvSpPr>
      <dsp:spPr>
        <a:xfrm>
          <a:off x="641492" y="885174"/>
          <a:ext cx="2755614" cy="2755614"/>
        </a:xfrm>
        <a:custGeom>
          <a:avLst/>
          <a:gdLst/>
          <a:ahLst/>
          <a:cxnLst/>
          <a:rect l="0" t="0" r="0" b="0"/>
          <a:pathLst>
            <a:path>
              <a:moveTo>
                <a:pt x="142731" y="767119"/>
              </a:moveTo>
              <a:arcTo wR="1377807" hR="1377807" stAng="123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908F8-31C8-4B07-B47E-7124A9C74DA0}">
      <dsp:nvSpPr>
        <dsp:cNvPr id="0" name=""/>
        <dsp:cNvSpPr/>
      </dsp:nvSpPr>
      <dsp:spPr>
        <a:xfrm>
          <a:off x="1378408" y="468594"/>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Plan</a:t>
          </a:r>
        </a:p>
      </dsp:txBody>
      <dsp:txXfrm>
        <a:off x="1419079" y="509265"/>
        <a:ext cx="1200440" cy="751816"/>
      </dsp:txXfrm>
    </dsp:sp>
    <dsp:sp modelId="{6AE083FC-0C3C-407E-BD64-7674869F9793}">
      <dsp:nvSpPr>
        <dsp:cNvPr id="0" name=""/>
        <dsp:cNvSpPr/>
      </dsp:nvSpPr>
      <dsp:spPr>
        <a:xfrm>
          <a:off x="641492" y="885174"/>
          <a:ext cx="2755614" cy="2755614"/>
        </a:xfrm>
        <a:custGeom>
          <a:avLst/>
          <a:gdLst/>
          <a:ahLst/>
          <a:cxnLst/>
          <a:rect l="0" t="0" r="0" b="0"/>
          <a:pathLst>
            <a:path>
              <a:moveTo>
                <a:pt x="2196036" y="269270"/>
              </a:moveTo>
              <a:arcTo wR="1377807" hR="1377807" stAng="183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4FBD573-36DA-4002-ACA0-A75EE2E8D956}">
      <dsp:nvSpPr>
        <dsp:cNvPr id="0" name=""/>
        <dsp:cNvSpPr/>
      </dsp:nvSpPr>
      <dsp:spPr>
        <a:xfrm>
          <a:off x="2756216" y="1846402"/>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1" kern="1200" dirty="0">
              <a:solidFill>
                <a:srgbClr val="FF0000"/>
              </a:solidFill>
              <a:latin typeface="Century Gothic" panose="020B0502020202020204" pitchFamily="34" charset="0"/>
            </a:rPr>
            <a:t>Study</a:t>
          </a:r>
        </a:p>
      </dsp:txBody>
      <dsp:txXfrm>
        <a:off x="2796887" y="1887073"/>
        <a:ext cx="1200440" cy="751816"/>
      </dsp:txXfrm>
    </dsp:sp>
    <dsp:sp modelId="{355C0B10-E54F-4EF8-B96F-B68CD876BDED}">
      <dsp:nvSpPr>
        <dsp:cNvPr id="0" name=""/>
        <dsp:cNvSpPr/>
      </dsp:nvSpPr>
      <dsp:spPr>
        <a:xfrm>
          <a:off x="641492" y="885174"/>
          <a:ext cx="2755614" cy="2755614"/>
        </a:xfrm>
        <a:custGeom>
          <a:avLst/>
          <a:gdLst/>
          <a:ahLst/>
          <a:cxnLst/>
          <a:rect l="0" t="0" r="0" b="0"/>
          <a:pathLst>
            <a:path>
              <a:moveTo>
                <a:pt x="2612883" y="1988495"/>
              </a:moveTo>
              <a:arcTo wR="1377807" hR="1377807" stAng="15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069387-626E-4F28-A95D-88A805BF73B1}">
      <dsp:nvSpPr>
        <dsp:cNvPr id="0" name=""/>
        <dsp:cNvSpPr/>
      </dsp:nvSpPr>
      <dsp:spPr>
        <a:xfrm>
          <a:off x="1378408" y="3224209"/>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Do</a:t>
          </a:r>
        </a:p>
      </dsp:txBody>
      <dsp:txXfrm>
        <a:off x="1419079" y="3264880"/>
        <a:ext cx="1200440" cy="751816"/>
      </dsp:txXfrm>
    </dsp:sp>
    <dsp:sp modelId="{2D251585-C11C-43C7-B238-496F20B8197A}">
      <dsp:nvSpPr>
        <dsp:cNvPr id="0" name=""/>
        <dsp:cNvSpPr/>
      </dsp:nvSpPr>
      <dsp:spPr>
        <a:xfrm>
          <a:off x="641492" y="885174"/>
          <a:ext cx="2755614" cy="2755614"/>
        </a:xfrm>
        <a:custGeom>
          <a:avLst/>
          <a:gdLst/>
          <a:ahLst/>
          <a:cxnLst/>
          <a:rect l="0" t="0" r="0" b="0"/>
          <a:pathLst>
            <a:path>
              <a:moveTo>
                <a:pt x="559578" y="2486344"/>
              </a:moveTo>
              <a:arcTo wR="1377807" hR="1377807" stAng="75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366B7EE-3E0B-43B4-A2B4-DAD488863781}">
      <dsp:nvSpPr>
        <dsp:cNvPr id="0" name=""/>
        <dsp:cNvSpPr/>
      </dsp:nvSpPr>
      <dsp:spPr>
        <a:xfrm>
          <a:off x="601" y="1846402"/>
          <a:ext cx="1281782" cy="833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pitchFamily="34" charset="0"/>
            </a:rPr>
            <a:t>Act</a:t>
          </a:r>
        </a:p>
      </dsp:txBody>
      <dsp:txXfrm>
        <a:off x="41272" y="1887073"/>
        <a:ext cx="1200440" cy="751816"/>
      </dsp:txXfrm>
    </dsp:sp>
    <dsp:sp modelId="{7A39CC5E-D4DE-41CD-83ED-B255645D94A1}">
      <dsp:nvSpPr>
        <dsp:cNvPr id="0" name=""/>
        <dsp:cNvSpPr/>
      </dsp:nvSpPr>
      <dsp:spPr>
        <a:xfrm>
          <a:off x="641492" y="885174"/>
          <a:ext cx="2755614" cy="2755614"/>
        </a:xfrm>
        <a:custGeom>
          <a:avLst/>
          <a:gdLst/>
          <a:ahLst/>
          <a:cxnLst/>
          <a:rect l="0" t="0" r="0" b="0"/>
          <a:pathLst>
            <a:path>
              <a:moveTo>
                <a:pt x="142731" y="767119"/>
              </a:moveTo>
              <a:arcTo wR="1377807" hR="1377807" stAng="123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7FD95-6225-4276-B55A-5721C21F677D}">
      <dsp:nvSpPr>
        <dsp:cNvPr id="0" name=""/>
        <dsp:cNvSpPr/>
      </dsp:nvSpPr>
      <dsp:spPr>
        <a:xfrm>
          <a:off x="3200404" y="52254"/>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National Center for PTSD</a:t>
          </a:r>
        </a:p>
      </dsp:txBody>
      <dsp:txXfrm>
        <a:off x="3235052" y="86902"/>
        <a:ext cx="2217349" cy="640472"/>
      </dsp:txXfrm>
    </dsp:sp>
    <dsp:sp modelId="{B77C5DFE-1683-4705-9D7F-AFF706D2133C}">
      <dsp:nvSpPr>
        <dsp:cNvPr id="0" name=""/>
        <dsp:cNvSpPr/>
      </dsp:nvSpPr>
      <dsp:spPr>
        <a:xfrm>
          <a:off x="2405607" y="493129"/>
          <a:ext cx="4922824" cy="4922824"/>
        </a:xfrm>
        <a:custGeom>
          <a:avLst/>
          <a:gdLst/>
          <a:ahLst/>
          <a:cxnLst/>
          <a:rect l="0" t="0" r="0" b="0"/>
          <a:pathLst>
            <a:path>
              <a:moveTo>
                <a:pt x="3089064" y="81369"/>
              </a:moveTo>
              <a:arcTo wR="2461412" hR="2461412" stAng="17086403" swAng="10831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385C05-74AD-4798-B6E2-42885CF9F4B1}">
      <dsp:nvSpPr>
        <dsp:cNvPr id="0" name=""/>
        <dsp:cNvSpPr/>
      </dsp:nvSpPr>
      <dsp:spPr>
        <a:xfrm>
          <a:off x="5409553" y="890437"/>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National Program Evaluation Resource Center (OMHO/PERC)</a:t>
          </a:r>
        </a:p>
      </dsp:txBody>
      <dsp:txXfrm>
        <a:off x="5444201" y="925085"/>
        <a:ext cx="2217349" cy="640472"/>
      </dsp:txXfrm>
    </dsp:sp>
    <dsp:sp modelId="{5181E8C2-64AB-43D7-8D4C-DC51907FB9C7}">
      <dsp:nvSpPr>
        <dsp:cNvPr id="0" name=""/>
        <dsp:cNvSpPr/>
      </dsp:nvSpPr>
      <dsp:spPr>
        <a:xfrm>
          <a:off x="2148633" y="282313"/>
          <a:ext cx="4922824" cy="4922824"/>
        </a:xfrm>
        <a:custGeom>
          <a:avLst/>
          <a:gdLst/>
          <a:ahLst/>
          <a:cxnLst/>
          <a:rect l="0" t="0" r="0" b="0"/>
          <a:pathLst>
            <a:path>
              <a:moveTo>
                <a:pt x="4647300" y="1329844"/>
              </a:moveTo>
              <a:arcTo wR="2461412" hR="2461412" stAng="19957846" swAng="186913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DDF247-EED6-45C0-BD27-49B9C09B2F80}">
      <dsp:nvSpPr>
        <dsp:cNvPr id="0" name=""/>
        <dsp:cNvSpPr/>
      </dsp:nvSpPr>
      <dsp:spPr>
        <a:xfrm>
          <a:off x="6172200" y="2919572"/>
          <a:ext cx="1651238" cy="9666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Veterans Engineering Resource Center (VERC)</a:t>
          </a:r>
        </a:p>
      </dsp:txBody>
      <dsp:txXfrm>
        <a:off x="6219387" y="2966759"/>
        <a:ext cx="1556864" cy="872252"/>
      </dsp:txXfrm>
    </dsp:sp>
    <dsp:sp modelId="{E857F20C-0D79-43E7-B65B-97CCCD37642F}">
      <dsp:nvSpPr>
        <dsp:cNvPr id="0" name=""/>
        <dsp:cNvSpPr/>
      </dsp:nvSpPr>
      <dsp:spPr>
        <a:xfrm>
          <a:off x="2221403" y="215965"/>
          <a:ext cx="4922824" cy="4922824"/>
        </a:xfrm>
        <a:custGeom>
          <a:avLst/>
          <a:gdLst/>
          <a:ahLst/>
          <a:cxnLst/>
          <a:rect l="0" t="0" r="0" b="0"/>
          <a:pathLst>
            <a:path>
              <a:moveTo>
                <a:pt x="4603655" y="3673577"/>
              </a:moveTo>
              <a:arcTo wR="2461412" hR="2461412" stAng="1770172" swAng="5261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EA8C0-7B8B-4540-9468-A5D0ADB461D1}">
      <dsp:nvSpPr>
        <dsp:cNvPr id="0" name=""/>
        <dsp:cNvSpPr/>
      </dsp:nvSpPr>
      <dsp:spPr>
        <a:xfrm>
          <a:off x="5175610" y="4204996"/>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Core Modeling Group of Frontline Staff</a:t>
          </a:r>
        </a:p>
      </dsp:txBody>
      <dsp:txXfrm>
        <a:off x="5210258" y="4239644"/>
        <a:ext cx="2217349" cy="640472"/>
      </dsp:txXfrm>
    </dsp:sp>
    <dsp:sp modelId="{8B5AC51E-9970-4E29-9662-82B6AE587BD0}">
      <dsp:nvSpPr>
        <dsp:cNvPr id="0" name=""/>
        <dsp:cNvSpPr/>
      </dsp:nvSpPr>
      <dsp:spPr>
        <a:xfrm>
          <a:off x="2117039" y="357987"/>
          <a:ext cx="4922824" cy="4922824"/>
        </a:xfrm>
        <a:custGeom>
          <a:avLst/>
          <a:gdLst/>
          <a:ahLst/>
          <a:cxnLst/>
          <a:rect l="0" t="0" r="0" b="0"/>
          <a:pathLst>
            <a:path>
              <a:moveTo>
                <a:pt x="3746057" y="4560992"/>
              </a:moveTo>
              <a:arcTo wR="2461412" hR="2461412" stAng="3512358" swAng="110745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973DD-5C43-423B-BEE3-837B9BD7A094}">
      <dsp:nvSpPr>
        <dsp:cNvPr id="0" name=""/>
        <dsp:cNvSpPr/>
      </dsp:nvSpPr>
      <dsp:spPr>
        <a:xfrm>
          <a:off x="4032475" y="4925927"/>
          <a:ext cx="1091951"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Full Staff</a:t>
          </a:r>
        </a:p>
      </dsp:txBody>
      <dsp:txXfrm>
        <a:off x="4067123" y="4960575"/>
        <a:ext cx="1022655" cy="640472"/>
      </dsp:txXfrm>
    </dsp:sp>
    <dsp:sp modelId="{11BAE220-A7C9-4251-BD6D-A755C7408B7E}">
      <dsp:nvSpPr>
        <dsp:cNvPr id="0" name=""/>
        <dsp:cNvSpPr/>
      </dsp:nvSpPr>
      <dsp:spPr>
        <a:xfrm>
          <a:off x="1511009" y="297404"/>
          <a:ext cx="4922824" cy="4922824"/>
        </a:xfrm>
        <a:custGeom>
          <a:avLst/>
          <a:gdLst/>
          <a:ahLst/>
          <a:cxnLst/>
          <a:rect l="0" t="0" r="0" b="0"/>
          <a:pathLst>
            <a:path>
              <a:moveTo>
                <a:pt x="2508626" y="4922371"/>
              </a:moveTo>
              <a:arcTo wR="2461412" hR="2461412" stAng="5334054" swAng="177890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3F6801-C58D-46A0-AB62-BABBCE1D0C49}">
      <dsp:nvSpPr>
        <dsp:cNvPr id="0" name=""/>
        <dsp:cNvSpPr/>
      </dsp:nvSpPr>
      <dsp:spPr>
        <a:xfrm>
          <a:off x="1295401" y="4205000"/>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Director of Outpatient Mental Health, MD</a:t>
          </a:r>
        </a:p>
      </dsp:txBody>
      <dsp:txXfrm>
        <a:off x="1330049" y="4239648"/>
        <a:ext cx="2217349" cy="640472"/>
      </dsp:txXfrm>
    </dsp:sp>
    <dsp:sp modelId="{2CC9CBB7-48CD-46CF-BC44-8ED319B94B5A}">
      <dsp:nvSpPr>
        <dsp:cNvPr id="0" name=""/>
        <dsp:cNvSpPr/>
      </dsp:nvSpPr>
      <dsp:spPr>
        <a:xfrm>
          <a:off x="1787571" y="389455"/>
          <a:ext cx="4922824" cy="4922824"/>
        </a:xfrm>
        <a:custGeom>
          <a:avLst/>
          <a:gdLst/>
          <a:ahLst/>
          <a:cxnLst/>
          <a:rect l="0" t="0" r="0" b="0"/>
          <a:pathLst>
            <a:path>
              <a:moveTo>
                <a:pt x="402749" y="3810655"/>
              </a:moveTo>
              <a:arcTo wR="2461412" hR="2461412" stAng="8805556" swAng="80283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4416E6-D3B0-40EF-A668-7C06004DEFAE}">
      <dsp:nvSpPr>
        <dsp:cNvPr id="0" name=""/>
        <dsp:cNvSpPr/>
      </dsp:nvSpPr>
      <dsp:spPr>
        <a:xfrm>
          <a:off x="698382" y="2971800"/>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Veteran Patients (VAPOR)</a:t>
          </a:r>
        </a:p>
      </dsp:txBody>
      <dsp:txXfrm>
        <a:off x="733030" y="3006448"/>
        <a:ext cx="2217349" cy="640472"/>
      </dsp:txXfrm>
    </dsp:sp>
    <dsp:sp modelId="{5D2B865B-228E-4C9F-ABF3-E59FBEB38F9E}">
      <dsp:nvSpPr>
        <dsp:cNvPr id="0" name=""/>
        <dsp:cNvSpPr/>
      </dsp:nvSpPr>
      <dsp:spPr>
        <a:xfrm>
          <a:off x="1789899" y="295900"/>
          <a:ext cx="4922824" cy="4922824"/>
        </a:xfrm>
        <a:custGeom>
          <a:avLst/>
          <a:gdLst/>
          <a:ahLst/>
          <a:cxnLst/>
          <a:rect l="0" t="0" r="0" b="0"/>
          <a:pathLst>
            <a:path>
              <a:moveTo>
                <a:pt x="8182" y="2661952"/>
              </a:moveTo>
              <a:arcTo wR="2461412" hR="2461412" stAng="10519604" swAng="194327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51875-1213-438F-A3D6-B4F920C22E39}">
      <dsp:nvSpPr>
        <dsp:cNvPr id="0" name=""/>
        <dsp:cNvSpPr/>
      </dsp:nvSpPr>
      <dsp:spPr>
        <a:xfrm>
          <a:off x="1142351" y="890447"/>
          <a:ext cx="2286645" cy="709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Modeler, Consultant</a:t>
          </a:r>
        </a:p>
      </dsp:txBody>
      <dsp:txXfrm>
        <a:off x="1176999" y="925095"/>
        <a:ext cx="2217349" cy="640472"/>
      </dsp:txXfrm>
    </dsp:sp>
    <dsp:sp modelId="{C5533AC2-EE0B-4BAD-8A7B-F27B357AFDD3}">
      <dsp:nvSpPr>
        <dsp:cNvPr id="0" name=""/>
        <dsp:cNvSpPr/>
      </dsp:nvSpPr>
      <dsp:spPr>
        <a:xfrm>
          <a:off x="900845" y="761166"/>
          <a:ext cx="4922824" cy="4922824"/>
        </a:xfrm>
        <a:custGeom>
          <a:avLst/>
          <a:gdLst/>
          <a:ahLst/>
          <a:cxnLst/>
          <a:rect l="0" t="0" r="0" b="0"/>
          <a:pathLst>
            <a:path>
              <a:moveTo>
                <a:pt x="1681147" y="126944"/>
              </a:moveTo>
              <a:arcTo wR="2461412" hR="2461412" stAng="15091109" swAng="100793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753A9-0EF1-441E-BA18-E8E15F86A5B8}">
      <dsp:nvSpPr>
        <dsp:cNvPr id="0" name=""/>
        <dsp:cNvSpPr/>
      </dsp:nvSpPr>
      <dsp:spPr>
        <a:xfrm>
          <a:off x="3446871" y="4625"/>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BHIP, psychologist</a:t>
          </a:r>
        </a:p>
      </dsp:txBody>
      <dsp:txXfrm>
        <a:off x="3476349" y="34103"/>
        <a:ext cx="1886500" cy="544908"/>
      </dsp:txXfrm>
    </dsp:sp>
    <dsp:sp modelId="{6C9378AA-9CAD-4CE0-9C3D-546D8E7286C3}">
      <dsp:nvSpPr>
        <dsp:cNvPr id="0" name=""/>
        <dsp:cNvSpPr/>
      </dsp:nvSpPr>
      <dsp:spPr>
        <a:xfrm>
          <a:off x="3808348" y="-4345237"/>
          <a:ext cx="5025683" cy="5025683"/>
        </a:xfrm>
        <a:custGeom>
          <a:avLst/>
          <a:gdLst/>
          <a:ahLst/>
          <a:cxnLst/>
          <a:rect l="0" t="0" r="0" b="0"/>
          <a:pathLst>
            <a:path>
              <a:moveTo>
                <a:pt x="1583539" y="4847530"/>
              </a:moveTo>
              <a:arcTo wR="2512841" hR="2512841" stAng="6702275" swAng="6353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4017F1-A58D-4055-A3BC-4EE8477ED453}">
      <dsp:nvSpPr>
        <dsp:cNvPr id="0" name=""/>
        <dsp:cNvSpPr/>
      </dsp:nvSpPr>
      <dsp:spPr>
        <a:xfrm>
          <a:off x="4923883" y="484535"/>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BHIP, RN</a:t>
          </a:r>
        </a:p>
      </dsp:txBody>
      <dsp:txXfrm>
        <a:off x="4953361" y="514013"/>
        <a:ext cx="1886500" cy="544908"/>
      </dsp:txXfrm>
    </dsp:sp>
    <dsp:sp modelId="{C18435F1-1D8F-4C25-8141-87C695B33ABB}">
      <dsp:nvSpPr>
        <dsp:cNvPr id="0" name=""/>
        <dsp:cNvSpPr/>
      </dsp:nvSpPr>
      <dsp:spPr>
        <a:xfrm>
          <a:off x="1906758" y="306558"/>
          <a:ext cx="5025683" cy="5025683"/>
        </a:xfrm>
        <a:custGeom>
          <a:avLst/>
          <a:gdLst/>
          <a:ahLst/>
          <a:cxnLst/>
          <a:rect l="0" t="0" r="0" b="0"/>
          <a:pathLst>
            <a:path>
              <a:moveTo>
                <a:pt x="4339827" y="787589"/>
              </a:moveTo>
              <a:arcTo wR="2512841" hR="2512841" stAng="18998427" swAng="10658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10496F-C717-4ED3-97CB-C406FABA8BAE}">
      <dsp:nvSpPr>
        <dsp:cNvPr id="0" name=""/>
        <dsp:cNvSpPr/>
      </dsp:nvSpPr>
      <dsp:spPr>
        <a:xfrm>
          <a:off x="5836726" y="1740956"/>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SMI, psychologist</a:t>
          </a:r>
        </a:p>
      </dsp:txBody>
      <dsp:txXfrm>
        <a:off x="5866204" y="1770434"/>
        <a:ext cx="1886500" cy="544908"/>
      </dsp:txXfrm>
    </dsp:sp>
    <dsp:sp modelId="{829ABA9B-C9A2-4E86-9F3F-A1DD4AE06093}">
      <dsp:nvSpPr>
        <dsp:cNvPr id="0" name=""/>
        <dsp:cNvSpPr/>
      </dsp:nvSpPr>
      <dsp:spPr>
        <a:xfrm>
          <a:off x="1906758" y="306558"/>
          <a:ext cx="5025683" cy="5025683"/>
        </a:xfrm>
        <a:custGeom>
          <a:avLst/>
          <a:gdLst/>
          <a:ahLst/>
          <a:cxnLst/>
          <a:rect l="0" t="0" r="0" b="0"/>
          <a:pathLst>
            <a:path>
              <a:moveTo>
                <a:pt x="4982236" y="2047587"/>
              </a:moveTo>
              <a:arcTo wR="2512841" hR="2512841" stAng="20959805" swAng="128039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A659D7-B597-4886-B781-7802404F11FD}">
      <dsp:nvSpPr>
        <dsp:cNvPr id="0" name=""/>
        <dsp:cNvSpPr/>
      </dsp:nvSpPr>
      <dsp:spPr>
        <a:xfrm>
          <a:off x="5836726" y="3293978"/>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BHIP &amp; Telehealth, MD</a:t>
          </a:r>
        </a:p>
      </dsp:txBody>
      <dsp:txXfrm>
        <a:off x="5866204" y="3323456"/>
        <a:ext cx="1886500" cy="544908"/>
      </dsp:txXfrm>
    </dsp:sp>
    <dsp:sp modelId="{807B909E-4BE1-4375-9DE9-60F64EE2855D}">
      <dsp:nvSpPr>
        <dsp:cNvPr id="0" name=""/>
        <dsp:cNvSpPr/>
      </dsp:nvSpPr>
      <dsp:spPr>
        <a:xfrm>
          <a:off x="1906758" y="306558"/>
          <a:ext cx="5025683" cy="5025683"/>
        </a:xfrm>
        <a:custGeom>
          <a:avLst/>
          <a:gdLst/>
          <a:ahLst/>
          <a:cxnLst/>
          <a:rect l="0" t="0" r="0" b="0"/>
          <a:pathLst>
            <a:path>
              <a:moveTo>
                <a:pt x="4779088" y="3598429"/>
              </a:moveTo>
              <a:arcTo wR="2512841" hR="2512841" stAng="1535734" swAng="10658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C7FD95-6225-4276-B55A-5721C21F677D}">
      <dsp:nvSpPr>
        <dsp:cNvPr id="0" name=""/>
        <dsp:cNvSpPr/>
      </dsp:nvSpPr>
      <dsp:spPr>
        <a:xfrm>
          <a:off x="4923883" y="4550399"/>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PCT, psychologist</a:t>
          </a:r>
        </a:p>
      </dsp:txBody>
      <dsp:txXfrm>
        <a:off x="4953361" y="4579877"/>
        <a:ext cx="1886500" cy="544908"/>
      </dsp:txXfrm>
    </dsp:sp>
    <dsp:sp modelId="{B77C5DFE-1683-4705-9D7F-AFF706D2133C}">
      <dsp:nvSpPr>
        <dsp:cNvPr id="0" name=""/>
        <dsp:cNvSpPr/>
      </dsp:nvSpPr>
      <dsp:spPr>
        <a:xfrm>
          <a:off x="3808348" y="4958354"/>
          <a:ext cx="5025683" cy="5025683"/>
        </a:xfrm>
        <a:custGeom>
          <a:avLst/>
          <a:gdLst/>
          <a:ahLst/>
          <a:cxnLst/>
          <a:rect l="0" t="0" r="0" b="0"/>
          <a:pathLst>
            <a:path>
              <a:moveTo>
                <a:pt x="1540550" y="195726"/>
              </a:moveTo>
              <a:arcTo wR="2512841" hR="2512841" stAng="14834187" swAng="6353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385C05-74AD-4798-B6E2-42885CF9F4B1}">
      <dsp:nvSpPr>
        <dsp:cNvPr id="0" name=""/>
        <dsp:cNvSpPr/>
      </dsp:nvSpPr>
      <dsp:spPr>
        <a:xfrm>
          <a:off x="3446871" y="5030309"/>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WCC, psychologist</a:t>
          </a:r>
        </a:p>
      </dsp:txBody>
      <dsp:txXfrm>
        <a:off x="3476349" y="5059787"/>
        <a:ext cx="1886500" cy="544908"/>
      </dsp:txXfrm>
    </dsp:sp>
    <dsp:sp modelId="{5181E8C2-64AB-43D7-8D4C-DC51907FB9C7}">
      <dsp:nvSpPr>
        <dsp:cNvPr id="0" name=""/>
        <dsp:cNvSpPr/>
      </dsp:nvSpPr>
      <dsp:spPr>
        <a:xfrm>
          <a:off x="5168" y="4958354"/>
          <a:ext cx="5025683" cy="5025683"/>
        </a:xfrm>
        <a:custGeom>
          <a:avLst/>
          <a:gdLst/>
          <a:ahLst/>
          <a:cxnLst/>
          <a:rect l="0" t="0" r="0" b="0"/>
          <a:pathLst>
            <a:path>
              <a:moveTo>
                <a:pt x="3442143" y="178153"/>
              </a:moveTo>
              <a:arcTo wR="2512841" hR="2512841" stAng="17502275" swAng="6353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EA8C0-7B8B-4540-9468-A5D0ADB461D1}">
      <dsp:nvSpPr>
        <dsp:cNvPr id="0" name=""/>
        <dsp:cNvSpPr/>
      </dsp:nvSpPr>
      <dsp:spPr>
        <a:xfrm>
          <a:off x="1969860" y="4550399"/>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Clinic Coordinator, LCSW</a:t>
          </a:r>
        </a:p>
      </dsp:txBody>
      <dsp:txXfrm>
        <a:off x="1999338" y="4579877"/>
        <a:ext cx="1886500" cy="544908"/>
      </dsp:txXfrm>
    </dsp:sp>
    <dsp:sp modelId="{8B5AC51E-9970-4E29-9662-82B6AE587BD0}">
      <dsp:nvSpPr>
        <dsp:cNvPr id="0" name=""/>
        <dsp:cNvSpPr/>
      </dsp:nvSpPr>
      <dsp:spPr>
        <a:xfrm>
          <a:off x="1906758" y="306558"/>
          <a:ext cx="5025683" cy="5025683"/>
        </a:xfrm>
        <a:custGeom>
          <a:avLst/>
          <a:gdLst/>
          <a:ahLst/>
          <a:cxnLst/>
          <a:rect l="0" t="0" r="0" b="0"/>
          <a:pathLst>
            <a:path>
              <a:moveTo>
                <a:pt x="685855" y="4238094"/>
              </a:moveTo>
              <a:arcTo wR="2512841" hR="2512841" stAng="8198427" swAng="10658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3F6801-C58D-46A0-AB62-BABBCE1D0C49}">
      <dsp:nvSpPr>
        <dsp:cNvPr id="0" name=""/>
        <dsp:cNvSpPr/>
      </dsp:nvSpPr>
      <dsp:spPr>
        <a:xfrm>
          <a:off x="1057017" y="3293978"/>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Director of Outpatient Mental Health, MD</a:t>
          </a:r>
        </a:p>
      </dsp:txBody>
      <dsp:txXfrm>
        <a:off x="1086495" y="3323456"/>
        <a:ext cx="1886500" cy="544908"/>
      </dsp:txXfrm>
    </dsp:sp>
    <dsp:sp modelId="{2CC9CBB7-48CD-46CF-BC44-8ED319B94B5A}">
      <dsp:nvSpPr>
        <dsp:cNvPr id="0" name=""/>
        <dsp:cNvSpPr/>
      </dsp:nvSpPr>
      <dsp:spPr>
        <a:xfrm>
          <a:off x="1906758" y="306558"/>
          <a:ext cx="5025683" cy="5025683"/>
        </a:xfrm>
        <a:custGeom>
          <a:avLst/>
          <a:gdLst/>
          <a:ahLst/>
          <a:cxnLst/>
          <a:rect l="0" t="0" r="0" b="0"/>
          <a:pathLst>
            <a:path>
              <a:moveTo>
                <a:pt x="43446" y="2978096"/>
              </a:moveTo>
              <a:arcTo wR="2512841" hR="2512841" stAng="10159805" swAng="128039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4416E6-D3B0-40EF-A668-7C06004DEFAE}">
      <dsp:nvSpPr>
        <dsp:cNvPr id="0" name=""/>
        <dsp:cNvSpPr/>
      </dsp:nvSpPr>
      <dsp:spPr>
        <a:xfrm>
          <a:off x="1057017" y="1740956"/>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Facilitator, Implementation Scientist</a:t>
          </a:r>
        </a:p>
      </dsp:txBody>
      <dsp:txXfrm>
        <a:off x="1086495" y="1770434"/>
        <a:ext cx="1886500" cy="544908"/>
      </dsp:txXfrm>
    </dsp:sp>
    <dsp:sp modelId="{5D2B865B-228E-4C9F-ABF3-E59FBEB38F9E}">
      <dsp:nvSpPr>
        <dsp:cNvPr id="0" name=""/>
        <dsp:cNvSpPr/>
      </dsp:nvSpPr>
      <dsp:spPr>
        <a:xfrm>
          <a:off x="1906758" y="306558"/>
          <a:ext cx="5025683" cy="5025683"/>
        </a:xfrm>
        <a:custGeom>
          <a:avLst/>
          <a:gdLst/>
          <a:ahLst/>
          <a:cxnLst/>
          <a:rect l="0" t="0" r="0" b="0"/>
          <a:pathLst>
            <a:path>
              <a:moveTo>
                <a:pt x="246595" y="1427254"/>
              </a:moveTo>
              <a:arcTo wR="2512841" hR="2512841" stAng="12335734" swAng="106583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51875-1213-438F-A3D6-B4F920C22E39}">
      <dsp:nvSpPr>
        <dsp:cNvPr id="0" name=""/>
        <dsp:cNvSpPr/>
      </dsp:nvSpPr>
      <dsp:spPr>
        <a:xfrm>
          <a:off x="1969860" y="484535"/>
          <a:ext cx="1945456" cy="603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Modeler, Consultant</a:t>
          </a:r>
        </a:p>
      </dsp:txBody>
      <dsp:txXfrm>
        <a:off x="1999338" y="514013"/>
        <a:ext cx="1886500" cy="544908"/>
      </dsp:txXfrm>
    </dsp:sp>
    <dsp:sp modelId="{C5533AC2-EE0B-4BAD-8A7B-F27B357AFDD3}">
      <dsp:nvSpPr>
        <dsp:cNvPr id="0" name=""/>
        <dsp:cNvSpPr/>
      </dsp:nvSpPr>
      <dsp:spPr>
        <a:xfrm>
          <a:off x="5168" y="-4345237"/>
          <a:ext cx="5025683" cy="5025683"/>
        </a:xfrm>
        <a:custGeom>
          <a:avLst/>
          <a:gdLst/>
          <a:ahLst/>
          <a:cxnLst/>
          <a:rect l="0" t="0" r="0" b="0"/>
          <a:pathLst>
            <a:path>
              <a:moveTo>
                <a:pt x="3485133" y="4829957"/>
              </a:moveTo>
              <a:arcTo wR="2512841" hR="2512841" stAng="4034187" swAng="6353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CECD6-278E-7D44-BA8B-2D752006615D}">
      <dsp:nvSpPr>
        <dsp:cNvPr id="0" name=""/>
        <dsp:cNvSpPr/>
      </dsp:nvSpPr>
      <dsp:spPr>
        <a:xfrm>
          <a:off x="5148120" y="750392"/>
          <a:ext cx="1137349" cy="313379"/>
        </a:xfrm>
        <a:custGeom>
          <a:avLst/>
          <a:gdLst/>
          <a:ahLst/>
          <a:cxnLst/>
          <a:rect l="0" t="0" r="0" b="0"/>
          <a:pathLst>
            <a:path>
              <a:moveTo>
                <a:pt x="0" y="0"/>
              </a:moveTo>
              <a:lnTo>
                <a:pt x="0" y="156689"/>
              </a:lnTo>
              <a:lnTo>
                <a:pt x="1137349" y="156689"/>
              </a:lnTo>
              <a:lnTo>
                <a:pt x="1137349" y="3133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66938F-DCB1-BC4F-9632-21D4BA3A8DAF}">
      <dsp:nvSpPr>
        <dsp:cNvPr id="0" name=""/>
        <dsp:cNvSpPr/>
      </dsp:nvSpPr>
      <dsp:spPr>
        <a:xfrm>
          <a:off x="5148120" y="3346096"/>
          <a:ext cx="902207" cy="588300"/>
        </a:xfrm>
        <a:custGeom>
          <a:avLst/>
          <a:gdLst/>
          <a:ahLst/>
          <a:cxnLst/>
          <a:rect l="0" t="0" r="0" b="0"/>
          <a:pathLst>
            <a:path>
              <a:moveTo>
                <a:pt x="0" y="0"/>
              </a:moveTo>
              <a:lnTo>
                <a:pt x="0" y="588300"/>
              </a:lnTo>
              <a:lnTo>
                <a:pt x="902207" y="58830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368DD4-3067-A440-87E5-1D4B740F1FEB}">
      <dsp:nvSpPr>
        <dsp:cNvPr id="0" name=""/>
        <dsp:cNvSpPr/>
      </dsp:nvSpPr>
      <dsp:spPr>
        <a:xfrm>
          <a:off x="4010771" y="2048244"/>
          <a:ext cx="1137349" cy="313379"/>
        </a:xfrm>
        <a:custGeom>
          <a:avLst/>
          <a:gdLst/>
          <a:ahLst/>
          <a:cxnLst/>
          <a:rect l="0" t="0" r="0" b="0"/>
          <a:pathLst>
            <a:path>
              <a:moveTo>
                <a:pt x="0" y="0"/>
              </a:moveTo>
              <a:lnTo>
                <a:pt x="0" y="156689"/>
              </a:lnTo>
              <a:lnTo>
                <a:pt x="1137349" y="156689"/>
              </a:lnTo>
              <a:lnTo>
                <a:pt x="1137349" y="3133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96DDF3-0AB2-6F40-9A4B-4CB8E8281810}">
      <dsp:nvSpPr>
        <dsp:cNvPr id="0" name=""/>
        <dsp:cNvSpPr/>
      </dsp:nvSpPr>
      <dsp:spPr>
        <a:xfrm>
          <a:off x="2873421" y="3346096"/>
          <a:ext cx="902207" cy="588300"/>
        </a:xfrm>
        <a:custGeom>
          <a:avLst/>
          <a:gdLst/>
          <a:ahLst/>
          <a:cxnLst/>
          <a:rect l="0" t="0" r="0" b="0"/>
          <a:pathLst>
            <a:path>
              <a:moveTo>
                <a:pt x="0" y="0"/>
              </a:moveTo>
              <a:lnTo>
                <a:pt x="0" y="588300"/>
              </a:lnTo>
              <a:lnTo>
                <a:pt x="902207" y="58830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865280-DD62-A047-BBF3-2741BA769C12}">
      <dsp:nvSpPr>
        <dsp:cNvPr id="0" name=""/>
        <dsp:cNvSpPr/>
      </dsp:nvSpPr>
      <dsp:spPr>
        <a:xfrm>
          <a:off x="2873421" y="2048244"/>
          <a:ext cx="1137349" cy="313379"/>
        </a:xfrm>
        <a:custGeom>
          <a:avLst/>
          <a:gdLst/>
          <a:ahLst/>
          <a:cxnLst/>
          <a:rect l="0" t="0" r="0" b="0"/>
          <a:pathLst>
            <a:path>
              <a:moveTo>
                <a:pt x="1137349" y="0"/>
              </a:moveTo>
              <a:lnTo>
                <a:pt x="1137349" y="156689"/>
              </a:lnTo>
              <a:lnTo>
                <a:pt x="0" y="156689"/>
              </a:lnTo>
              <a:lnTo>
                <a:pt x="0" y="3133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CC1EDA-89BF-BE4B-8CD2-16827EAF773B}">
      <dsp:nvSpPr>
        <dsp:cNvPr id="0" name=""/>
        <dsp:cNvSpPr/>
      </dsp:nvSpPr>
      <dsp:spPr>
        <a:xfrm>
          <a:off x="4010771" y="750392"/>
          <a:ext cx="1137349" cy="313379"/>
        </a:xfrm>
        <a:custGeom>
          <a:avLst/>
          <a:gdLst/>
          <a:ahLst/>
          <a:cxnLst/>
          <a:rect l="0" t="0" r="0" b="0"/>
          <a:pathLst>
            <a:path>
              <a:moveTo>
                <a:pt x="1137349" y="0"/>
              </a:moveTo>
              <a:lnTo>
                <a:pt x="1137349" y="156689"/>
              </a:lnTo>
              <a:lnTo>
                <a:pt x="0" y="156689"/>
              </a:lnTo>
              <a:lnTo>
                <a:pt x="0" y="3133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1BB7DA-8F0D-FD40-96B5-0306FAD0B637}">
      <dsp:nvSpPr>
        <dsp:cNvPr id="0" name=""/>
        <dsp:cNvSpPr/>
      </dsp:nvSpPr>
      <dsp:spPr>
        <a:xfrm>
          <a:off x="3039657" y="98750"/>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5EBB0C-ACFB-5F45-B279-DE0F2A0808BB}">
      <dsp:nvSpPr>
        <dsp:cNvPr id="0" name=""/>
        <dsp:cNvSpPr/>
      </dsp:nvSpPr>
      <dsp:spPr>
        <a:xfrm>
          <a:off x="3039657" y="98750"/>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74EC42-2D74-AF4F-A6E4-D261976D4C08}">
      <dsp:nvSpPr>
        <dsp:cNvPr id="0" name=""/>
        <dsp:cNvSpPr/>
      </dsp:nvSpPr>
      <dsp:spPr>
        <a:xfrm>
          <a:off x="2549328" y="275955"/>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Adjunctive Services</a:t>
          </a:r>
        </a:p>
      </dsp:txBody>
      <dsp:txXfrm>
        <a:off x="2549328" y="275955"/>
        <a:ext cx="1961319" cy="630062"/>
      </dsp:txXfrm>
    </dsp:sp>
    <dsp:sp modelId="{33C1A121-87BC-9240-B518-895F3A6A9BB9}">
      <dsp:nvSpPr>
        <dsp:cNvPr id="0" name=""/>
        <dsp:cNvSpPr/>
      </dsp:nvSpPr>
      <dsp:spPr>
        <a:xfrm>
          <a:off x="4775050" y="4252"/>
          <a:ext cx="746140" cy="746140"/>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B50D5C-6253-9841-9ADA-A7597BE097FA}">
      <dsp:nvSpPr>
        <dsp:cNvPr id="0" name=""/>
        <dsp:cNvSpPr/>
      </dsp:nvSpPr>
      <dsp:spPr>
        <a:xfrm>
          <a:off x="4775050" y="4252"/>
          <a:ext cx="746140" cy="746140"/>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1B006-8594-9546-922F-CBF14F01DFC8}">
      <dsp:nvSpPr>
        <dsp:cNvPr id="0" name=""/>
        <dsp:cNvSpPr/>
      </dsp:nvSpPr>
      <dsp:spPr>
        <a:xfrm>
          <a:off x="4401979" y="138557"/>
          <a:ext cx="1492281" cy="47752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Consult</a:t>
          </a:r>
        </a:p>
      </dsp:txBody>
      <dsp:txXfrm>
        <a:off x="4401979" y="138557"/>
        <a:ext cx="1492281" cy="477529"/>
      </dsp:txXfrm>
    </dsp:sp>
    <dsp:sp modelId="{CD7CC2F0-EDE2-1946-AC52-4A882FCCFFBB}">
      <dsp:nvSpPr>
        <dsp:cNvPr id="0" name=""/>
        <dsp:cNvSpPr/>
      </dsp:nvSpPr>
      <dsp:spPr>
        <a:xfrm>
          <a:off x="3520441" y="1063771"/>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7EB7C3-48AC-E948-BBAF-3129820D2C8C}">
      <dsp:nvSpPr>
        <dsp:cNvPr id="0" name=""/>
        <dsp:cNvSpPr/>
      </dsp:nvSpPr>
      <dsp:spPr>
        <a:xfrm>
          <a:off x="3520441" y="1063771"/>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B719C8-145E-2248-9161-7145B794FE72}">
      <dsp:nvSpPr>
        <dsp:cNvPr id="0" name=""/>
        <dsp:cNvSpPr/>
      </dsp:nvSpPr>
      <dsp:spPr>
        <a:xfrm>
          <a:off x="3030111" y="1240976"/>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Intake</a:t>
          </a:r>
        </a:p>
      </dsp:txBody>
      <dsp:txXfrm>
        <a:off x="3030111" y="1240976"/>
        <a:ext cx="1961319" cy="630062"/>
      </dsp:txXfrm>
    </dsp:sp>
    <dsp:sp modelId="{DB20D390-3BF2-FE4B-97C1-B3EC995CD8AC}">
      <dsp:nvSpPr>
        <dsp:cNvPr id="0" name=""/>
        <dsp:cNvSpPr/>
      </dsp:nvSpPr>
      <dsp:spPr>
        <a:xfrm>
          <a:off x="2383091" y="2361623"/>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372354-5EDF-0C4C-A19D-98A4B93C3D4E}">
      <dsp:nvSpPr>
        <dsp:cNvPr id="0" name=""/>
        <dsp:cNvSpPr/>
      </dsp:nvSpPr>
      <dsp:spPr>
        <a:xfrm>
          <a:off x="2383091" y="2361623"/>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B9ADCC-06F3-7640-A28E-D437DB5A84AF}">
      <dsp:nvSpPr>
        <dsp:cNvPr id="0" name=""/>
        <dsp:cNvSpPr/>
      </dsp:nvSpPr>
      <dsp:spPr>
        <a:xfrm>
          <a:off x="1892761" y="2538828"/>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Meds</a:t>
          </a:r>
        </a:p>
      </dsp:txBody>
      <dsp:txXfrm>
        <a:off x="1892761" y="2538828"/>
        <a:ext cx="1961319" cy="630062"/>
      </dsp:txXfrm>
    </dsp:sp>
    <dsp:sp modelId="{BD32B1C1-1D2F-EA44-BBE6-4766B8FD7509}">
      <dsp:nvSpPr>
        <dsp:cNvPr id="0" name=""/>
        <dsp:cNvSpPr/>
      </dsp:nvSpPr>
      <dsp:spPr>
        <a:xfrm>
          <a:off x="3657949" y="3659475"/>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E2C6C-B5DA-3F43-A80E-8201205DA574}">
      <dsp:nvSpPr>
        <dsp:cNvPr id="0" name=""/>
        <dsp:cNvSpPr/>
      </dsp:nvSpPr>
      <dsp:spPr>
        <a:xfrm>
          <a:off x="3657949" y="3659475"/>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912A9-0766-7643-A65B-20570CCCA3CF}">
      <dsp:nvSpPr>
        <dsp:cNvPr id="0" name=""/>
        <dsp:cNvSpPr/>
      </dsp:nvSpPr>
      <dsp:spPr>
        <a:xfrm>
          <a:off x="3167619" y="3836680"/>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EBPharm</a:t>
          </a:r>
        </a:p>
      </dsp:txBody>
      <dsp:txXfrm>
        <a:off x="3167619" y="3836680"/>
        <a:ext cx="1961319" cy="630062"/>
      </dsp:txXfrm>
    </dsp:sp>
    <dsp:sp modelId="{318B21CB-7F58-FA4D-84FC-61FF7EE1CD41}">
      <dsp:nvSpPr>
        <dsp:cNvPr id="0" name=""/>
        <dsp:cNvSpPr/>
      </dsp:nvSpPr>
      <dsp:spPr>
        <a:xfrm>
          <a:off x="4657790" y="2361623"/>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F803FC-5E72-0148-904F-F39F017412B4}">
      <dsp:nvSpPr>
        <dsp:cNvPr id="0" name=""/>
        <dsp:cNvSpPr/>
      </dsp:nvSpPr>
      <dsp:spPr>
        <a:xfrm>
          <a:off x="4657790" y="2361623"/>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23FB94-A9E9-8946-B2D1-4D9D71BF722D}">
      <dsp:nvSpPr>
        <dsp:cNvPr id="0" name=""/>
        <dsp:cNvSpPr/>
      </dsp:nvSpPr>
      <dsp:spPr>
        <a:xfrm>
          <a:off x="4167460" y="2538828"/>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Therapy</a:t>
          </a:r>
        </a:p>
      </dsp:txBody>
      <dsp:txXfrm>
        <a:off x="4167460" y="2538828"/>
        <a:ext cx="1961319" cy="630062"/>
      </dsp:txXfrm>
    </dsp:sp>
    <dsp:sp modelId="{2CD7AF01-90A1-B547-97E7-B6B99E079CCA}">
      <dsp:nvSpPr>
        <dsp:cNvPr id="0" name=""/>
        <dsp:cNvSpPr/>
      </dsp:nvSpPr>
      <dsp:spPr>
        <a:xfrm>
          <a:off x="5932648" y="3659475"/>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590081-D070-3445-8691-EFE206EFFB25}">
      <dsp:nvSpPr>
        <dsp:cNvPr id="0" name=""/>
        <dsp:cNvSpPr/>
      </dsp:nvSpPr>
      <dsp:spPr>
        <a:xfrm>
          <a:off x="5932648" y="3659475"/>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EBE42C-AAD0-3049-AB65-BE5D2F134428}">
      <dsp:nvSpPr>
        <dsp:cNvPr id="0" name=""/>
        <dsp:cNvSpPr/>
      </dsp:nvSpPr>
      <dsp:spPr>
        <a:xfrm>
          <a:off x="5442318" y="3836680"/>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EBPsy</a:t>
          </a:r>
        </a:p>
      </dsp:txBody>
      <dsp:txXfrm>
        <a:off x="5442318" y="3836680"/>
        <a:ext cx="1961319" cy="630062"/>
      </dsp:txXfrm>
    </dsp:sp>
    <dsp:sp modelId="{058789C1-DF6F-474D-8A87-92DA8120619A}">
      <dsp:nvSpPr>
        <dsp:cNvPr id="0" name=""/>
        <dsp:cNvSpPr/>
      </dsp:nvSpPr>
      <dsp:spPr>
        <a:xfrm>
          <a:off x="5795139" y="1063771"/>
          <a:ext cx="980659" cy="984472"/>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AFBA12-008F-1C48-BA54-2534519CD831}">
      <dsp:nvSpPr>
        <dsp:cNvPr id="0" name=""/>
        <dsp:cNvSpPr/>
      </dsp:nvSpPr>
      <dsp:spPr>
        <a:xfrm>
          <a:off x="5795139" y="1063771"/>
          <a:ext cx="980659" cy="984472"/>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A297A9-1A7F-BD44-97C4-295ACF7D7A5F}">
      <dsp:nvSpPr>
        <dsp:cNvPr id="0" name=""/>
        <dsp:cNvSpPr/>
      </dsp:nvSpPr>
      <dsp:spPr>
        <a:xfrm>
          <a:off x="5304809" y="1240976"/>
          <a:ext cx="1961319" cy="630062"/>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 Century Gothic"/>
              <a:cs typeface=" Century Gothic"/>
            </a:rPr>
            <a:t>Phone work</a:t>
          </a:r>
        </a:p>
      </dsp:txBody>
      <dsp:txXfrm>
        <a:off x="5304809" y="1240976"/>
        <a:ext cx="1961319" cy="63006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0.36782</cdr:x>
      <cdr:y>0.07407</cdr:y>
    </cdr:from>
    <cdr:to>
      <cdr:x>0.36852</cdr:x>
      <cdr:y>0.19922</cdr:y>
    </cdr:to>
    <cdr:cxnSp macro="">
      <cdr:nvCxnSpPr>
        <cdr:cNvPr id="3" name="Straight Arrow Connector 2"/>
        <cdr:cNvCxnSpPr/>
      </cdr:nvCxnSpPr>
      <cdr:spPr>
        <a:xfrm xmlns:a="http://schemas.openxmlformats.org/drawingml/2006/main" flipH="1">
          <a:off x="3584083" y="342901"/>
          <a:ext cx="6821" cy="579338"/>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0.36265</cdr:x>
      <cdr:y>0.02881</cdr:y>
    </cdr:from>
    <cdr:to>
      <cdr:x>0.53372</cdr:x>
      <cdr:y>0.08848</cdr:y>
    </cdr:to>
    <cdr:sp macro="" textlink="">
      <cdr:nvSpPr>
        <cdr:cNvPr id="8" name="TextBox 7"/>
        <cdr:cNvSpPr txBox="1"/>
      </cdr:nvSpPr>
      <cdr:spPr>
        <a:xfrm xmlns:a="http://schemas.openxmlformats.org/drawingml/2006/main">
          <a:off x="3533730" y="133362"/>
          <a:ext cx="1666919" cy="2762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Implemented</a:t>
          </a:r>
          <a:r>
            <a:rPr lang="en-US" sz="1100" baseline="0" dirty="0"/>
            <a:t> changes </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513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1"/>
            <a:ext cx="3037840" cy="465139"/>
          </a:xfrm>
          <a:prstGeom prst="rect">
            <a:avLst/>
          </a:prstGeom>
        </p:spPr>
        <p:txBody>
          <a:bodyPr vert="horz" lIns="91440" tIns="45720" rIns="91440" bIns="45720" rtlCol="0"/>
          <a:lstStyle>
            <a:lvl1pPr algn="r">
              <a:defRPr sz="1200"/>
            </a:lvl1pPr>
          </a:lstStyle>
          <a:p>
            <a:fld id="{F24BE817-1B5F-4609-9CC2-466D4405333A}" type="datetimeFigureOut">
              <a:rPr lang="en-US" smtClean="0"/>
              <a:t>9/20/2017</a:t>
            </a:fld>
            <a:endParaRPr lang="en-US" dirty="0"/>
          </a:p>
        </p:txBody>
      </p:sp>
      <p:sp>
        <p:nvSpPr>
          <p:cNvPr id="4" name="Footer Placeholder 3"/>
          <p:cNvSpPr>
            <a:spLocks noGrp="1"/>
          </p:cNvSpPr>
          <p:nvPr>
            <p:ph type="ftr" sz="quarter" idx="2"/>
          </p:nvPr>
        </p:nvSpPr>
        <p:spPr>
          <a:xfrm>
            <a:off x="0" y="8829674"/>
            <a:ext cx="3037840" cy="465139"/>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674"/>
            <a:ext cx="3037840" cy="465139"/>
          </a:xfrm>
          <a:prstGeom prst="rect">
            <a:avLst/>
          </a:prstGeom>
        </p:spPr>
        <p:txBody>
          <a:bodyPr vert="horz" lIns="91440" tIns="45720" rIns="91440" bIns="45720" rtlCol="0" anchor="b"/>
          <a:lstStyle>
            <a:lvl1pPr algn="r">
              <a:defRPr sz="1200"/>
            </a:lvl1pPr>
          </a:lstStyle>
          <a:p>
            <a:fld id="{C0C07401-614C-44B5-88F6-D8E165248B45}" type="slidenum">
              <a:rPr lang="en-US" smtClean="0"/>
              <a:t>‹#›</a:t>
            </a:fld>
            <a:endParaRPr lang="en-US" dirty="0"/>
          </a:p>
        </p:txBody>
      </p:sp>
    </p:spTree>
    <p:extLst>
      <p:ext uri="{BB962C8B-B14F-4D97-AF65-F5344CB8AC3E}">
        <p14:creationId xmlns:p14="http://schemas.microsoft.com/office/powerpoint/2010/main" val="3129628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2"/>
            <a:ext cx="3037840" cy="464820"/>
          </a:xfrm>
          <a:prstGeom prst="rect">
            <a:avLst/>
          </a:prstGeom>
        </p:spPr>
        <p:txBody>
          <a:bodyPr vert="horz" lIns="91440" tIns="45720" rIns="91440" bIns="45720" rtlCol="0"/>
          <a:lstStyle>
            <a:lvl1pPr algn="r">
              <a:defRPr sz="1200"/>
            </a:lvl1pPr>
          </a:lstStyle>
          <a:p>
            <a:fld id="{7CC1BF5C-66B0-4A92-BE46-BD26D16AB644}" type="datetimeFigureOut">
              <a:rPr lang="en-US" smtClean="0"/>
              <a:t>9/20/2017</a:t>
            </a:fld>
            <a:endParaRPr lang="en-US" dirty="0"/>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15792"/>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70"/>
            <a:ext cx="3037840" cy="464820"/>
          </a:xfrm>
          <a:prstGeom prst="rect">
            <a:avLst/>
          </a:prstGeom>
        </p:spPr>
        <p:txBody>
          <a:bodyPr vert="horz" lIns="91440" tIns="45720" rIns="91440" bIns="45720" rtlCol="0" anchor="b"/>
          <a:lstStyle>
            <a:lvl1pPr algn="r">
              <a:defRPr sz="1200"/>
            </a:lvl1pPr>
          </a:lstStyle>
          <a:p>
            <a:fld id="{18A72D01-4E6D-45EA-90A0-1087373410E9}" type="slidenum">
              <a:rPr lang="en-US" smtClean="0"/>
              <a:t>‹#›</a:t>
            </a:fld>
            <a:endParaRPr lang="en-US" dirty="0"/>
          </a:p>
        </p:txBody>
      </p:sp>
    </p:spTree>
    <p:extLst>
      <p:ext uri="{BB962C8B-B14F-4D97-AF65-F5344CB8AC3E}">
        <p14:creationId xmlns:p14="http://schemas.microsoft.com/office/powerpoint/2010/main" val="1345528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3738"/>
            <a:ext cx="4654550" cy="34925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1</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225101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11</a:t>
            </a:fld>
            <a:endParaRPr lang="en-US" dirty="0"/>
          </a:p>
        </p:txBody>
      </p:sp>
    </p:spTree>
    <p:extLst>
      <p:ext uri="{BB962C8B-B14F-4D97-AF65-F5344CB8AC3E}">
        <p14:creationId xmlns:p14="http://schemas.microsoft.com/office/powerpoint/2010/main" val="281425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12</a:t>
            </a:fld>
            <a:endParaRPr lang="en-US" dirty="0"/>
          </a:p>
        </p:txBody>
      </p:sp>
    </p:spTree>
    <p:extLst>
      <p:ext uri="{BB962C8B-B14F-4D97-AF65-F5344CB8AC3E}">
        <p14:creationId xmlns:p14="http://schemas.microsoft.com/office/powerpoint/2010/main" val="45641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13</a:t>
            </a:fld>
            <a:endParaRPr lang="en-US" dirty="0"/>
          </a:p>
        </p:txBody>
      </p:sp>
    </p:spTree>
    <p:extLst>
      <p:ext uri="{BB962C8B-B14F-4D97-AF65-F5344CB8AC3E}">
        <p14:creationId xmlns:p14="http://schemas.microsoft.com/office/powerpoint/2010/main" val="128337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15</a:t>
            </a:fld>
            <a:endParaRPr lang="en-US" dirty="0"/>
          </a:p>
        </p:txBody>
      </p:sp>
    </p:spTree>
    <p:extLst>
      <p:ext uri="{BB962C8B-B14F-4D97-AF65-F5344CB8AC3E}">
        <p14:creationId xmlns:p14="http://schemas.microsoft.com/office/powerpoint/2010/main" val="128337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16</a:t>
            </a:fld>
            <a:endParaRPr lang="en-US" dirty="0"/>
          </a:p>
        </p:txBody>
      </p:sp>
    </p:spTree>
    <p:extLst>
      <p:ext uri="{BB962C8B-B14F-4D97-AF65-F5344CB8AC3E}">
        <p14:creationId xmlns:p14="http://schemas.microsoft.com/office/powerpoint/2010/main" val="260527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17</a:t>
            </a:fld>
            <a:endParaRPr lang="en-US" dirty="0"/>
          </a:p>
        </p:txBody>
      </p:sp>
    </p:spTree>
    <p:extLst>
      <p:ext uri="{BB962C8B-B14F-4D97-AF65-F5344CB8AC3E}">
        <p14:creationId xmlns:p14="http://schemas.microsoft.com/office/powerpoint/2010/main" val="2668058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prstGeom prst="rect">
            <a:avLst/>
          </a:prstGeom>
        </p:spPr>
        <p:txBody>
          <a:bodyPr/>
          <a:lstStyle/>
          <a:p>
            <a:pPr lvl="0"/>
            <a:endParaRPr dirty="0"/>
          </a:p>
        </p:txBody>
      </p:sp>
      <p:sp>
        <p:nvSpPr>
          <p:cNvPr id="45" name="Shape 45"/>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endParaRPr sz="1200" dirty="0"/>
          </a:p>
        </p:txBody>
      </p:sp>
    </p:spTree>
    <p:extLst>
      <p:ext uri="{BB962C8B-B14F-4D97-AF65-F5344CB8AC3E}">
        <p14:creationId xmlns:p14="http://schemas.microsoft.com/office/powerpoint/2010/main" val="2238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a:t>10/4/2015</a:t>
            </a:r>
          </a:p>
        </p:txBody>
      </p:sp>
      <p:sp>
        <p:nvSpPr>
          <p:cNvPr id="5" name="Footer Placeholder 4"/>
          <p:cNvSpPr>
            <a:spLocks noGrp="1"/>
          </p:cNvSpPr>
          <p:nvPr>
            <p:ph type="ftr" sz="quarter" idx="11"/>
          </p:nvPr>
        </p:nvSpPr>
        <p:spPr/>
        <p:txBody>
          <a:bodyPr/>
          <a:lstStyle/>
          <a:p>
            <a:r>
              <a:rPr lang="en-US" dirty="0"/>
              <a:t>Zimmerman - Participatory System Dynamics Modeling</a:t>
            </a:r>
          </a:p>
        </p:txBody>
      </p:sp>
      <p:sp>
        <p:nvSpPr>
          <p:cNvPr id="6" name="Slide Number Placeholder 5"/>
          <p:cNvSpPr>
            <a:spLocks noGrp="1"/>
          </p:cNvSpPr>
          <p:nvPr>
            <p:ph type="sldNum" sz="quarter" idx="12"/>
          </p:nvPr>
        </p:nvSpPr>
        <p:spPr/>
        <p:txBody>
          <a:bodyPr/>
          <a:lstStyle/>
          <a:p>
            <a:fld id="{CFF25FAF-C45B-45F6-8012-0FAAF0AE9D75}" type="slidenum">
              <a:rPr lang="en-US" smtClean="0"/>
              <a:t>19</a:t>
            </a:fld>
            <a:endParaRPr lang="en-US" dirty="0"/>
          </a:p>
        </p:txBody>
      </p:sp>
    </p:spTree>
    <p:extLst>
      <p:ext uri="{BB962C8B-B14F-4D97-AF65-F5344CB8AC3E}">
        <p14:creationId xmlns:p14="http://schemas.microsoft.com/office/powerpoint/2010/main" val="2572749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a:t>10/4/2015</a:t>
            </a:r>
          </a:p>
        </p:txBody>
      </p:sp>
      <p:sp>
        <p:nvSpPr>
          <p:cNvPr id="5" name="Footer Placeholder 4"/>
          <p:cNvSpPr>
            <a:spLocks noGrp="1"/>
          </p:cNvSpPr>
          <p:nvPr>
            <p:ph type="ftr" sz="quarter" idx="11"/>
          </p:nvPr>
        </p:nvSpPr>
        <p:spPr/>
        <p:txBody>
          <a:bodyPr/>
          <a:lstStyle/>
          <a:p>
            <a:r>
              <a:rPr lang="en-US" dirty="0"/>
              <a:t>Zimmerman - Participatory System Dynamics Modeling</a:t>
            </a:r>
          </a:p>
        </p:txBody>
      </p:sp>
      <p:sp>
        <p:nvSpPr>
          <p:cNvPr id="6" name="Slide Number Placeholder 5"/>
          <p:cNvSpPr>
            <a:spLocks noGrp="1"/>
          </p:cNvSpPr>
          <p:nvPr>
            <p:ph type="sldNum" sz="quarter" idx="12"/>
          </p:nvPr>
        </p:nvSpPr>
        <p:spPr/>
        <p:txBody>
          <a:bodyPr/>
          <a:lstStyle/>
          <a:p>
            <a:fld id="{CFF25FAF-C45B-45F6-8012-0FAAF0AE9D75}" type="slidenum">
              <a:rPr lang="en-US" smtClean="0"/>
              <a:t>20</a:t>
            </a:fld>
            <a:endParaRPr lang="en-US" dirty="0"/>
          </a:p>
        </p:txBody>
      </p:sp>
    </p:spTree>
    <p:extLst>
      <p:ext uri="{BB962C8B-B14F-4D97-AF65-F5344CB8AC3E}">
        <p14:creationId xmlns:p14="http://schemas.microsoft.com/office/powerpoint/2010/main" val="142891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prstGeom prst="rect">
            <a:avLst/>
          </a:prstGeom>
        </p:spPr>
        <p:txBody>
          <a:bodyPr/>
          <a:lstStyle/>
          <a:p>
            <a:pPr lvl="0"/>
            <a:endParaRPr dirty="0"/>
          </a:p>
        </p:txBody>
      </p:sp>
      <p:sp>
        <p:nvSpPr>
          <p:cNvPr id="45" name="Shape 45"/>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endParaRPr sz="1200" dirty="0"/>
          </a:p>
        </p:txBody>
      </p:sp>
    </p:spTree>
    <p:extLst>
      <p:ext uri="{BB962C8B-B14F-4D97-AF65-F5344CB8AC3E}">
        <p14:creationId xmlns:p14="http://schemas.microsoft.com/office/powerpoint/2010/main" val="16487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84682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22</a:t>
            </a:fld>
            <a:endParaRPr lang="en-US" dirty="0"/>
          </a:p>
        </p:txBody>
      </p:sp>
    </p:spTree>
    <p:extLst>
      <p:ext uri="{BB962C8B-B14F-4D97-AF65-F5344CB8AC3E}">
        <p14:creationId xmlns:p14="http://schemas.microsoft.com/office/powerpoint/2010/main" val="420365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23</a:t>
            </a:fld>
            <a:endParaRPr lang="en-US" dirty="0"/>
          </a:p>
        </p:txBody>
      </p:sp>
    </p:spTree>
    <p:extLst>
      <p:ext uri="{BB962C8B-B14F-4D97-AF65-F5344CB8AC3E}">
        <p14:creationId xmlns:p14="http://schemas.microsoft.com/office/powerpoint/2010/main" val="4083851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24</a:t>
            </a:fld>
            <a:endParaRPr lang="en-US" dirty="0"/>
          </a:p>
        </p:txBody>
      </p:sp>
    </p:spTree>
    <p:extLst>
      <p:ext uri="{BB962C8B-B14F-4D97-AF65-F5344CB8AC3E}">
        <p14:creationId xmlns:p14="http://schemas.microsoft.com/office/powerpoint/2010/main" val="978644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25</a:t>
            </a:fld>
            <a:endParaRPr lang="en-US" dirty="0"/>
          </a:p>
        </p:txBody>
      </p:sp>
    </p:spTree>
    <p:extLst>
      <p:ext uri="{BB962C8B-B14F-4D97-AF65-F5344CB8AC3E}">
        <p14:creationId xmlns:p14="http://schemas.microsoft.com/office/powerpoint/2010/main" val="3028610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26</a:t>
            </a:fld>
            <a:endParaRPr lang="en-US" dirty="0"/>
          </a:p>
        </p:txBody>
      </p:sp>
    </p:spTree>
    <p:extLst>
      <p:ext uri="{BB962C8B-B14F-4D97-AF65-F5344CB8AC3E}">
        <p14:creationId xmlns:p14="http://schemas.microsoft.com/office/powerpoint/2010/main" val="3665893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27</a:t>
            </a:fld>
            <a:endParaRPr lang="en-US" dirty="0"/>
          </a:p>
        </p:txBody>
      </p:sp>
    </p:spTree>
    <p:extLst>
      <p:ext uri="{BB962C8B-B14F-4D97-AF65-F5344CB8AC3E}">
        <p14:creationId xmlns:p14="http://schemas.microsoft.com/office/powerpoint/2010/main" val="4010766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28</a:t>
            </a:fld>
            <a:endParaRPr lang="en-US" dirty="0"/>
          </a:p>
        </p:txBody>
      </p:sp>
    </p:spTree>
    <p:extLst>
      <p:ext uri="{BB962C8B-B14F-4D97-AF65-F5344CB8AC3E}">
        <p14:creationId xmlns:p14="http://schemas.microsoft.com/office/powerpoint/2010/main" val="1283373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29</a:t>
            </a:fld>
            <a:endParaRPr lang="en-US" dirty="0"/>
          </a:p>
        </p:txBody>
      </p:sp>
    </p:spTree>
    <p:extLst>
      <p:ext uri="{BB962C8B-B14F-4D97-AF65-F5344CB8AC3E}">
        <p14:creationId xmlns:p14="http://schemas.microsoft.com/office/powerpoint/2010/main" val="128337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3738"/>
            <a:ext cx="4654550" cy="3492500"/>
          </a:xfrm>
        </p:spPr>
      </p:sp>
      <p:sp>
        <p:nvSpPr>
          <p:cNvPr id="3" name="Notes Placeholder 2"/>
          <p:cNvSpPr>
            <a:spLocks noGrp="1"/>
          </p:cNvSpPr>
          <p:nvPr>
            <p:ph type="body" idx="1"/>
          </p:nvPr>
        </p:nvSpPr>
        <p:spPr/>
        <p:txBody>
          <a:bodyPr/>
          <a:lstStyle/>
          <a:p>
            <a:pPr marL="0" lvl="0" indent="0">
              <a:buNone/>
            </a:pPr>
            <a:endParaRPr lang="en-US" sz="1050" b="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F25FAF-C45B-45F6-8012-0FAAF0AE9D75}" type="slidenum">
              <a:rPr lang="en-US" smtClean="0"/>
              <a:t>30</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4055274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31</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380048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a:t>
            </a:fld>
            <a:endParaRPr lang="en-US" dirty="0"/>
          </a:p>
        </p:txBody>
      </p:sp>
    </p:spTree>
    <p:extLst>
      <p:ext uri="{BB962C8B-B14F-4D97-AF65-F5344CB8AC3E}">
        <p14:creationId xmlns:p14="http://schemas.microsoft.com/office/powerpoint/2010/main" val="11304356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32</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3711892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33</a:t>
            </a:fld>
            <a:endParaRPr lang="en-US" dirty="0"/>
          </a:p>
        </p:txBody>
      </p:sp>
    </p:spTree>
    <p:extLst>
      <p:ext uri="{BB962C8B-B14F-4D97-AF65-F5344CB8AC3E}">
        <p14:creationId xmlns:p14="http://schemas.microsoft.com/office/powerpoint/2010/main" val="2199994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34</a:t>
            </a:fld>
            <a:endParaRPr lang="en-US" dirty="0"/>
          </a:p>
        </p:txBody>
      </p:sp>
    </p:spTree>
    <p:extLst>
      <p:ext uri="{BB962C8B-B14F-4D97-AF65-F5344CB8AC3E}">
        <p14:creationId xmlns:p14="http://schemas.microsoft.com/office/powerpoint/2010/main" val="2568106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35</a:t>
            </a:fld>
            <a:endParaRPr lang="en-US" dirty="0"/>
          </a:p>
        </p:txBody>
      </p:sp>
    </p:spTree>
    <p:extLst>
      <p:ext uri="{BB962C8B-B14F-4D97-AF65-F5344CB8AC3E}">
        <p14:creationId xmlns:p14="http://schemas.microsoft.com/office/powerpoint/2010/main" val="4067981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36</a:t>
            </a:fld>
            <a:endParaRPr lang="en-US" dirty="0"/>
          </a:p>
        </p:txBody>
      </p:sp>
    </p:spTree>
    <p:extLst>
      <p:ext uri="{BB962C8B-B14F-4D97-AF65-F5344CB8AC3E}">
        <p14:creationId xmlns:p14="http://schemas.microsoft.com/office/powerpoint/2010/main" val="4041946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37</a:t>
            </a:fld>
            <a:endParaRPr lang="en-US" dirty="0"/>
          </a:p>
        </p:txBody>
      </p:sp>
    </p:spTree>
    <p:extLst>
      <p:ext uri="{BB962C8B-B14F-4D97-AF65-F5344CB8AC3E}">
        <p14:creationId xmlns:p14="http://schemas.microsoft.com/office/powerpoint/2010/main" val="1328854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38</a:t>
            </a:fld>
            <a:endParaRPr lang="en-US" dirty="0"/>
          </a:p>
        </p:txBody>
      </p:sp>
    </p:spTree>
    <p:extLst>
      <p:ext uri="{BB962C8B-B14F-4D97-AF65-F5344CB8AC3E}">
        <p14:creationId xmlns:p14="http://schemas.microsoft.com/office/powerpoint/2010/main" val="381349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39</a:t>
            </a:fld>
            <a:endParaRPr lang="en-US" dirty="0"/>
          </a:p>
        </p:txBody>
      </p:sp>
    </p:spTree>
    <p:extLst>
      <p:ext uri="{BB962C8B-B14F-4D97-AF65-F5344CB8AC3E}">
        <p14:creationId xmlns:p14="http://schemas.microsoft.com/office/powerpoint/2010/main" val="2128839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3738"/>
            <a:ext cx="4654550" cy="3492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40</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3548461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54</a:t>
            </a:fld>
            <a:endParaRPr lang="en-US" dirty="0"/>
          </a:p>
        </p:txBody>
      </p:sp>
    </p:spTree>
    <p:extLst>
      <p:ext uri="{BB962C8B-B14F-4D97-AF65-F5344CB8AC3E}">
        <p14:creationId xmlns:p14="http://schemas.microsoft.com/office/powerpoint/2010/main" val="296720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4</a:t>
            </a:fld>
            <a:endParaRPr lang="en-US" dirty="0"/>
          </a:p>
        </p:txBody>
      </p:sp>
    </p:spTree>
    <p:extLst>
      <p:ext uri="{BB962C8B-B14F-4D97-AF65-F5344CB8AC3E}">
        <p14:creationId xmlns:p14="http://schemas.microsoft.com/office/powerpoint/2010/main" val="3851452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55</a:t>
            </a:fld>
            <a:endParaRPr lang="en-US" dirty="0"/>
          </a:p>
        </p:txBody>
      </p:sp>
    </p:spTree>
    <p:extLst>
      <p:ext uri="{BB962C8B-B14F-4D97-AF65-F5344CB8AC3E}">
        <p14:creationId xmlns:p14="http://schemas.microsoft.com/office/powerpoint/2010/main" val="754108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56</a:t>
            </a:fld>
            <a:endParaRPr lang="en-US" dirty="0"/>
          </a:p>
        </p:txBody>
      </p:sp>
    </p:spTree>
    <p:extLst>
      <p:ext uri="{BB962C8B-B14F-4D97-AF65-F5344CB8AC3E}">
        <p14:creationId xmlns:p14="http://schemas.microsoft.com/office/powerpoint/2010/main" val="882081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57</a:t>
            </a:fld>
            <a:endParaRPr lang="en-US" dirty="0"/>
          </a:p>
        </p:txBody>
      </p:sp>
    </p:spTree>
    <p:extLst>
      <p:ext uri="{BB962C8B-B14F-4D97-AF65-F5344CB8AC3E}">
        <p14:creationId xmlns:p14="http://schemas.microsoft.com/office/powerpoint/2010/main" val="119387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65</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383349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66</a:t>
            </a:fld>
            <a:endParaRPr lang="en-US" dirty="0"/>
          </a:p>
        </p:txBody>
      </p:sp>
    </p:spTree>
    <p:extLst>
      <p:ext uri="{BB962C8B-B14F-4D97-AF65-F5344CB8AC3E}">
        <p14:creationId xmlns:p14="http://schemas.microsoft.com/office/powerpoint/2010/main" val="659392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3738"/>
            <a:ext cx="4654550" cy="34925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F25FAF-C45B-45F6-8012-0FAAF0AE9D75}" type="slidenum">
              <a:rPr lang="en-US" smtClean="0"/>
              <a:t>67</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3951461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dirty="0"/>
          </a:p>
        </p:txBody>
      </p:sp>
      <p:sp>
        <p:nvSpPr>
          <p:cNvPr id="74756" name="Slide Number Placeholder 3"/>
          <p:cNvSpPr>
            <a:spLocks noGrp="1"/>
          </p:cNvSpPr>
          <p:nvPr>
            <p:ph type="sldNum" sz="quarter" idx="5"/>
          </p:nvPr>
        </p:nvSpPr>
        <p:spPr>
          <a:noFill/>
        </p:spPr>
        <p:txBody>
          <a:bodyPr/>
          <a:lstStyle/>
          <a:p>
            <a:fld id="{15959E39-36A2-4A9F-9F68-37E4CC3E7D76}" type="slidenum">
              <a:rPr lang="en-US" smtClean="0"/>
              <a:pPr/>
              <a:t>68</a:t>
            </a:fld>
            <a:endParaRPr lang="en-US" dirty="0"/>
          </a:p>
        </p:txBody>
      </p:sp>
    </p:spTree>
    <p:extLst>
      <p:ext uri="{BB962C8B-B14F-4D97-AF65-F5344CB8AC3E}">
        <p14:creationId xmlns:p14="http://schemas.microsoft.com/office/powerpoint/2010/main" val="3187080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70</a:t>
            </a:fld>
            <a:endParaRPr lang="en-US" dirty="0"/>
          </a:p>
        </p:txBody>
      </p:sp>
    </p:spTree>
    <p:extLst>
      <p:ext uri="{BB962C8B-B14F-4D97-AF65-F5344CB8AC3E}">
        <p14:creationId xmlns:p14="http://schemas.microsoft.com/office/powerpoint/2010/main" val="3384288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75108-25BB-4A51-B8D3-9A44AE25B436}" type="slidenum">
              <a:rPr lang="en-US" smtClean="0"/>
              <a:t>75</a:t>
            </a:fld>
            <a:endParaRPr lang="en-US" dirty="0"/>
          </a:p>
        </p:txBody>
      </p:sp>
    </p:spTree>
    <p:extLst>
      <p:ext uri="{BB962C8B-B14F-4D97-AF65-F5344CB8AC3E}">
        <p14:creationId xmlns:p14="http://schemas.microsoft.com/office/powerpoint/2010/main" val="1947166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76</a:t>
            </a:fld>
            <a:endParaRPr lang="en-US" dirty="0"/>
          </a:p>
        </p:txBody>
      </p:sp>
    </p:spTree>
    <p:extLst>
      <p:ext uri="{BB962C8B-B14F-4D97-AF65-F5344CB8AC3E}">
        <p14:creationId xmlns:p14="http://schemas.microsoft.com/office/powerpoint/2010/main" val="1650612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5</a:t>
            </a:fld>
            <a:endParaRPr lang="en-US" dirty="0"/>
          </a:p>
        </p:txBody>
      </p:sp>
    </p:spTree>
    <p:extLst>
      <p:ext uri="{BB962C8B-B14F-4D97-AF65-F5344CB8AC3E}">
        <p14:creationId xmlns:p14="http://schemas.microsoft.com/office/powerpoint/2010/main" val="20106538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25FAF-C45B-45F6-8012-0FAAF0AE9D75}" type="slidenum">
              <a:rPr lang="en-US" smtClean="0"/>
              <a:t>77</a:t>
            </a:fld>
            <a:endParaRPr lang="en-US" dirty="0"/>
          </a:p>
        </p:txBody>
      </p:sp>
      <p:sp>
        <p:nvSpPr>
          <p:cNvPr id="5" name="Date Placeholder 4"/>
          <p:cNvSpPr>
            <a:spLocks noGrp="1"/>
          </p:cNvSpPr>
          <p:nvPr>
            <p:ph type="dt" idx="11"/>
          </p:nvPr>
        </p:nvSpPr>
        <p:spPr/>
        <p:txBody>
          <a:bodyPr/>
          <a:lstStyle/>
          <a:p>
            <a:r>
              <a:rPr lang="en-US" dirty="0"/>
              <a:t>10/4/2015</a:t>
            </a:r>
          </a:p>
        </p:txBody>
      </p:sp>
      <p:sp>
        <p:nvSpPr>
          <p:cNvPr id="6" name="Footer Placeholder 5"/>
          <p:cNvSpPr>
            <a:spLocks noGrp="1"/>
          </p:cNvSpPr>
          <p:nvPr>
            <p:ph type="ftr" sz="quarter" idx="12"/>
          </p:nvPr>
        </p:nvSpPr>
        <p:spPr/>
        <p:txBody>
          <a:bodyPr/>
          <a:lstStyle/>
          <a:p>
            <a:r>
              <a:rPr lang="en-US" dirty="0"/>
              <a:t>Zimmerman - Participatory System Dynamics Modeling</a:t>
            </a:r>
          </a:p>
        </p:txBody>
      </p:sp>
    </p:spTree>
    <p:extLst>
      <p:ext uri="{BB962C8B-B14F-4D97-AF65-F5344CB8AC3E}">
        <p14:creationId xmlns:p14="http://schemas.microsoft.com/office/powerpoint/2010/main" val="145766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6</a:t>
            </a:fld>
            <a:endParaRPr lang="en-US" dirty="0"/>
          </a:p>
        </p:txBody>
      </p:sp>
    </p:spTree>
    <p:extLst>
      <p:ext uri="{BB962C8B-B14F-4D97-AF65-F5344CB8AC3E}">
        <p14:creationId xmlns:p14="http://schemas.microsoft.com/office/powerpoint/2010/main" val="384185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7</a:t>
            </a:fld>
            <a:endParaRPr lang="en-US" dirty="0"/>
          </a:p>
        </p:txBody>
      </p:sp>
    </p:spTree>
    <p:extLst>
      <p:ext uri="{BB962C8B-B14F-4D97-AF65-F5344CB8AC3E}">
        <p14:creationId xmlns:p14="http://schemas.microsoft.com/office/powerpoint/2010/main" val="235272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8</a:t>
            </a:fld>
            <a:endParaRPr lang="en-US" dirty="0"/>
          </a:p>
        </p:txBody>
      </p:sp>
    </p:spTree>
    <p:extLst>
      <p:ext uri="{BB962C8B-B14F-4D97-AF65-F5344CB8AC3E}">
        <p14:creationId xmlns:p14="http://schemas.microsoft.com/office/powerpoint/2010/main" val="344479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endParaRPr lang="en-US" dirty="0"/>
          </a:p>
        </p:txBody>
      </p:sp>
      <p:sp>
        <p:nvSpPr>
          <p:cNvPr id="4" name="Slide Number Placeholder 3"/>
          <p:cNvSpPr>
            <a:spLocks noGrp="1"/>
          </p:cNvSpPr>
          <p:nvPr>
            <p:ph type="sldNum" sz="quarter" idx="10"/>
          </p:nvPr>
        </p:nvSpPr>
        <p:spPr/>
        <p:txBody>
          <a:bodyPr/>
          <a:lstStyle/>
          <a:p>
            <a:fld id="{18A72D01-4E6D-45EA-90A0-1087373410E9}" type="slidenum">
              <a:rPr lang="en-US" smtClean="0"/>
              <a:t>10</a:t>
            </a:fld>
            <a:endParaRPr lang="en-US" dirty="0"/>
          </a:p>
        </p:txBody>
      </p:sp>
    </p:spTree>
    <p:extLst>
      <p:ext uri="{BB962C8B-B14F-4D97-AF65-F5344CB8AC3E}">
        <p14:creationId xmlns:p14="http://schemas.microsoft.com/office/powerpoint/2010/main" val="228734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DC08FB-02C7-4DC0-B34A-BA2DC94C6A79}" type="datetime1">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4588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377E7-C52E-411E-97F6-E46C9726E456}" type="datetime1">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423489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A95B4-74C8-4115-B645-80F232156234}" type="datetime1">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40118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8EA19-F458-400B-807F-B159156058FB}" type="datetime1">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3290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06D72-331D-4755-97EF-45467746F7A4}" type="datetime1">
              <a:rPr lang="en-US" smtClean="0"/>
              <a:t>9/20/2017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91600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6D0C8-E244-432A-889D-C0888C1D978B}" type="datetime1">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255442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6451F2-19D8-4192-B18B-C0D512872A54}" type="datetime1">
              <a:rPr lang="en-US" smtClean="0"/>
              <a:t>9/20/2017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82352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3E5D92-8FD7-462F-9DFF-C83D71DAA743}" type="datetime1">
              <a:rPr lang="en-US" smtClean="0"/>
              <a:t>9/20/2017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33171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7E0F-6FA3-4A8D-A1A8-D6215EC1AEDD}" type="datetime1">
              <a:rPr lang="en-US" smtClean="0"/>
              <a:t>9/20/2017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83131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00004-72FF-433C-B1E8-67664DA779C9}" type="datetime1">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1871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B361D5-B475-4936-B7A1-711F2479EB07}" type="datetime1">
              <a:rPr lang="en-US" smtClean="0"/>
              <a:t>9/20/2017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a:t>
            </a:fld>
            <a:endParaRPr lang="en-US" dirty="0"/>
          </a:p>
        </p:txBody>
      </p:sp>
    </p:spTree>
    <p:extLst>
      <p:ext uri="{BB962C8B-B14F-4D97-AF65-F5344CB8AC3E}">
        <p14:creationId xmlns:p14="http://schemas.microsoft.com/office/powerpoint/2010/main" val="181338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6265A-4787-406A-BC84-AC71FB5CE03E}" type="datetime1">
              <a:rPr lang="en-US" smtClean="0"/>
              <a:t>9/20/2017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C9687-5258-4455-B323-CE1330B5F336}" type="slidenum">
              <a:rPr lang="en-US" smtClean="0"/>
              <a:t>‹#›</a:t>
            </a:fld>
            <a:endParaRPr lang="en-US" dirty="0"/>
          </a:p>
        </p:txBody>
      </p:sp>
    </p:spTree>
    <p:extLst>
      <p:ext uri="{BB962C8B-B14F-4D97-AF65-F5344CB8AC3E}">
        <p14:creationId xmlns:p14="http://schemas.microsoft.com/office/powerpoint/2010/main" val="265548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chart" Target="../charts/chart4.xml"/><Relationship Id="rId5" Type="http://schemas.openxmlformats.org/officeDocument/2006/relationships/image" Target="../media/image12.png"/><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23.png"/><Relationship Id="rId4" Type="http://schemas.openxmlformats.org/officeDocument/2006/relationships/diagramLayout" Target="../diagrams/layout11.xml"/><Relationship Id="rId9"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30.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3" Type="http://schemas.openxmlformats.org/officeDocument/2006/relationships/hyperlink" Target="http://fortjacksonmwr.com/acs_sfac/images/US-DeptOfVeteransAffairs-Seal.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lindsey.zimmerman@va.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r>
              <a:rPr lang="en-US" sz="3200" b="1" dirty="0">
                <a:solidFill>
                  <a:schemeClr val="tx2"/>
                </a:solidFill>
                <a:latin typeface="MS Gothic" panose="020B0609070205080204" pitchFamily="49" charset="-128"/>
                <a:ea typeface="MS Gothic" panose="020B0609070205080204" pitchFamily="49" charset="-128"/>
              </a:rPr>
              <a:t>Participatory system dynamics: Empowering teams to increase access to timely, high-quality mental health care</a:t>
            </a:r>
          </a:p>
        </p:txBody>
      </p:sp>
      <p:pic>
        <p:nvPicPr>
          <p:cNvPr id="5" name="Picture 4" descr="twitter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0433"/>
            <a:ext cx="835986" cy="555767"/>
          </a:xfrm>
          <a:prstGeom prst="rect">
            <a:avLst/>
          </a:prstGeom>
        </p:spPr>
      </p:pic>
      <p:sp>
        <p:nvSpPr>
          <p:cNvPr id="3" name="Content Placeholder 2"/>
          <p:cNvSpPr>
            <a:spLocks noGrp="1"/>
          </p:cNvSpPr>
          <p:nvPr>
            <p:ph sz="half" idx="1"/>
          </p:nvPr>
        </p:nvSpPr>
        <p:spPr>
          <a:xfrm>
            <a:off x="114300" y="2286000"/>
            <a:ext cx="4038600" cy="5029200"/>
          </a:xfrm>
        </p:spPr>
        <p:txBody>
          <a:bodyPr>
            <a:normAutofit/>
          </a:bodyPr>
          <a:lstStyle/>
          <a:p>
            <a:pPr marL="0" indent="0">
              <a:buNone/>
            </a:pPr>
            <a:endParaRPr lang="en-US" b="1" dirty="0">
              <a:solidFill>
                <a:srgbClr val="C00000"/>
              </a:solidFill>
              <a:latin typeface="Century Gothic" panose="020B0502020202020204" pitchFamily="34" charset="0"/>
            </a:endParaRPr>
          </a:p>
          <a:p>
            <a:pPr marL="0" indent="0">
              <a:buNone/>
            </a:pPr>
            <a:endParaRPr lang="en-US" b="1" dirty="0">
              <a:solidFill>
                <a:srgbClr val="C00000"/>
              </a:solidFill>
              <a:latin typeface="Century Gothic" panose="020B0502020202020204" pitchFamily="34" charset="0"/>
            </a:endParaRPr>
          </a:p>
          <a:p>
            <a:pPr marL="0" indent="0">
              <a:buNone/>
            </a:pPr>
            <a:r>
              <a:rPr lang="en-US" b="1" dirty="0">
                <a:solidFill>
                  <a:srgbClr val="C00000"/>
                </a:solidFill>
                <a:latin typeface="Century Gothic" panose="020B0502020202020204" pitchFamily="34" charset="0"/>
              </a:rPr>
              <a:t>     @LZPhD</a:t>
            </a:r>
          </a:p>
          <a:p>
            <a:pPr marL="0" indent="0">
              <a:buNone/>
            </a:pPr>
            <a:r>
              <a:rPr lang="en-US" sz="1600" b="1" dirty="0">
                <a:solidFill>
                  <a:srgbClr val="C00000"/>
                </a:solidFill>
                <a:latin typeface="Century Gothic" panose="020B0502020202020204" pitchFamily="34" charset="0"/>
              </a:rPr>
              <a:t>September 21, 2017</a:t>
            </a:r>
          </a:p>
          <a:p>
            <a:pPr marL="0" indent="0">
              <a:buNone/>
            </a:pPr>
            <a:r>
              <a:rPr lang="en-US" sz="2200" b="1" dirty="0">
                <a:solidFill>
                  <a:schemeClr val="tx2"/>
                </a:solidFill>
                <a:latin typeface="Century Gothic" panose="020B0502020202020204" pitchFamily="34" charset="0"/>
              </a:rPr>
              <a:t>Lindsey Zimmerman, PhD</a:t>
            </a:r>
          </a:p>
          <a:p>
            <a:pPr marL="0" indent="0">
              <a:buNone/>
            </a:pPr>
            <a:r>
              <a:rPr lang="en-US" sz="1700" dirty="0">
                <a:solidFill>
                  <a:schemeClr val="tx2"/>
                </a:solidFill>
                <a:latin typeface="Century Gothic" panose="020B0502020202020204" pitchFamily="34" charset="0"/>
              </a:rPr>
              <a:t>Clinical &amp; Community Psychologist, Implementation Science</a:t>
            </a:r>
          </a:p>
          <a:p>
            <a:pPr marL="0" indent="0">
              <a:buNone/>
            </a:pPr>
            <a:r>
              <a:rPr lang="en-US" sz="1700" dirty="0">
                <a:solidFill>
                  <a:schemeClr val="tx2"/>
                </a:solidFill>
                <a:latin typeface="Century Gothic" panose="020B0502020202020204" pitchFamily="34" charset="0"/>
              </a:rPr>
              <a:t>National Center for PTSD, Dissemination &amp; Training Division</a:t>
            </a:r>
          </a:p>
          <a:p>
            <a:pPr marL="0" indent="0">
              <a:buNone/>
            </a:pPr>
            <a:r>
              <a:rPr lang="en-US" sz="1700" dirty="0">
                <a:solidFill>
                  <a:schemeClr val="tx2"/>
                </a:solidFill>
                <a:latin typeface="Century Gothic" panose="020B0502020202020204" pitchFamily="34" charset="0"/>
              </a:rPr>
              <a:t>Affiliate Instructor, University of Washington School of Medicine</a:t>
            </a:r>
          </a:p>
          <a:p>
            <a:pPr marL="0" indent="0">
              <a:buNone/>
            </a:pPr>
            <a:r>
              <a:rPr lang="en-US" sz="1800" u="sng" dirty="0">
                <a:solidFill>
                  <a:schemeClr val="tx2"/>
                </a:solidFill>
                <a:latin typeface="Century Gothic" panose="020B0502020202020204" pitchFamily="34" charset="0"/>
              </a:rPr>
              <a:t>Lindsey.zimmerman@va.gov</a:t>
            </a:r>
          </a:p>
        </p:txBody>
      </p:sp>
      <p:sp>
        <p:nvSpPr>
          <p:cNvPr id="4" name="Slide Number Placeholder 3"/>
          <p:cNvSpPr>
            <a:spLocks noGrp="1"/>
          </p:cNvSpPr>
          <p:nvPr>
            <p:ph type="sldNum" sz="quarter" idx="12"/>
          </p:nvPr>
        </p:nvSpPr>
        <p:spPr/>
        <p:txBody>
          <a:bodyPr/>
          <a:lstStyle/>
          <a:p>
            <a:fld id="{10EC9687-5258-4455-B323-CE1330B5F336}" type="slidenum">
              <a:rPr lang="en-US" smtClean="0"/>
              <a:t>1</a:t>
            </a:fld>
            <a:endParaRPr lang="en-US" dirty="0"/>
          </a:p>
        </p:txBody>
      </p:sp>
      <p:sp>
        <p:nvSpPr>
          <p:cNvPr id="6" name="TextBox 5"/>
          <p:cNvSpPr txBox="1"/>
          <p:nvPr/>
        </p:nvSpPr>
        <p:spPr>
          <a:xfrm>
            <a:off x="4342979" y="4215285"/>
            <a:ext cx="4899098" cy="923330"/>
          </a:xfrm>
          <a:prstGeom prst="rect">
            <a:avLst/>
          </a:prstGeom>
          <a:noFill/>
        </p:spPr>
        <p:txBody>
          <a:bodyPr wrap="none" rtlCol="0">
            <a:spAutoFit/>
          </a:bodyPr>
          <a:lstStyle/>
          <a:p>
            <a:pPr fontAlgn="t"/>
            <a:r>
              <a:rPr lang="en-US" dirty="0">
                <a:solidFill>
                  <a:schemeClr val="tx2">
                    <a:lumMod val="50000"/>
                  </a:schemeClr>
                </a:solidFill>
                <a:latin typeface="Century Gothic"/>
                <a:cs typeface="Century Gothic"/>
              </a:rPr>
              <a:t>David Lounsbury, PhD, Craig Rosen, PhD </a:t>
            </a:r>
          </a:p>
          <a:p>
            <a:pPr fontAlgn="t"/>
            <a:r>
              <a:rPr lang="en-US" dirty="0">
                <a:solidFill>
                  <a:schemeClr val="tx2">
                    <a:lumMod val="50000"/>
                  </a:schemeClr>
                </a:solidFill>
                <a:latin typeface="Century Gothic"/>
                <a:cs typeface="Century Gothic"/>
              </a:rPr>
              <a:t>Rachel Kimerling, PhD, Jodie Trafton, PhD, </a:t>
            </a:r>
          </a:p>
          <a:p>
            <a:pPr fontAlgn="t"/>
            <a:r>
              <a:rPr lang="en-US" dirty="0">
                <a:solidFill>
                  <a:schemeClr val="tx2">
                    <a:lumMod val="50000"/>
                  </a:schemeClr>
                </a:solidFill>
                <a:latin typeface="Century Gothic"/>
                <a:cs typeface="Century Gothic"/>
              </a:rPr>
              <a:t>Steve Lindley MD, PhD and Tom Rust, PhD</a:t>
            </a:r>
          </a:p>
        </p:txBody>
      </p:sp>
      <p:pic>
        <p:nvPicPr>
          <p:cNvPr id="8" name="6DCAA6CB-5BFC-4CC7-A7B9-1590D631E560" descr="B455E4B9-8429-46BA-BBD1-42F15B2E70C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233" y="3043286"/>
            <a:ext cx="3378767" cy="11300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8"/>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6710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05325805"/>
              </p:ext>
            </p:extLst>
          </p:nvPr>
        </p:nvGraphicFramePr>
        <p:xfrm>
          <a:off x="457200" y="23320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10EC9687-5258-4455-B323-CE1330B5F336}" type="slidenum">
              <a:rPr lang="en-US" smtClean="0"/>
              <a:t>10</a:t>
            </a:fld>
            <a:endParaRPr lang="en-US" dirty="0"/>
          </a:p>
        </p:txBody>
      </p:sp>
      <p:sp>
        <p:nvSpPr>
          <p:cNvPr id="6" name="Title 1"/>
          <p:cNvSpPr>
            <a:spLocks noGrp="1"/>
          </p:cNvSpPr>
          <p:nvPr>
            <p:ph type="title"/>
          </p:nvPr>
        </p:nvSpPr>
        <p:spPr>
          <a:xfrm>
            <a:off x="457200" y="457200"/>
            <a:ext cx="8229600" cy="1143000"/>
          </a:xfrm>
        </p:spPr>
        <p:txBody>
          <a:bodyPr>
            <a:normAutofit fontScale="90000"/>
          </a:bodyPr>
          <a:lstStyle/>
          <a:p>
            <a:pPr algn="ctr"/>
            <a:r>
              <a:rPr lang="en-US" dirty="0">
                <a:solidFill>
                  <a:schemeClr val="tx2"/>
                </a:solidFill>
                <a:latin typeface="MS Gothic" panose="020B0609070205080204" pitchFamily="49" charset="-128"/>
                <a:ea typeface="MS Gothic" panose="020B0609070205080204" pitchFamily="49" charset="-128"/>
              </a:rPr>
              <a:t>PSD </a:t>
            </a:r>
            <a:r>
              <a:rPr lang="en-US" u="sng" dirty="0">
                <a:solidFill>
                  <a:schemeClr val="tx2"/>
                </a:solidFill>
                <a:latin typeface="MS Gothic" panose="020B0609070205080204" pitchFamily="49" charset="-128"/>
                <a:ea typeface="MS Gothic" panose="020B0609070205080204" pitchFamily="49" charset="-128"/>
              </a:rPr>
              <a:t>theory</a:t>
            </a:r>
            <a:r>
              <a:rPr lang="en-US" dirty="0">
                <a:solidFill>
                  <a:schemeClr val="tx2"/>
                </a:solidFill>
                <a:latin typeface="MS Gothic" panose="020B0609070205080204" pitchFamily="49" charset="-128"/>
                <a:ea typeface="MS Gothic" panose="020B0609070205080204" pitchFamily="49" charset="-128"/>
              </a:rPr>
              <a:t>: Understanding how common dynamics emerge from </a:t>
            </a:r>
            <a:r>
              <a:rPr lang="en-US" u="sng" dirty="0">
                <a:solidFill>
                  <a:schemeClr val="tx2"/>
                </a:solidFill>
                <a:latin typeface="MS Gothic" panose="020B0609070205080204" pitchFamily="49" charset="-128"/>
                <a:ea typeface="MS Gothic" panose="020B0609070205080204" pitchFamily="49" charset="-128"/>
              </a:rPr>
              <a:t>team capacities/constraints</a:t>
            </a:r>
          </a:p>
        </p:txBody>
      </p:sp>
      <p:sp>
        <p:nvSpPr>
          <p:cNvPr id="2" name="TextBox 1"/>
          <p:cNvSpPr txBox="1"/>
          <p:nvPr/>
        </p:nvSpPr>
        <p:spPr>
          <a:xfrm>
            <a:off x="228600" y="2133600"/>
            <a:ext cx="8686800" cy="830997"/>
          </a:xfrm>
          <a:prstGeom prst="rect">
            <a:avLst/>
          </a:prstGeom>
          <a:solidFill>
            <a:schemeClr val="accent6">
              <a:lumMod val="20000"/>
              <a:lumOff val="80000"/>
            </a:schemeClr>
          </a:solidFill>
        </p:spPr>
        <p:txBody>
          <a:bodyPr wrap="square" rtlCol="0">
            <a:spAutoFit/>
          </a:bodyPr>
          <a:lstStyle/>
          <a:p>
            <a:pPr algn="ctr"/>
            <a:r>
              <a:rPr lang="en-US" sz="2400" b="1" dirty="0"/>
              <a:t>KEY IDEA:  </a:t>
            </a:r>
            <a:r>
              <a:rPr lang="en-US" sz="2400" b="1" dirty="0">
                <a:solidFill>
                  <a:srgbClr val="800000"/>
                </a:solidFill>
              </a:rPr>
              <a:t>Systems Theory + Simulation Learning </a:t>
            </a:r>
            <a:r>
              <a:rPr lang="en-US" sz="2400" b="1" dirty="0"/>
              <a:t>increases team </a:t>
            </a:r>
            <a:r>
              <a:rPr lang="en-US" sz="2400" b="1" dirty="0">
                <a:solidFill>
                  <a:srgbClr val="800000"/>
                </a:solidFill>
              </a:rPr>
              <a:t>psychological safety </a:t>
            </a:r>
            <a:r>
              <a:rPr lang="en-US" sz="2400" b="1" dirty="0"/>
              <a:t>and thereby </a:t>
            </a:r>
            <a:r>
              <a:rPr lang="en-US" sz="2400" b="1" dirty="0">
                <a:solidFill>
                  <a:srgbClr val="800000"/>
                </a:solidFill>
              </a:rPr>
              <a:t>MH quality</a:t>
            </a:r>
            <a:r>
              <a:rPr lang="en-US" sz="2400" b="1" dirty="0"/>
              <a:t> (EBP reach)</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7640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C00000">
                      <a:alpha val="90000"/>
                    </a:srgbClr>
                  </a:solidFill>
                  <a:prstDash val="solid"/>
                </a:ln>
                <a:effectLst/>
              </p:spPr>
              <p:txBody>
                <a:bodyPr/>
                <a:lstStyle/>
                <a:p>
                  <a:pPr marL="0" marR="0">
                    <a:spcBef>
                      <a:spcPts val="0"/>
                    </a:spcBef>
                    <a:spcAft>
                      <a:spcPts val="0"/>
                    </a:spcAft>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Preliminary pilot</a:t>
                  </a:r>
                  <a:endParaRPr lang="en-US" sz="2000" dirty="0">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solidFill>
                      <a:effectLst/>
                      <a:latin typeface="Georgia"/>
                      <a:ea typeface="MS Gothic"/>
                      <a:cs typeface="Georgia"/>
                    </a:rPr>
                    <a:t>Pilot</a:t>
                  </a:r>
                  <a:endParaRPr lang="en-US" sz="2000" dirty="0">
                    <a:solidFill>
                      <a:schemeClr val="bg1"/>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EBP initiation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full EBP dose</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EBP timeliness</a:t>
                </a:r>
                <a:endParaRPr lang="en-US" sz="2000" dirty="0">
                  <a:solidFill>
                    <a:schemeClr val="bg1">
                      <a:lumMod val="65000"/>
                    </a:schemeClr>
                  </a:solidFill>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NIH R21</a:t>
                </a:r>
                <a:endParaRPr lang="en-US" sz="2000" dirty="0">
                  <a:solidFill>
                    <a:schemeClr val="bg1">
                      <a:lumMod val="65000"/>
                    </a:schemeClr>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QI training continuing education credit</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Accessible simulation user-interface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Data/training tailored to local care teams</a:t>
                  </a:r>
                  <a:endParaRPr lang="en-US" sz="2000" dirty="0">
                    <a:solidFill>
                      <a:schemeClr val="bg1">
                        <a:lumMod val="65000"/>
                      </a:schemeClr>
                    </a:solidFill>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Modeling to Learn</a:t>
                  </a:r>
                  <a:endParaRPr lang="en-US" sz="2000" dirty="0">
                    <a:solidFill>
                      <a:schemeClr val="bg1">
                        <a:lumMod val="65000"/>
                      </a:schemeClr>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QI as usual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Determine Budget impact of PSD</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Calculate PSD Incremental Cost-effectiveness Ratio</a:t>
                  </a:r>
                  <a:endParaRPr lang="en-US" sz="2000" dirty="0">
                    <a:solidFill>
                      <a:schemeClr val="bg1">
                        <a:lumMod val="65000"/>
                      </a:schemeClr>
                    </a:solidFill>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IIR</a:t>
                  </a:r>
                  <a:endParaRPr lang="en-US" sz="2000" dirty="0">
                    <a:solidFill>
                      <a:schemeClr val="bg1">
                        <a:lumMod val="65000"/>
                      </a:schemeClr>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R01</a:t>
            </a:r>
            <a:endParaRPr lang="en-US" sz="2000" b="1" dirty="0">
              <a:solidFill>
                <a:schemeClr val="bg1">
                  <a:lumMod val="65000"/>
                </a:schemeClr>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Audit-&amp;-Feedback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Times New Roman"/>
              </a:rPr>
              <a:t>Exploratory mediational analyses</a:t>
            </a:r>
            <a:endParaRPr lang="en-US" sz="2000" dirty="0">
              <a:solidFill>
                <a:schemeClr val="bg1">
                  <a:lumMod val="65000"/>
                </a:schemeClr>
              </a:solidFill>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lumMod val="65000"/>
                  </a:schemeClr>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Address new priority in team “Modeling to Learn” training</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Georgia"/>
              </a:rPr>
              <a:t>G</a:t>
            </a:r>
            <a:r>
              <a:rPr lang="en-US" sz="2000" kern="1200" dirty="0">
                <a:solidFill>
                  <a:schemeClr val="bg1">
                    <a:lumMod val="65000"/>
                  </a:schemeClr>
                </a:solidFill>
                <a:effectLst/>
                <a:latin typeface="Georgia"/>
                <a:ea typeface="ＭＳ 明朝"/>
                <a:cs typeface="Georgia"/>
              </a:rPr>
              <a:t>uide facility Suicide Prevention Coord</a:t>
            </a:r>
            <a:r>
              <a:rPr lang="en-US" sz="2000" dirty="0">
                <a:solidFill>
                  <a:schemeClr val="bg1">
                    <a:lumMod val="65000"/>
                  </a:schemeClr>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11</a:t>
            </a:fld>
            <a:endParaRPr lang="en-US" dirty="0"/>
          </a:p>
        </p:txBody>
      </p:sp>
    </p:spTree>
    <p:extLst>
      <p:ext uri="{BB962C8B-B14F-4D97-AF65-F5344CB8AC3E}">
        <p14:creationId xmlns:p14="http://schemas.microsoft.com/office/powerpoint/2010/main" val="83374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latin typeface="MS Gothic" panose="020B0609070205080204" pitchFamily="49" charset="-128"/>
                <a:ea typeface="MS Gothic" panose="020B0609070205080204" pitchFamily="49" charset="-128"/>
              </a:rPr>
              <a:t>The aim of our research:</a:t>
            </a:r>
          </a:p>
        </p:txBody>
      </p:sp>
      <p:sp>
        <p:nvSpPr>
          <p:cNvPr id="3" name="Content Placeholder 2"/>
          <p:cNvSpPr>
            <a:spLocks noGrp="1"/>
          </p:cNvSpPr>
          <p:nvPr>
            <p:ph idx="1"/>
          </p:nvPr>
        </p:nvSpPr>
        <p:spPr/>
        <p:txBody>
          <a:bodyPr>
            <a:normAutofit fontScale="92500"/>
          </a:bodyPr>
          <a:lstStyle/>
          <a:p>
            <a:r>
              <a:rPr lang="en-US" dirty="0">
                <a:latin typeface="Century Gothic" panose="020B0502020202020204" pitchFamily="34" charset="0"/>
              </a:rPr>
              <a:t>…is to develop a systems understanding of mental health </a:t>
            </a:r>
            <a:r>
              <a:rPr lang="en-US" u="sng" dirty="0">
                <a:latin typeface="Century Gothic" panose="020B0502020202020204" pitchFamily="34" charset="0"/>
              </a:rPr>
              <a:t>service delays </a:t>
            </a:r>
            <a:r>
              <a:rPr lang="en-US" dirty="0">
                <a:latin typeface="Century Gothic" panose="020B0502020202020204" pitchFamily="34" charset="0"/>
              </a:rPr>
              <a:t>and how they contribute to limited </a:t>
            </a:r>
            <a:r>
              <a:rPr lang="en-US" u="sng" dirty="0">
                <a:latin typeface="Century Gothic" panose="020B0502020202020204" pitchFamily="34" charset="0"/>
              </a:rPr>
              <a:t>reach</a:t>
            </a:r>
            <a:r>
              <a:rPr lang="en-US" dirty="0">
                <a:latin typeface="Century Gothic" panose="020B0502020202020204" pitchFamily="34" charset="0"/>
              </a:rPr>
              <a:t> of evidence-based mental health care.</a:t>
            </a:r>
          </a:p>
          <a:p>
            <a:r>
              <a:rPr lang="en-US" dirty="0">
                <a:latin typeface="Century Gothic" panose="020B0502020202020204" pitchFamily="34" charset="0"/>
              </a:rPr>
              <a:t>…and </a:t>
            </a:r>
            <a:r>
              <a:rPr lang="en-US" u="sng" dirty="0">
                <a:latin typeface="Century Gothic" panose="020B0502020202020204" pitchFamily="34" charset="0"/>
              </a:rPr>
              <a:t>empower mental health stakeholders </a:t>
            </a:r>
            <a:r>
              <a:rPr lang="en-US" dirty="0">
                <a:latin typeface="Century Gothic" panose="020B0502020202020204" pitchFamily="34" charset="0"/>
              </a:rPr>
              <a:t>to make </a:t>
            </a:r>
            <a:r>
              <a:rPr lang="en-US" u="sng" dirty="0">
                <a:latin typeface="Century Gothic" panose="020B0502020202020204" pitchFamily="34" charset="0"/>
              </a:rPr>
              <a:t>optimized</a:t>
            </a:r>
            <a:r>
              <a:rPr lang="en-US" dirty="0">
                <a:latin typeface="Century Gothic" panose="020B0502020202020204" pitchFamily="34" charset="0"/>
              </a:rPr>
              <a:t> quality improvement decisions with </a:t>
            </a:r>
            <a:r>
              <a:rPr lang="en-US" u="sng" dirty="0">
                <a:latin typeface="Century Gothic" panose="020B0502020202020204" pitchFamily="34" charset="0"/>
              </a:rPr>
              <a:t>ex ante assessments</a:t>
            </a:r>
            <a:r>
              <a:rPr lang="en-US" dirty="0">
                <a:latin typeface="Century Gothic" panose="020B0502020202020204" pitchFamily="34" charset="0"/>
              </a:rPr>
              <a:t> of their proposed redesign solutions.  </a:t>
            </a:r>
          </a:p>
          <a:p>
            <a:endParaRPr lang="en-US" sz="2600"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10EC9687-5258-4455-B323-CE1330B5F336}"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730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6202362"/>
          </a:xfrm>
        </p:spPr>
        <p:txBody>
          <a:bodyPr>
            <a:normAutofit/>
          </a:bodyPr>
          <a:lstStyle/>
          <a:p>
            <a:pPr algn="l"/>
            <a:r>
              <a:rPr lang="en-US" dirty="0"/>
              <a:t> </a:t>
            </a:r>
            <a:r>
              <a:rPr lang="en-US" dirty="0">
                <a:solidFill>
                  <a:schemeClr val="tx2"/>
                </a:solidFill>
                <a:latin typeface="MS Gothic" panose="020B0609070205080204" pitchFamily="49" charset="-128"/>
                <a:ea typeface="MS Gothic" panose="020B0609070205080204" pitchFamily="49" charset="-128"/>
              </a:rPr>
              <a:t>We define EBP </a:t>
            </a:r>
            <a:r>
              <a:rPr lang="en-US" i="1" u="sng" dirty="0">
                <a:solidFill>
                  <a:schemeClr val="tx2"/>
                </a:solidFill>
                <a:latin typeface="MS Gothic" panose="020B0609070205080204" pitchFamily="49" charset="-128"/>
                <a:ea typeface="MS Gothic" panose="020B0609070205080204" pitchFamily="49" charset="-128"/>
              </a:rPr>
              <a:t>reach</a:t>
            </a:r>
            <a:r>
              <a:rPr lang="en-US" dirty="0">
                <a:solidFill>
                  <a:schemeClr val="tx2"/>
                </a:solidFill>
                <a:latin typeface="MS Gothic" panose="020B0609070205080204" pitchFamily="49" charset="-128"/>
                <a:ea typeface="MS Gothic" panose="020B0609070205080204" pitchFamily="49" charset="-128"/>
              </a:rPr>
              <a:t> as the proportion of patients with a PTSD, depression or SUD diagnosis who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a) </a:t>
            </a:r>
            <a:r>
              <a:rPr lang="en-US" i="1" u="sng" dirty="0">
                <a:solidFill>
                  <a:schemeClr val="tx2"/>
                </a:solidFill>
                <a:latin typeface="MS Gothic" panose="020B0609070205080204" pitchFamily="49" charset="-128"/>
                <a:ea typeface="MS Gothic" panose="020B0609070205080204" pitchFamily="49" charset="-128"/>
              </a:rPr>
              <a:t>initiate</a:t>
            </a:r>
            <a:r>
              <a:rPr lang="en-US" dirty="0">
                <a:solidFill>
                  <a:schemeClr val="tx2"/>
                </a:solidFill>
                <a:latin typeface="MS Gothic" panose="020B0609070205080204" pitchFamily="49" charset="-128"/>
                <a:ea typeface="MS Gothic" panose="020B0609070205080204" pitchFamily="49" charset="-128"/>
              </a:rPr>
              <a:t>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b) </a:t>
            </a:r>
            <a:r>
              <a:rPr lang="en-US" i="1" u="sng" dirty="0">
                <a:solidFill>
                  <a:schemeClr val="tx2"/>
                </a:solidFill>
                <a:latin typeface="MS Gothic" panose="020B0609070205080204" pitchFamily="49" charset="-128"/>
                <a:ea typeface="MS Gothic" panose="020B0609070205080204" pitchFamily="49" charset="-128"/>
              </a:rPr>
              <a:t>timely</a:t>
            </a:r>
            <a:r>
              <a:rPr lang="en-US" i="1" dirty="0">
                <a:solidFill>
                  <a:schemeClr val="tx2"/>
                </a:solidFill>
                <a:latin typeface="MS Gothic" panose="020B0609070205080204" pitchFamily="49" charset="-128"/>
                <a:ea typeface="MS Gothic" panose="020B0609070205080204" pitchFamily="49" charset="-128"/>
              </a:rPr>
              <a:t> </a:t>
            </a:r>
            <a:r>
              <a:rPr lang="en-US" dirty="0">
                <a:solidFill>
                  <a:schemeClr val="tx2"/>
                </a:solidFill>
                <a:latin typeface="MS Gothic" panose="020B0609070205080204" pitchFamily="49" charset="-128"/>
                <a:ea typeface="MS Gothic" panose="020B0609070205080204" pitchFamily="49" charset="-128"/>
              </a:rPr>
              <a:t>EBP session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c) complete an adequate, therapeutic EBP </a:t>
            </a:r>
            <a:r>
              <a:rPr lang="en-US" i="1" u="sng" dirty="0">
                <a:solidFill>
                  <a:schemeClr val="tx2"/>
                </a:solidFill>
                <a:latin typeface="MS Gothic" panose="020B0609070205080204" pitchFamily="49" charset="-128"/>
                <a:ea typeface="MS Gothic" panose="020B0609070205080204" pitchFamily="49" charset="-128"/>
              </a:rPr>
              <a:t>dose</a:t>
            </a:r>
            <a:br>
              <a:rPr lang="en-US" dirty="0"/>
            </a:br>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13</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9201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09600" y="1676400"/>
          <a:ext cx="7772400" cy="4038601"/>
        </p:xfrm>
        <a:graphic>
          <a:graphicData uri="http://schemas.openxmlformats.org/drawingml/2006/table">
            <a:tbl>
              <a:tblPr firstRow="1" bandRow="1">
                <a:tableStyleId>{3C2FFA5D-87B4-456A-9821-1D502468CF0F}</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1540145">
                <a:tc>
                  <a:txBody>
                    <a:bodyPr/>
                    <a:lstStyle/>
                    <a:p>
                      <a:pPr algn="ctr"/>
                      <a:r>
                        <a:rPr lang="en-US" sz="2400" b="1" kern="1200" dirty="0">
                          <a:solidFill>
                            <a:schemeClr val="lt1"/>
                          </a:solidFill>
                          <a:effectLst/>
                          <a:latin typeface="+mn-lt"/>
                          <a:ea typeface="+mn-ea"/>
                          <a:cs typeface="+mn-cs"/>
                        </a:rPr>
                        <a:t>Population Coverage - Denominator (</a:t>
                      </a:r>
                      <a:r>
                        <a:rPr lang="en-US" sz="2400" b="1" i="1" kern="1200" dirty="0">
                          <a:solidFill>
                            <a:schemeClr val="lt1"/>
                          </a:solidFill>
                          <a:effectLst/>
                          <a:latin typeface="+mn-lt"/>
                          <a:ea typeface="+mn-ea"/>
                          <a:cs typeface="+mn-cs"/>
                        </a:rPr>
                        <a:t>diagnostic</a:t>
                      </a:r>
                      <a:r>
                        <a:rPr lang="en-US" sz="2400" b="1" kern="1200" dirty="0">
                          <a:solidFill>
                            <a:schemeClr val="lt1"/>
                          </a:solidFill>
                          <a:effectLst/>
                          <a:latin typeface="+mn-lt"/>
                          <a:ea typeface="+mn-ea"/>
                          <a:cs typeface="+mn-cs"/>
                        </a:rPr>
                        <a:t> cohorts)</a:t>
                      </a:r>
                      <a:r>
                        <a:rPr lang="en-US" sz="2400" dirty="0">
                          <a:effectLst/>
                        </a:rPr>
                        <a:t> </a:t>
                      </a:r>
                      <a:endParaRPr lang="en-US" sz="2400" dirty="0"/>
                    </a:p>
                  </a:txBody>
                  <a:tcPr/>
                </a:tc>
                <a:tc>
                  <a:txBody>
                    <a:bodyPr/>
                    <a:lstStyle/>
                    <a:p>
                      <a:pPr algn="ctr"/>
                      <a:r>
                        <a:rPr lang="en-US" sz="2400" b="1" kern="1200" dirty="0">
                          <a:solidFill>
                            <a:schemeClr val="lt1"/>
                          </a:solidFill>
                          <a:effectLst/>
                          <a:latin typeface="+mn-lt"/>
                          <a:ea typeface="+mn-ea"/>
                          <a:cs typeface="+mn-cs"/>
                        </a:rPr>
                        <a:t>Continuity of Care - Denominator (diagnosis + active</a:t>
                      </a:r>
                      <a:r>
                        <a:rPr lang="en-US" sz="2400" b="1" i="1" kern="1200" dirty="0">
                          <a:solidFill>
                            <a:schemeClr val="lt1"/>
                          </a:solidFill>
                          <a:effectLst/>
                          <a:latin typeface="+mn-lt"/>
                          <a:ea typeface="+mn-ea"/>
                          <a:cs typeface="+mn-cs"/>
                        </a:rPr>
                        <a:t> treatment</a:t>
                      </a:r>
                      <a:r>
                        <a:rPr lang="en-US" sz="2400" b="1" kern="1200" dirty="0">
                          <a:solidFill>
                            <a:schemeClr val="lt1"/>
                          </a:solidFill>
                          <a:effectLst/>
                          <a:latin typeface="+mn-lt"/>
                          <a:ea typeface="+mn-ea"/>
                          <a:cs typeface="+mn-cs"/>
                        </a:rPr>
                        <a:t>)</a:t>
                      </a:r>
                      <a:r>
                        <a:rPr lang="en-US" sz="2400" dirty="0">
                          <a:effectLst/>
                        </a:rPr>
                        <a:t> </a:t>
                      </a:r>
                      <a:endParaRPr lang="en-US" sz="2400" dirty="0"/>
                    </a:p>
                  </a:txBody>
                  <a:tcPr/>
                </a:tc>
                <a:extLst>
                  <a:ext uri="{0D108BD9-81ED-4DB2-BD59-A6C34878D82A}">
                    <a16:rowId xmlns:a16="http://schemas.microsoft.com/office/drawing/2014/main" val="10000"/>
                  </a:ext>
                </a:extLst>
              </a:tr>
              <a:tr h="624614">
                <a:tc>
                  <a:txBody>
                    <a:bodyPr/>
                    <a:lstStyle/>
                    <a:p>
                      <a:pPr algn="ctr"/>
                      <a:r>
                        <a:rPr lang="en-US" sz="2400" dirty="0"/>
                        <a:t>PTSD</a:t>
                      </a:r>
                    </a:p>
                  </a:txBody>
                  <a:tcPr/>
                </a:tc>
                <a:tc>
                  <a:txBody>
                    <a:bodyPr/>
                    <a:lstStyle/>
                    <a:p>
                      <a:pPr algn="ctr"/>
                      <a:r>
                        <a:rPr lang="en-US" sz="2400" dirty="0"/>
                        <a:t>EBPsy</a:t>
                      </a:r>
                    </a:p>
                  </a:txBody>
                  <a:tcPr/>
                </a:tc>
                <a:extLst>
                  <a:ext uri="{0D108BD9-81ED-4DB2-BD59-A6C34878D82A}">
                    <a16:rowId xmlns:a16="http://schemas.microsoft.com/office/drawing/2014/main" val="10001"/>
                  </a:ext>
                </a:extLst>
              </a:tr>
              <a:tr h="624614">
                <a:tc>
                  <a:txBody>
                    <a:bodyPr/>
                    <a:lstStyle/>
                    <a:p>
                      <a:pPr algn="ctr"/>
                      <a:r>
                        <a:rPr lang="en-US" sz="2400" dirty="0"/>
                        <a:t>Depression</a:t>
                      </a:r>
                    </a:p>
                  </a:txBody>
                  <a:tcPr/>
                </a:tc>
                <a:tc>
                  <a:txBody>
                    <a:bodyPr/>
                    <a:lstStyle/>
                    <a:p>
                      <a:pPr algn="ctr"/>
                      <a:r>
                        <a:rPr lang="en-US" sz="2400" dirty="0"/>
                        <a:t>EBPsy and EBPharm</a:t>
                      </a:r>
                    </a:p>
                  </a:txBody>
                  <a:tcPr/>
                </a:tc>
                <a:extLst>
                  <a:ext uri="{0D108BD9-81ED-4DB2-BD59-A6C34878D82A}">
                    <a16:rowId xmlns:a16="http://schemas.microsoft.com/office/drawing/2014/main" val="10002"/>
                  </a:ext>
                </a:extLst>
              </a:tr>
              <a:tr h="624614">
                <a:tc>
                  <a:txBody>
                    <a:bodyPr/>
                    <a:lstStyle/>
                    <a:p>
                      <a:pPr algn="ctr"/>
                      <a:r>
                        <a:rPr lang="en-US" sz="2400" dirty="0"/>
                        <a:t>OUD</a:t>
                      </a:r>
                    </a:p>
                  </a:txBody>
                  <a:tcPr/>
                </a:tc>
                <a:tc>
                  <a:txBody>
                    <a:bodyPr/>
                    <a:lstStyle/>
                    <a:p>
                      <a:pPr algn="ctr"/>
                      <a:r>
                        <a:rPr lang="en-US" sz="2400" dirty="0"/>
                        <a:t>EBPharm</a:t>
                      </a:r>
                    </a:p>
                  </a:txBody>
                  <a:tcPr/>
                </a:tc>
                <a:extLst>
                  <a:ext uri="{0D108BD9-81ED-4DB2-BD59-A6C34878D82A}">
                    <a16:rowId xmlns:a16="http://schemas.microsoft.com/office/drawing/2014/main" val="10003"/>
                  </a:ext>
                </a:extLst>
              </a:tr>
              <a:tr h="624614">
                <a:tc>
                  <a:txBody>
                    <a:bodyPr/>
                    <a:lstStyle/>
                    <a:p>
                      <a:pPr algn="ctr"/>
                      <a:r>
                        <a:rPr lang="en-US" sz="2400" dirty="0"/>
                        <a:t>AUD</a:t>
                      </a:r>
                    </a:p>
                  </a:txBody>
                  <a:tcPr/>
                </a:tc>
                <a:tc>
                  <a:txBody>
                    <a:bodyPr/>
                    <a:lstStyle/>
                    <a:p>
                      <a:pPr algn="ctr"/>
                      <a:r>
                        <a:rPr lang="en-US" sz="2400" dirty="0"/>
                        <a:t>EBPharm</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normAutofit fontScale="90000"/>
          </a:bodyPr>
          <a:lstStyle/>
          <a:p>
            <a:r>
              <a:rPr lang="en-US" dirty="0">
                <a:solidFill>
                  <a:schemeClr val="tx2">
                    <a:lumMod val="75000"/>
                  </a:schemeClr>
                </a:solidFill>
                <a:latin typeface="MS Gothic"/>
                <a:ea typeface="MS Gothic"/>
                <a:cs typeface="MS Gothic"/>
              </a:rPr>
              <a:t>EBP Reach: Starts and Completes</a:t>
            </a:r>
          </a:p>
        </p:txBody>
      </p:sp>
      <p:sp>
        <p:nvSpPr>
          <p:cNvPr id="5" name="TextBox 4"/>
          <p:cNvSpPr txBox="1"/>
          <p:nvPr/>
        </p:nvSpPr>
        <p:spPr>
          <a:xfrm>
            <a:off x="3581400" y="2819400"/>
            <a:ext cx="1851789" cy="369332"/>
          </a:xfrm>
          <a:prstGeom prst="rect">
            <a:avLst/>
          </a:prstGeom>
          <a:noFill/>
        </p:spPr>
        <p:txBody>
          <a:bodyPr wrap="none" rtlCol="0">
            <a:spAutoFit/>
          </a:bodyPr>
          <a:lstStyle/>
          <a:p>
            <a:r>
              <a:rPr lang="en-US" dirty="0"/>
              <a:t>SAIL MH Domains</a:t>
            </a:r>
          </a:p>
        </p:txBody>
      </p:sp>
      <p:sp>
        <p:nvSpPr>
          <p:cNvPr id="6" name="TextBox 5"/>
          <p:cNvSpPr txBox="1"/>
          <p:nvPr/>
        </p:nvSpPr>
        <p:spPr>
          <a:xfrm>
            <a:off x="1650976" y="5715000"/>
            <a:ext cx="5740424" cy="369332"/>
          </a:xfrm>
          <a:prstGeom prst="rect">
            <a:avLst/>
          </a:prstGeom>
          <a:noFill/>
        </p:spPr>
        <p:txBody>
          <a:bodyPr wrap="none" rtlCol="0">
            <a:spAutoFit/>
          </a:bodyPr>
          <a:lstStyle/>
          <a:p>
            <a:r>
              <a:rPr lang="en-US" dirty="0"/>
              <a:t>Complex interventions delivered by multidisciplinary teams</a:t>
            </a:r>
          </a:p>
        </p:txBody>
      </p:sp>
      <p:sp>
        <p:nvSpPr>
          <p:cNvPr id="4" name="Footer Placeholder 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14</a:t>
            </a:fld>
            <a:endParaRPr lang="en-US" dirty="0"/>
          </a:p>
        </p:txBody>
      </p:sp>
    </p:spTree>
    <p:extLst>
      <p:ext uri="{BB962C8B-B14F-4D97-AF65-F5344CB8AC3E}">
        <p14:creationId xmlns:p14="http://schemas.microsoft.com/office/powerpoint/2010/main" val="79799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6202362"/>
          </a:xfrm>
        </p:spPr>
        <p:txBody>
          <a:bodyPr>
            <a:normAutofit/>
          </a:bodyPr>
          <a:lstStyle/>
          <a:p>
            <a:pPr algn="l"/>
            <a:r>
              <a:rPr lang="en-US" i="1" u="sng" dirty="0">
                <a:solidFill>
                  <a:schemeClr val="tx2"/>
                </a:solidFill>
                <a:latin typeface="MS Gothic" panose="020B0609070205080204" pitchFamily="49" charset="-128"/>
                <a:ea typeface="MS Gothic" panose="020B0609070205080204" pitchFamily="49" charset="-128"/>
              </a:rPr>
              <a:t>Reach as a system behavior</a:t>
            </a:r>
            <a:r>
              <a:rPr lang="en-US" i="1" dirty="0">
                <a:solidFill>
                  <a:schemeClr val="tx2"/>
                </a:solidFill>
                <a:latin typeface="MS Gothic" panose="020B0609070205080204" pitchFamily="49" charset="-128"/>
                <a:ea typeface="MS Gothic" panose="020B0609070205080204" pitchFamily="49" charset="-128"/>
              </a:rPr>
              <a:t>:</a:t>
            </a:r>
            <a:r>
              <a:rPr lang="en-US" dirty="0">
                <a:solidFill>
                  <a:schemeClr val="tx2"/>
                </a:solidFill>
                <a:latin typeface="MS Gothic" panose="020B0609070205080204" pitchFamily="49" charset="-128"/>
                <a:ea typeface="MS Gothic" panose="020B0609070205080204" pitchFamily="49" charset="-128"/>
              </a:rPr>
              <a:t> the whole set of </a:t>
            </a:r>
            <a:r>
              <a:rPr lang="en-US" i="1" dirty="0">
                <a:solidFill>
                  <a:schemeClr val="tx2"/>
                </a:solidFill>
                <a:latin typeface="MS Gothic" panose="020B0609070205080204" pitchFamily="49" charset="-128"/>
                <a:ea typeface="MS Gothic" panose="020B0609070205080204" pitchFamily="49" charset="-128"/>
              </a:rPr>
              <a:t>mechanisms</a:t>
            </a:r>
            <a:r>
              <a:rPr lang="en-US" dirty="0">
                <a:solidFill>
                  <a:schemeClr val="tx2"/>
                </a:solidFill>
                <a:latin typeface="MS Gothic" panose="020B0609070205080204" pitchFamily="49" charset="-128"/>
                <a:ea typeface="MS Gothic" panose="020B0609070205080204" pitchFamily="49" charset="-128"/>
              </a:rPr>
              <a:t> by which the needs of the patient population are or are not addressed by their health care system.</a:t>
            </a:r>
            <a:br>
              <a:rPr lang="en-US" dirty="0"/>
            </a:br>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15</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0682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dirty="0">
                <a:solidFill>
                  <a:schemeClr val="tx2"/>
                </a:solidFill>
                <a:latin typeface="MS Gothic" panose="020B0609070205080204" pitchFamily="49" charset="-128"/>
                <a:ea typeface="MS Gothic" panose="020B0609070205080204" pitchFamily="49" charset="-128"/>
              </a:rPr>
              <a:t>Palo Alto VA Health Care System</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34" y="1676400"/>
            <a:ext cx="6187666" cy="41147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6477000" y="1752600"/>
            <a:ext cx="2286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anose="020B0502020202020204" pitchFamily="34" charset="0"/>
              </a:rPr>
              <a:t>Main facility and nine outpatient clinics</a:t>
            </a:r>
          </a:p>
          <a:p>
            <a:pPr marL="285750" indent="-285750">
              <a:buFont typeface="Arial" panose="020B0604020202020204" pitchFamily="34" charset="0"/>
              <a:buChar char="•"/>
            </a:pPr>
            <a:r>
              <a:rPr lang="en-US" dirty="0">
                <a:latin typeface="Century Gothic" panose="020B0502020202020204" pitchFamily="34" charset="0"/>
              </a:rPr>
              <a:t>+85K patients served</a:t>
            </a:r>
          </a:p>
          <a:p>
            <a:pPr marL="285750" indent="-285750">
              <a:buFont typeface="Arial" panose="020B0604020202020204" pitchFamily="34" charset="0"/>
              <a:buChar char="•"/>
            </a:pPr>
            <a:r>
              <a:rPr lang="en-US" dirty="0">
                <a:latin typeface="Century Gothic" panose="020B0502020202020204" pitchFamily="34" charset="0"/>
              </a:rPr>
              <a:t>&gt;17,000 patients receive MH care each year</a:t>
            </a:r>
          </a:p>
        </p:txBody>
      </p:sp>
      <p:sp>
        <p:nvSpPr>
          <p:cNvPr id="3" name="Slide Number Placeholder 2"/>
          <p:cNvSpPr>
            <a:spLocks noGrp="1"/>
          </p:cNvSpPr>
          <p:nvPr>
            <p:ph type="sldNum" sz="quarter" idx="12"/>
          </p:nvPr>
        </p:nvSpPr>
        <p:spPr/>
        <p:txBody>
          <a:bodyPr/>
          <a:lstStyle/>
          <a:p>
            <a:fld id="{10EC9687-5258-4455-B323-CE1330B5F336}" type="slidenum">
              <a:rPr lang="en-US" smtClean="0"/>
              <a:t>16</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4488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609600" y="1905000"/>
          <a:ext cx="79248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hape 41"/>
          <p:cNvSpPr txBox="1">
            <a:spLocks/>
          </p:cNvSpPr>
          <p:nvPr/>
        </p:nvSpPr>
        <p:spPr>
          <a:xfrm>
            <a:off x="228600" y="304800"/>
            <a:ext cx="8839200" cy="5270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1800" b="0">
                <a:solidFill>
                  <a:srgbClr val="000000"/>
                </a:solidFill>
              </a:defRPr>
            </a:pPr>
            <a:r>
              <a:rPr lang="en-US" sz="3200" b="1" dirty="0">
                <a:solidFill>
                  <a:schemeClr val="tx2"/>
                </a:solidFill>
                <a:latin typeface="MS Gothic"/>
                <a:ea typeface="MS Gothic"/>
                <a:cs typeface="MS Gothic"/>
              </a:rPr>
              <a:t>Existing State: Inadequate proportion of patients getting timely, high-quality care</a:t>
            </a:r>
          </a:p>
        </p:txBody>
      </p:sp>
      <p:sp>
        <p:nvSpPr>
          <p:cNvPr id="2" name="Slide Number Placeholder 1"/>
          <p:cNvSpPr>
            <a:spLocks noGrp="1"/>
          </p:cNvSpPr>
          <p:nvPr>
            <p:ph type="sldNum" sz="quarter" idx="12"/>
          </p:nvPr>
        </p:nvSpPr>
        <p:spPr/>
        <p:txBody>
          <a:bodyPr/>
          <a:lstStyle/>
          <a:p>
            <a:fld id="{10EC9687-5258-4455-B323-CE1330B5F336}" type="slidenum">
              <a:rPr lang="en-US" smtClean="0"/>
              <a:t>17</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4580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381000" y="1143000"/>
            <a:ext cx="8380415" cy="527050"/>
          </a:xfrm>
          <a:prstGeom prst="rect">
            <a:avLst/>
          </a:prstGeom>
        </p:spPr>
        <p:txBody>
          <a:bodyPr>
            <a:noAutofit/>
          </a:bodyPr>
          <a:lstStyle/>
          <a:p>
            <a:pPr lvl="0">
              <a:defRPr sz="1800" b="0">
                <a:solidFill>
                  <a:srgbClr val="000000"/>
                </a:solidFill>
              </a:defRPr>
            </a:pPr>
            <a:r>
              <a:rPr sz="3200" b="1" dirty="0">
                <a:solidFill>
                  <a:schemeClr val="tx2"/>
                </a:solidFill>
                <a:latin typeface="MS Gothic"/>
                <a:ea typeface="MS Gothic"/>
                <a:cs typeface="MS Gothic"/>
              </a:rPr>
              <a:t>Target State: </a:t>
            </a:r>
            <a:r>
              <a:rPr lang="en-US" sz="3200" b="1" dirty="0">
                <a:solidFill>
                  <a:schemeClr val="tx2"/>
                </a:solidFill>
                <a:latin typeface="MS Gothic"/>
                <a:ea typeface="MS Gothic"/>
                <a:cs typeface="MS Gothic"/>
              </a:rPr>
              <a:t>Lean </a:t>
            </a:r>
            <a:r>
              <a:rPr sz="3200" b="1" dirty="0">
                <a:solidFill>
                  <a:schemeClr val="tx2"/>
                </a:solidFill>
                <a:latin typeface="MS Gothic"/>
                <a:ea typeface="MS Gothic"/>
                <a:cs typeface="MS Gothic"/>
              </a:rPr>
              <a:t>SMART Goal</a:t>
            </a:r>
          </a:p>
        </p:txBody>
      </p:sp>
      <p:sp>
        <p:nvSpPr>
          <p:cNvPr id="42" name="Shape 42"/>
          <p:cNvSpPr>
            <a:spLocks noGrp="1"/>
          </p:cNvSpPr>
          <p:nvPr>
            <p:ph type="body" idx="1"/>
          </p:nvPr>
        </p:nvSpPr>
        <p:spPr>
          <a:xfrm>
            <a:off x="381000" y="1905000"/>
            <a:ext cx="8458200" cy="2419350"/>
          </a:xfrm>
          <a:prstGeom prst="rect">
            <a:avLst/>
          </a:prstGeom>
        </p:spPr>
        <p:txBody>
          <a:bodyPr>
            <a:normAutofit fontScale="92500" lnSpcReduction="10000"/>
          </a:bodyPr>
          <a:lstStyle/>
          <a:p>
            <a:pPr marL="0" lvl="0" indent="0" algn="ctr" defTabSz="777240">
              <a:lnSpc>
                <a:spcPct val="90000"/>
              </a:lnSpc>
              <a:spcBef>
                <a:spcPts val="2000"/>
              </a:spcBef>
              <a:buNone/>
              <a:defRPr sz="1800"/>
            </a:pPr>
            <a:r>
              <a:rPr sz="3400" dirty="0">
                <a:latin typeface="Century Gothic"/>
                <a:ea typeface="Times New Roman"/>
                <a:cs typeface="Century Gothic"/>
                <a:sym typeface="Times New Roman"/>
              </a:rPr>
              <a:t>By April 2015, 40% of patients newly seen in outpatient mental health</a:t>
            </a:r>
            <a:r>
              <a:rPr lang="en-US" sz="3400" dirty="0">
                <a:latin typeface="Century Gothic"/>
                <a:ea typeface="Times New Roman"/>
                <a:cs typeface="Century Gothic"/>
                <a:sym typeface="Times New Roman"/>
              </a:rPr>
              <a:t> at Menlo Park</a:t>
            </a:r>
            <a:r>
              <a:rPr sz="3400" dirty="0">
                <a:latin typeface="Century Gothic"/>
                <a:ea typeface="Times New Roman"/>
                <a:cs typeface="Century Gothic"/>
                <a:sym typeface="Times New Roman"/>
              </a:rPr>
              <a:t> for depression, PTSD, or anxiety disorders will have two psychotherapy visits completed within 28 days from time of intake assessment.</a:t>
            </a:r>
          </a:p>
        </p:txBody>
      </p:sp>
      <p:sp>
        <p:nvSpPr>
          <p:cNvPr id="2" name="Slide Number Placeholder 1"/>
          <p:cNvSpPr>
            <a:spLocks noGrp="1"/>
          </p:cNvSpPr>
          <p:nvPr>
            <p:ph type="sldNum" sz="quarter" idx="12"/>
          </p:nvPr>
        </p:nvSpPr>
        <p:spPr/>
        <p:txBody>
          <a:bodyPr/>
          <a:lstStyle/>
          <a:p>
            <a:fld id="{10EC9687-5258-4455-B323-CE1330B5F336}" type="slidenum">
              <a:rPr lang="en-US" smtClean="0"/>
              <a:t>18</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9081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nvPr>
        </p:nvGraphicFramePr>
        <p:xfrm>
          <a:off x="228600" y="2047458"/>
          <a:ext cx="8682037" cy="460057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76200" y="-76200"/>
            <a:ext cx="8763000" cy="2123658"/>
          </a:xfrm>
          <a:prstGeom prst="rect">
            <a:avLst/>
          </a:prstGeom>
        </p:spPr>
        <p:txBody>
          <a:bodyPr wrap="square">
            <a:spAutoFit/>
          </a:bodyPr>
          <a:lstStyle/>
          <a:p>
            <a:pPr lvl="0"/>
            <a:r>
              <a:rPr lang="en-US" sz="4400" dirty="0">
                <a:solidFill>
                  <a:srgbClr val="1F497D">
                    <a:lumMod val="75000"/>
                  </a:srgbClr>
                </a:solidFill>
                <a:latin typeface="MS Gothic"/>
                <a:ea typeface="MS Gothic"/>
                <a:cs typeface="MS Gothic"/>
              </a:rPr>
              <a:t>Local improvement, but wide variability &amp; goal not achieved.</a:t>
            </a:r>
          </a:p>
        </p:txBody>
      </p:sp>
      <p:sp>
        <p:nvSpPr>
          <p:cNvPr id="2" name="Slide Number Placeholder 1"/>
          <p:cNvSpPr>
            <a:spLocks noGrp="1"/>
          </p:cNvSpPr>
          <p:nvPr>
            <p:ph type="sldNum" sz="quarter" idx="12"/>
          </p:nvPr>
        </p:nvSpPr>
        <p:spPr/>
        <p:txBody>
          <a:bodyPr/>
          <a:lstStyle/>
          <a:p>
            <a:fld id="{10EC9687-5258-4455-B323-CE1330B5F336}"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262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6DCAA6CB-5BFC-4CC7-A7B9-1590D631E560" descr="B455E4B9-8429-46BA-BBD1-42F15B2E70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33" y="5575540"/>
            <a:ext cx="3378767" cy="1130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 name="Diagram 2"/>
          <p:cNvGraphicFramePr/>
          <p:nvPr>
            <p:extLst>
              <p:ext uri="{D42A27DB-BD31-4B8C-83A1-F6EECF244321}">
                <p14:modId xmlns:p14="http://schemas.microsoft.com/office/powerpoint/2010/main" val="3166557511"/>
              </p:ext>
            </p:extLst>
          </p:nvPr>
        </p:nvGraphicFramePr>
        <p:xfrm>
          <a:off x="381000" y="1066800"/>
          <a:ext cx="8458200" cy="546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p:cNvSpPr txBox="1">
            <a:spLocks/>
          </p:cNvSpPr>
          <p:nvPr/>
        </p:nvSpPr>
        <p:spPr>
          <a:xfrm>
            <a:off x="304800" y="457200"/>
            <a:ext cx="861060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latin typeface="MS Gothic" panose="020B0609070205080204" pitchFamily="49" charset="-128"/>
                <a:ea typeface="MS Gothic" panose="020B0609070205080204" pitchFamily="49" charset="-128"/>
              </a:rPr>
              <a:t>Three Goals for Today our PSD introduction today:</a:t>
            </a:r>
          </a:p>
        </p:txBody>
      </p:sp>
      <p:sp>
        <p:nvSpPr>
          <p:cNvPr id="2" name="TextBox 1"/>
          <p:cNvSpPr txBox="1"/>
          <p:nvPr/>
        </p:nvSpPr>
        <p:spPr>
          <a:xfrm>
            <a:off x="3124200" y="3733800"/>
            <a:ext cx="3299301" cy="400110"/>
          </a:xfrm>
          <a:prstGeom prst="rect">
            <a:avLst/>
          </a:prstGeom>
          <a:noFill/>
        </p:spPr>
        <p:txBody>
          <a:bodyPr wrap="none" rtlCol="0">
            <a:spAutoFit/>
          </a:bodyPr>
          <a:lstStyle/>
          <a:p>
            <a:r>
              <a:rPr lang="en-US" sz="2000" b="1" i="1" dirty="0">
                <a:latin typeface="Century Gothic"/>
                <a:cs typeface="Century Gothic"/>
              </a:rPr>
              <a:t>PSD MODELING TO LEARN</a:t>
            </a:r>
          </a:p>
        </p:txBody>
      </p:sp>
      <p:pic>
        <p:nvPicPr>
          <p:cNvPr id="4" name="Picture 3" descr="ptsdright_nc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8800" y="5816600"/>
            <a:ext cx="2159000" cy="10414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2</a:t>
            </a:fld>
            <a:endParaRPr lang="en-US" dirty="0"/>
          </a:p>
        </p:txBody>
      </p:sp>
    </p:spTree>
    <p:extLst>
      <p:ext uri="{BB962C8B-B14F-4D97-AF65-F5344CB8AC3E}">
        <p14:creationId xmlns:p14="http://schemas.microsoft.com/office/powerpoint/2010/main" val="238939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685800" y="2057400"/>
          <a:ext cx="7629526" cy="466725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152400" y="30816"/>
            <a:ext cx="8915400" cy="2123658"/>
          </a:xfrm>
          <a:prstGeom prst="rect">
            <a:avLst/>
          </a:prstGeom>
        </p:spPr>
        <p:txBody>
          <a:bodyPr wrap="square">
            <a:spAutoFit/>
          </a:bodyPr>
          <a:lstStyle/>
          <a:p>
            <a:pPr lvl="0"/>
            <a:r>
              <a:rPr lang="en-US" sz="4400" dirty="0">
                <a:solidFill>
                  <a:srgbClr val="1F497D">
                    <a:lumMod val="75000"/>
                  </a:srgbClr>
                </a:solidFill>
                <a:latin typeface="MS Gothic"/>
                <a:ea typeface="MS Gothic"/>
                <a:cs typeface="MS Gothic"/>
              </a:rPr>
              <a:t>Gap between scheduling and completing psychotherapy remained.</a:t>
            </a:r>
          </a:p>
        </p:txBody>
      </p:sp>
      <p:sp>
        <p:nvSpPr>
          <p:cNvPr id="4" name="Slide Number Placeholder 3"/>
          <p:cNvSpPr>
            <a:spLocks noGrp="1"/>
          </p:cNvSpPr>
          <p:nvPr>
            <p:ph type="sldNum" sz="quarter" idx="12"/>
          </p:nvPr>
        </p:nvSpPr>
        <p:spPr/>
        <p:txBody>
          <a:bodyPr/>
          <a:lstStyle/>
          <a:p>
            <a:fld id="{10EC9687-5258-4455-B323-CE1330B5F336}"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0596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381000" y="1143000"/>
            <a:ext cx="8380415" cy="527050"/>
          </a:xfrm>
          <a:prstGeom prst="rect">
            <a:avLst/>
          </a:prstGeom>
        </p:spPr>
        <p:txBody>
          <a:bodyPr>
            <a:noAutofit/>
          </a:bodyPr>
          <a:lstStyle/>
          <a:p>
            <a:pPr lvl="0">
              <a:defRPr sz="1800" b="0">
                <a:solidFill>
                  <a:srgbClr val="000000"/>
                </a:solidFill>
              </a:defRPr>
            </a:pPr>
            <a:r>
              <a:rPr sz="3200" b="1" dirty="0">
                <a:solidFill>
                  <a:schemeClr val="tx2"/>
                </a:solidFill>
                <a:latin typeface="MS Gothic"/>
                <a:ea typeface="MS Gothic"/>
                <a:cs typeface="MS Gothic"/>
              </a:rPr>
              <a:t>Target State: </a:t>
            </a:r>
            <a:r>
              <a:rPr lang="en-US" sz="3200" b="1" dirty="0">
                <a:solidFill>
                  <a:schemeClr val="tx2"/>
                </a:solidFill>
                <a:latin typeface="MS Gothic"/>
                <a:ea typeface="MS Gothic"/>
                <a:cs typeface="MS Gothic"/>
              </a:rPr>
              <a:t>Lean </a:t>
            </a:r>
            <a:r>
              <a:rPr sz="3200" b="1" dirty="0">
                <a:solidFill>
                  <a:schemeClr val="tx2"/>
                </a:solidFill>
                <a:latin typeface="MS Gothic"/>
                <a:ea typeface="MS Gothic"/>
                <a:cs typeface="MS Gothic"/>
              </a:rPr>
              <a:t>SMART Goal</a:t>
            </a:r>
          </a:p>
        </p:txBody>
      </p:sp>
      <p:sp>
        <p:nvSpPr>
          <p:cNvPr id="42" name="Shape 42"/>
          <p:cNvSpPr>
            <a:spLocks noGrp="1"/>
          </p:cNvSpPr>
          <p:nvPr>
            <p:ph type="body" idx="1"/>
          </p:nvPr>
        </p:nvSpPr>
        <p:spPr>
          <a:xfrm>
            <a:off x="381000" y="1905000"/>
            <a:ext cx="8458200" cy="2419350"/>
          </a:xfrm>
          <a:prstGeom prst="rect">
            <a:avLst/>
          </a:prstGeom>
        </p:spPr>
        <p:txBody>
          <a:bodyPr>
            <a:normAutofit fontScale="92500" lnSpcReduction="10000"/>
          </a:bodyPr>
          <a:lstStyle/>
          <a:p>
            <a:pPr marL="0" lvl="0" indent="0" algn="ctr" defTabSz="777240">
              <a:lnSpc>
                <a:spcPct val="90000"/>
              </a:lnSpc>
              <a:spcBef>
                <a:spcPts val="2000"/>
              </a:spcBef>
              <a:buNone/>
              <a:defRPr sz="1800"/>
            </a:pPr>
            <a:r>
              <a:rPr sz="3400" dirty="0">
                <a:latin typeface="Century Gothic"/>
                <a:ea typeface="Times New Roman"/>
                <a:cs typeface="Century Gothic"/>
                <a:sym typeface="Times New Roman"/>
              </a:rPr>
              <a:t>By April 2015, 40% of patients newly seen in outpatient mental health</a:t>
            </a:r>
            <a:r>
              <a:rPr lang="en-US" sz="3400" dirty="0">
                <a:latin typeface="Century Gothic"/>
                <a:ea typeface="Times New Roman"/>
                <a:cs typeface="Century Gothic"/>
                <a:sym typeface="Times New Roman"/>
              </a:rPr>
              <a:t> at Menlo Park</a:t>
            </a:r>
            <a:r>
              <a:rPr sz="3400" dirty="0">
                <a:latin typeface="Century Gothic"/>
                <a:ea typeface="Times New Roman"/>
                <a:cs typeface="Century Gothic"/>
                <a:sym typeface="Times New Roman"/>
              </a:rPr>
              <a:t> for depression, PTSD, or anxiety disorders will have two psychotherapy visits completed within 28 days from time of intake assessment.</a:t>
            </a:r>
          </a:p>
        </p:txBody>
      </p:sp>
      <p:sp>
        <p:nvSpPr>
          <p:cNvPr id="43" name="Shape 43"/>
          <p:cNvSpPr>
            <a:spLocks noGrp="1"/>
          </p:cNvSpPr>
          <p:nvPr>
            <p:ph type="sldNum" sz="quarter" idx="4294967295"/>
          </p:nvPr>
        </p:nvSpPr>
        <p:spPr>
          <a:xfrm>
            <a:off x="685800" y="4495800"/>
            <a:ext cx="8001000" cy="2171700"/>
          </a:xfrm>
          <a:prstGeom prst="rect">
            <a:avLst/>
          </a:prstGeom>
          <a:extLst>
            <a:ext uri="{C572A759-6A51-4108-AA02-DFA0A04FC94B}">
              <ma14:wrappingTextBoxFlag xmlns:ma14="http://schemas.microsoft.com/office/mac/drawingml/2011/main" xmlns="" val="1"/>
            </a:ext>
          </a:extLst>
        </p:spPr>
        <p:txBody>
          <a:bodyPr lIns="0" tIns="0" rIns="0" bIns="0">
            <a:normAutofit fontScale="55000" lnSpcReduction="20000"/>
          </a:bodyPr>
          <a:lstStyle/>
          <a:p>
            <a:pPr lvl="0">
              <a:defRPr sz="1800">
                <a:solidFill>
                  <a:srgbClr val="000000"/>
                </a:solidFill>
              </a:defRPr>
            </a:pPr>
            <a:r>
              <a:rPr lang="en-US" sz="4800" b="1" dirty="0">
                <a:latin typeface="Century Gothic" panose="020B0502020202020204" pitchFamily="34" charset="0"/>
              </a:rPr>
              <a:t>Specific.</a:t>
            </a:r>
            <a:r>
              <a:rPr lang="en-US" sz="4800" dirty="0">
                <a:latin typeface="Century Gothic" panose="020B0502020202020204" pitchFamily="34" charset="0"/>
              </a:rPr>
              <a:t> </a:t>
            </a:r>
            <a:br>
              <a:rPr lang="en-US" sz="4800" dirty="0">
                <a:latin typeface="Century Gothic" panose="020B0502020202020204" pitchFamily="34" charset="0"/>
              </a:rPr>
            </a:br>
            <a:r>
              <a:rPr lang="en-US" sz="4800" b="1" dirty="0">
                <a:latin typeface="Century Gothic" panose="020B0502020202020204" pitchFamily="34" charset="0"/>
              </a:rPr>
              <a:t>Measurable.</a:t>
            </a:r>
            <a:r>
              <a:rPr lang="en-US" sz="4800" dirty="0">
                <a:latin typeface="Century Gothic" panose="020B0502020202020204" pitchFamily="34" charset="0"/>
              </a:rPr>
              <a:t> </a:t>
            </a:r>
            <a:br>
              <a:rPr lang="en-US" sz="4800" dirty="0">
                <a:latin typeface="Century Gothic" panose="020B0502020202020204" pitchFamily="34" charset="0"/>
              </a:rPr>
            </a:br>
            <a:r>
              <a:rPr lang="en-US" sz="4800" b="1" i="1" dirty="0">
                <a:latin typeface="Century Gothic" panose="020B0502020202020204" pitchFamily="34" charset="0"/>
              </a:rPr>
              <a:t>Attainable</a:t>
            </a:r>
            <a:r>
              <a:rPr lang="en-US" sz="4800" b="1" dirty="0">
                <a:latin typeface="Century Gothic" panose="020B0502020202020204" pitchFamily="34" charset="0"/>
              </a:rPr>
              <a:t>: </a:t>
            </a:r>
            <a:r>
              <a:rPr lang="en-US" sz="4800" dirty="0">
                <a:latin typeface="Century Gothic" panose="020B0502020202020204" pitchFamily="34" charset="0"/>
              </a:rPr>
              <a:t>if never achieved morale may suffer. </a:t>
            </a:r>
            <a:br>
              <a:rPr lang="en-US" sz="4800" dirty="0">
                <a:latin typeface="Century Gothic" panose="020B0502020202020204" pitchFamily="34" charset="0"/>
              </a:rPr>
            </a:br>
            <a:r>
              <a:rPr lang="en-US" sz="4800" b="1" i="1" dirty="0">
                <a:latin typeface="Century Gothic" panose="020B0502020202020204" pitchFamily="34" charset="0"/>
              </a:rPr>
              <a:t>Realistic</a:t>
            </a:r>
            <a:r>
              <a:rPr lang="en-US" sz="4800" b="1" dirty="0">
                <a:latin typeface="Century Gothic" panose="020B0502020202020204" pitchFamily="34" charset="0"/>
              </a:rPr>
              <a:t>: </a:t>
            </a:r>
            <a:r>
              <a:rPr lang="en-US" sz="4800" dirty="0">
                <a:latin typeface="Century Gothic" panose="020B0502020202020204" pitchFamily="34" charset="0"/>
              </a:rPr>
              <a:t>with the available resources. </a:t>
            </a:r>
            <a:br>
              <a:rPr lang="en-US" sz="4800" dirty="0">
                <a:latin typeface="Century Gothic" panose="020B0502020202020204" pitchFamily="34" charset="0"/>
              </a:rPr>
            </a:br>
            <a:r>
              <a:rPr lang="en-US" sz="4800" b="1" i="1" dirty="0">
                <a:latin typeface="Century Gothic" panose="020B0502020202020204" pitchFamily="34" charset="0"/>
              </a:rPr>
              <a:t>Time frame</a:t>
            </a:r>
            <a:r>
              <a:rPr lang="en-US" sz="4800" b="1" dirty="0">
                <a:latin typeface="Century Gothic" panose="020B0502020202020204" pitchFamily="34" charset="0"/>
              </a:rPr>
              <a:t>: </a:t>
            </a:r>
            <a:r>
              <a:rPr lang="en-US" sz="4800" dirty="0">
                <a:latin typeface="Century Gothic" panose="020B0502020202020204" pitchFamily="34" charset="0"/>
              </a:rPr>
              <a:t>A due date.</a:t>
            </a:r>
            <a:endParaRPr sz="1000" dirty="0">
              <a:solidFill>
                <a:srgbClr val="514F45"/>
              </a:solidFill>
              <a:latin typeface="Century Gothic" panose="020B0502020202020204" pitchFamily="34" charset="0"/>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8762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381000"/>
            <a:ext cx="9144000" cy="1143000"/>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lumMod val="75000"/>
                  </a:schemeClr>
                </a:solidFill>
                <a:latin typeface="MS Gothic"/>
                <a:ea typeface="MS Gothic"/>
                <a:cs typeface="MS Gothic"/>
              </a:rPr>
              <a:t>Systems have properties of self-organization, emergence &amp; adaptation.</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1571733557"/>
              </p:ext>
            </p:extLst>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8"/>
          <p:cNvGraphicFramePr>
            <a:graphicFrameLocks noGrp="1"/>
          </p:cNvGraphicFramePr>
          <p:nvPr>
            <p:ph sz="half" idx="2"/>
            <p:extLst>
              <p:ext uri="{D42A27DB-BD31-4B8C-83A1-F6EECF244321}">
                <p14:modId xmlns:p14="http://schemas.microsoft.com/office/powerpoint/2010/main" val="2737354322"/>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p:cNvSpPr txBox="1"/>
          <p:nvPr/>
        </p:nvSpPr>
        <p:spPr>
          <a:xfrm>
            <a:off x="0" y="6211668"/>
            <a:ext cx="9144000" cy="646331"/>
          </a:xfrm>
          <a:prstGeom prst="rect">
            <a:avLst/>
          </a:prstGeom>
          <a:noFill/>
        </p:spPr>
        <p:txBody>
          <a:bodyPr wrap="square" rtlCol="0">
            <a:spAutoFit/>
          </a:bodyPr>
          <a:lstStyle/>
          <a:p>
            <a:r>
              <a:rPr lang="en-US" dirty="0">
                <a:latin typeface="Century Gothic"/>
                <a:cs typeface="Century Gothic"/>
              </a:rPr>
              <a:t>Damschroder et al., 2009 – </a:t>
            </a:r>
            <a:r>
              <a:rPr lang="en-US" i="1" dirty="0">
                <a:latin typeface="Century Gothic"/>
                <a:cs typeface="Century Gothic"/>
              </a:rPr>
              <a:t>Process </a:t>
            </a:r>
            <a:r>
              <a:rPr lang="en-US" dirty="0">
                <a:latin typeface="Century Gothic"/>
                <a:cs typeface="Century Gothic"/>
              </a:rPr>
              <a:t>domain: </a:t>
            </a:r>
            <a:r>
              <a:rPr lang="en-US" b="1" i="1" dirty="0">
                <a:latin typeface="Century Gothic"/>
                <a:cs typeface="Century Gothic"/>
              </a:rPr>
              <a:t>Engage, </a:t>
            </a:r>
            <a:r>
              <a:rPr lang="en-US" dirty="0">
                <a:latin typeface="Century Gothic"/>
                <a:cs typeface="Century Gothic"/>
              </a:rPr>
              <a:t>Plan, Execute, Evaluate </a:t>
            </a:r>
          </a:p>
          <a:p>
            <a:r>
              <a:rPr lang="en-US" i="1" dirty="0">
                <a:latin typeface="Century Gothic"/>
                <a:cs typeface="Century Gothic"/>
              </a:rPr>
              <a:t>Consolidated Framework for Implementation Research</a:t>
            </a:r>
          </a:p>
        </p:txBody>
      </p:sp>
      <p:sp>
        <p:nvSpPr>
          <p:cNvPr id="3" name="Slide Number Placeholder 2"/>
          <p:cNvSpPr>
            <a:spLocks noGrp="1"/>
          </p:cNvSpPr>
          <p:nvPr>
            <p:ph type="sldNum" sz="quarter" idx="12"/>
          </p:nvPr>
        </p:nvSpPr>
        <p:spPr/>
        <p:txBody>
          <a:bodyPr/>
          <a:lstStyle/>
          <a:p>
            <a:fld id="{10EC9687-5258-4455-B323-CE1330B5F336}" type="slidenum">
              <a:rPr lang="en-US" smtClean="0"/>
              <a:t>22</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4946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57478752"/>
              </p:ext>
            </p:extLst>
          </p:nvPr>
        </p:nvGraphicFramePr>
        <p:xfrm>
          <a:off x="457200" y="152400"/>
          <a:ext cx="8229600" cy="5638806"/>
        </p:xfrm>
        <a:graphic>
          <a:graphicData uri="http://schemas.openxmlformats.org/drawingml/2006/table">
            <a:tbl>
              <a:tblPr firstRow="1" firstCol="1" bandRow="1">
                <a:tableStyleId>{5C22544A-7EE6-4342-B048-85BDC9FD1C3A}</a:tableStyleId>
              </a:tblPr>
              <a:tblGrid>
                <a:gridCol w="1938474">
                  <a:extLst>
                    <a:ext uri="{9D8B030D-6E8A-4147-A177-3AD203B41FA5}">
                      <a16:colId xmlns:a16="http://schemas.microsoft.com/office/drawing/2014/main" val="20000"/>
                    </a:ext>
                  </a:extLst>
                </a:gridCol>
                <a:gridCol w="3145563">
                  <a:extLst>
                    <a:ext uri="{9D8B030D-6E8A-4147-A177-3AD203B41FA5}">
                      <a16:colId xmlns:a16="http://schemas.microsoft.com/office/drawing/2014/main" val="20001"/>
                    </a:ext>
                  </a:extLst>
                </a:gridCol>
                <a:gridCol w="3145563">
                  <a:extLst>
                    <a:ext uri="{9D8B030D-6E8A-4147-A177-3AD203B41FA5}">
                      <a16:colId xmlns:a16="http://schemas.microsoft.com/office/drawing/2014/main" val="20002"/>
                    </a:ext>
                  </a:extLst>
                </a:gridCol>
              </a:tblGrid>
              <a:tr h="939801">
                <a:tc gridSpan="3">
                  <a:txBody>
                    <a:bodyPr/>
                    <a:lstStyle/>
                    <a:p>
                      <a:pPr marL="0" marR="0">
                        <a:spcBef>
                          <a:spcPts val="0"/>
                        </a:spcBef>
                        <a:spcAft>
                          <a:spcPts val="0"/>
                        </a:spcAft>
                      </a:pPr>
                      <a:r>
                        <a:rPr lang="en-US" sz="4000" b="1" kern="1200" dirty="0">
                          <a:solidFill>
                            <a:schemeClr val="lt1"/>
                          </a:solidFill>
                          <a:effectLst/>
                          <a:latin typeface="MS Gothic" panose="020B0609070205080204" pitchFamily="49" charset="-128"/>
                          <a:ea typeface="MS Gothic" panose="020B0609070205080204" pitchFamily="49" charset="-128"/>
                          <a:cs typeface="+mn-cs"/>
                        </a:rPr>
                        <a:t>Why do problems persist?</a:t>
                      </a:r>
                      <a:endParaRPr lang="en-US" sz="4000" dirty="0">
                        <a:effectLst/>
                        <a:latin typeface="MS Gothic" panose="020B0609070205080204" pitchFamily="49" charset="-128"/>
                        <a:ea typeface="MS Gothic" panose="020B0609070205080204" pitchFamily="49" charset="-128"/>
                        <a:cs typeface="Times New Roman"/>
                      </a:endParaRPr>
                    </a:p>
                  </a:txBody>
                  <a:tcPr marL="60160" marR="60160" marT="0" marB="0"/>
                </a:tc>
                <a:tc hMerge="1">
                  <a:txBody>
                    <a:bodyPr/>
                    <a:lstStyle/>
                    <a:p>
                      <a:pPr marL="0" marR="0" algn="ctr">
                        <a:spcBef>
                          <a:spcPts val="0"/>
                        </a:spcBef>
                        <a:spcAft>
                          <a:spcPts val="0"/>
                        </a:spcAft>
                      </a:pPr>
                      <a:endParaRPr lang="en-US" sz="1100" dirty="0">
                        <a:effectLst/>
                        <a:latin typeface="Cambria"/>
                        <a:ea typeface="MS Mincho"/>
                        <a:cs typeface="Times New Roman"/>
                      </a:endParaRPr>
                    </a:p>
                  </a:txBody>
                  <a:tcPr marL="60160" marR="60160" marT="0" marB="0" anchor="ctr"/>
                </a:tc>
                <a:tc hMerge="1">
                  <a:txBody>
                    <a:bodyPr/>
                    <a:lstStyle/>
                    <a:p>
                      <a:pPr marL="0" marR="0" algn="ctr">
                        <a:spcBef>
                          <a:spcPts val="0"/>
                        </a:spcBef>
                        <a:spcAft>
                          <a:spcPts val="0"/>
                        </a:spcAft>
                      </a:pPr>
                      <a:endParaRPr lang="en-US" sz="1100" dirty="0">
                        <a:effectLst/>
                        <a:latin typeface="Cambria"/>
                        <a:ea typeface="MS Mincho"/>
                        <a:cs typeface="Times New Roman"/>
                      </a:endParaRPr>
                    </a:p>
                  </a:txBody>
                  <a:tcPr marL="60160" marR="60160" marT="0" marB="0" anchor="ctr"/>
                </a:tc>
                <a:extLst>
                  <a:ext uri="{0D108BD9-81ED-4DB2-BD59-A6C34878D82A}">
                    <a16:rowId xmlns:a16="http://schemas.microsoft.com/office/drawing/2014/main" val="10000"/>
                  </a:ext>
                </a:extLst>
              </a:tr>
              <a:tr h="939801">
                <a:tc>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p>
                      <a:pPr marL="0" marR="0" algn="ctr">
                        <a:spcBef>
                          <a:spcPts val="0"/>
                        </a:spcBef>
                        <a:spcAft>
                          <a:spcPts val="0"/>
                        </a:spcAft>
                      </a:pPr>
                      <a:r>
                        <a:rPr lang="en-US" sz="2000" dirty="0">
                          <a:effectLst/>
                          <a:latin typeface="Century Gothic" panose="020B0502020202020204" pitchFamily="34" charset="0"/>
                        </a:rPr>
                        <a:t>Scientific Model</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b="1" dirty="0">
                          <a:effectLst/>
                          <a:latin typeface="Century Gothic" panose="020B0502020202020204" pitchFamily="34" charset="0"/>
                        </a:rPr>
                        <a:t>Problem</a:t>
                      </a:r>
                      <a:endParaRPr lang="en-US" sz="2000" b="1"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b="1" dirty="0">
                          <a:effectLst/>
                          <a:latin typeface="Century Gothic" panose="020B0502020202020204" pitchFamily="34" charset="0"/>
                        </a:rPr>
                        <a:t>Description of why quality problems persist.</a:t>
                      </a:r>
                      <a:endParaRPr lang="en-US" sz="2000" b="1"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1"/>
                  </a:ext>
                </a:extLst>
              </a:tr>
              <a:tr h="939801">
                <a:tc rowSpan="2">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General QI </a:t>
                      </a:r>
                    </a:p>
                    <a:p>
                      <a:pPr marL="0" marR="0" algn="ctr">
                        <a:spcBef>
                          <a:spcPts val="0"/>
                        </a:spcBef>
                        <a:spcAft>
                          <a:spcPts val="0"/>
                        </a:spcAft>
                      </a:pPr>
                      <a:r>
                        <a:rPr lang="en-US" sz="2000" dirty="0">
                          <a:solidFill>
                            <a:srgbClr val="FFFF00"/>
                          </a:solidFill>
                          <a:effectLst/>
                          <a:latin typeface="Century Gothic" panose="020B0502020202020204" pitchFamily="34" charset="0"/>
                          <a:ea typeface="MS Mincho"/>
                          <a:cs typeface="Times New Roman"/>
                        </a:rPr>
                        <a:t>Teams</a:t>
                      </a:r>
                    </a:p>
                  </a:txBody>
                  <a:tcPr marL="60160" marR="60160" marT="0" marB="0"/>
                </a:tc>
                <a:tc>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Learning</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Stakeholders cannot or do not learn and adapt to their situation.</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2"/>
                  </a:ext>
                </a:extLst>
              </a:tr>
              <a:tr h="939801">
                <a:tc vMerge="1">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Coordination</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Conflict or lack of stakeholder consensus.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3"/>
                  </a:ext>
                </a:extLst>
              </a:tr>
              <a:tr h="939801">
                <a:tc rowSpan="2">
                  <a:txBody>
                    <a:bodyPr/>
                    <a:lstStyle/>
                    <a:p>
                      <a:pPr marL="0" marR="0" algn="ctr">
                        <a:spcBef>
                          <a:spcPts val="0"/>
                        </a:spcBef>
                        <a:spcAft>
                          <a:spcPts val="0"/>
                        </a:spcAft>
                      </a:pPr>
                      <a:r>
                        <a:rPr lang="en-US" sz="2000" dirty="0">
                          <a:effectLst/>
                          <a:latin typeface="Century Gothic" panose="020B0502020202020204" pitchFamily="34" charset="0"/>
                        </a:rPr>
                        <a:t>EBP</a:t>
                      </a:r>
                      <a:r>
                        <a:rPr lang="en-US" sz="2000" baseline="0" dirty="0">
                          <a:effectLst/>
                          <a:latin typeface="Century Gothic" panose="020B0502020202020204" pitchFamily="34" charset="0"/>
                        </a:rPr>
                        <a:t> Specific</a:t>
                      </a:r>
                    </a:p>
                    <a:p>
                      <a:pPr marL="0" marR="0" algn="ctr">
                        <a:spcBef>
                          <a:spcPts val="0"/>
                        </a:spcBef>
                        <a:spcAft>
                          <a:spcPts val="0"/>
                        </a:spcAft>
                      </a:pPr>
                      <a:r>
                        <a:rPr lang="en-US" sz="2000" baseline="0" dirty="0">
                          <a:solidFill>
                            <a:srgbClr val="FFFF00"/>
                          </a:solidFill>
                          <a:effectLst/>
                          <a:latin typeface="Century Gothic" panose="020B0502020202020204" pitchFamily="34" charset="0"/>
                          <a:ea typeface="MS Mincho"/>
                          <a:cs typeface="Times New Roman"/>
                        </a:rPr>
                        <a:t>Systems Theory</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Analysis</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Policies are inconsistent with the real system constraints.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4"/>
                  </a:ext>
                </a:extLst>
              </a:tr>
              <a:tr h="939801">
                <a:tc vMerge="1">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Restructuring</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The underlying structure of the system prevents workable solutions.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10EC9687-5258-4455-B323-CE1330B5F336}" type="slidenum">
              <a:rPr lang="en-US" smtClean="0"/>
              <a:t>23</a:t>
            </a:fld>
            <a:endParaRPr lang="en-US" dirty="0"/>
          </a:p>
        </p:txBody>
      </p:sp>
      <p:sp>
        <p:nvSpPr>
          <p:cNvPr id="5" name="TextBox 4"/>
          <p:cNvSpPr txBox="1"/>
          <p:nvPr/>
        </p:nvSpPr>
        <p:spPr>
          <a:xfrm>
            <a:off x="4419600" y="5943600"/>
            <a:ext cx="4249819" cy="369332"/>
          </a:xfrm>
          <a:prstGeom prst="rect">
            <a:avLst/>
          </a:prstGeom>
          <a:noFill/>
        </p:spPr>
        <p:txBody>
          <a:bodyPr wrap="none" rtlCol="0">
            <a:spAutoFit/>
          </a:bodyPr>
          <a:lstStyle/>
          <a:p>
            <a:r>
              <a:rPr lang="en-US" dirty="0">
                <a:latin typeface="Century Gothic"/>
                <a:cs typeface="Century Gothic"/>
              </a:rPr>
              <a:t>Hovmand, 2013; Scaccia et al., 2015</a:t>
            </a:r>
          </a:p>
        </p:txBody>
      </p:sp>
      <p:sp>
        <p:nvSpPr>
          <p:cNvPr id="6" name="Bent Arrow 5"/>
          <p:cNvSpPr/>
          <p:nvPr/>
        </p:nvSpPr>
        <p:spPr>
          <a:xfrm rot="18727073">
            <a:off x="-82551" y="3681070"/>
            <a:ext cx="1035635" cy="1264515"/>
          </a:xfrm>
          <a:prstGeom prst="bentArrow">
            <a:avLst/>
          </a:prstGeom>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9693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Y:\Zimmerman\MHC Process Improvement\Presentations Outside MHC\Northwestern PSPG Nov 2016\Hovmand-Community-based System Dynam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042458"/>
            <a:ext cx="2209800"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26043" y="293708"/>
            <a:ext cx="7924800" cy="5638800"/>
          </a:xfrm>
        </p:spPr>
        <p:txBody>
          <a:bodyPr>
            <a:normAutofit fontScale="90000"/>
          </a:bodyPr>
          <a:lstStyle/>
          <a:p>
            <a:pPr algn="l"/>
            <a:r>
              <a:rPr lang="en-US" i="1" u="sng" dirty="0">
                <a:solidFill>
                  <a:schemeClr val="tx2"/>
                </a:solidFill>
                <a:latin typeface="MS Gothic" panose="020B0609070205080204" pitchFamily="49" charset="-128"/>
                <a:ea typeface="MS Gothic" panose="020B0609070205080204" pitchFamily="49" charset="-128"/>
              </a:rPr>
              <a:t>Community-based Participatory Research</a:t>
            </a:r>
            <a:r>
              <a:rPr lang="en-US" i="1" dirty="0">
                <a:solidFill>
                  <a:schemeClr val="tx2"/>
                </a:solidFill>
                <a:latin typeface="MS Gothic" panose="020B0609070205080204" pitchFamily="49" charset="-128"/>
                <a:ea typeface="MS Gothic" panose="020B0609070205080204" pitchFamily="49" charset="-128"/>
              </a:rPr>
              <a:t>:</a:t>
            </a:r>
            <a:r>
              <a:rPr lang="en-US" dirty="0">
                <a:solidFill>
                  <a:schemeClr val="tx2"/>
                </a:solidFill>
                <a:latin typeface="MS Gothic" panose="020B0609070205080204" pitchFamily="49" charset="-128"/>
                <a:ea typeface="MS Gothic" panose="020B0609070205080204" pitchFamily="49" charset="-128"/>
              </a:rPr>
              <a:t> A partnership approach to research that equitably involves stakeholders</a:t>
            </a:r>
            <a:r>
              <a:rPr lang="en-US" i="1" dirty="0">
                <a:solidFill>
                  <a:schemeClr val="tx2"/>
                </a:solidFill>
                <a:latin typeface="MS Gothic" panose="020B0609070205080204" pitchFamily="49" charset="-128"/>
                <a:ea typeface="MS Gothic" panose="020B0609070205080204" pitchFamily="49" charset="-128"/>
              </a:rPr>
              <a:t> </a:t>
            </a:r>
            <a:r>
              <a:rPr lang="en-US" dirty="0">
                <a:solidFill>
                  <a:schemeClr val="tx2"/>
                </a:solidFill>
                <a:latin typeface="MS Gothic" panose="020B0609070205080204" pitchFamily="49" charset="-128"/>
                <a:ea typeface="MS Gothic" panose="020B0609070205080204" pitchFamily="49" charset="-128"/>
              </a:rPr>
              <a:t>in all aspects of the research process and in which all partners contribute expertise and share decision-making and ownership.</a:t>
            </a:r>
            <a:br>
              <a:rPr lang="en-US" dirty="0"/>
            </a:br>
            <a:endParaRPr lang="en-US" dirty="0"/>
          </a:p>
        </p:txBody>
      </p:sp>
      <p:sp>
        <p:nvSpPr>
          <p:cNvPr id="3" name="TextBox 2"/>
          <p:cNvSpPr txBox="1"/>
          <p:nvPr/>
        </p:nvSpPr>
        <p:spPr>
          <a:xfrm>
            <a:off x="2819400" y="6324600"/>
            <a:ext cx="5822949" cy="369332"/>
          </a:xfrm>
          <a:prstGeom prst="rect">
            <a:avLst/>
          </a:prstGeom>
          <a:noFill/>
        </p:spPr>
        <p:txBody>
          <a:bodyPr wrap="square" rtlCol="0">
            <a:spAutoFit/>
          </a:bodyPr>
          <a:lstStyle/>
          <a:p>
            <a:r>
              <a:rPr lang="en-US" dirty="0">
                <a:latin typeface="Century Gothic"/>
                <a:cs typeface="Century Gothic"/>
              </a:rPr>
              <a:t>Hovmand, 2014; Israel, Eng, Schulz &amp; Parker, 2013</a:t>
            </a:r>
          </a:p>
        </p:txBody>
      </p:sp>
      <p:sp>
        <p:nvSpPr>
          <p:cNvPr id="5" name="Slide Number Placeholder 4"/>
          <p:cNvSpPr>
            <a:spLocks noGrp="1"/>
          </p:cNvSpPr>
          <p:nvPr>
            <p:ph type="sldNum" sz="quarter" idx="12"/>
          </p:nvPr>
        </p:nvSpPr>
        <p:spPr/>
        <p:txBody>
          <a:bodyPr/>
          <a:lstStyle/>
          <a:p>
            <a:fld id="{10EC9687-5258-4455-B323-CE1330B5F336}" type="slidenum">
              <a:rPr lang="en-US" smtClean="0"/>
              <a:t>24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7193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228600" y="685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685800" y="2590800"/>
            <a:ext cx="7772400" cy="1362075"/>
          </a:xfrm>
        </p:spPr>
        <p:txBody>
          <a:bodyPr/>
          <a:lstStyle/>
          <a:p>
            <a:pPr algn="ctr"/>
            <a:r>
              <a:rPr lang="en-US" dirty="0"/>
              <a:t>Team PSD Stakeholders</a:t>
            </a:r>
          </a:p>
        </p:txBody>
      </p:sp>
      <p:sp>
        <p:nvSpPr>
          <p:cNvPr id="6" name="Text Placeholder 5"/>
          <p:cNvSpPr>
            <a:spLocks noGrp="1"/>
          </p:cNvSpPr>
          <p:nvPr>
            <p:ph type="body" idx="1"/>
          </p:nvPr>
        </p:nvSpPr>
        <p:spPr>
          <a:xfrm>
            <a:off x="609600" y="2590800"/>
            <a:ext cx="7772400" cy="979487"/>
          </a:xfrm>
        </p:spPr>
        <p:txBody>
          <a:bodyPr/>
          <a:lstStyle/>
          <a:p>
            <a:r>
              <a:rPr lang="en-US" dirty="0"/>
              <a:t>Meets monthly all together; some workgroups meet more frequently</a:t>
            </a:r>
          </a:p>
        </p:txBody>
      </p:sp>
      <p:sp>
        <p:nvSpPr>
          <p:cNvPr id="7" name="TextBox 6"/>
          <p:cNvSpPr txBox="1"/>
          <p:nvPr/>
        </p:nvSpPr>
        <p:spPr>
          <a:xfrm>
            <a:off x="0" y="134034"/>
            <a:ext cx="9067800" cy="553998"/>
          </a:xfrm>
          <a:prstGeom prst="rect">
            <a:avLst/>
          </a:prstGeom>
          <a:noFill/>
        </p:spPr>
        <p:txBody>
          <a:bodyPr wrap="square" rtlCol="0">
            <a:spAutoFit/>
          </a:bodyPr>
          <a:lstStyle/>
          <a:p>
            <a:r>
              <a:rPr lang="en-US" sz="3000" b="1" dirty="0">
                <a:solidFill>
                  <a:schemeClr val="tx2">
                    <a:lumMod val="75000"/>
                  </a:schemeClr>
                </a:solidFill>
                <a:latin typeface="MS Gothic"/>
                <a:ea typeface="MS Gothic"/>
                <a:cs typeface="MS Gothic"/>
              </a:rPr>
              <a:t>We partner with national stakeholder.</a:t>
            </a:r>
          </a:p>
        </p:txBody>
      </p:sp>
      <p:sp>
        <p:nvSpPr>
          <p:cNvPr id="2" name="Slide Number Placeholder 1"/>
          <p:cNvSpPr>
            <a:spLocks noGrp="1"/>
          </p:cNvSpPr>
          <p:nvPr>
            <p:ph type="sldNum" sz="quarter" idx="12"/>
          </p:nvPr>
        </p:nvSpPr>
        <p:spPr/>
        <p:txBody>
          <a:bodyPr/>
          <a:lstStyle/>
          <a:p>
            <a:fld id="{10EC9687-5258-4455-B323-CE1330B5F336}" type="slidenum">
              <a:rPr lang="en-US" smtClean="0"/>
              <a:t>25</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5035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228600" y="685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685800" y="2895600"/>
            <a:ext cx="7772400" cy="1362075"/>
          </a:xfrm>
        </p:spPr>
        <p:txBody>
          <a:bodyPr/>
          <a:lstStyle/>
          <a:p>
            <a:pPr algn="ctr"/>
            <a:r>
              <a:rPr lang="en-US" dirty="0"/>
              <a:t>Core Modeling Group</a:t>
            </a:r>
          </a:p>
        </p:txBody>
      </p:sp>
      <p:sp>
        <p:nvSpPr>
          <p:cNvPr id="6" name="Text Placeholder 5"/>
          <p:cNvSpPr>
            <a:spLocks noGrp="1"/>
          </p:cNvSpPr>
          <p:nvPr>
            <p:ph type="body" idx="1"/>
          </p:nvPr>
        </p:nvSpPr>
        <p:spPr>
          <a:xfrm>
            <a:off x="722313" y="2906713"/>
            <a:ext cx="7772400" cy="979487"/>
          </a:xfrm>
        </p:spPr>
        <p:txBody>
          <a:bodyPr/>
          <a:lstStyle/>
          <a:p>
            <a:r>
              <a:rPr lang="en-US" dirty="0"/>
              <a:t>Meets every two weeks for one-hour.</a:t>
            </a:r>
          </a:p>
        </p:txBody>
      </p:sp>
      <p:sp>
        <p:nvSpPr>
          <p:cNvPr id="2" name="TextBox 1"/>
          <p:cNvSpPr txBox="1"/>
          <p:nvPr/>
        </p:nvSpPr>
        <p:spPr>
          <a:xfrm>
            <a:off x="0" y="134034"/>
            <a:ext cx="9067800" cy="1015663"/>
          </a:xfrm>
          <a:prstGeom prst="rect">
            <a:avLst/>
          </a:prstGeom>
          <a:noFill/>
        </p:spPr>
        <p:txBody>
          <a:bodyPr wrap="square" rtlCol="0">
            <a:spAutoFit/>
          </a:bodyPr>
          <a:lstStyle/>
          <a:p>
            <a:r>
              <a:rPr lang="en-US" sz="3000" b="1" dirty="0">
                <a:solidFill>
                  <a:schemeClr val="tx2">
                    <a:lumMod val="75000"/>
                  </a:schemeClr>
                </a:solidFill>
                <a:latin typeface="MS Gothic"/>
                <a:ea typeface="MS Gothic"/>
                <a:cs typeface="MS Gothic"/>
              </a:rPr>
              <a:t>We put a local stakeholder engagement process in place.</a:t>
            </a:r>
          </a:p>
        </p:txBody>
      </p:sp>
      <p:sp>
        <p:nvSpPr>
          <p:cNvPr id="3" name="Slide Number Placeholder 2"/>
          <p:cNvSpPr>
            <a:spLocks noGrp="1"/>
          </p:cNvSpPr>
          <p:nvPr>
            <p:ph type="sldNum" sz="quarter" idx="12"/>
          </p:nvPr>
        </p:nvSpPr>
        <p:spPr/>
        <p:txBody>
          <a:bodyPr/>
          <a:lstStyle/>
          <a:p>
            <a:fld id="{10EC9687-5258-4455-B323-CE1330B5F336}" type="slidenum">
              <a:rPr lang="en-US" smtClean="0"/>
              <a:t>26</a:t>
            </a:fld>
            <a:endParaRPr lang="en-US" dirty="0"/>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4839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8998846"/>
              </p:ext>
            </p:extLst>
          </p:nvPr>
        </p:nvGraphicFramePr>
        <p:xfrm>
          <a:off x="457200" y="152400"/>
          <a:ext cx="8229600" cy="5638806"/>
        </p:xfrm>
        <a:graphic>
          <a:graphicData uri="http://schemas.openxmlformats.org/drawingml/2006/table">
            <a:tbl>
              <a:tblPr firstRow="1" firstCol="1" bandRow="1">
                <a:tableStyleId>{5C22544A-7EE6-4342-B048-85BDC9FD1C3A}</a:tableStyleId>
              </a:tblPr>
              <a:tblGrid>
                <a:gridCol w="1938474">
                  <a:extLst>
                    <a:ext uri="{9D8B030D-6E8A-4147-A177-3AD203B41FA5}">
                      <a16:colId xmlns:a16="http://schemas.microsoft.com/office/drawing/2014/main" val="20000"/>
                    </a:ext>
                  </a:extLst>
                </a:gridCol>
                <a:gridCol w="3145563">
                  <a:extLst>
                    <a:ext uri="{9D8B030D-6E8A-4147-A177-3AD203B41FA5}">
                      <a16:colId xmlns:a16="http://schemas.microsoft.com/office/drawing/2014/main" val="20001"/>
                    </a:ext>
                  </a:extLst>
                </a:gridCol>
                <a:gridCol w="3145563">
                  <a:extLst>
                    <a:ext uri="{9D8B030D-6E8A-4147-A177-3AD203B41FA5}">
                      <a16:colId xmlns:a16="http://schemas.microsoft.com/office/drawing/2014/main" val="20002"/>
                    </a:ext>
                  </a:extLst>
                </a:gridCol>
              </a:tblGrid>
              <a:tr h="939801">
                <a:tc gridSpan="3">
                  <a:txBody>
                    <a:bodyPr/>
                    <a:lstStyle/>
                    <a:p>
                      <a:pPr marL="0" marR="0">
                        <a:spcBef>
                          <a:spcPts val="0"/>
                        </a:spcBef>
                        <a:spcAft>
                          <a:spcPts val="0"/>
                        </a:spcAft>
                      </a:pPr>
                      <a:r>
                        <a:rPr lang="en-US" sz="4000" b="1" kern="1200" dirty="0">
                          <a:solidFill>
                            <a:schemeClr val="lt1"/>
                          </a:solidFill>
                          <a:effectLst/>
                          <a:latin typeface="MS Gothic" panose="020B0609070205080204" pitchFamily="49" charset="-128"/>
                          <a:ea typeface="MS Gothic" panose="020B0609070205080204" pitchFamily="49" charset="-128"/>
                          <a:cs typeface="+mn-cs"/>
                        </a:rPr>
                        <a:t>Why do problems persist?</a:t>
                      </a:r>
                      <a:endParaRPr lang="en-US" sz="4000" dirty="0">
                        <a:effectLst/>
                        <a:latin typeface="MS Gothic" panose="020B0609070205080204" pitchFamily="49" charset="-128"/>
                        <a:ea typeface="MS Gothic" panose="020B0609070205080204" pitchFamily="49" charset="-128"/>
                        <a:cs typeface="Times New Roman"/>
                      </a:endParaRPr>
                    </a:p>
                  </a:txBody>
                  <a:tcPr marL="60160" marR="60160" marT="0" marB="0"/>
                </a:tc>
                <a:tc hMerge="1">
                  <a:txBody>
                    <a:bodyPr/>
                    <a:lstStyle/>
                    <a:p>
                      <a:pPr marL="0" marR="0" algn="ctr">
                        <a:spcBef>
                          <a:spcPts val="0"/>
                        </a:spcBef>
                        <a:spcAft>
                          <a:spcPts val="0"/>
                        </a:spcAft>
                      </a:pPr>
                      <a:endParaRPr lang="en-US" sz="1100" dirty="0">
                        <a:effectLst/>
                        <a:latin typeface="Cambria"/>
                        <a:ea typeface="MS Mincho"/>
                        <a:cs typeface="Times New Roman"/>
                      </a:endParaRPr>
                    </a:p>
                  </a:txBody>
                  <a:tcPr marL="60160" marR="60160" marT="0" marB="0" anchor="ctr"/>
                </a:tc>
                <a:tc hMerge="1">
                  <a:txBody>
                    <a:bodyPr/>
                    <a:lstStyle/>
                    <a:p>
                      <a:pPr marL="0" marR="0" algn="ctr">
                        <a:spcBef>
                          <a:spcPts val="0"/>
                        </a:spcBef>
                        <a:spcAft>
                          <a:spcPts val="0"/>
                        </a:spcAft>
                      </a:pPr>
                      <a:endParaRPr lang="en-US" sz="1100" dirty="0">
                        <a:effectLst/>
                        <a:latin typeface="Cambria"/>
                        <a:ea typeface="MS Mincho"/>
                        <a:cs typeface="Times New Roman"/>
                      </a:endParaRPr>
                    </a:p>
                  </a:txBody>
                  <a:tcPr marL="60160" marR="60160" marT="0" marB="0" anchor="ctr"/>
                </a:tc>
                <a:extLst>
                  <a:ext uri="{0D108BD9-81ED-4DB2-BD59-A6C34878D82A}">
                    <a16:rowId xmlns:a16="http://schemas.microsoft.com/office/drawing/2014/main" val="10000"/>
                  </a:ext>
                </a:extLst>
              </a:tr>
              <a:tr h="939801">
                <a:tc>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p>
                      <a:pPr marL="0" marR="0" algn="ctr">
                        <a:spcBef>
                          <a:spcPts val="0"/>
                        </a:spcBef>
                        <a:spcAft>
                          <a:spcPts val="0"/>
                        </a:spcAft>
                      </a:pPr>
                      <a:r>
                        <a:rPr lang="en-US" sz="2000" dirty="0">
                          <a:effectLst/>
                          <a:latin typeface="Century Gothic" panose="020B0502020202020204" pitchFamily="34" charset="0"/>
                        </a:rPr>
                        <a:t>Scientific Model</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b="1" dirty="0">
                          <a:effectLst/>
                          <a:latin typeface="Century Gothic" panose="020B0502020202020204" pitchFamily="34" charset="0"/>
                        </a:rPr>
                        <a:t>Problem</a:t>
                      </a:r>
                      <a:endParaRPr lang="en-US" sz="2000" b="1"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b="1" dirty="0">
                          <a:effectLst/>
                          <a:latin typeface="Century Gothic" panose="020B0502020202020204" pitchFamily="34" charset="0"/>
                        </a:rPr>
                        <a:t>Description of why quality problems persist.</a:t>
                      </a:r>
                      <a:endParaRPr lang="en-US" sz="2000" b="1"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1"/>
                  </a:ext>
                </a:extLst>
              </a:tr>
              <a:tr h="939801">
                <a:tc rowSpan="2">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General QI </a:t>
                      </a:r>
                    </a:p>
                    <a:p>
                      <a:pPr marL="0" marR="0" algn="ctr">
                        <a:spcBef>
                          <a:spcPts val="0"/>
                        </a:spcBef>
                        <a:spcAft>
                          <a:spcPts val="0"/>
                        </a:spcAft>
                      </a:pPr>
                      <a:r>
                        <a:rPr lang="en-US" sz="2000" dirty="0">
                          <a:solidFill>
                            <a:srgbClr val="FFFF00"/>
                          </a:solidFill>
                          <a:effectLst/>
                          <a:latin typeface="Century Gothic" panose="020B0502020202020204" pitchFamily="34" charset="0"/>
                          <a:ea typeface="MS Mincho"/>
                          <a:cs typeface="Times New Roman"/>
                        </a:rPr>
                        <a:t>Teams</a:t>
                      </a:r>
                    </a:p>
                  </a:txBody>
                  <a:tcPr marL="60160" marR="60160" marT="0" marB="0"/>
                </a:tc>
                <a:tc>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Learning</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Stakeholders cannot or do not learn and adapt to their situation.</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2"/>
                  </a:ext>
                </a:extLst>
              </a:tr>
              <a:tr h="939801">
                <a:tc vMerge="1">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endParaRPr lang="en-US" sz="2000" dirty="0">
                        <a:effectLst/>
                        <a:latin typeface="Century Gothic" panose="020B0502020202020204" pitchFamily="34" charset="0"/>
                      </a:endParaRPr>
                    </a:p>
                    <a:p>
                      <a:pPr marL="0" marR="0" algn="ctr">
                        <a:spcBef>
                          <a:spcPts val="0"/>
                        </a:spcBef>
                        <a:spcAft>
                          <a:spcPts val="0"/>
                        </a:spcAft>
                      </a:pPr>
                      <a:r>
                        <a:rPr lang="en-US" sz="2000" dirty="0">
                          <a:effectLst/>
                          <a:latin typeface="Century Gothic" panose="020B0502020202020204" pitchFamily="34" charset="0"/>
                        </a:rPr>
                        <a:t>Coordination</a:t>
                      </a: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Conflict or lack of stakeholder consensus.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3"/>
                  </a:ext>
                </a:extLst>
              </a:tr>
              <a:tr h="939801">
                <a:tc rowSpan="2">
                  <a:txBody>
                    <a:bodyPr/>
                    <a:lstStyle/>
                    <a:p>
                      <a:pPr marL="0" marR="0" algn="ctr">
                        <a:spcBef>
                          <a:spcPts val="0"/>
                        </a:spcBef>
                        <a:spcAft>
                          <a:spcPts val="0"/>
                        </a:spcAft>
                      </a:pPr>
                      <a:r>
                        <a:rPr lang="en-US" sz="2000" dirty="0">
                          <a:effectLst/>
                          <a:latin typeface="Century Gothic" panose="020B0502020202020204" pitchFamily="34" charset="0"/>
                        </a:rPr>
                        <a:t>EBP</a:t>
                      </a:r>
                      <a:r>
                        <a:rPr lang="en-US" sz="2000" baseline="0" dirty="0">
                          <a:effectLst/>
                          <a:latin typeface="Century Gothic" panose="020B0502020202020204" pitchFamily="34" charset="0"/>
                        </a:rPr>
                        <a:t> Specific</a:t>
                      </a:r>
                    </a:p>
                    <a:p>
                      <a:pPr marL="0" marR="0" algn="ctr">
                        <a:spcBef>
                          <a:spcPts val="0"/>
                        </a:spcBef>
                        <a:spcAft>
                          <a:spcPts val="0"/>
                        </a:spcAft>
                      </a:pPr>
                      <a:r>
                        <a:rPr lang="en-US" sz="2000" baseline="0" dirty="0">
                          <a:solidFill>
                            <a:srgbClr val="FFFF00"/>
                          </a:solidFill>
                          <a:effectLst/>
                          <a:latin typeface="Century Gothic" panose="020B0502020202020204" pitchFamily="34" charset="0"/>
                          <a:ea typeface="MS Mincho"/>
                          <a:cs typeface="Times New Roman"/>
                        </a:rPr>
                        <a:t>Systems Theory</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Analysis</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Policies are inconsistent with the real system constraints.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4"/>
                  </a:ext>
                </a:extLst>
              </a:tr>
              <a:tr h="939801">
                <a:tc vMerge="1">
                  <a:txBody>
                    <a:bodyPr/>
                    <a:lstStyle/>
                    <a:p>
                      <a:pPr marL="0" marR="0" algn="ctr">
                        <a:spcBef>
                          <a:spcPts val="0"/>
                        </a:spcBef>
                        <a:spcAft>
                          <a:spcPts val="0"/>
                        </a:spcAft>
                      </a:pPr>
                      <a:endParaRPr lang="en-US" sz="2000" dirty="0">
                        <a:effectLst/>
                        <a:latin typeface="Century Gothic" panose="020B0502020202020204" pitchFamily="34" charset="0"/>
                        <a:ea typeface="MS Mincho"/>
                        <a:cs typeface="Times New Roman"/>
                      </a:endParaRPr>
                    </a:p>
                  </a:txBody>
                  <a:tcPr marL="60160" marR="60160" marT="0" marB="0"/>
                </a:tc>
                <a:tc>
                  <a:txBody>
                    <a:bodyPr/>
                    <a:lstStyle/>
                    <a:p>
                      <a:pPr marL="0" marR="0" algn="ctr">
                        <a:spcBef>
                          <a:spcPts val="0"/>
                        </a:spcBef>
                        <a:spcAft>
                          <a:spcPts val="0"/>
                        </a:spcAft>
                      </a:pPr>
                      <a:r>
                        <a:rPr lang="en-US" sz="2000" dirty="0">
                          <a:effectLst/>
                          <a:latin typeface="Century Gothic" panose="020B0502020202020204" pitchFamily="34" charset="0"/>
                        </a:rPr>
                        <a:t>Restructuring</a:t>
                      </a:r>
                      <a:endParaRPr lang="en-US" sz="2000" dirty="0">
                        <a:effectLst/>
                        <a:latin typeface="Century Gothic" panose="020B0502020202020204" pitchFamily="34" charset="0"/>
                        <a:ea typeface="MS Mincho"/>
                        <a:cs typeface="Times New Roman"/>
                      </a:endParaRPr>
                    </a:p>
                  </a:txBody>
                  <a:tcPr marL="60160" marR="60160" marT="0" marB="0" anchor="ctr"/>
                </a:tc>
                <a:tc>
                  <a:txBody>
                    <a:bodyPr/>
                    <a:lstStyle/>
                    <a:p>
                      <a:pPr marL="0" marR="0" algn="ctr">
                        <a:spcBef>
                          <a:spcPts val="0"/>
                        </a:spcBef>
                        <a:spcAft>
                          <a:spcPts val="0"/>
                        </a:spcAft>
                      </a:pPr>
                      <a:r>
                        <a:rPr lang="en-US" sz="2000" dirty="0">
                          <a:effectLst/>
                          <a:latin typeface="Century Gothic" panose="020B0502020202020204" pitchFamily="34" charset="0"/>
                        </a:rPr>
                        <a:t>The underlying structure of the system prevents workable solutions.</a:t>
                      </a:r>
                      <a:endParaRPr lang="en-US" sz="2000" dirty="0">
                        <a:effectLst/>
                        <a:latin typeface="Century Gothic" panose="020B0502020202020204" pitchFamily="34" charset="0"/>
                        <a:ea typeface="MS Mincho"/>
                        <a:cs typeface="Times New Roman"/>
                      </a:endParaRPr>
                    </a:p>
                  </a:txBody>
                  <a:tcPr marL="60160" marR="60160" marT="0" marB="0"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10EC9687-5258-4455-B323-CE1330B5F336}" type="slidenum">
              <a:rPr lang="en-US" smtClean="0"/>
              <a:t>27</a:t>
            </a:fld>
            <a:endParaRPr lang="en-US" dirty="0"/>
          </a:p>
        </p:txBody>
      </p:sp>
      <p:sp>
        <p:nvSpPr>
          <p:cNvPr id="5" name="TextBox 4"/>
          <p:cNvSpPr txBox="1"/>
          <p:nvPr/>
        </p:nvSpPr>
        <p:spPr>
          <a:xfrm>
            <a:off x="4419600" y="5943600"/>
            <a:ext cx="4249819" cy="369332"/>
          </a:xfrm>
          <a:prstGeom prst="rect">
            <a:avLst/>
          </a:prstGeom>
          <a:noFill/>
        </p:spPr>
        <p:txBody>
          <a:bodyPr wrap="none" rtlCol="0">
            <a:spAutoFit/>
          </a:bodyPr>
          <a:lstStyle/>
          <a:p>
            <a:r>
              <a:rPr lang="en-US" dirty="0">
                <a:latin typeface="Century Gothic"/>
                <a:cs typeface="Century Gothic"/>
              </a:rPr>
              <a:t>Hovmand, 2013; Scaccia et al., 2015</a:t>
            </a:r>
          </a:p>
        </p:txBody>
      </p:sp>
      <p:sp>
        <p:nvSpPr>
          <p:cNvPr id="6" name="Bent Arrow 5"/>
          <p:cNvSpPr/>
          <p:nvPr/>
        </p:nvSpPr>
        <p:spPr>
          <a:xfrm rot="18727073">
            <a:off x="-82551" y="3681070"/>
            <a:ext cx="1035635" cy="1264515"/>
          </a:xfrm>
          <a:prstGeom prst="bentArrow">
            <a:avLst/>
          </a:prstGeom>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1354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6202362"/>
          </a:xfrm>
        </p:spPr>
        <p:txBody>
          <a:bodyPr>
            <a:normAutofit/>
          </a:bodyPr>
          <a:lstStyle/>
          <a:p>
            <a:pPr algn="l"/>
            <a:r>
              <a:rPr lang="en-US" i="1" u="sng" dirty="0">
                <a:solidFill>
                  <a:schemeClr val="tx2"/>
                </a:solidFill>
                <a:latin typeface="MS Gothic"/>
                <a:ea typeface="MS Gothic"/>
                <a:cs typeface="MS Gothic"/>
              </a:rPr>
              <a:t>System</a:t>
            </a:r>
            <a:r>
              <a:rPr lang="en-US" i="1" dirty="0">
                <a:solidFill>
                  <a:schemeClr val="tx2"/>
                </a:solidFill>
                <a:latin typeface="MS Gothic"/>
                <a:ea typeface="MS Gothic"/>
                <a:cs typeface="MS Gothic"/>
              </a:rPr>
              <a:t> </a:t>
            </a:r>
            <a:r>
              <a:rPr lang="en-US" dirty="0">
                <a:solidFill>
                  <a:schemeClr val="tx2"/>
                </a:solidFill>
                <a:latin typeface="MS Gothic"/>
                <a:ea typeface="MS Gothic"/>
                <a:cs typeface="MS Gothic"/>
              </a:rPr>
              <a:t>– </a:t>
            </a:r>
            <a:r>
              <a:rPr lang="en-US" dirty="0">
                <a:solidFill>
                  <a:schemeClr val="tx2"/>
                </a:solidFill>
                <a:latin typeface="MS Gothic" panose="020B0609070205080204" pitchFamily="49" charset="-128"/>
                <a:ea typeface="MS Gothic" panose="020B0609070205080204" pitchFamily="49" charset="-128"/>
              </a:rPr>
              <a:t>A set of elements interconnected in such a way that they produce their own internal dynamics. The system, to a large extent, </a:t>
            </a:r>
            <a:r>
              <a:rPr lang="en-US" i="1" dirty="0">
                <a:solidFill>
                  <a:schemeClr val="tx2"/>
                </a:solidFill>
                <a:latin typeface="MS Gothic" panose="020B0609070205080204" pitchFamily="49" charset="-128"/>
                <a:ea typeface="MS Gothic" panose="020B0609070205080204" pitchFamily="49" charset="-128"/>
              </a:rPr>
              <a:t>causes</a:t>
            </a:r>
            <a:r>
              <a:rPr lang="en-US" dirty="0">
                <a:solidFill>
                  <a:schemeClr val="tx2"/>
                </a:solidFill>
                <a:latin typeface="MS Gothic" panose="020B0609070205080204" pitchFamily="49" charset="-128"/>
                <a:ea typeface="MS Gothic" panose="020B0609070205080204" pitchFamily="49" charset="-128"/>
              </a:rPr>
              <a:t> its own behavior.</a:t>
            </a:r>
            <a:br>
              <a:rPr lang="en-US" dirty="0">
                <a:solidFill>
                  <a:schemeClr val="tx2"/>
                </a:solidFill>
                <a:latin typeface="MS Gothic" panose="020B0609070205080204" pitchFamily="49" charset="-128"/>
                <a:ea typeface="MS Gothic" panose="020B0609070205080204" pitchFamily="49" charset="-128"/>
              </a:rPr>
            </a:br>
            <a:endParaRPr lang="en-US" dirty="0"/>
          </a:p>
        </p:txBody>
      </p:sp>
      <p:sp>
        <p:nvSpPr>
          <p:cNvPr id="3" name="TextBox 2"/>
          <p:cNvSpPr txBox="1"/>
          <p:nvPr/>
        </p:nvSpPr>
        <p:spPr>
          <a:xfrm>
            <a:off x="6750051" y="6096000"/>
            <a:ext cx="1936749" cy="369332"/>
          </a:xfrm>
          <a:prstGeom prst="rect">
            <a:avLst/>
          </a:prstGeom>
          <a:noFill/>
        </p:spPr>
        <p:txBody>
          <a:bodyPr wrap="none" rtlCol="0">
            <a:spAutoFit/>
          </a:bodyPr>
          <a:lstStyle/>
          <a:p>
            <a:r>
              <a:rPr lang="en-US" dirty="0">
                <a:latin typeface="Century Gothic"/>
                <a:cs typeface="Century Gothic"/>
              </a:rPr>
              <a:t>Meadows, 2008</a:t>
            </a:r>
          </a:p>
        </p:txBody>
      </p:sp>
      <p:sp>
        <p:nvSpPr>
          <p:cNvPr id="4" name="Slide Number Placeholder 3"/>
          <p:cNvSpPr>
            <a:spLocks noGrp="1"/>
          </p:cNvSpPr>
          <p:nvPr>
            <p:ph type="sldNum" sz="quarter" idx="12"/>
          </p:nvPr>
        </p:nvSpPr>
        <p:spPr/>
        <p:txBody>
          <a:bodyPr/>
          <a:lstStyle/>
          <a:p>
            <a:fld id="{10EC9687-5258-4455-B323-CE1330B5F336}" type="slidenum">
              <a:rPr lang="en-US" smtClean="0"/>
              <a:t>28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39086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6202362"/>
          </a:xfrm>
        </p:spPr>
        <p:txBody>
          <a:bodyPr>
            <a:normAutofit/>
          </a:bodyPr>
          <a:lstStyle/>
          <a:p>
            <a:pPr algn="l"/>
            <a:r>
              <a:rPr lang="en-US" i="1" u="sng" dirty="0">
                <a:solidFill>
                  <a:schemeClr val="tx2"/>
                </a:solidFill>
                <a:latin typeface="MS Gothic" panose="020B0609070205080204" pitchFamily="49" charset="-128"/>
                <a:ea typeface="MS Gothic" panose="020B0609070205080204" pitchFamily="49" charset="-128"/>
              </a:rPr>
              <a:t>Reach as a system behavior</a:t>
            </a:r>
            <a:r>
              <a:rPr lang="en-US" i="1" dirty="0">
                <a:solidFill>
                  <a:schemeClr val="tx2"/>
                </a:solidFill>
                <a:latin typeface="MS Gothic" panose="020B0609070205080204" pitchFamily="49" charset="-128"/>
                <a:ea typeface="MS Gothic" panose="020B0609070205080204" pitchFamily="49" charset="-128"/>
              </a:rPr>
              <a:t>:</a:t>
            </a:r>
            <a:r>
              <a:rPr lang="en-US" dirty="0">
                <a:solidFill>
                  <a:schemeClr val="tx2"/>
                </a:solidFill>
                <a:latin typeface="MS Gothic" panose="020B0609070205080204" pitchFamily="49" charset="-128"/>
                <a:ea typeface="MS Gothic" panose="020B0609070205080204" pitchFamily="49" charset="-128"/>
              </a:rPr>
              <a:t>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the purposes of subunits in a system may add up to an overall behavior no one wants; changing elements usually has the </a:t>
            </a:r>
            <a:r>
              <a:rPr lang="en-US" i="1" dirty="0">
                <a:solidFill>
                  <a:schemeClr val="tx2"/>
                </a:solidFill>
                <a:latin typeface="MS Gothic" panose="020B0609070205080204" pitchFamily="49" charset="-128"/>
                <a:ea typeface="MS Gothic" panose="020B0609070205080204" pitchFamily="49" charset="-128"/>
              </a:rPr>
              <a:t>least</a:t>
            </a:r>
            <a:r>
              <a:rPr lang="en-US" dirty="0">
                <a:solidFill>
                  <a:schemeClr val="tx2"/>
                </a:solidFill>
                <a:latin typeface="MS Gothic" panose="020B0609070205080204" pitchFamily="49" charset="-128"/>
                <a:ea typeface="MS Gothic" panose="020B0609070205080204" pitchFamily="49" charset="-128"/>
              </a:rPr>
              <a:t> effect on the system.</a:t>
            </a:r>
            <a:br>
              <a:rPr lang="en-US" dirty="0"/>
            </a:br>
            <a:endParaRPr lang="en-US" dirty="0"/>
          </a:p>
        </p:txBody>
      </p:sp>
      <p:sp>
        <p:nvSpPr>
          <p:cNvPr id="3" name="TextBox 2"/>
          <p:cNvSpPr txBox="1"/>
          <p:nvPr/>
        </p:nvSpPr>
        <p:spPr>
          <a:xfrm>
            <a:off x="6750051" y="6096000"/>
            <a:ext cx="1936749" cy="369332"/>
          </a:xfrm>
          <a:prstGeom prst="rect">
            <a:avLst/>
          </a:prstGeom>
          <a:noFill/>
        </p:spPr>
        <p:txBody>
          <a:bodyPr wrap="none" rtlCol="0">
            <a:spAutoFit/>
          </a:bodyPr>
          <a:lstStyle/>
          <a:p>
            <a:r>
              <a:rPr lang="en-US" dirty="0">
                <a:latin typeface="Century Gothic"/>
                <a:cs typeface="Century Gothic"/>
              </a:rPr>
              <a:t>Meadows, 2008</a:t>
            </a:r>
          </a:p>
        </p:txBody>
      </p:sp>
      <p:sp>
        <p:nvSpPr>
          <p:cNvPr id="4" name="Slide Number Placeholder 3"/>
          <p:cNvSpPr>
            <a:spLocks noGrp="1"/>
          </p:cNvSpPr>
          <p:nvPr>
            <p:ph type="sldNum" sz="quarter" idx="12"/>
          </p:nvPr>
        </p:nvSpPr>
        <p:spPr/>
        <p:txBody>
          <a:bodyPr/>
          <a:lstStyle/>
          <a:p>
            <a:fld id="{10EC9687-5258-4455-B323-CE1330B5F336}" type="slidenum">
              <a:rPr lang="en-US" smtClean="0"/>
              <a:t>29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191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5491"/>
            <a:ext cx="6570700" cy="2743200"/>
          </a:xfrm>
        </p:spPr>
        <p:txBody>
          <a:bodyPr>
            <a:normAutofit/>
          </a:bodyPr>
          <a:lstStyle/>
          <a:p>
            <a:r>
              <a:rPr lang="en-US" dirty="0">
                <a:solidFill>
                  <a:schemeClr val="tx2"/>
                </a:solidFill>
                <a:latin typeface="MS Gothic" panose="020B0609070205080204" pitchFamily="49" charset="-128"/>
                <a:ea typeface="MS Gothic" panose="020B0609070205080204" pitchFamily="49" charset="-128"/>
              </a:rPr>
              <a:t>Context 1: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PSD for quality improvement</a:t>
            </a:r>
          </a:p>
        </p:txBody>
      </p:sp>
      <p:sp>
        <p:nvSpPr>
          <p:cNvPr id="5" name="Slide Number Placeholder 4"/>
          <p:cNvSpPr>
            <a:spLocks noGrp="1"/>
          </p:cNvSpPr>
          <p:nvPr>
            <p:ph type="sldNum" sz="quarter" idx="12"/>
          </p:nvPr>
        </p:nvSpPr>
        <p:spPr/>
        <p:txBody>
          <a:bodyPr/>
          <a:lstStyle/>
          <a:p>
            <a:fld id="{10EC9687-5258-4455-B323-CE1330B5F336}" type="slidenum">
              <a:rPr lang="en-US" smtClean="0"/>
              <a:t>3</a:t>
            </a:fld>
            <a:endParaRPr lang="en-US" dirty="0"/>
          </a:p>
        </p:txBody>
      </p:sp>
      <p:graphicFrame>
        <p:nvGraphicFramePr>
          <p:cNvPr id="4" name="Diagram 3"/>
          <p:cNvGraphicFramePr/>
          <p:nvPr>
            <p:extLst>
              <p:ext uri="{D42A27DB-BD31-4B8C-83A1-F6EECF244321}">
                <p14:modId xmlns:p14="http://schemas.microsoft.com/office/powerpoint/2010/main" val="1746176191"/>
              </p:ext>
            </p:extLst>
          </p:nvPr>
        </p:nvGraphicFramePr>
        <p:xfrm>
          <a:off x="0" y="768703"/>
          <a:ext cx="9144000" cy="739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quality_chasm_cover.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5725"/>
            <a:ext cx="2374900" cy="3416300"/>
          </a:xfrm>
          <a:prstGeom prst="rect">
            <a:avLst/>
          </a:prstGeom>
        </p:spPr>
      </p:pic>
      <p:sp>
        <p:nvSpPr>
          <p:cNvPr id="7" name="TextBox 6"/>
          <p:cNvSpPr txBox="1"/>
          <p:nvPr/>
        </p:nvSpPr>
        <p:spPr>
          <a:xfrm>
            <a:off x="6324600" y="6150114"/>
            <a:ext cx="2819400" cy="707886"/>
          </a:xfrm>
          <a:prstGeom prst="rect">
            <a:avLst/>
          </a:prstGeom>
          <a:noFill/>
        </p:spPr>
        <p:txBody>
          <a:bodyPr wrap="square" rtlCol="0">
            <a:spAutoFit/>
          </a:bodyPr>
          <a:lstStyle/>
          <a:p>
            <a:pPr algn="r"/>
            <a:r>
              <a:rPr lang="en-US" sz="2000" dirty="0">
                <a:latin typeface="Century Gothic"/>
                <a:cs typeface="Century Gothic"/>
              </a:rPr>
              <a:t>Institute of Medicine, 2001</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53696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4000" cy="1143000"/>
          </a:xfrm>
        </p:spPr>
        <p:txBody>
          <a:bodyPr>
            <a:normAutofit/>
          </a:bodyPr>
          <a:lstStyle/>
          <a:p>
            <a:r>
              <a:rPr lang="en-US" sz="3600" b="1" dirty="0">
                <a:solidFill>
                  <a:schemeClr val="tx2"/>
                </a:solidFill>
                <a:latin typeface="MS Gothic" panose="020B0609070205080204" pitchFamily="49" charset="-128"/>
                <a:ea typeface="MS Gothic" panose="020B0609070205080204" pitchFamily="49" charset="-128"/>
                <a:cs typeface="Avenir Book"/>
              </a:rPr>
              <a:t>Participatory System Dynamics</a:t>
            </a:r>
          </a:p>
        </p:txBody>
      </p:sp>
      <p:grpSp>
        <p:nvGrpSpPr>
          <p:cNvPr id="7" name="Group 6"/>
          <p:cNvGrpSpPr/>
          <p:nvPr/>
        </p:nvGrpSpPr>
        <p:grpSpPr>
          <a:xfrm>
            <a:off x="1981202" y="773669"/>
            <a:ext cx="4198585" cy="2185625"/>
            <a:chOff x="3657600" y="849868"/>
            <a:chExt cx="4198586" cy="2185625"/>
          </a:xfrm>
        </p:grpSpPr>
        <p:pic>
          <p:nvPicPr>
            <p:cNvPr id="3" name="Picture 2" descr="Stakeholder_Tab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295400"/>
              <a:ext cx="2362200" cy="1740093"/>
            </a:xfrm>
            <a:prstGeom prst="rect">
              <a:avLst/>
            </a:prstGeom>
          </p:spPr>
        </p:pic>
        <p:sp>
          <p:nvSpPr>
            <p:cNvPr id="5" name="TextBox 4"/>
            <p:cNvSpPr txBox="1"/>
            <p:nvPr/>
          </p:nvSpPr>
          <p:spPr>
            <a:xfrm>
              <a:off x="3657600" y="849868"/>
              <a:ext cx="4198586" cy="369332"/>
            </a:xfrm>
            <a:prstGeom prst="rect">
              <a:avLst/>
            </a:prstGeom>
            <a:noFill/>
          </p:spPr>
          <p:txBody>
            <a:bodyPr wrap="none" rtlCol="0">
              <a:spAutoFit/>
            </a:bodyPr>
            <a:lstStyle/>
            <a:p>
              <a:r>
                <a:rPr lang="en-US" dirty="0">
                  <a:solidFill>
                    <a:schemeClr val="accent2"/>
                  </a:solidFill>
                  <a:latin typeface="Century Gothic" panose="020B0502020202020204" pitchFamily="34" charset="0"/>
                  <a:cs typeface="Avenir Book"/>
                </a:rPr>
                <a:t>1. Stakeholder engagement &amp; input</a:t>
              </a:r>
            </a:p>
          </p:txBody>
        </p:sp>
      </p:grpSp>
      <p:grpSp>
        <p:nvGrpSpPr>
          <p:cNvPr id="9" name="Group 8"/>
          <p:cNvGrpSpPr/>
          <p:nvPr/>
        </p:nvGrpSpPr>
        <p:grpSpPr>
          <a:xfrm>
            <a:off x="3505201" y="1143001"/>
            <a:ext cx="4740840" cy="2358572"/>
            <a:chOff x="5181600" y="1219201"/>
            <a:chExt cx="4740839" cy="2358572"/>
          </a:xfrm>
        </p:grpSpPr>
        <p:pic>
          <p:nvPicPr>
            <p:cNvPr id="1026" name="Picture 2" descr="Image result for system dynamics model"/>
            <p:cNvPicPr>
              <a:picLocks noChangeAspect="1" noChangeArrowheads="1"/>
            </p:cNvPicPr>
            <p:nvPr/>
          </p:nvPicPr>
          <p:blipFill rotWithShape="1">
            <a:blip r:embed="rId5">
              <a:alphaModFix amt="66000"/>
              <a:extLst>
                <a:ext uri="{28A0092B-C50C-407E-A947-70E740481C1C}">
                  <a14:useLocalDpi xmlns:a14="http://schemas.microsoft.com/office/drawing/2010/main" val="0"/>
                </a:ext>
              </a:extLst>
            </a:blip>
            <a:srcRect l="-98" r="98"/>
            <a:stretch/>
          </p:blipFill>
          <p:spPr bwMode="auto">
            <a:xfrm>
              <a:off x="5181600" y="1219201"/>
              <a:ext cx="2971800" cy="2358572"/>
            </a:xfrm>
            <a:prstGeom prst="rect">
              <a:avLst/>
            </a:prstGeom>
            <a:noFill/>
            <a:effectLst/>
          </p:spPr>
        </p:pic>
        <p:sp>
          <p:nvSpPr>
            <p:cNvPr id="10" name="TextBox 9"/>
            <p:cNvSpPr txBox="1"/>
            <p:nvPr/>
          </p:nvSpPr>
          <p:spPr>
            <a:xfrm>
              <a:off x="8077200" y="2133600"/>
              <a:ext cx="1845239" cy="646331"/>
            </a:xfrm>
            <a:prstGeom prst="rect">
              <a:avLst/>
            </a:prstGeom>
            <a:noFill/>
          </p:spPr>
          <p:txBody>
            <a:bodyPr wrap="none" rtlCol="0">
              <a:spAutoFit/>
            </a:bodyPr>
            <a:lstStyle/>
            <a:p>
              <a:r>
                <a:rPr lang="en-US" dirty="0">
                  <a:solidFill>
                    <a:srgbClr val="C0504D"/>
                  </a:solidFill>
                  <a:latin typeface="Century Gothic" panose="020B0502020202020204" pitchFamily="34" charset="0"/>
                  <a:cs typeface="Avenir Book"/>
                </a:rPr>
                <a:t>Mental models </a:t>
              </a:r>
            </a:p>
            <a:p>
              <a:r>
                <a:rPr lang="en-US" dirty="0">
                  <a:solidFill>
                    <a:srgbClr val="C0504D"/>
                  </a:solidFill>
                  <a:latin typeface="Century Gothic" panose="020B0502020202020204" pitchFamily="34" charset="0"/>
                  <a:cs typeface="Avenir Book"/>
                </a:rPr>
                <a:t>made explicit</a:t>
              </a:r>
            </a:p>
          </p:txBody>
        </p:sp>
      </p:grpSp>
      <p:grpSp>
        <p:nvGrpSpPr>
          <p:cNvPr id="12" name="Group 11"/>
          <p:cNvGrpSpPr/>
          <p:nvPr/>
        </p:nvGrpSpPr>
        <p:grpSpPr>
          <a:xfrm>
            <a:off x="1905000" y="3810001"/>
            <a:ext cx="3333718" cy="2947297"/>
            <a:chOff x="6119852" y="3581400"/>
            <a:chExt cx="3515999" cy="2769195"/>
          </a:xfrm>
        </p:grpSpPr>
        <p:graphicFrame>
          <p:nvGraphicFramePr>
            <p:cNvPr id="15" name="Chart 14"/>
            <p:cNvGraphicFramePr>
              <a:graphicFrameLocks/>
            </p:cNvGraphicFramePr>
            <p:nvPr>
              <p:extLst/>
            </p:nvPr>
          </p:nvGraphicFramePr>
          <p:xfrm>
            <a:off x="6119852" y="4010973"/>
            <a:ext cx="2819400" cy="2339622"/>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p:cNvSpPr txBox="1"/>
            <p:nvPr/>
          </p:nvSpPr>
          <p:spPr>
            <a:xfrm>
              <a:off x="6280586" y="3581400"/>
              <a:ext cx="3355265" cy="607274"/>
            </a:xfrm>
            <a:prstGeom prst="rect">
              <a:avLst/>
            </a:prstGeom>
            <a:noFill/>
          </p:spPr>
          <p:txBody>
            <a:bodyPr wrap="none" rtlCol="0">
              <a:spAutoFit/>
            </a:bodyPr>
            <a:lstStyle/>
            <a:p>
              <a:r>
                <a:rPr lang="en-US" dirty="0">
                  <a:solidFill>
                    <a:srgbClr val="C0504D"/>
                  </a:solidFill>
                  <a:latin typeface="Century Gothic" panose="020B0502020202020204" pitchFamily="34" charset="0"/>
                  <a:cs typeface="Avenir Book"/>
                </a:rPr>
                <a:t>3. Implementation impacts </a:t>
              </a:r>
            </a:p>
            <a:p>
              <a:r>
                <a:rPr lang="en-US" dirty="0">
                  <a:solidFill>
                    <a:srgbClr val="C0504D"/>
                  </a:solidFill>
                  <a:latin typeface="Century Gothic" panose="020B0502020202020204" pitchFamily="34" charset="0"/>
                  <a:cs typeface="Avenir Book"/>
                </a:rPr>
                <a:t>tested via simulation</a:t>
              </a:r>
            </a:p>
          </p:txBody>
        </p:sp>
      </p:grpSp>
      <p:grpSp>
        <p:nvGrpSpPr>
          <p:cNvPr id="11" name="Group 10"/>
          <p:cNvGrpSpPr/>
          <p:nvPr/>
        </p:nvGrpSpPr>
        <p:grpSpPr>
          <a:xfrm>
            <a:off x="6096001" y="3657600"/>
            <a:ext cx="2516329" cy="3024664"/>
            <a:chOff x="3962400" y="3352800"/>
            <a:chExt cx="2516328" cy="3024664"/>
          </a:xfrm>
        </p:grpSpPr>
        <p:pic>
          <p:nvPicPr>
            <p:cNvPr id="6" name="Picture 5" descr="Screen Shot 2015-04-23 at 4.49.29 P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2401" y="3962400"/>
              <a:ext cx="2363014" cy="1752600"/>
            </a:xfrm>
            <a:prstGeom prst="rect">
              <a:avLst/>
            </a:prstGeom>
          </p:spPr>
        </p:pic>
        <p:sp>
          <p:nvSpPr>
            <p:cNvPr id="14" name="TextBox 13"/>
            <p:cNvSpPr txBox="1"/>
            <p:nvPr/>
          </p:nvSpPr>
          <p:spPr>
            <a:xfrm>
              <a:off x="4038600" y="3352800"/>
              <a:ext cx="2440128" cy="646331"/>
            </a:xfrm>
            <a:prstGeom prst="rect">
              <a:avLst/>
            </a:prstGeom>
            <a:noFill/>
          </p:spPr>
          <p:txBody>
            <a:bodyPr wrap="none" rtlCol="0">
              <a:spAutoFit/>
            </a:bodyPr>
            <a:lstStyle/>
            <a:p>
              <a:r>
                <a:rPr lang="en-US" dirty="0">
                  <a:solidFill>
                    <a:srgbClr val="C0504D"/>
                  </a:solidFill>
                  <a:latin typeface="Century Gothic" panose="020B0502020202020204" pitchFamily="34" charset="0"/>
                  <a:cs typeface="Avenir Book"/>
                </a:rPr>
                <a:t>2. System ‘behavior’ </a:t>
              </a:r>
            </a:p>
            <a:p>
              <a:r>
                <a:rPr lang="en-US" dirty="0">
                  <a:solidFill>
                    <a:srgbClr val="C0504D"/>
                  </a:solidFill>
                  <a:latin typeface="Century Gothic" panose="020B0502020202020204" pitchFamily="34" charset="0"/>
                  <a:cs typeface="Avenir Book"/>
                </a:rPr>
                <a:t>observed holistically</a:t>
              </a:r>
            </a:p>
          </p:txBody>
        </p:sp>
        <p:sp>
          <p:nvSpPr>
            <p:cNvPr id="17" name="TextBox 16"/>
            <p:cNvSpPr txBox="1"/>
            <p:nvPr/>
          </p:nvSpPr>
          <p:spPr>
            <a:xfrm>
              <a:off x="3962400" y="5638800"/>
              <a:ext cx="2307630" cy="738664"/>
            </a:xfrm>
            <a:prstGeom prst="rect">
              <a:avLst/>
            </a:prstGeom>
            <a:noFill/>
          </p:spPr>
          <p:txBody>
            <a:bodyPr wrap="none" rtlCol="0">
              <a:spAutoFit/>
            </a:bodyPr>
            <a:lstStyle/>
            <a:p>
              <a:r>
                <a:rPr lang="en-US" sz="1400" i="1" dirty="0">
                  <a:latin typeface="Century Gothic" panose="020B0502020202020204" pitchFamily="34" charset="0"/>
                  <a:cs typeface="Avenir Book"/>
                </a:rPr>
                <a:t>Administrative data, </a:t>
              </a:r>
            </a:p>
            <a:p>
              <a:r>
                <a:rPr lang="en-US" sz="1400" i="1" dirty="0">
                  <a:latin typeface="Century Gothic" panose="020B0502020202020204" pitchFamily="34" charset="0"/>
                  <a:cs typeface="Avenir Book"/>
                </a:rPr>
                <a:t>stakeholder estimates &amp;</a:t>
              </a:r>
            </a:p>
            <a:p>
              <a:r>
                <a:rPr lang="en-US" sz="1400" i="1" dirty="0">
                  <a:latin typeface="Century Gothic" panose="020B0502020202020204" pitchFamily="34" charset="0"/>
                  <a:cs typeface="Avenir Book"/>
                </a:rPr>
                <a:t>research evidence</a:t>
              </a:r>
            </a:p>
          </p:txBody>
        </p:sp>
      </p:grpSp>
      <p:sp>
        <p:nvSpPr>
          <p:cNvPr id="18" name="TextBox 17"/>
          <p:cNvSpPr txBox="1"/>
          <p:nvPr/>
        </p:nvSpPr>
        <p:spPr>
          <a:xfrm>
            <a:off x="-79022" y="2935070"/>
            <a:ext cx="3203223" cy="646331"/>
          </a:xfrm>
          <a:prstGeom prst="rect">
            <a:avLst/>
          </a:prstGeom>
          <a:noFill/>
        </p:spPr>
        <p:txBody>
          <a:bodyPr wrap="square" rtlCol="0">
            <a:spAutoFit/>
          </a:bodyPr>
          <a:lstStyle/>
          <a:p>
            <a:pPr algn="r"/>
            <a:r>
              <a:rPr lang="en-US" dirty="0">
                <a:solidFill>
                  <a:srgbClr val="C0504D"/>
                </a:solidFill>
                <a:latin typeface="Century Gothic" panose="020B0502020202020204" pitchFamily="34" charset="0"/>
                <a:cs typeface="Avenir Book"/>
              </a:rPr>
              <a:t>4 &amp; 5. </a:t>
            </a:r>
            <a:r>
              <a:rPr lang="en-US" u="sng" dirty="0">
                <a:solidFill>
                  <a:srgbClr val="C0504D"/>
                </a:solidFill>
                <a:latin typeface="Century Gothic" panose="020B0502020202020204" pitchFamily="34" charset="0"/>
                <a:cs typeface="Avenir Book"/>
              </a:rPr>
              <a:t>Re-design </a:t>
            </a:r>
            <a:r>
              <a:rPr lang="en-US" dirty="0">
                <a:solidFill>
                  <a:srgbClr val="C0504D"/>
                </a:solidFill>
                <a:latin typeface="Century Gothic" panose="020B0502020202020204" pitchFamily="34" charset="0"/>
                <a:cs typeface="Avenir Book"/>
              </a:rPr>
              <a:t>selected, implemented &amp; tracked</a:t>
            </a:r>
          </a:p>
        </p:txBody>
      </p:sp>
      <p:sp>
        <p:nvSpPr>
          <p:cNvPr id="19" name="TextBox 18"/>
          <p:cNvSpPr txBox="1"/>
          <p:nvPr/>
        </p:nvSpPr>
        <p:spPr>
          <a:xfrm>
            <a:off x="20133" y="4953001"/>
            <a:ext cx="1674342" cy="1754327"/>
          </a:xfrm>
          <a:prstGeom prst="rect">
            <a:avLst/>
          </a:prstGeom>
          <a:noFill/>
        </p:spPr>
        <p:txBody>
          <a:bodyPr wrap="none" rtlCol="0">
            <a:spAutoFit/>
          </a:bodyPr>
          <a:lstStyle/>
          <a:p>
            <a:r>
              <a:rPr lang="en-US" dirty="0">
                <a:solidFill>
                  <a:srgbClr val="C0504D"/>
                </a:solidFill>
                <a:latin typeface="Century Gothic" panose="020B0502020202020204" pitchFamily="34" charset="0"/>
                <a:cs typeface="Avenir Book"/>
              </a:rPr>
              <a:t>1. Participate</a:t>
            </a:r>
          </a:p>
          <a:p>
            <a:r>
              <a:rPr lang="en-US" dirty="0">
                <a:solidFill>
                  <a:srgbClr val="C0504D"/>
                </a:solidFill>
                <a:latin typeface="Century Gothic" panose="020B0502020202020204" pitchFamily="34" charset="0"/>
                <a:cs typeface="Avenir Book"/>
              </a:rPr>
              <a:t>2. Calibrate</a:t>
            </a:r>
          </a:p>
          <a:p>
            <a:r>
              <a:rPr lang="en-US" dirty="0">
                <a:solidFill>
                  <a:srgbClr val="C0504D"/>
                </a:solidFill>
                <a:latin typeface="Century Gothic" panose="020B0502020202020204" pitchFamily="34" charset="0"/>
                <a:cs typeface="Avenir Book"/>
              </a:rPr>
              <a:t>3. Simulate</a:t>
            </a:r>
          </a:p>
          <a:p>
            <a:r>
              <a:rPr lang="en-US" dirty="0">
                <a:solidFill>
                  <a:srgbClr val="C0504D"/>
                </a:solidFill>
                <a:latin typeface="Century Gothic" panose="020B0502020202020204" pitchFamily="34" charset="0"/>
                <a:cs typeface="Avenir Book"/>
              </a:rPr>
              <a:t>4. Translate</a:t>
            </a:r>
          </a:p>
          <a:p>
            <a:r>
              <a:rPr lang="en-US" dirty="0">
                <a:solidFill>
                  <a:srgbClr val="C0504D"/>
                </a:solidFill>
                <a:latin typeface="Century Gothic" panose="020B0502020202020204" pitchFamily="34" charset="0"/>
                <a:cs typeface="Avenir Book"/>
              </a:rPr>
              <a:t>5. Evaluate</a:t>
            </a:r>
          </a:p>
          <a:p>
            <a:r>
              <a:rPr lang="en-US" i="1" dirty="0">
                <a:solidFill>
                  <a:schemeClr val="tx2"/>
                </a:solidFill>
                <a:latin typeface="Century Gothic" panose="020B0502020202020204" pitchFamily="34" charset="0"/>
                <a:cs typeface="Avenir Book"/>
              </a:rPr>
              <a:t>6. Iterate</a:t>
            </a:r>
          </a:p>
        </p:txBody>
      </p:sp>
      <p:sp>
        <p:nvSpPr>
          <p:cNvPr id="24" name="Circular Arrow 23"/>
          <p:cNvSpPr/>
          <p:nvPr/>
        </p:nvSpPr>
        <p:spPr>
          <a:xfrm rot="15960000">
            <a:off x="972685" y="1197455"/>
            <a:ext cx="2988595" cy="3094701"/>
          </a:xfrm>
          <a:prstGeom prst="circularArrow">
            <a:avLst>
              <a:gd name="adj1" fmla="val 12500"/>
              <a:gd name="adj2" fmla="val 1142319"/>
              <a:gd name="adj3" fmla="val 20457681"/>
              <a:gd name="adj4" fmla="val 17187482"/>
              <a:gd name="adj5" fmla="val 12500"/>
            </a:avLst>
          </a:prstGeom>
          <a:noFill/>
          <a:ln>
            <a:solidFill>
              <a:schemeClr val="tx2">
                <a:alpha val="48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ircular Arrow 24"/>
          <p:cNvSpPr/>
          <p:nvPr/>
        </p:nvSpPr>
        <p:spPr>
          <a:xfrm rot="1380000">
            <a:off x="6124609" y="1832462"/>
            <a:ext cx="2988595" cy="3094701"/>
          </a:xfrm>
          <a:prstGeom prst="circularArrow">
            <a:avLst>
              <a:gd name="adj1" fmla="val 12500"/>
              <a:gd name="adj2" fmla="val 1142319"/>
              <a:gd name="adj3" fmla="val 20457681"/>
              <a:gd name="adj4" fmla="val 17187482"/>
              <a:gd name="adj5" fmla="val 12500"/>
            </a:avLst>
          </a:prstGeom>
          <a:noFill/>
          <a:ln>
            <a:solidFill>
              <a:schemeClr val="tx2">
                <a:alpha val="48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ircular Arrow 25"/>
          <p:cNvSpPr/>
          <p:nvPr/>
        </p:nvSpPr>
        <p:spPr>
          <a:xfrm rot="7200000">
            <a:off x="3581309" y="3166675"/>
            <a:ext cx="2988595" cy="3094701"/>
          </a:xfrm>
          <a:prstGeom prst="circularArrow">
            <a:avLst>
              <a:gd name="adj1" fmla="val 12500"/>
              <a:gd name="adj2" fmla="val 1142319"/>
              <a:gd name="adj3" fmla="val 20457681"/>
              <a:gd name="adj4" fmla="val 17187482"/>
              <a:gd name="adj5" fmla="val 12500"/>
            </a:avLst>
          </a:prstGeom>
          <a:noFill/>
          <a:ln>
            <a:solidFill>
              <a:schemeClr val="tx2">
                <a:alpha val="48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ircular Arrow 26"/>
          <p:cNvSpPr/>
          <p:nvPr/>
        </p:nvSpPr>
        <p:spPr>
          <a:xfrm rot="10800000">
            <a:off x="762001" y="2315500"/>
            <a:ext cx="2988595" cy="3094701"/>
          </a:xfrm>
          <a:prstGeom prst="circularArrow">
            <a:avLst>
              <a:gd name="adj1" fmla="val 12500"/>
              <a:gd name="adj2" fmla="val 1142319"/>
              <a:gd name="adj3" fmla="val 20457681"/>
              <a:gd name="adj4" fmla="val 17187482"/>
              <a:gd name="adj5" fmla="val 12500"/>
            </a:avLst>
          </a:prstGeom>
          <a:noFill/>
          <a:ln>
            <a:solidFill>
              <a:schemeClr val="tx2">
                <a:alpha val="48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ircular Arrow 27"/>
          <p:cNvSpPr/>
          <p:nvPr/>
        </p:nvSpPr>
        <p:spPr>
          <a:xfrm rot="19860000">
            <a:off x="5134816" y="816311"/>
            <a:ext cx="2988595" cy="3094701"/>
          </a:xfrm>
          <a:prstGeom prst="circularArrow">
            <a:avLst>
              <a:gd name="adj1" fmla="val 12500"/>
              <a:gd name="adj2" fmla="val 1142319"/>
              <a:gd name="adj3" fmla="val 20457681"/>
              <a:gd name="adj4" fmla="val 17187482"/>
              <a:gd name="adj5" fmla="val 12500"/>
            </a:avLst>
          </a:prstGeom>
          <a:noFill/>
          <a:ln>
            <a:solidFill>
              <a:schemeClr val="tx2">
                <a:alpha val="48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p:cNvSpPr>
            <a:spLocks noGrp="1"/>
          </p:cNvSpPr>
          <p:nvPr>
            <p:ph type="sldNum" sz="quarter" idx="12"/>
          </p:nvPr>
        </p:nvSpPr>
        <p:spPr/>
        <p:txBody>
          <a:bodyPr/>
          <a:lstStyle/>
          <a:p>
            <a:fld id="{10EC9687-5258-4455-B323-CE1330B5F336}" type="slidenum">
              <a:rPr lang="en-US" smtClean="0"/>
              <a:t>30</a:t>
            </a:fld>
            <a:endParaRPr lang="en-US" dirty="0"/>
          </a:p>
        </p:txBody>
      </p:sp>
      <p:sp>
        <p:nvSpPr>
          <p:cNvPr id="8" name="Footer Placeholder 7"/>
          <p:cNvSpPr>
            <a:spLocks noGrp="1"/>
          </p:cNvSpPr>
          <p:nvPr>
            <p:ph type="ftr" sz="quarter" idx="11"/>
          </p:nvPr>
        </p:nvSpPr>
        <p:spPr/>
        <p:txBody>
          <a:bodyPr/>
          <a:lstStyle/>
          <a:p>
            <a:endParaRPr lang="en-US" dirty="0"/>
          </a:p>
        </p:txBody>
      </p:sp>
    </p:spTree>
    <p:custDataLst>
      <p:tags r:id="rId1"/>
    </p:custDataLst>
    <p:extLst>
      <p:ext uri="{BB962C8B-B14F-4D97-AF65-F5344CB8AC3E}">
        <p14:creationId xmlns:p14="http://schemas.microsoft.com/office/powerpoint/2010/main" val="36241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33400"/>
            <a:ext cx="8229600" cy="1143000"/>
          </a:xfrm>
        </p:spPr>
        <p:txBody>
          <a:bodyPr>
            <a:normAutofit fontScale="90000"/>
          </a:bodyPr>
          <a:lstStyle/>
          <a:p>
            <a:r>
              <a:rPr lang="en-US" dirty="0">
                <a:solidFill>
                  <a:schemeClr val="tx2">
                    <a:lumMod val="75000"/>
                  </a:schemeClr>
                </a:solidFill>
                <a:latin typeface="MS Gothic"/>
                <a:ea typeface="MS Gothic"/>
                <a:cs typeface="MS Gothic"/>
              </a:rPr>
              <a:t>Participatory system dynamics for implementation planning.</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 y="2628813"/>
            <a:ext cx="7391400" cy="2628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Administration and Policy in Mental Health and Mental Health Services Resear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942" y="3117085"/>
            <a:ext cx="1567126" cy="214071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10EC9687-5258-4455-B323-CE1330B5F336}" type="slidenum">
              <a:rPr lang="en-US" smtClean="0"/>
              <a:t>31</a:t>
            </a:fld>
            <a:endParaRPr lang="en-US" dirty="0"/>
          </a:p>
        </p:txBody>
      </p:sp>
      <p:sp>
        <p:nvSpPr>
          <p:cNvPr id="6" name="TextBox 5"/>
          <p:cNvSpPr txBox="1"/>
          <p:nvPr/>
        </p:nvSpPr>
        <p:spPr>
          <a:xfrm>
            <a:off x="304800" y="6324600"/>
            <a:ext cx="5175290" cy="369332"/>
          </a:xfrm>
          <a:prstGeom prst="rect">
            <a:avLst/>
          </a:prstGeom>
          <a:noFill/>
        </p:spPr>
        <p:txBody>
          <a:bodyPr wrap="none" rtlCol="0">
            <a:spAutoFit/>
          </a:bodyPr>
          <a:lstStyle/>
          <a:p>
            <a:r>
              <a:rPr lang="en-US" i="1" dirty="0">
                <a:latin typeface="Century Gothic"/>
                <a:cs typeface="Century Gothic"/>
              </a:rPr>
              <a:t>Please email me for even more “tech specs”</a:t>
            </a:r>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2611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152400" y="1371600"/>
          <a:ext cx="8839200"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381000" y="152400"/>
            <a:ext cx="8229600" cy="1143000"/>
          </a:xfrm>
        </p:spPr>
        <p:txBody>
          <a:bodyPr>
            <a:normAutofit/>
          </a:bodyPr>
          <a:lstStyle/>
          <a:p>
            <a:r>
              <a:rPr lang="en-US" dirty="0">
                <a:solidFill>
                  <a:schemeClr val="tx2">
                    <a:lumMod val="75000"/>
                  </a:schemeClr>
                </a:solidFill>
                <a:latin typeface="MS Gothic"/>
                <a:ea typeface="MS Gothic"/>
                <a:cs typeface="MS Gothic"/>
              </a:rPr>
              <a:t>PCT Streamline Scenario</a:t>
            </a:r>
          </a:p>
        </p:txBody>
      </p:sp>
      <p:sp>
        <p:nvSpPr>
          <p:cNvPr id="4" name="Slide Number Placeholder 3"/>
          <p:cNvSpPr>
            <a:spLocks noGrp="1"/>
          </p:cNvSpPr>
          <p:nvPr>
            <p:ph type="sldNum" sz="quarter" idx="12"/>
          </p:nvPr>
        </p:nvSpPr>
        <p:spPr/>
        <p:txBody>
          <a:bodyPr/>
          <a:lstStyle/>
          <a:p>
            <a:fld id="{10EC9687-5258-4455-B323-CE1330B5F336}" type="slidenum">
              <a:rPr lang="en-US" smtClean="0"/>
              <a:t>32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92572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Preliminary pilot</a:t>
                  </a:r>
                  <a:endParaRPr lang="en-US" sz="2000" dirty="0">
                    <a:solidFill>
                      <a:schemeClr val="bg1">
                        <a:lumMod val="65000"/>
                      </a:schemeClr>
                    </a:solidFill>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Pilot</a:t>
                  </a:r>
                  <a:endParaRPr lang="en-US" sz="2000" dirty="0">
                    <a:solidFill>
                      <a:schemeClr val="bg1">
                        <a:lumMod val="65000"/>
                      </a:schemeClr>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C00000">
                    <a:alpha val="9000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Increase reach of EBP initiation </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Increase reach of full EBP dose</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Increase EBP timeliness</a:t>
                </a:r>
                <a:endParaRPr lang="en-US" sz="2000" dirty="0">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solidFill>
                    <a:effectLst/>
                    <a:latin typeface="Cambria"/>
                    <a:ea typeface="Times New Roman"/>
                    <a:cs typeface="Times New Roman"/>
                  </a:rPr>
                  <a:t> </a:t>
                </a:r>
                <a:endParaRPr lang="en-US" sz="2000" dirty="0">
                  <a:solidFill>
                    <a:schemeClr val="bg1"/>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solidFill>
                    <a:effectLst/>
                    <a:latin typeface="Georgia"/>
                    <a:ea typeface="MS Gothic"/>
                    <a:cs typeface="Georgia"/>
                  </a:rPr>
                  <a:t>NIH R21</a:t>
                </a:r>
                <a:endParaRPr lang="en-US" sz="2000" dirty="0">
                  <a:solidFill>
                    <a:schemeClr val="bg1"/>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QI training continuing education credit</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Accessible simulation user-interface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Data/training tailored to local care teams</a:t>
                  </a:r>
                  <a:endParaRPr lang="en-US" sz="2000" dirty="0">
                    <a:solidFill>
                      <a:schemeClr val="bg1">
                        <a:lumMod val="65000"/>
                      </a:schemeClr>
                    </a:solidFill>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Modeling to Learn</a:t>
                  </a:r>
                  <a:endParaRPr lang="en-US" sz="2000" dirty="0">
                    <a:solidFill>
                      <a:schemeClr val="bg1">
                        <a:lumMod val="65000"/>
                      </a:schemeClr>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QI as usual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Determine Budget impact of PSD</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Calculate PSD Incremental Cost-effectiveness Ratio</a:t>
                  </a:r>
                  <a:endParaRPr lang="en-US" sz="2000" dirty="0">
                    <a:solidFill>
                      <a:schemeClr val="bg1">
                        <a:lumMod val="65000"/>
                      </a:schemeClr>
                    </a:solidFill>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IIR</a:t>
                  </a:r>
                  <a:endParaRPr lang="en-US" sz="2000" dirty="0">
                    <a:solidFill>
                      <a:schemeClr val="bg1">
                        <a:lumMod val="65000"/>
                      </a:schemeClr>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R01</a:t>
            </a:r>
            <a:endParaRPr lang="en-US" sz="2000" b="1" dirty="0">
              <a:solidFill>
                <a:schemeClr val="bg1">
                  <a:lumMod val="65000"/>
                </a:schemeClr>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Audit-&amp;-Feedback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Times New Roman"/>
              </a:rPr>
              <a:t>Exploratory mediational analyses</a:t>
            </a:r>
            <a:endParaRPr lang="en-US" sz="2000" dirty="0">
              <a:solidFill>
                <a:schemeClr val="bg1">
                  <a:lumMod val="65000"/>
                </a:schemeClr>
              </a:solidFill>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lumMod val="65000"/>
                  </a:schemeClr>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Address new priority in team “Modeling to Learn” training</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Georgia"/>
              </a:rPr>
              <a:t>G</a:t>
            </a:r>
            <a:r>
              <a:rPr lang="en-US" sz="2000" kern="1200" dirty="0">
                <a:solidFill>
                  <a:schemeClr val="bg1">
                    <a:lumMod val="65000"/>
                  </a:schemeClr>
                </a:solidFill>
                <a:effectLst/>
                <a:latin typeface="Georgia"/>
                <a:ea typeface="ＭＳ 明朝"/>
                <a:cs typeface="Georgia"/>
              </a:rPr>
              <a:t>uide facility Suicide Prevention Coord</a:t>
            </a:r>
            <a:r>
              <a:rPr lang="en-US" sz="2000" dirty="0">
                <a:solidFill>
                  <a:schemeClr val="bg1">
                    <a:lumMod val="65000"/>
                  </a:schemeClr>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33</a:t>
            </a:fld>
            <a:endParaRPr lang="en-US" dirty="0"/>
          </a:p>
        </p:txBody>
      </p:sp>
    </p:spTree>
    <p:extLst>
      <p:ext uri="{BB962C8B-B14F-4D97-AF65-F5344CB8AC3E}">
        <p14:creationId xmlns:p14="http://schemas.microsoft.com/office/powerpoint/2010/main" val="876629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latin typeface="MS Gothic" panose="020B0609070205080204" pitchFamily="49" charset="-128"/>
                <a:ea typeface="MS Gothic" panose="020B0609070205080204" pitchFamily="49" charset="-128"/>
              </a:rPr>
              <a:t>The research question in our current effort:</a:t>
            </a:r>
          </a:p>
        </p:txBody>
      </p:sp>
      <p:sp>
        <p:nvSpPr>
          <p:cNvPr id="3" name="Content Placeholder 2"/>
          <p:cNvSpPr>
            <a:spLocks noGrp="1"/>
          </p:cNvSpPr>
          <p:nvPr>
            <p:ph idx="1"/>
          </p:nvPr>
        </p:nvSpPr>
        <p:spPr/>
        <p:txBody>
          <a:bodyPr>
            <a:normAutofit/>
          </a:bodyPr>
          <a:lstStyle/>
          <a:p>
            <a:pPr marL="0" indent="0">
              <a:buNone/>
            </a:pPr>
            <a:r>
              <a:rPr lang="en-US" dirty="0">
                <a:latin typeface="Century Gothic" panose="020B0502020202020204" pitchFamily="34" charset="0"/>
              </a:rPr>
              <a:t>Using </a:t>
            </a:r>
            <a:r>
              <a:rPr lang="en-US" i="1" u="sng" dirty="0">
                <a:latin typeface="Century Gothic" panose="020B0502020202020204" pitchFamily="34" charset="0"/>
              </a:rPr>
              <a:t>simulation tests of stakeholder hypotheses</a:t>
            </a:r>
            <a:r>
              <a:rPr lang="en-US" i="1" dirty="0">
                <a:latin typeface="Century Gothic" panose="020B0502020202020204" pitchFamily="34" charset="0"/>
              </a:rPr>
              <a:t> </a:t>
            </a:r>
            <a:r>
              <a:rPr lang="en-US" dirty="0">
                <a:latin typeface="Century Gothic" panose="020B0502020202020204" pitchFamily="34" charset="0"/>
              </a:rPr>
              <a:t>about what procedural and policies changes would increase timely access to EBPs: </a:t>
            </a:r>
          </a:p>
          <a:p>
            <a:pPr lvl="1"/>
            <a:r>
              <a:rPr lang="en-US" dirty="0">
                <a:latin typeface="Century Gothic" panose="020B0502020202020204" pitchFamily="34" charset="0"/>
              </a:rPr>
              <a:t>Which proposals are most likely to align </a:t>
            </a:r>
            <a:r>
              <a:rPr lang="en-US" i="1" dirty="0">
                <a:latin typeface="Century Gothic" panose="020B0502020202020204" pitchFamily="34" charset="0"/>
              </a:rPr>
              <a:t>existing</a:t>
            </a:r>
            <a:r>
              <a:rPr lang="en-US" dirty="0">
                <a:latin typeface="Century Gothic" panose="020B0502020202020204" pitchFamily="34" charset="0"/>
              </a:rPr>
              <a:t> mental health resources to maximally increase reach of EBPs?</a:t>
            </a:r>
          </a:p>
          <a:p>
            <a:endParaRPr lang="en-US" sz="2600"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10EC9687-5258-4455-B323-CE1330B5F336}" type="slidenum">
              <a:rPr lang="en-US" smtClean="0"/>
              <a:t>34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4996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EC9687-5258-4455-B323-CE1330B5F336}" type="slidenum">
              <a:rPr lang="en-US" smtClean="0"/>
              <a:t>35</a:t>
            </a:fld>
            <a:endParaRPr lang="en-US" dirty="0"/>
          </a:p>
        </p:txBody>
      </p:sp>
      <p:graphicFrame>
        <p:nvGraphicFramePr>
          <p:cNvPr id="3" name="Diagram 2"/>
          <p:cNvGraphicFramePr/>
          <p:nvPr>
            <p:extLst>
              <p:ext uri="{D42A27DB-BD31-4B8C-83A1-F6EECF244321}">
                <p14:modId xmlns:p14="http://schemas.microsoft.com/office/powerpoint/2010/main" val="2906700029"/>
              </p:ext>
            </p:extLst>
          </p:nvPr>
        </p:nvGraphicFramePr>
        <p:xfrm>
          <a:off x="-142700" y="1600200"/>
          <a:ext cx="9296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457200" y="15240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latin typeface="MS Gothic" panose="020B0609070205080204" pitchFamily="49" charset="-128"/>
                <a:ea typeface="MS Gothic" panose="020B0609070205080204" pitchFamily="49" charset="-128"/>
              </a:rPr>
              <a:t>Each team has capacities for particular services.</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6752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latin typeface="MS Gothic" panose="020B0609070205080204" pitchFamily="49" charset="-128"/>
                <a:ea typeface="MS Gothic" panose="020B0609070205080204" pitchFamily="49" charset="-128"/>
              </a:rPr>
              <a:t>Teams Coordinate Care</a:t>
            </a:r>
          </a:p>
        </p:txBody>
      </p:sp>
      <p:graphicFrame>
        <p:nvGraphicFramePr>
          <p:cNvPr id="5" name="Content Placeholder 4"/>
          <p:cNvGraphicFramePr>
            <a:graphicFrameLocks noGrp="1"/>
          </p:cNvGraphicFramePr>
          <p:nvPr>
            <p:ph idx="1"/>
            <p:extLst/>
          </p:nvPr>
        </p:nvGraphicFramePr>
        <p:xfrm>
          <a:off x="457200" y="1600200"/>
          <a:ext cx="8229600" cy="5171440"/>
        </p:xfrm>
        <a:graphic>
          <a:graphicData uri="http://schemas.openxmlformats.org/drawingml/2006/table">
            <a:tbl>
              <a:tblPr firstRow="1" bandRow="1">
                <a:tableStyleId>{FABFCF23-3B69-468F-B69F-88F6DE6A72F2}</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algn="ctr">
                        <a:spcBef>
                          <a:spcPts val="0"/>
                        </a:spcBef>
                        <a:spcAft>
                          <a:spcPts val="0"/>
                        </a:spcAft>
                      </a:pPr>
                      <a:r>
                        <a:rPr lang="en-US" sz="1600" dirty="0">
                          <a:effectLst/>
                          <a:latin typeface="Century Gothic" panose="020B0502020202020204" pitchFamily="34" charset="0"/>
                        </a:rPr>
                        <a:t>Menlo Park </a:t>
                      </a:r>
                      <a:r>
                        <a:rPr lang="en-US" sz="1600" dirty="0">
                          <a:solidFill>
                            <a:srgbClr val="FFFF00"/>
                          </a:solidFill>
                          <a:effectLst/>
                          <a:latin typeface="Century Gothic" panose="020B0502020202020204" pitchFamily="34" charset="0"/>
                        </a:rPr>
                        <a:t>Teams</a:t>
                      </a:r>
                      <a:endParaRPr lang="en-US" sz="1600" dirty="0">
                        <a:solidFill>
                          <a:srgbClr val="FFFF00"/>
                        </a:solidFill>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Stockton </a:t>
                      </a:r>
                      <a:r>
                        <a:rPr lang="en-US" sz="1600" dirty="0">
                          <a:solidFill>
                            <a:srgbClr val="FFFF00"/>
                          </a:solidFill>
                          <a:effectLst/>
                          <a:latin typeface="Century Gothic" panose="020B0502020202020204" pitchFamily="34" charset="0"/>
                        </a:rPr>
                        <a:t>Team</a:t>
                      </a:r>
                      <a:endParaRPr lang="en-US" sz="1600" dirty="0">
                        <a:solidFill>
                          <a:srgbClr val="FFFF00"/>
                        </a:solidFill>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0"/>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3548 unique patients/year</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2043 unique patients/year</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1"/>
                  </a:ext>
                </a:extLst>
              </a:tr>
              <a:tr h="370840">
                <a:tc>
                  <a:txBody>
                    <a:bodyPr/>
                    <a:lstStyle/>
                    <a:p>
                      <a:pPr marL="0" marR="0" algn="ctr">
                        <a:spcBef>
                          <a:spcPts val="0"/>
                        </a:spcBef>
                        <a:spcAft>
                          <a:spcPts val="0"/>
                        </a:spcAft>
                      </a:pPr>
                      <a:r>
                        <a:rPr lang="en-US" sz="1600" dirty="0">
                          <a:effectLst/>
                          <a:latin typeface="Century Gothic" panose="020B0502020202020204" pitchFamily="34" charset="0"/>
                        </a:rPr>
                        <a:t>Lower caseload per provider</a:t>
                      </a:r>
                      <a:endParaRPr lang="en-US" sz="1600"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Higher caseload per provider</a:t>
                      </a:r>
                      <a:endParaRPr lang="en-US" sz="1600"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2"/>
                  </a:ext>
                </a:extLst>
              </a:tr>
              <a:tr h="370840">
                <a:tc>
                  <a:txBody>
                    <a:bodyPr/>
                    <a:lstStyle/>
                    <a:p>
                      <a:pPr marL="0" marR="0" algn="ctr">
                        <a:spcBef>
                          <a:spcPts val="0"/>
                        </a:spcBef>
                        <a:spcAft>
                          <a:spcPts val="0"/>
                        </a:spcAft>
                      </a:pPr>
                      <a:r>
                        <a:rPr lang="en-US" sz="1600" dirty="0">
                          <a:effectLst/>
                          <a:latin typeface="Century Gothic" panose="020B0502020202020204" pitchFamily="34" charset="0"/>
                        </a:rPr>
                        <a:t>Rare wait for initial appointment</a:t>
                      </a:r>
                      <a:endParaRPr lang="en-US" sz="1600"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Occasional waitlist to get into clinic</a:t>
                      </a:r>
                      <a:endParaRPr lang="en-US" sz="1600"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3"/>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5.2 psychiatrists per 9 EBPsy providers </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3.0 psychiatrists per 4 EBPsy providers</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4"/>
                  </a:ext>
                </a:extLst>
              </a:tr>
              <a:tr h="370840">
                <a:tc>
                  <a:txBody>
                    <a:bodyPr/>
                    <a:lstStyle/>
                    <a:p>
                      <a:pPr marL="0" marR="0" algn="ctr">
                        <a:spcBef>
                          <a:spcPts val="0"/>
                        </a:spcBef>
                        <a:spcAft>
                          <a:spcPts val="0"/>
                        </a:spcAft>
                      </a:pPr>
                      <a:r>
                        <a:rPr lang="en-US" sz="1600" dirty="0">
                          <a:effectLst/>
                          <a:latin typeface="Century Gothic" panose="020B0502020202020204" pitchFamily="34" charset="0"/>
                        </a:rPr>
                        <a:t>Higher EBPsy providers/MD ratio</a:t>
                      </a:r>
                      <a:endParaRPr lang="en-US" sz="1600"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Lower EBPsy provider/MD ratio </a:t>
                      </a:r>
                      <a:endParaRPr lang="en-US" sz="1600"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5"/>
                  </a:ext>
                </a:extLst>
              </a:tr>
              <a:tr h="370840">
                <a:tc>
                  <a:txBody>
                    <a:bodyPr/>
                    <a:lstStyle/>
                    <a:p>
                      <a:pPr marL="0" marR="0" algn="ctr">
                        <a:spcBef>
                          <a:spcPts val="0"/>
                        </a:spcBef>
                        <a:spcAft>
                          <a:spcPts val="0"/>
                        </a:spcAft>
                      </a:pPr>
                      <a:r>
                        <a:rPr lang="en-US" sz="1600" dirty="0">
                          <a:effectLst/>
                          <a:latin typeface="Century Gothic" panose="020B0502020202020204" pitchFamily="34" charset="0"/>
                        </a:rPr>
                        <a:t>Higher EBPsy base rate</a:t>
                      </a:r>
                      <a:endParaRPr lang="en-US" sz="1600"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Higher EBPharm base rate</a:t>
                      </a:r>
                      <a:endParaRPr lang="en-US" sz="1600"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6"/>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Providers often self refer for EBPs</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Referrals to other providers by necessity</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7"/>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Multiple on-site specialty programs</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Only telehealth specialty care</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8"/>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Training program site multiple disciplines</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No trainees providing care</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09"/>
                  </a:ext>
                </a:extLst>
              </a:tr>
              <a:tr h="370840">
                <a:tc>
                  <a:txBody>
                    <a:bodyPr/>
                    <a:lstStyle/>
                    <a:p>
                      <a:pPr marL="0" marR="0" algn="ctr">
                        <a:spcBef>
                          <a:spcPts val="0"/>
                        </a:spcBef>
                        <a:spcAft>
                          <a:spcPts val="0"/>
                        </a:spcAft>
                      </a:pPr>
                      <a:r>
                        <a:rPr lang="en-US" sz="1600" b="1" dirty="0">
                          <a:effectLst/>
                          <a:latin typeface="Century Gothic" panose="020B0502020202020204" pitchFamily="34" charset="0"/>
                        </a:rPr>
                        <a:t>Most groups "open" (ongoing enrollment)</a:t>
                      </a:r>
                      <a:endParaRPr lang="en-US" sz="1600" b="1"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b="1" dirty="0">
                          <a:effectLst/>
                          <a:latin typeface="Century Gothic" panose="020B0502020202020204" pitchFamily="34" charset="0"/>
                        </a:rPr>
                        <a:t>Most groups "closed" (infrequent opening)</a:t>
                      </a:r>
                      <a:endParaRPr lang="en-US" sz="1600" b="1"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10"/>
                  </a:ext>
                </a:extLst>
              </a:tr>
              <a:tr h="370840">
                <a:tc>
                  <a:txBody>
                    <a:bodyPr/>
                    <a:lstStyle/>
                    <a:p>
                      <a:pPr marL="0" marR="0" algn="ctr">
                        <a:spcBef>
                          <a:spcPts val="0"/>
                        </a:spcBef>
                        <a:spcAft>
                          <a:spcPts val="0"/>
                        </a:spcAft>
                      </a:pPr>
                      <a:r>
                        <a:rPr lang="en-US" sz="1600" dirty="0">
                          <a:effectLst/>
                          <a:latin typeface="Century Gothic" panose="020B0502020202020204" pitchFamily="34" charset="0"/>
                        </a:rPr>
                        <a:t>Shorter time to next available appointment</a:t>
                      </a:r>
                      <a:endParaRPr lang="en-US" sz="1600" dirty="0">
                        <a:effectLst/>
                        <a:latin typeface="Century Gothic" panose="020B0502020202020204" pitchFamily="34" charset="0"/>
                        <a:ea typeface="MS Mincho"/>
                        <a:cs typeface="Times New Roman"/>
                      </a:endParaRPr>
                    </a:p>
                  </a:txBody>
                  <a:tcPr marL="68580" marR="68580" marT="0" marB="0" anchor="b"/>
                </a:tc>
                <a:tc>
                  <a:txBody>
                    <a:bodyPr/>
                    <a:lstStyle/>
                    <a:p>
                      <a:pPr marL="0" marR="0" algn="ctr">
                        <a:spcBef>
                          <a:spcPts val="0"/>
                        </a:spcBef>
                        <a:spcAft>
                          <a:spcPts val="0"/>
                        </a:spcAft>
                      </a:pPr>
                      <a:r>
                        <a:rPr lang="en-US" sz="1600" dirty="0">
                          <a:effectLst/>
                          <a:latin typeface="Century Gothic" panose="020B0502020202020204" pitchFamily="34" charset="0"/>
                        </a:rPr>
                        <a:t>Longer time to next available appointment</a:t>
                      </a:r>
                      <a:endParaRPr lang="en-US" sz="1600" dirty="0">
                        <a:effectLst/>
                        <a:latin typeface="Century Gothic" panose="020B0502020202020204" pitchFamily="34" charset="0"/>
                        <a:ea typeface="MS Mincho"/>
                        <a:cs typeface="Times New Roman"/>
                      </a:endParaRPr>
                    </a:p>
                  </a:txBody>
                  <a:tcPr marL="68580" marR="68580" marT="0" marB="0" anchor="b"/>
                </a:tc>
                <a:extLst>
                  <a:ext uri="{0D108BD9-81ED-4DB2-BD59-A6C34878D82A}">
                    <a16:rowId xmlns:a16="http://schemas.microsoft.com/office/drawing/2014/main" val="1001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2"/>
                  </a:ext>
                </a:extLst>
              </a:tr>
            </a:tbl>
          </a:graphicData>
        </a:graphic>
      </p:graphicFrame>
      <p:sp>
        <p:nvSpPr>
          <p:cNvPr id="3" name="Slide Number Placeholder 2"/>
          <p:cNvSpPr>
            <a:spLocks noGrp="1"/>
          </p:cNvSpPr>
          <p:nvPr>
            <p:ph type="sldNum" sz="quarter" idx="12"/>
          </p:nvPr>
        </p:nvSpPr>
        <p:spPr/>
        <p:txBody>
          <a:bodyPr/>
          <a:lstStyle/>
          <a:p>
            <a:fld id="{10EC9687-5258-4455-B323-CE1330B5F336}" type="slidenum">
              <a:rPr lang="en-US" smtClean="0"/>
              <a:t>36</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483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EC9687-5258-4455-B323-CE1330B5F336}" type="slidenum">
              <a:rPr lang="en-US" smtClean="0"/>
              <a:t>37</a:t>
            </a:fld>
            <a:endParaRPr lang="en-US" dirty="0"/>
          </a:p>
        </p:txBody>
      </p:sp>
      <p:graphicFrame>
        <p:nvGraphicFramePr>
          <p:cNvPr id="3" name="Diagram 2"/>
          <p:cNvGraphicFramePr/>
          <p:nvPr>
            <p:extLst/>
          </p:nvPr>
        </p:nvGraphicFramePr>
        <p:xfrm>
          <a:off x="-142700" y="1600200"/>
          <a:ext cx="92964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457200" y="15240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latin typeface="MS Gothic" panose="020B0609070205080204" pitchFamily="49" charset="-128"/>
                <a:ea typeface="MS Gothic" panose="020B0609070205080204" pitchFamily="49" charset="-128"/>
              </a:rPr>
              <a:t>The team as the fundamental molecule of the model. </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8231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u="sng" dirty="0">
                <a:solidFill>
                  <a:schemeClr val="tx2"/>
                </a:solidFill>
                <a:latin typeface="MS Gothic" panose="020B0609070205080204" pitchFamily="49" charset="-128"/>
                <a:ea typeface="MS Gothic" panose="020B0609070205080204" pitchFamily="49" charset="-128"/>
              </a:rPr>
              <a:t>Teams</a:t>
            </a:r>
            <a:r>
              <a:rPr lang="en-US" dirty="0">
                <a:solidFill>
                  <a:schemeClr val="tx2"/>
                </a:solidFill>
                <a:latin typeface="MS Gothic" panose="020B0609070205080204" pitchFamily="49" charset="-128"/>
                <a:ea typeface="MS Gothic" panose="020B0609070205080204" pitchFamily="49" charset="-128"/>
              </a:rPr>
              <a:t> in the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VA learning health system</a:t>
            </a:r>
          </a:p>
        </p:txBody>
      </p:sp>
      <p:sp>
        <p:nvSpPr>
          <p:cNvPr id="5" name="Content Placeholder 4"/>
          <p:cNvSpPr>
            <a:spLocks noGrp="1"/>
          </p:cNvSpPr>
          <p:nvPr>
            <p:ph idx="1"/>
          </p:nvPr>
        </p:nvSpPr>
        <p:spPr/>
        <p:txBody>
          <a:bodyPr>
            <a:normAutofit fontScale="92500" lnSpcReduction="20000"/>
          </a:bodyPr>
          <a:lstStyle/>
          <a:p>
            <a:r>
              <a:rPr lang="en-US" dirty="0">
                <a:latin typeface="Century Gothic" panose="020B0502020202020204" pitchFamily="34" charset="0"/>
              </a:rPr>
              <a:t>PACTs (2009) created in primary care due to</a:t>
            </a:r>
          </a:p>
          <a:p>
            <a:pPr lvl="1"/>
            <a:r>
              <a:rPr lang="en-US" dirty="0">
                <a:latin typeface="Century Gothic" panose="020B0502020202020204" pitchFamily="34" charset="0"/>
              </a:rPr>
              <a:t>lagging patient access</a:t>
            </a:r>
          </a:p>
          <a:p>
            <a:pPr lvl="1"/>
            <a:r>
              <a:rPr lang="en-US" dirty="0">
                <a:latin typeface="Century Gothic" panose="020B0502020202020204" pitchFamily="34" charset="0"/>
              </a:rPr>
              <a:t>increasing rates of clinician burnout and turnover</a:t>
            </a:r>
          </a:p>
          <a:p>
            <a:pPr lvl="1"/>
            <a:r>
              <a:rPr lang="en-US" dirty="0">
                <a:latin typeface="Century Gothic" panose="020B0502020202020204" pitchFamily="34" charset="0"/>
              </a:rPr>
              <a:t>inefficient use of staff</a:t>
            </a:r>
          </a:p>
          <a:p>
            <a:r>
              <a:rPr lang="en-US" dirty="0">
                <a:latin typeface="Century Gothic" panose="020B0502020202020204" pitchFamily="34" charset="0"/>
              </a:rPr>
              <a:t>PACTs effectiveness variable, depends on implementation</a:t>
            </a:r>
          </a:p>
          <a:p>
            <a:pPr lvl="1"/>
            <a:r>
              <a:rPr lang="en-US" dirty="0">
                <a:latin typeface="Century Gothic" panose="020B0502020202020204" pitchFamily="34" charset="0"/>
              </a:rPr>
              <a:t>use of clinical information</a:t>
            </a:r>
          </a:p>
          <a:p>
            <a:pPr lvl="1"/>
            <a:r>
              <a:rPr lang="en-US" dirty="0">
                <a:latin typeface="Century Gothic" panose="020B0502020202020204" pitchFamily="34" charset="0"/>
              </a:rPr>
              <a:t>care coordination</a:t>
            </a:r>
          </a:p>
          <a:p>
            <a:pPr lvl="1"/>
            <a:r>
              <a:rPr lang="en-US" dirty="0">
                <a:latin typeface="Century Gothic" panose="020B0502020202020204" pitchFamily="34" charset="0"/>
              </a:rPr>
              <a:t>provider turnover and burnout, still an issue</a:t>
            </a:r>
          </a:p>
        </p:txBody>
      </p:sp>
      <p:sp>
        <p:nvSpPr>
          <p:cNvPr id="2" name="Slide Number Placeholder 1"/>
          <p:cNvSpPr>
            <a:spLocks noGrp="1"/>
          </p:cNvSpPr>
          <p:nvPr>
            <p:ph type="sldNum" sz="quarter" idx="12"/>
          </p:nvPr>
        </p:nvSpPr>
        <p:spPr/>
        <p:txBody>
          <a:bodyPr/>
          <a:lstStyle/>
          <a:p>
            <a:fld id="{10EC9687-5258-4455-B323-CE1330B5F336}" type="slidenum">
              <a:rPr lang="en-US" smtClean="0"/>
              <a:t>38</a:t>
            </a:fld>
            <a:endParaRPr lang="en-US" dirty="0"/>
          </a:p>
        </p:txBody>
      </p:sp>
      <p:sp>
        <p:nvSpPr>
          <p:cNvPr id="3" name="Rectangle 2"/>
          <p:cNvSpPr/>
          <p:nvPr/>
        </p:nvSpPr>
        <p:spPr>
          <a:xfrm>
            <a:off x="2583687" y="6484121"/>
            <a:ext cx="6532558" cy="369332"/>
          </a:xfrm>
          <a:prstGeom prst="rect">
            <a:avLst/>
          </a:prstGeom>
        </p:spPr>
        <p:txBody>
          <a:bodyPr wrap="none">
            <a:spAutoFit/>
          </a:bodyPr>
          <a:lstStyle/>
          <a:p>
            <a:r>
              <a:rPr lang="en-US" dirty="0">
                <a:solidFill>
                  <a:schemeClr val="tx2"/>
                </a:solidFill>
                <a:latin typeface="MS Gothic" panose="020B0609070205080204" pitchFamily="49" charset="-128"/>
                <a:ea typeface="MS Gothic" panose="020B0609070205080204" pitchFamily="49" charset="-128"/>
              </a:rPr>
              <a:t>(Atkins, Kilbourne, Shulkin, 2017; Nelson et al., 2014)</a:t>
            </a:r>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6330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lumMod val="75000"/>
                  </a:schemeClr>
                </a:solidFill>
                <a:latin typeface="MS Gothic"/>
                <a:ea typeface="MS Gothic"/>
                <a:cs typeface="MS Gothic"/>
              </a:rPr>
              <a:t>PSD Uses Existing VA Data</a:t>
            </a:r>
            <a:endParaRPr lang="en-US" dirty="0">
              <a:solidFill>
                <a:schemeClr val="tx2">
                  <a:lumMod val="75000"/>
                </a:schemeClr>
              </a:solidFill>
              <a:latin typeface="MS Gothic"/>
              <a:ea typeface="MS Gothic"/>
              <a:cs typeface="MS Gothic"/>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sz="2400" b="1" dirty="0"/>
              <a:t>VA Corporate Data Warehouse (CDW) Data Source</a:t>
            </a:r>
            <a:endParaRPr lang="en-US" sz="2400" dirty="0"/>
          </a:p>
          <a:p>
            <a:pPr marL="0" indent="0">
              <a:buNone/>
            </a:pPr>
            <a:r>
              <a:rPr lang="en-US" sz="2400" b="1" dirty="0"/>
              <a:t>Patient cohorts </a:t>
            </a:r>
            <a:endParaRPr lang="en-US" sz="2400" dirty="0"/>
          </a:p>
          <a:p>
            <a:pPr marL="400050" lvl="1" indent="0">
              <a:buNone/>
            </a:pPr>
            <a:r>
              <a:rPr lang="en-US" sz="2000" dirty="0"/>
              <a:t>ICD diagnostic information from visits and clinic usage (below)</a:t>
            </a:r>
          </a:p>
          <a:p>
            <a:pPr marL="0" indent="0">
              <a:buNone/>
            </a:pPr>
            <a:r>
              <a:rPr lang="en-US" sz="2400" b="1" dirty="0"/>
              <a:t>Clinic capacity</a:t>
            </a:r>
            <a:endParaRPr lang="en-US" sz="2400" dirty="0"/>
          </a:p>
          <a:p>
            <a:pPr marL="400050" lvl="1" indent="0">
              <a:buNone/>
            </a:pPr>
            <a:r>
              <a:rPr lang="en-US" sz="2000" dirty="0"/>
              <a:t>Clinic/Scheduling hours VISTA/BISL clinic availability </a:t>
            </a:r>
          </a:p>
          <a:p>
            <a:pPr marL="0" indent="0">
              <a:buNone/>
            </a:pPr>
            <a:r>
              <a:rPr lang="en-US" sz="2400" b="1" dirty="0"/>
              <a:t>Provider capabilities </a:t>
            </a:r>
            <a:endParaRPr lang="en-US" sz="2400" dirty="0"/>
          </a:p>
          <a:p>
            <a:pPr marL="400050" lvl="1" indent="0">
              <a:buNone/>
            </a:pPr>
            <a:r>
              <a:rPr lang="en-US" sz="2000" dirty="0"/>
              <a:t>Provider disciplines with user input to map to encounter types </a:t>
            </a:r>
          </a:p>
          <a:p>
            <a:pPr marL="0" indent="0">
              <a:buNone/>
            </a:pPr>
            <a:r>
              <a:rPr lang="en-US" sz="2400" b="1" dirty="0"/>
              <a:t>Clinic utilization</a:t>
            </a:r>
            <a:endParaRPr lang="en-US" sz="2400" dirty="0"/>
          </a:p>
          <a:p>
            <a:pPr marL="400050" lvl="1" indent="0">
              <a:buNone/>
            </a:pPr>
            <a:r>
              <a:rPr lang="en-US" sz="2000" dirty="0"/>
              <a:t>Visit (workload) schema. CPT encounters. </a:t>
            </a:r>
          </a:p>
          <a:p>
            <a:pPr marL="400050" lvl="1" indent="0">
              <a:buNone/>
            </a:pPr>
            <a:r>
              <a:rPr lang="en-US" sz="2000" dirty="0"/>
              <a:t>Appointment data = ‘no shows’</a:t>
            </a:r>
          </a:p>
          <a:p>
            <a:pPr marL="0" indent="0">
              <a:buNone/>
            </a:pPr>
            <a:r>
              <a:rPr lang="en-US" sz="2400" b="1" dirty="0"/>
              <a:t>EBP reach </a:t>
            </a:r>
            <a:endParaRPr lang="en-US" sz="2400" dirty="0"/>
          </a:p>
          <a:p>
            <a:pPr marL="400050" lvl="1" indent="0">
              <a:buNone/>
            </a:pPr>
            <a:r>
              <a:rPr lang="en-US" sz="2000" dirty="0"/>
              <a:t>Template usage from health factor schema </a:t>
            </a:r>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39</a:t>
            </a:fld>
            <a:endParaRPr lang="en-US" dirty="0"/>
          </a:p>
        </p:txBody>
      </p:sp>
    </p:spTree>
    <p:extLst>
      <p:ext uri="{BB962C8B-B14F-4D97-AF65-F5344CB8AC3E}">
        <p14:creationId xmlns:p14="http://schemas.microsoft.com/office/powerpoint/2010/main" val="393173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491"/>
            <a:ext cx="8932900" cy="1412309"/>
          </a:xfrm>
        </p:spPr>
        <p:txBody>
          <a:bodyPr>
            <a:normAutofit/>
          </a:bodyPr>
          <a:lstStyle/>
          <a:p>
            <a:r>
              <a:rPr lang="en-US" dirty="0">
                <a:solidFill>
                  <a:schemeClr val="tx2"/>
                </a:solidFill>
                <a:latin typeface="MS Gothic" panose="020B0609070205080204" pitchFamily="49" charset="-128"/>
                <a:ea typeface="MS Gothic" panose="020B0609070205080204" pitchFamily="49" charset="-128"/>
              </a:rPr>
              <a:t>PSD for balancing priorities.</a:t>
            </a:r>
          </a:p>
        </p:txBody>
      </p:sp>
      <p:sp>
        <p:nvSpPr>
          <p:cNvPr id="5" name="Slide Number Placeholder 4"/>
          <p:cNvSpPr>
            <a:spLocks noGrp="1"/>
          </p:cNvSpPr>
          <p:nvPr>
            <p:ph type="sldNum" sz="quarter" idx="12"/>
          </p:nvPr>
        </p:nvSpPr>
        <p:spPr/>
        <p:txBody>
          <a:bodyPr/>
          <a:lstStyle/>
          <a:p>
            <a:fld id="{10EC9687-5258-4455-B323-CE1330B5F336}" type="slidenum">
              <a:rPr lang="en-US" smtClean="0"/>
              <a:t>4</a:t>
            </a:fld>
            <a:endParaRPr lang="en-US" dirty="0"/>
          </a:p>
        </p:txBody>
      </p:sp>
      <p:graphicFrame>
        <p:nvGraphicFramePr>
          <p:cNvPr id="4" name="Diagram 3"/>
          <p:cNvGraphicFramePr/>
          <p:nvPr>
            <p:extLst>
              <p:ext uri="{D42A27DB-BD31-4B8C-83A1-F6EECF244321}">
                <p14:modId xmlns:p14="http://schemas.microsoft.com/office/powerpoint/2010/main" val="3612566039"/>
              </p:ext>
            </p:extLst>
          </p:nvPr>
        </p:nvGraphicFramePr>
        <p:xfrm>
          <a:off x="-533400" y="1676400"/>
          <a:ext cx="7391400" cy="4795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quality_chasm_cover.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300" y="1676400"/>
            <a:ext cx="2374900" cy="3416300"/>
          </a:xfrm>
          <a:prstGeom prst="rect">
            <a:avLst/>
          </a:prstGeom>
        </p:spPr>
      </p:pic>
      <p:sp>
        <p:nvSpPr>
          <p:cNvPr id="8" name="TextBox 7"/>
          <p:cNvSpPr txBox="1"/>
          <p:nvPr/>
        </p:nvSpPr>
        <p:spPr>
          <a:xfrm>
            <a:off x="6324600" y="6150114"/>
            <a:ext cx="2819400" cy="707886"/>
          </a:xfrm>
          <a:prstGeom prst="rect">
            <a:avLst/>
          </a:prstGeom>
          <a:noFill/>
        </p:spPr>
        <p:txBody>
          <a:bodyPr wrap="square" rtlCol="0">
            <a:spAutoFit/>
          </a:bodyPr>
          <a:lstStyle/>
          <a:p>
            <a:pPr algn="r"/>
            <a:r>
              <a:rPr lang="en-US" sz="2000" dirty="0">
                <a:latin typeface="Century Gothic"/>
                <a:cs typeface="Century Gothic"/>
              </a:rPr>
              <a:t>Institute of Medicine, 2001</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8180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6200" y="304800"/>
          <a:ext cx="8915400" cy="2204517"/>
        </p:xfrm>
        <a:graphic>
          <a:graphicData uri="http://schemas.openxmlformats.org/drawingml/2006/table">
            <a:tbl>
              <a:tblPr/>
              <a:tblGrid>
                <a:gridCol w="8915400">
                  <a:extLst>
                    <a:ext uri="{9D8B030D-6E8A-4147-A177-3AD203B41FA5}">
                      <a16:colId xmlns:a16="http://schemas.microsoft.com/office/drawing/2014/main" val="20000"/>
                    </a:ext>
                  </a:extLst>
                </a:gridCol>
              </a:tblGrid>
              <a:tr h="1600200">
                <a:tc>
                  <a:txBody>
                    <a:bodyPr/>
                    <a:lstStyle/>
                    <a:p>
                      <a:pPr algn="ctr" fontAlgn="b"/>
                      <a:r>
                        <a:rPr lang="en-US" sz="4000" b="1" i="0" u="none" strike="noStrike" dirty="0">
                          <a:solidFill>
                            <a:srgbClr val="17375E"/>
                          </a:solidFill>
                          <a:effectLst/>
                          <a:latin typeface="MS Gothic"/>
                          <a:ea typeface="MS Gothic"/>
                          <a:cs typeface="MS Gothic"/>
                        </a:rPr>
                        <a:t>Stakeholder</a:t>
                      </a:r>
                      <a:r>
                        <a:rPr lang="en-US" sz="4000" b="1" i="0" u="none" strike="noStrike" baseline="0" dirty="0">
                          <a:solidFill>
                            <a:srgbClr val="17375E"/>
                          </a:solidFill>
                          <a:effectLst/>
                          <a:latin typeface="MS Gothic"/>
                          <a:ea typeface="MS Gothic"/>
                          <a:cs typeface="MS Gothic"/>
                        </a:rPr>
                        <a:t> H</a:t>
                      </a:r>
                      <a:r>
                        <a:rPr lang="en-US" sz="4000" b="1" i="0" u="none" strike="noStrike" dirty="0">
                          <a:solidFill>
                            <a:srgbClr val="17375E"/>
                          </a:solidFill>
                          <a:effectLst/>
                          <a:latin typeface="MS Gothic"/>
                          <a:ea typeface="MS Gothic"/>
                          <a:cs typeface="MS Gothic"/>
                        </a:rPr>
                        <a:t>ypotheses</a:t>
                      </a:r>
                      <a:r>
                        <a:rPr lang="en-US" sz="4000" b="1" i="0" u="none" strike="noStrike" baseline="0" dirty="0">
                          <a:solidFill>
                            <a:srgbClr val="17375E"/>
                          </a:solidFill>
                          <a:effectLst/>
                          <a:latin typeface="MS Gothic"/>
                          <a:ea typeface="MS Gothic"/>
                          <a:cs typeface="MS Gothic"/>
                        </a:rPr>
                        <a:t>:</a:t>
                      </a:r>
                      <a:r>
                        <a:rPr lang="en-US" sz="4000" b="1" i="0" u="none" strike="noStrike" dirty="0">
                          <a:solidFill>
                            <a:srgbClr val="17375E"/>
                          </a:solidFill>
                          <a:effectLst/>
                          <a:latin typeface="MS Gothic"/>
                          <a:ea typeface="MS Gothic"/>
                          <a:cs typeface="MS Gothic"/>
                        </a:rPr>
                        <a:t> </a:t>
                      </a:r>
                    </a:p>
                    <a:p>
                      <a:pPr algn="ctr" fontAlgn="b"/>
                      <a:r>
                        <a:rPr lang="en-US" sz="4000" b="1" i="0" u="none" strike="noStrike" dirty="0">
                          <a:solidFill>
                            <a:srgbClr val="17375E"/>
                          </a:solidFill>
                          <a:effectLst/>
                          <a:latin typeface="MS Gothic"/>
                          <a:ea typeface="MS Gothic"/>
                          <a:cs typeface="MS Gothic"/>
                        </a:rPr>
                        <a:t>Testing</a:t>
                      </a:r>
                      <a:r>
                        <a:rPr lang="en-US" sz="4000" b="1" i="0" u="none" strike="noStrike" baseline="0" dirty="0">
                          <a:solidFill>
                            <a:srgbClr val="17375E"/>
                          </a:solidFill>
                          <a:effectLst/>
                          <a:latin typeface="MS Gothic"/>
                          <a:ea typeface="MS Gothic"/>
                          <a:cs typeface="MS Gothic"/>
                        </a:rPr>
                        <a:t> </a:t>
                      </a:r>
                      <a:r>
                        <a:rPr lang="en-US" sz="4000" b="1" i="0" u="none" strike="noStrike" dirty="0">
                          <a:solidFill>
                            <a:srgbClr val="17375E"/>
                          </a:solidFill>
                          <a:effectLst/>
                          <a:latin typeface="MS Gothic"/>
                          <a:ea typeface="MS Gothic"/>
                          <a:cs typeface="MS Gothic"/>
                        </a:rPr>
                        <a:t>policy</a:t>
                      </a:r>
                      <a:r>
                        <a:rPr lang="en-US" sz="4000" b="1" i="0" u="none" strike="noStrike" baseline="0" dirty="0">
                          <a:solidFill>
                            <a:srgbClr val="17375E"/>
                          </a:solidFill>
                          <a:effectLst/>
                          <a:latin typeface="MS Gothic"/>
                          <a:ea typeface="MS Gothic"/>
                          <a:cs typeface="MS Gothic"/>
                        </a:rPr>
                        <a:t>/</a:t>
                      </a:r>
                      <a:r>
                        <a:rPr lang="en-US" sz="4000" b="1" i="0" u="none" strike="noStrike" dirty="0">
                          <a:solidFill>
                            <a:srgbClr val="17375E"/>
                          </a:solidFill>
                          <a:effectLst/>
                          <a:latin typeface="MS Gothic"/>
                          <a:ea typeface="MS Gothic"/>
                          <a:cs typeface="MS Gothic"/>
                        </a:rPr>
                        <a:t>procedure changes.</a:t>
                      </a:r>
                    </a:p>
                  </a:txBody>
                  <a:tcPr marL="9159" marR="9159" marT="915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4317">
                <a:tc>
                  <a:txBody>
                    <a:bodyPr/>
                    <a:lstStyle/>
                    <a:p>
                      <a:pPr marL="0" indent="0" algn="ctr" fontAlgn="b">
                        <a:buFont typeface="Arial"/>
                        <a:buNone/>
                      </a:pPr>
                      <a:r>
                        <a:rPr lang="en-US" sz="1600" b="1" i="0" u="none" strike="noStrike" dirty="0">
                          <a:solidFill>
                            <a:srgbClr val="000000"/>
                          </a:solidFill>
                          <a:effectLst/>
                          <a:latin typeface="Century Gothic" panose="020B0502020202020204" pitchFamily="34" charset="0"/>
                          <a:cs typeface="Arial"/>
                        </a:rPr>
                        <a:t>BHIP to PCT: What if intake was in BHIP and PCT started treatment without</a:t>
                      </a:r>
                      <a:r>
                        <a:rPr lang="en-US" sz="1600" b="1" i="0" u="none" strike="noStrike" baseline="0" dirty="0">
                          <a:solidFill>
                            <a:srgbClr val="000000"/>
                          </a:solidFill>
                          <a:effectLst/>
                          <a:latin typeface="Century Gothic" panose="020B0502020202020204" pitchFamily="34" charset="0"/>
                          <a:cs typeface="Arial"/>
                        </a:rPr>
                        <a:t> another intake?</a:t>
                      </a:r>
                      <a:r>
                        <a:rPr lang="en-US" sz="1600" b="1" i="0" u="none" strike="noStrike" dirty="0">
                          <a:solidFill>
                            <a:srgbClr val="000000"/>
                          </a:solidFill>
                          <a:effectLst/>
                          <a:latin typeface="Century Gothic" panose="020B0502020202020204" pitchFamily="34" charset="0"/>
                          <a:cs typeface="Arial"/>
                        </a:rPr>
                        <a:t> </a:t>
                      </a:r>
                    </a:p>
                  </a:txBody>
                  <a:tcPr marL="9159" marR="9159"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7" y="2819400"/>
            <a:ext cx="5724525"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0EC9687-5258-4455-B323-CE1330B5F336}" type="slidenum">
              <a:rPr lang="en-US" smtClean="0"/>
              <a:t>40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91533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dirty="0">
                <a:solidFill>
                  <a:schemeClr val="tx2"/>
                </a:solidFill>
                <a:latin typeface="MS Gothic" panose="020B0609070205080204" pitchFamily="49" charset="-128"/>
                <a:ea typeface="MS Gothic" panose="020B0609070205080204" pitchFamily="49" charset="-128"/>
              </a:rPr>
              <a:t>Modeling to Learn:  Example</a:t>
            </a:r>
          </a:p>
        </p:txBody>
      </p:sp>
      <p:sp>
        <p:nvSpPr>
          <p:cNvPr id="3" name="Subtitle 2"/>
          <p:cNvSpPr>
            <a:spLocks noGrp="1"/>
          </p:cNvSpPr>
          <p:nvPr>
            <p:ph type="subTitle" idx="1"/>
          </p:nvPr>
        </p:nvSpPr>
        <p:spPr>
          <a:xfrm>
            <a:off x="914400" y="1872796"/>
            <a:ext cx="7315200" cy="2040527"/>
          </a:xfrm>
        </p:spPr>
        <p:txBody>
          <a:bodyPr>
            <a:normAutofit fontScale="92500"/>
          </a:bodyPr>
          <a:lstStyle/>
          <a:p>
            <a:pPr marL="457200" indent="-457200" algn="l">
              <a:buFont typeface="Arial" panose="020B0604020202020204" pitchFamily="34" charset="0"/>
              <a:buChar char="•"/>
            </a:pPr>
            <a:r>
              <a:rPr lang="en-US" dirty="0">
                <a:solidFill>
                  <a:schemeClr val="tx1"/>
                </a:solidFill>
                <a:latin typeface="Century Gothic" panose="020B0502020202020204" pitchFamily="34" charset="0"/>
              </a:rPr>
              <a:t>Flow of Psychotherapy Patients in Multi-Disciplinary Teams Over Time</a:t>
            </a:r>
          </a:p>
          <a:p>
            <a:pPr marL="457200" indent="-457200" algn="l">
              <a:buFont typeface="Arial" panose="020B0604020202020204" pitchFamily="34" charset="0"/>
              <a:buChar char="•"/>
            </a:pPr>
            <a:r>
              <a:rPr lang="en-US" dirty="0">
                <a:solidFill>
                  <a:schemeClr val="tx1"/>
                </a:solidFill>
                <a:latin typeface="Century Gothic" panose="020B0502020202020204" pitchFamily="34" charset="0"/>
              </a:rPr>
              <a:t>Data Review Tools for Simulation Modeling in Teams</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41</a:t>
            </a:fld>
            <a:endParaRPr lang="en-US" dirty="0"/>
          </a:p>
        </p:txBody>
      </p:sp>
    </p:spTree>
    <p:extLst>
      <p:ext uri="{BB962C8B-B14F-4D97-AF65-F5344CB8AC3E}">
        <p14:creationId xmlns:p14="http://schemas.microsoft.com/office/powerpoint/2010/main" val="344718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a:stCxn id="2" idx="3"/>
          </p:cNvCxnSpPr>
          <p:nvPr/>
        </p:nvCxnSpPr>
        <p:spPr>
          <a:xfrm>
            <a:off x="5981282" y="3139848"/>
            <a:ext cx="177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Collate 10"/>
          <p:cNvSpPr/>
          <p:nvPr/>
        </p:nvSpPr>
        <p:spPr>
          <a:xfrm>
            <a:off x="6806293" y="3043918"/>
            <a:ext cx="127907" cy="23268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20" name="TextBox 19"/>
          <p:cNvSpPr txBox="1"/>
          <p:nvPr/>
        </p:nvSpPr>
        <p:spPr>
          <a:xfrm>
            <a:off x="2442270" y="4137183"/>
            <a:ext cx="1550040" cy="646331"/>
          </a:xfrm>
          <a:prstGeom prst="rect">
            <a:avLst/>
          </a:prstGeom>
          <a:noFill/>
        </p:spPr>
        <p:txBody>
          <a:bodyPr wrap="none" rtlCol="0">
            <a:spAutoFit/>
          </a:bodyPr>
          <a:lstStyle/>
          <a:p>
            <a:r>
              <a:rPr lang="en-US" sz="1200" i="1" dirty="0"/>
              <a:t>As level of Patients in </a:t>
            </a:r>
          </a:p>
          <a:p>
            <a:r>
              <a:rPr lang="en-US" sz="1200" i="1" dirty="0"/>
              <a:t>Therapy Increase</a:t>
            </a:r>
          </a:p>
          <a:p>
            <a:r>
              <a:rPr lang="en-US" sz="1200" i="1" dirty="0"/>
              <a:t>Start Rate Decreases</a:t>
            </a:r>
          </a:p>
        </p:txBody>
      </p:sp>
      <p:sp>
        <p:nvSpPr>
          <p:cNvPr id="35" name="TextBox 34"/>
          <p:cNvSpPr txBox="1"/>
          <p:nvPr/>
        </p:nvSpPr>
        <p:spPr>
          <a:xfrm>
            <a:off x="0" y="165548"/>
            <a:ext cx="5772734" cy="2031325"/>
          </a:xfrm>
          <a:prstGeom prst="rect">
            <a:avLst/>
          </a:prstGeom>
          <a:noFill/>
        </p:spPr>
        <p:txBody>
          <a:bodyPr wrap="none" rtlCol="0">
            <a:spAutoFit/>
          </a:bodyPr>
          <a:lstStyle/>
          <a:p>
            <a:r>
              <a:rPr lang="en-US" dirty="0">
                <a:latin typeface="Century Gothic" panose="020B0502020202020204" pitchFamily="34" charset="0"/>
              </a:rPr>
              <a:t>We know identification of psychotherapy</a:t>
            </a:r>
          </a:p>
          <a:p>
            <a:r>
              <a:rPr lang="en-US" dirty="0">
                <a:latin typeface="Century Gothic" panose="020B0502020202020204" pitchFamily="34" charset="0"/>
              </a:rPr>
              <a:t>need far exceeds graduate rate.</a:t>
            </a:r>
          </a:p>
          <a:p>
            <a:r>
              <a:rPr lang="en-US" dirty="0">
                <a:latin typeface="Century Gothic" panose="020B0502020202020204" pitchFamily="34" charset="0"/>
              </a:rPr>
              <a:t>The quit rate brings the level of patients engaged </a:t>
            </a:r>
          </a:p>
          <a:p>
            <a:r>
              <a:rPr lang="en-US" dirty="0">
                <a:latin typeface="Century Gothic" panose="020B0502020202020204" pitchFamily="34" charset="0"/>
              </a:rPr>
              <a:t>in psychotherapy down. Without the </a:t>
            </a:r>
          </a:p>
          <a:p>
            <a:r>
              <a:rPr lang="en-US" dirty="0">
                <a:latin typeface="Century Gothic" panose="020B0502020202020204" pitchFamily="34" charset="0"/>
              </a:rPr>
              <a:t>quit rate and graduation rate</a:t>
            </a:r>
          </a:p>
          <a:p>
            <a:r>
              <a:rPr lang="en-US" dirty="0">
                <a:latin typeface="Century Gothic" panose="020B0502020202020204" pitchFamily="34" charset="0"/>
              </a:rPr>
              <a:t>Patients in psychotherapy would rise until</a:t>
            </a:r>
          </a:p>
          <a:p>
            <a:r>
              <a:rPr lang="en-US" dirty="0">
                <a:latin typeface="Century Gothic" panose="020B0502020202020204" pitchFamily="34" charset="0"/>
              </a:rPr>
              <a:t>limited by the supply of psychotherapists.</a:t>
            </a:r>
          </a:p>
        </p:txBody>
      </p:sp>
      <p:grpSp>
        <p:nvGrpSpPr>
          <p:cNvPr id="4" name="Group 3"/>
          <p:cNvGrpSpPr/>
          <p:nvPr/>
        </p:nvGrpSpPr>
        <p:grpSpPr>
          <a:xfrm>
            <a:off x="1160477" y="1066800"/>
            <a:ext cx="6387691" cy="4248908"/>
            <a:chOff x="1300505" y="1530803"/>
            <a:chExt cx="6387691" cy="4248908"/>
          </a:xfrm>
        </p:grpSpPr>
        <p:sp>
          <p:nvSpPr>
            <p:cNvPr id="2" name="Rectangle 1"/>
            <p:cNvSpPr/>
            <p:nvPr/>
          </p:nvSpPr>
          <p:spPr>
            <a:xfrm>
              <a:off x="4044860" y="2960914"/>
              <a:ext cx="2076450" cy="12858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Patients in Psychotherapy</a:t>
              </a:r>
            </a:p>
          </p:txBody>
        </p:sp>
        <p:cxnSp>
          <p:nvCxnSpPr>
            <p:cNvPr id="6" name="Straight Arrow Connector 5"/>
            <p:cNvCxnSpPr/>
            <p:nvPr/>
          </p:nvCxnSpPr>
          <p:spPr>
            <a:xfrm>
              <a:off x="2148023" y="3600451"/>
              <a:ext cx="1896837" cy="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Collate 9"/>
            <p:cNvSpPr/>
            <p:nvPr/>
          </p:nvSpPr>
          <p:spPr>
            <a:xfrm>
              <a:off x="2968535" y="3502479"/>
              <a:ext cx="127907" cy="23268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 name="TextBox 11"/>
            <p:cNvSpPr txBox="1"/>
            <p:nvPr/>
          </p:nvSpPr>
          <p:spPr>
            <a:xfrm>
              <a:off x="2450093" y="3827008"/>
              <a:ext cx="1214243" cy="507831"/>
            </a:xfrm>
            <a:prstGeom prst="rect">
              <a:avLst/>
            </a:prstGeom>
            <a:noFill/>
          </p:spPr>
          <p:txBody>
            <a:bodyPr wrap="none" rtlCol="0">
              <a:spAutoFit/>
            </a:bodyPr>
            <a:lstStyle/>
            <a:p>
              <a:r>
                <a:rPr lang="en-US" sz="1350" dirty="0"/>
                <a:t>Psychotherapy</a:t>
              </a:r>
            </a:p>
            <a:p>
              <a:pPr algn="ctr"/>
              <a:r>
                <a:rPr lang="en-US" sz="1350" dirty="0"/>
                <a:t>Start Rate</a:t>
              </a:r>
            </a:p>
          </p:txBody>
        </p:sp>
        <p:sp>
          <p:nvSpPr>
            <p:cNvPr id="13" name="TextBox 12"/>
            <p:cNvSpPr txBox="1"/>
            <p:nvPr/>
          </p:nvSpPr>
          <p:spPr>
            <a:xfrm>
              <a:off x="6351548" y="3797600"/>
              <a:ext cx="1336648" cy="507831"/>
            </a:xfrm>
            <a:prstGeom prst="rect">
              <a:avLst/>
            </a:prstGeom>
            <a:noFill/>
          </p:spPr>
          <p:txBody>
            <a:bodyPr wrap="none" rtlCol="0">
              <a:spAutoFit/>
            </a:bodyPr>
            <a:lstStyle/>
            <a:p>
              <a:r>
                <a:rPr lang="en-US" sz="1350" dirty="0"/>
                <a:t>Psychotherapy</a:t>
              </a:r>
            </a:p>
            <a:p>
              <a:pPr algn="ctr"/>
              <a:r>
                <a:rPr lang="en-US" sz="1350" dirty="0"/>
                <a:t>Graduation Rate</a:t>
              </a:r>
            </a:p>
          </p:txBody>
        </p:sp>
        <p:cxnSp>
          <p:nvCxnSpPr>
            <p:cNvPr id="15" name="Straight Arrow Connector 14"/>
            <p:cNvCxnSpPr/>
            <p:nvPr/>
          </p:nvCxnSpPr>
          <p:spPr>
            <a:xfrm flipV="1">
              <a:off x="5083085" y="1530803"/>
              <a:ext cx="0" cy="143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Collate 15"/>
            <p:cNvSpPr/>
            <p:nvPr/>
          </p:nvSpPr>
          <p:spPr>
            <a:xfrm rot="5400000">
              <a:off x="5019132" y="2193472"/>
              <a:ext cx="127907" cy="232682"/>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7" name="TextBox 16"/>
            <p:cNvSpPr txBox="1"/>
            <p:nvPr/>
          </p:nvSpPr>
          <p:spPr>
            <a:xfrm>
              <a:off x="5223240" y="2131145"/>
              <a:ext cx="1252715" cy="507831"/>
            </a:xfrm>
            <a:prstGeom prst="rect">
              <a:avLst/>
            </a:prstGeom>
            <a:noFill/>
          </p:spPr>
          <p:txBody>
            <a:bodyPr wrap="none" rtlCol="0">
              <a:spAutoFit/>
            </a:bodyPr>
            <a:lstStyle/>
            <a:p>
              <a:r>
                <a:rPr lang="en-US" sz="1350" dirty="0"/>
                <a:t>Psychotherapy </a:t>
              </a:r>
            </a:p>
            <a:p>
              <a:r>
                <a:rPr lang="en-US" sz="1350" dirty="0"/>
                <a:t>Quit Rate</a:t>
              </a:r>
            </a:p>
          </p:txBody>
        </p:sp>
        <p:cxnSp>
          <p:nvCxnSpPr>
            <p:cNvPr id="19" name="Connector: Curved 18"/>
            <p:cNvCxnSpPr/>
            <p:nvPr/>
          </p:nvCxnSpPr>
          <p:spPr>
            <a:xfrm rot="5400000">
              <a:off x="3459242" y="4011898"/>
              <a:ext cx="1388952" cy="18587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00505" y="5271880"/>
              <a:ext cx="1972848" cy="507831"/>
            </a:xfrm>
            <a:prstGeom prst="rect">
              <a:avLst/>
            </a:prstGeom>
            <a:noFill/>
          </p:spPr>
          <p:txBody>
            <a:bodyPr wrap="none" rtlCol="0">
              <a:spAutoFit/>
            </a:bodyPr>
            <a:lstStyle/>
            <a:p>
              <a:r>
                <a:rPr lang="en-US" sz="1350" dirty="0"/>
                <a:t>Perception of Current </a:t>
              </a:r>
            </a:p>
            <a:p>
              <a:r>
                <a:rPr lang="en-US" sz="1350" dirty="0"/>
                <a:t>Engagement (Availability)</a:t>
              </a:r>
            </a:p>
          </p:txBody>
        </p:sp>
        <p:cxnSp>
          <p:nvCxnSpPr>
            <p:cNvPr id="31" name="Connector: Curved 30"/>
            <p:cNvCxnSpPr/>
            <p:nvPr/>
          </p:nvCxnSpPr>
          <p:spPr>
            <a:xfrm rot="5400000" flipH="1" flipV="1">
              <a:off x="1479817" y="4048220"/>
              <a:ext cx="1532250" cy="906129"/>
            </a:xfrm>
            <a:prstGeom prst="curvedConnector3">
              <a:avLst>
                <a:gd name="adj1" fmla="val 10035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22773" y="4374697"/>
              <a:ext cx="314510" cy="369332"/>
            </a:xfrm>
            <a:prstGeom prst="rect">
              <a:avLst/>
            </a:prstGeom>
            <a:noFill/>
          </p:spPr>
          <p:txBody>
            <a:bodyPr wrap="none" rtlCol="0">
              <a:spAutoFit/>
            </a:bodyPr>
            <a:lstStyle/>
            <a:p>
              <a:r>
                <a:rPr lang="en-US" b="1" dirty="0"/>
                <a:t>B</a:t>
              </a:r>
            </a:p>
          </p:txBody>
        </p:sp>
      </p:grpSp>
      <p:sp>
        <p:nvSpPr>
          <p:cNvPr id="3" name="TextBox 2"/>
          <p:cNvSpPr txBox="1"/>
          <p:nvPr/>
        </p:nvSpPr>
        <p:spPr>
          <a:xfrm>
            <a:off x="5020844" y="3987076"/>
            <a:ext cx="4177256" cy="2585323"/>
          </a:xfrm>
          <a:prstGeom prst="rect">
            <a:avLst/>
          </a:prstGeom>
          <a:noFill/>
        </p:spPr>
        <p:txBody>
          <a:bodyPr wrap="square" rtlCol="0">
            <a:spAutoFit/>
          </a:bodyPr>
          <a:lstStyle/>
          <a:p>
            <a:r>
              <a:rPr lang="en-US" dirty="0">
                <a:latin typeface="Century Gothic" panose="020B0502020202020204" pitchFamily="34" charset="0"/>
              </a:rPr>
              <a:t>This is a simplified “stock-and-flow” diagram showing that the number of patients in psychotherapy (the rectangle “stock”) is determined by three rates (the start, quite and graduate “flows”) and it also determines the start rate through a feedback loop: perception of psychotherapy availability.</a:t>
            </a:r>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42</a:t>
            </a:fld>
            <a:endParaRPr lang="en-US" dirty="0"/>
          </a:p>
        </p:txBody>
      </p:sp>
    </p:spTree>
    <p:extLst>
      <p:ext uri="{BB962C8B-B14F-4D97-AF65-F5344CB8AC3E}">
        <p14:creationId xmlns:p14="http://schemas.microsoft.com/office/powerpoint/2010/main" val="460023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044004" cy="1143000"/>
          </a:xfrm>
        </p:spPr>
        <p:txBody>
          <a:bodyPr>
            <a:normAutofit fontScale="90000"/>
          </a:bodyPr>
          <a:lstStyle/>
          <a:p>
            <a:r>
              <a:rPr lang="en-US" dirty="0">
                <a:solidFill>
                  <a:schemeClr val="tx2"/>
                </a:solidFill>
                <a:latin typeface="MS Gothic" panose="020B0609070205080204" pitchFamily="49" charset="-128"/>
                <a:ea typeface="MS Gothic" panose="020B0609070205080204" pitchFamily="49" charset="-128"/>
              </a:rPr>
              <a:t>We identified 6 patterns of psychotherapy engagement in teams.</a:t>
            </a:r>
          </a:p>
        </p:txBody>
      </p:sp>
      <p:sp>
        <p:nvSpPr>
          <p:cNvPr id="3" name="Content Placeholder 2"/>
          <p:cNvSpPr>
            <a:spLocks noGrp="1"/>
          </p:cNvSpPr>
          <p:nvPr>
            <p:ph idx="1"/>
          </p:nvPr>
        </p:nvSpPr>
        <p:spPr/>
        <p:txBody>
          <a:bodyPr/>
          <a:lstStyle/>
          <a:p>
            <a:pPr marL="385763" indent="-385763">
              <a:buFont typeface="+mj-lt"/>
              <a:buAutoNum type="arabicPeriod"/>
            </a:pPr>
            <a:r>
              <a:rPr lang="en-US" dirty="0">
                <a:latin typeface="Century Gothic" panose="020B0502020202020204" pitchFamily="34" charset="0"/>
              </a:rPr>
              <a:t>One and done</a:t>
            </a:r>
          </a:p>
          <a:p>
            <a:pPr marL="385763" indent="-385763">
              <a:buFont typeface="+mj-lt"/>
              <a:buAutoNum type="arabicPeriod"/>
            </a:pPr>
            <a:r>
              <a:rPr lang="en-US" dirty="0">
                <a:latin typeface="Century Gothic" panose="020B0502020202020204" pitchFamily="34" charset="0"/>
              </a:rPr>
              <a:t>Initiators</a:t>
            </a:r>
          </a:p>
          <a:p>
            <a:pPr marL="385763" indent="-385763">
              <a:buFont typeface="+mj-lt"/>
              <a:buAutoNum type="arabicPeriod"/>
            </a:pPr>
            <a:r>
              <a:rPr lang="en-US" dirty="0">
                <a:latin typeface="Century Gothic" panose="020B0502020202020204" pitchFamily="34" charset="0"/>
              </a:rPr>
              <a:t>Completers</a:t>
            </a:r>
          </a:p>
          <a:p>
            <a:pPr marL="385763" indent="-385763">
              <a:buFont typeface="+mj-lt"/>
              <a:buAutoNum type="arabicPeriod"/>
            </a:pPr>
            <a:r>
              <a:rPr lang="en-US" dirty="0">
                <a:latin typeface="Century Gothic" panose="020B0502020202020204" pitchFamily="34" charset="0"/>
              </a:rPr>
              <a:t>One visit and return later</a:t>
            </a:r>
          </a:p>
          <a:p>
            <a:pPr marL="385763" indent="-385763">
              <a:buFont typeface="+mj-lt"/>
              <a:buAutoNum type="arabicPeriod"/>
            </a:pPr>
            <a:r>
              <a:rPr lang="en-US" dirty="0">
                <a:latin typeface="Century Gothic" panose="020B0502020202020204" pitchFamily="34" charset="0"/>
              </a:rPr>
              <a:t>Initiators who return later</a:t>
            </a:r>
          </a:p>
          <a:p>
            <a:pPr marL="385763" indent="-385763">
              <a:buFont typeface="+mj-lt"/>
              <a:buAutoNum type="arabicPeriod"/>
            </a:pPr>
            <a:r>
              <a:rPr lang="en-US" dirty="0">
                <a:latin typeface="Century Gothic" panose="020B0502020202020204" pitchFamily="34" charset="0"/>
              </a:rPr>
              <a:t>Completers who don’t graduate</a:t>
            </a:r>
          </a:p>
        </p:txBody>
      </p:sp>
      <p:sp>
        <p:nvSpPr>
          <p:cNvPr id="4" name="TextBox 3"/>
          <p:cNvSpPr txBox="1"/>
          <p:nvPr/>
        </p:nvSpPr>
        <p:spPr>
          <a:xfrm>
            <a:off x="-2446" y="5143724"/>
            <a:ext cx="9046451" cy="923330"/>
          </a:xfrm>
          <a:prstGeom prst="rect">
            <a:avLst/>
          </a:prstGeom>
          <a:noFill/>
        </p:spPr>
        <p:txBody>
          <a:bodyPr wrap="square" rtlCol="0">
            <a:spAutoFit/>
          </a:bodyPr>
          <a:lstStyle/>
          <a:p>
            <a:pPr marL="285750" indent="-285750">
              <a:buFont typeface="Arial" panose="020B0604020202020204" pitchFamily="34" charset="0"/>
              <a:buChar char="•"/>
            </a:pPr>
            <a:r>
              <a:rPr lang="en-US" sz="1350" dirty="0">
                <a:latin typeface="Century Gothic" panose="020B0502020202020204" pitchFamily="34" charset="0"/>
              </a:rPr>
              <a:t>To get a sense of patients’ typical psychotherapy flow in the teams, we examined the total psychotherapy engagement for any  patient seen in CY2016.  </a:t>
            </a:r>
          </a:p>
          <a:p>
            <a:pPr marL="285750" indent="-285750">
              <a:buFont typeface="Arial" panose="020B0604020202020204" pitchFamily="34" charset="0"/>
              <a:buChar char="•"/>
            </a:pPr>
            <a:r>
              <a:rPr lang="en-US" sz="1350" dirty="0">
                <a:latin typeface="Century Gothic" panose="020B0502020202020204" pitchFamily="34" charset="0"/>
              </a:rPr>
              <a:t>If a patient had any psychotherapy visit in CY2017 we looked backward in time to find their first visit, and then looked forward to August of 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43</a:t>
            </a:fld>
            <a:endParaRPr lang="en-US" dirty="0"/>
          </a:p>
        </p:txBody>
      </p:sp>
    </p:spTree>
    <p:extLst>
      <p:ext uri="{BB962C8B-B14F-4D97-AF65-F5344CB8AC3E}">
        <p14:creationId xmlns:p14="http://schemas.microsoft.com/office/powerpoint/2010/main" val="3296822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4202"/>
            <a:ext cx="8753475" cy="553998"/>
          </a:xfrm>
          <a:prstGeom prst="rect">
            <a:avLst/>
          </a:prstGeom>
          <a:noFill/>
        </p:spPr>
        <p:txBody>
          <a:bodyPr wrap="square" rtlCol="0">
            <a:spAutoFit/>
          </a:bodyPr>
          <a:lstStyle/>
          <a:p>
            <a:r>
              <a:rPr lang="en-US" sz="3000" dirty="0">
                <a:solidFill>
                  <a:schemeClr val="tx2"/>
                </a:solidFill>
                <a:latin typeface="MS Gothic" panose="020B0609070205080204" pitchFamily="49" charset="-128"/>
                <a:ea typeface="MS Gothic" panose="020B0609070205080204" pitchFamily="49" charset="-128"/>
              </a:rPr>
              <a:t>284 psychotherapy patients in CY 2016 in PCT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019175"/>
            <a:ext cx="86677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44</a:t>
            </a:fld>
            <a:endParaRPr lang="en-US" dirty="0"/>
          </a:p>
        </p:txBody>
      </p:sp>
    </p:spTree>
    <p:extLst>
      <p:ext uri="{BB962C8B-B14F-4D97-AF65-F5344CB8AC3E}">
        <p14:creationId xmlns:p14="http://schemas.microsoft.com/office/powerpoint/2010/main" val="344293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 name="Group 2047"/>
          <p:cNvGrpSpPr/>
          <p:nvPr/>
        </p:nvGrpSpPr>
        <p:grpSpPr>
          <a:xfrm>
            <a:off x="2016669" y="351430"/>
            <a:ext cx="4050757" cy="6277970"/>
            <a:chOff x="2016669" y="351430"/>
            <a:chExt cx="4050757" cy="6277970"/>
          </a:xfrm>
        </p:grpSpPr>
        <p:sp>
          <p:nvSpPr>
            <p:cNvPr id="17" name="Rectangle 16"/>
            <p:cNvSpPr/>
            <p:nvPr/>
          </p:nvSpPr>
          <p:spPr>
            <a:xfrm>
              <a:off x="2016669" y="351430"/>
              <a:ext cx="219075" cy="867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036003" y="12192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039273" y="2133600"/>
              <a:ext cx="1800225" cy="16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040054" y="2298322"/>
              <a:ext cx="1379421" cy="749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040055" y="3047999"/>
              <a:ext cx="2684346" cy="251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036004" y="5562600"/>
              <a:ext cx="4031422"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nvSpPr>
        <p:spPr>
          <a:xfrm>
            <a:off x="2939385" y="414635"/>
            <a:ext cx="5391150" cy="1200329"/>
          </a:xfrm>
          <a:prstGeom prst="rect">
            <a:avLst/>
          </a:prstGeom>
          <a:noFill/>
        </p:spPr>
        <p:txBody>
          <a:bodyPr wrap="square" rtlCol="0">
            <a:spAutoFit/>
          </a:bodyPr>
          <a:lstStyle/>
          <a:p>
            <a:r>
              <a:rPr lang="en-US" dirty="0">
                <a:latin typeface="Century Gothic" panose="020B0502020202020204" pitchFamily="34" charset="0"/>
              </a:rPr>
              <a:t>This dimension shows median visits used by these different types of patients, so the total area (visits times patients) is the total slot usage.</a:t>
            </a:r>
          </a:p>
        </p:txBody>
      </p:sp>
      <p:cxnSp>
        <p:nvCxnSpPr>
          <p:cNvPr id="11" name="Straight Arrow Connector 10"/>
          <p:cNvCxnSpPr/>
          <p:nvPr/>
        </p:nvCxnSpPr>
        <p:spPr>
          <a:xfrm>
            <a:off x="2019300" y="304800"/>
            <a:ext cx="38290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06596" y="3559625"/>
            <a:ext cx="1524000" cy="369332"/>
          </a:xfrm>
          <a:prstGeom prst="rect">
            <a:avLst/>
          </a:prstGeom>
          <a:noFill/>
        </p:spPr>
        <p:txBody>
          <a:bodyPr wrap="square" rtlCol="0">
            <a:spAutoFit/>
          </a:bodyPr>
          <a:lstStyle/>
          <a:p>
            <a:r>
              <a:rPr lang="en-US" dirty="0"/>
              <a:t>116 patients</a:t>
            </a:r>
          </a:p>
        </p:txBody>
      </p:sp>
      <p:cxnSp>
        <p:nvCxnSpPr>
          <p:cNvPr id="13" name="Straight Arrow Connector 12"/>
          <p:cNvCxnSpPr/>
          <p:nvPr/>
        </p:nvCxnSpPr>
        <p:spPr>
          <a:xfrm>
            <a:off x="4876800" y="3047999"/>
            <a:ext cx="0" cy="2400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00300" y="4583668"/>
            <a:ext cx="1771650" cy="369332"/>
          </a:xfrm>
          <a:prstGeom prst="rect">
            <a:avLst/>
          </a:prstGeom>
          <a:noFill/>
        </p:spPr>
        <p:txBody>
          <a:bodyPr wrap="square" rtlCol="0">
            <a:spAutoFit/>
          </a:bodyPr>
          <a:lstStyle/>
          <a:p>
            <a:r>
              <a:rPr lang="en-US" dirty="0"/>
              <a:t>13 visits</a:t>
            </a:r>
          </a:p>
        </p:txBody>
      </p:sp>
      <p:cxnSp>
        <p:nvCxnSpPr>
          <p:cNvPr id="15" name="Straight Arrow Connector 14"/>
          <p:cNvCxnSpPr/>
          <p:nvPr/>
        </p:nvCxnSpPr>
        <p:spPr>
          <a:xfrm>
            <a:off x="2133600" y="4953000"/>
            <a:ext cx="2514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562600" y="4368084"/>
            <a:ext cx="3657600" cy="369332"/>
          </a:xfrm>
          <a:prstGeom prst="rect">
            <a:avLst/>
          </a:prstGeom>
          <a:noFill/>
        </p:spPr>
        <p:txBody>
          <a:bodyPr wrap="square" rtlCol="0">
            <a:spAutoFit/>
          </a:bodyPr>
          <a:lstStyle/>
          <a:p>
            <a:r>
              <a:rPr lang="en-US" dirty="0"/>
              <a:t>13 visits x 116 patients = 1508 slots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1" y="309349"/>
            <a:ext cx="1966699" cy="646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45</a:t>
            </a:fld>
            <a:endParaRPr lang="en-US" dirty="0"/>
          </a:p>
        </p:txBody>
      </p:sp>
    </p:spTree>
    <p:extLst>
      <p:ext uri="{BB962C8B-B14F-4D97-AF65-F5344CB8AC3E}">
        <p14:creationId xmlns:p14="http://schemas.microsoft.com/office/powerpoint/2010/main" val="2107248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629401" y="1447799"/>
            <a:ext cx="2311662" cy="3582675"/>
            <a:chOff x="2016669" y="351430"/>
            <a:chExt cx="4050757" cy="6277970"/>
          </a:xfrm>
        </p:grpSpPr>
        <p:sp>
          <p:nvSpPr>
            <p:cNvPr id="11" name="Rectangle 10"/>
            <p:cNvSpPr/>
            <p:nvPr/>
          </p:nvSpPr>
          <p:spPr>
            <a:xfrm>
              <a:off x="2016669" y="351430"/>
              <a:ext cx="219075" cy="867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36003" y="12192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039273" y="2133600"/>
              <a:ext cx="1800225" cy="16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040054" y="2298322"/>
              <a:ext cx="1379421" cy="749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040055" y="3047999"/>
              <a:ext cx="2684346" cy="251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036004" y="5562600"/>
              <a:ext cx="4031422"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6629400" cy="36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46</a:t>
            </a:fld>
            <a:endParaRPr lang="en-US" dirty="0"/>
          </a:p>
        </p:txBody>
      </p:sp>
    </p:spTree>
    <p:extLst>
      <p:ext uri="{BB962C8B-B14F-4D97-AF65-F5344CB8AC3E}">
        <p14:creationId xmlns:p14="http://schemas.microsoft.com/office/powerpoint/2010/main" val="420336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839200" cy="1015663"/>
          </a:xfrm>
          <a:prstGeom prst="rect">
            <a:avLst/>
          </a:prstGeom>
          <a:noFill/>
        </p:spPr>
        <p:txBody>
          <a:bodyPr wrap="square" rtlCol="0">
            <a:spAutoFit/>
          </a:bodyPr>
          <a:lstStyle/>
          <a:p>
            <a:r>
              <a:rPr lang="en-US" sz="3000" dirty="0">
                <a:solidFill>
                  <a:schemeClr val="tx2"/>
                </a:solidFill>
                <a:latin typeface="MS Gothic" panose="020B0609070205080204" pitchFamily="49" charset="-128"/>
                <a:ea typeface="MS Gothic" panose="020B0609070205080204" pitchFamily="49" charset="-128"/>
              </a:rPr>
              <a:t>238 psychotherapy patients in BHIP Team Blue in CY 2016</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881" y="1632349"/>
            <a:ext cx="6472238" cy="3593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47</a:t>
            </a:fld>
            <a:endParaRPr lang="en-US" dirty="0"/>
          </a:p>
        </p:txBody>
      </p:sp>
    </p:spTree>
    <p:extLst>
      <p:ext uri="{BB962C8B-B14F-4D97-AF65-F5344CB8AC3E}">
        <p14:creationId xmlns:p14="http://schemas.microsoft.com/office/powerpoint/2010/main" val="3962657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773218" y="1056423"/>
            <a:ext cx="3395721" cy="4887177"/>
            <a:chOff x="2173624" y="265564"/>
            <a:chExt cx="4527628" cy="6516236"/>
          </a:xfrm>
        </p:grpSpPr>
        <p:sp>
          <p:nvSpPr>
            <p:cNvPr id="18" name="Rectangle 17"/>
            <p:cNvSpPr/>
            <p:nvPr/>
          </p:nvSpPr>
          <p:spPr>
            <a:xfrm>
              <a:off x="2173624" y="2666999"/>
              <a:ext cx="718070" cy="87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825" dirty="0"/>
            </a:p>
          </p:txBody>
        </p:sp>
        <p:sp>
          <p:nvSpPr>
            <p:cNvPr id="19" name="Rectangle 18"/>
            <p:cNvSpPr/>
            <p:nvPr/>
          </p:nvSpPr>
          <p:spPr>
            <a:xfrm>
              <a:off x="2173624" y="265564"/>
              <a:ext cx="260870" cy="24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825" dirty="0"/>
            </a:p>
          </p:txBody>
        </p:sp>
        <p:sp>
          <p:nvSpPr>
            <p:cNvPr id="17" name="Rectangle 16"/>
            <p:cNvSpPr/>
            <p:nvPr/>
          </p:nvSpPr>
          <p:spPr>
            <a:xfrm>
              <a:off x="2173624" y="3543301"/>
              <a:ext cx="20706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p:cNvSpPr/>
            <p:nvPr/>
          </p:nvSpPr>
          <p:spPr>
            <a:xfrm>
              <a:off x="2173624" y="3722743"/>
              <a:ext cx="978940" cy="146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p:cNvSpPr/>
            <p:nvPr/>
          </p:nvSpPr>
          <p:spPr>
            <a:xfrm>
              <a:off x="2173624" y="5183601"/>
              <a:ext cx="2108292" cy="125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p:cNvSpPr/>
            <p:nvPr/>
          </p:nvSpPr>
          <p:spPr>
            <a:xfrm>
              <a:off x="2173624" y="6477000"/>
              <a:ext cx="452762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extBox 1"/>
          <p:cNvSpPr txBox="1"/>
          <p:nvPr/>
        </p:nvSpPr>
        <p:spPr>
          <a:xfrm>
            <a:off x="3107521" y="1059772"/>
            <a:ext cx="4043363" cy="1131079"/>
          </a:xfrm>
          <a:prstGeom prst="rect">
            <a:avLst/>
          </a:prstGeom>
          <a:noFill/>
        </p:spPr>
        <p:txBody>
          <a:bodyPr wrap="square" rtlCol="0">
            <a:spAutoFit/>
          </a:bodyPr>
          <a:lstStyle/>
          <a:p>
            <a:r>
              <a:rPr lang="en-US" sz="1350" dirty="0">
                <a:latin typeface="Century Gothic" panose="020B0502020202020204" pitchFamily="34" charset="0"/>
              </a:rPr>
              <a:t>This dimension shows average visits by these different types of patients over their entire span of time engaged with the clinic, so the total area (visits times patients) is the total psychotherapy slot usage.</a:t>
            </a:r>
          </a:p>
        </p:txBody>
      </p:sp>
      <p:cxnSp>
        <p:nvCxnSpPr>
          <p:cNvPr id="3" name="Straight Arrow Connector 2"/>
          <p:cNvCxnSpPr/>
          <p:nvPr/>
        </p:nvCxnSpPr>
        <p:spPr>
          <a:xfrm>
            <a:off x="2756762" y="962168"/>
            <a:ext cx="28717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82751" y="5107603"/>
            <a:ext cx="1143000" cy="300082"/>
          </a:xfrm>
          <a:prstGeom prst="rect">
            <a:avLst/>
          </a:prstGeom>
          <a:noFill/>
        </p:spPr>
        <p:txBody>
          <a:bodyPr wrap="square" rtlCol="0">
            <a:spAutoFit/>
          </a:bodyPr>
          <a:lstStyle/>
          <a:p>
            <a:r>
              <a:rPr lang="en-US" sz="1350" dirty="0"/>
              <a:t>47 patients</a:t>
            </a:r>
          </a:p>
        </p:txBody>
      </p:sp>
      <p:cxnSp>
        <p:nvCxnSpPr>
          <p:cNvPr id="5" name="Straight Arrow Connector 4"/>
          <p:cNvCxnSpPr/>
          <p:nvPr/>
        </p:nvCxnSpPr>
        <p:spPr>
          <a:xfrm>
            <a:off x="4449906" y="4769376"/>
            <a:ext cx="0" cy="8313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07521" y="5240043"/>
            <a:ext cx="1328738" cy="300082"/>
          </a:xfrm>
          <a:prstGeom prst="rect">
            <a:avLst/>
          </a:prstGeom>
          <a:noFill/>
        </p:spPr>
        <p:txBody>
          <a:bodyPr wrap="square" rtlCol="0">
            <a:spAutoFit/>
          </a:bodyPr>
          <a:lstStyle/>
          <a:p>
            <a:r>
              <a:rPr lang="en-US" sz="1350" dirty="0"/>
              <a:t>9 visits</a:t>
            </a:r>
          </a:p>
        </p:txBody>
      </p:sp>
      <p:cxnSp>
        <p:nvCxnSpPr>
          <p:cNvPr id="7" name="Straight Arrow Connector 6"/>
          <p:cNvCxnSpPr/>
          <p:nvPr/>
        </p:nvCxnSpPr>
        <p:spPr>
          <a:xfrm>
            <a:off x="2813331" y="5600700"/>
            <a:ext cx="1512842"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132614" y="4820968"/>
            <a:ext cx="2743200" cy="300082"/>
          </a:xfrm>
          <a:prstGeom prst="rect">
            <a:avLst/>
          </a:prstGeom>
          <a:noFill/>
        </p:spPr>
        <p:txBody>
          <a:bodyPr wrap="square" rtlCol="0">
            <a:spAutoFit/>
          </a:bodyPr>
          <a:lstStyle/>
          <a:p>
            <a:r>
              <a:rPr lang="en-US" sz="1350" dirty="0"/>
              <a:t>9 visits x 47 patients = 423 slots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413" y="1028701"/>
            <a:ext cx="159780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10EC9687-5258-4455-B323-CE1330B5F336}" type="slidenum">
              <a:rPr lang="en-US" smtClean="0"/>
              <a:t>48</a:t>
            </a:fld>
            <a:endParaRPr lang="en-US" dirty="0"/>
          </a:p>
        </p:txBody>
      </p:sp>
    </p:spTree>
    <p:extLst>
      <p:ext uri="{BB962C8B-B14F-4D97-AF65-F5344CB8AC3E}">
        <p14:creationId xmlns:p14="http://schemas.microsoft.com/office/powerpoint/2010/main" val="3170086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3001" y="2057400"/>
            <a:ext cx="6840289" cy="2743200"/>
            <a:chOff x="0" y="1409005"/>
            <a:chExt cx="9597138" cy="3848795"/>
          </a:xfrm>
        </p:grpSpPr>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005"/>
              <a:ext cx="6932422" cy="384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Group 19"/>
            <p:cNvGrpSpPr/>
            <p:nvPr/>
          </p:nvGrpSpPr>
          <p:grpSpPr>
            <a:xfrm>
              <a:off x="6972374" y="1409005"/>
              <a:ext cx="2624764" cy="3777603"/>
              <a:chOff x="2173624" y="265564"/>
              <a:chExt cx="4527628" cy="6516236"/>
            </a:xfrm>
          </p:grpSpPr>
          <p:sp>
            <p:nvSpPr>
              <p:cNvPr id="21" name="Rectangle 20"/>
              <p:cNvSpPr/>
              <p:nvPr/>
            </p:nvSpPr>
            <p:spPr>
              <a:xfrm>
                <a:off x="2173624" y="2666999"/>
                <a:ext cx="718070" cy="87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825" dirty="0"/>
              </a:p>
            </p:txBody>
          </p:sp>
          <p:sp>
            <p:nvSpPr>
              <p:cNvPr id="22" name="Rectangle 21"/>
              <p:cNvSpPr/>
              <p:nvPr/>
            </p:nvSpPr>
            <p:spPr>
              <a:xfrm>
                <a:off x="2173624" y="265564"/>
                <a:ext cx="260870" cy="24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825" dirty="0"/>
              </a:p>
            </p:txBody>
          </p:sp>
          <p:sp>
            <p:nvSpPr>
              <p:cNvPr id="23" name="Rectangle 22"/>
              <p:cNvSpPr/>
              <p:nvPr/>
            </p:nvSpPr>
            <p:spPr>
              <a:xfrm>
                <a:off x="2173624" y="3543301"/>
                <a:ext cx="207060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Rectangle 23"/>
              <p:cNvSpPr/>
              <p:nvPr/>
            </p:nvSpPr>
            <p:spPr>
              <a:xfrm>
                <a:off x="2173624" y="3722743"/>
                <a:ext cx="978940" cy="146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Rectangle 24"/>
              <p:cNvSpPr/>
              <p:nvPr/>
            </p:nvSpPr>
            <p:spPr>
              <a:xfrm>
                <a:off x="2173624" y="5183601"/>
                <a:ext cx="2108292" cy="125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p:cNvSpPr/>
              <p:nvPr/>
            </p:nvSpPr>
            <p:spPr>
              <a:xfrm>
                <a:off x="2173624" y="6477000"/>
                <a:ext cx="452762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EC9687-5258-4455-B323-CE1330B5F336}" type="slidenum">
              <a:rPr lang="en-US" smtClean="0"/>
              <a:t>49</a:t>
            </a:fld>
            <a:endParaRPr lang="en-US" dirty="0"/>
          </a:p>
        </p:txBody>
      </p:sp>
    </p:spTree>
    <p:extLst>
      <p:ext uri="{BB962C8B-B14F-4D97-AF65-F5344CB8AC3E}">
        <p14:creationId xmlns:p14="http://schemas.microsoft.com/office/powerpoint/2010/main" val="393192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6202362"/>
          </a:xfrm>
        </p:spPr>
        <p:txBody>
          <a:bodyPr>
            <a:normAutofit/>
          </a:bodyPr>
          <a:lstStyle/>
          <a:p>
            <a:pPr algn="l"/>
            <a:r>
              <a:rPr lang="en-US" i="1" u="sng" dirty="0">
                <a:solidFill>
                  <a:schemeClr val="tx2"/>
                </a:solidFill>
                <a:latin typeface="MS Gothic"/>
                <a:ea typeface="MS Gothic"/>
                <a:cs typeface="MS Gothic"/>
              </a:rPr>
              <a:t>Evidence-based</a:t>
            </a:r>
            <a:r>
              <a:rPr lang="en-US" i="1" dirty="0">
                <a:solidFill>
                  <a:schemeClr val="tx2"/>
                </a:solidFill>
                <a:latin typeface="MS Gothic"/>
                <a:ea typeface="MS Gothic"/>
                <a:cs typeface="MS Gothic"/>
              </a:rPr>
              <a:t> </a:t>
            </a:r>
            <a:r>
              <a:rPr lang="en-US" dirty="0">
                <a:solidFill>
                  <a:schemeClr val="tx2"/>
                </a:solidFill>
                <a:latin typeface="MS Gothic"/>
                <a:ea typeface="MS Gothic"/>
                <a:cs typeface="MS Gothic"/>
              </a:rPr>
              <a:t>– </a:t>
            </a:r>
            <a:r>
              <a:rPr lang="en-US" dirty="0">
                <a:solidFill>
                  <a:schemeClr val="tx2"/>
                </a:solidFill>
                <a:latin typeface="MS Gothic" panose="020B0609070205080204" pitchFamily="49" charset="-128"/>
                <a:ea typeface="MS Gothic" panose="020B0609070205080204" pitchFamily="49" charset="-128"/>
              </a:rPr>
              <a:t>healthcare practices with proven efficacy &amp; effectiveness.</a:t>
            </a:r>
            <a:endParaRPr lang="en-US" dirty="0"/>
          </a:p>
        </p:txBody>
      </p:sp>
      <p:sp>
        <p:nvSpPr>
          <p:cNvPr id="3" name="TextBox 2"/>
          <p:cNvSpPr txBox="1"/>
          <p:nvPr/>
        </p:nvSpPr>
        <p:spPr>
          <a:xfrm>
            <a:off x="5486400" y="6324600"/>
            <a:ext cx="2835294" cy="369332"/>
          </a:xfrm>
          <a:prstGeom prst="rect">
            <a:avLst/>
          </a:prstGeom>
          <a:noFill/>
        </p:spPr>
        <p:txBody>
          <a:bodyPr wrap="none" rtlCol="0">
            <a:spAutoFit/>
          </a:bodyPr>
          <a:lstStyle/>
          <a:p>
            <a:r>
              <a:rPr lang="en-US" dirty="0">
                <a:latin typeface="Century Gothic"/>
                <a:cs typeface="Century Gothic"/>
              </a:rPr>
              <a:t>Rabin &amp; Brownson, 2012</a:t>
            </a:r>
          </a:p>
        </p:txBody>
      </p:sp>
      <p:sp>
        <p:nvSpPr>
          <p:cNvPr id="4" name="Title 1"/>
          <p:cNvSpPr txBox="1">
            <a:spLocks/>
          </p:cNvSpPr>
          <p:nvPr/>
        </p:nvSpPr>
        <p:spPr>
          <a:xfrm>
            <a:off x="0" y="-609600"/>
            <a:ext cx="9144000" cy="2743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latin typeface="MS Gothic" panose="020B0609070205080204" pitchFamily="49" charset="-128"/>
                <a:ea typeface="MS Gothic" panose="020B0609070205080204" pitchFamily="49" charset="-128"/>
              </a:rPr>
              <a:t>Context 2: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PSD as implementation science.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a:t>
            </a:fld>
            <a:endParaRPr lang="en-US" dirty="0"/>
          </a:p>
        </p:txBody>
      </p:sp>
    </p:spTree>
    <p:extLst>
      <p:ext uri="{BB962C8B-B14F-4D97-AF65-F5344CB8AC3E}">
        <p14:creationId xmlns:p14="http://schemas.microsoft.com/office/powerpoint/2010/main" val="980894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712664" y="5276065"/>
            <a:ext cx="478127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506417" y="1500629"/>
            <a:ext cx="0" cy="37754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2335659" y="5486400"/>
            <a:ext cx="1597844" cy="325225"/>
          </a:xfrm>
          <a:prstGeom prst="wedgeRectCallout">
            <a:avLst>
              <a:gd name="adj1" fmla="val 22448"/>
              <a:gd name="adj2" fmla="val -112656"/>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Increase in slots allocated to Psychotherapy</a:t>
            </a:r>
          </a:p>
        </p:txBody>
      </p:sp>
      <p:sp>
        <p:nvSpPr>
          <p:cNvPr id="2" name="TextBox 1"/>
          <p:cNvSpPr txBox="1"/>
          <p:nvPr/>
        </p:nvSpPr>
        <p:spPr>
          <a:xfrm>
            <a:off x="0" y="120470"/>
            <a:ext cx="8915399" cy="1477328"/>
          </a:xfrm>
          <a:prstGeom prst="rect">
            <a:avLst/>
          </a:prstGeom>
          <a:noFill/>
        </p:spPr>
        <p:txBody>
          <a:bodyPr wrap="square" rtlCol="0">
            <a:spAutoFit/>
          </a:bodyPr>
          <a:lstStyle/>
          <a:p>
            <a:pPr algn="ctr"/>
            <a:r>
              <a:rPr lang="en-US" sz="3000" dirty="0">
                <a:solidFill>
                  <a:schemeClr val="tx2"/>
                </a:solidFill>
                <a:latin typeface="MS Gothic" panose="020B0609070205080204" pitchFamily="49" charset="-128"/>
                <a:ea typeface="MS Gothic" panose="020B0609070205080204" pitchFamily="49" charset="-128"/>
              </a:rPr>
              <a:t>Dynamic Hypotheses about Psychotherapy </a:t>
            </a:r>
            <a:r>
              <a:rPr lang="en-US" sz="3000" u="sng" dirty="0">
                <a:solidFill>
                  <a:schemeClr val="tx2"/>
                </a:solidFill>
                <a:latin typeface="MS Gothic" panose="020B0609070205080204" pitchFamily="49" charset="-128"/>
                <a:ea typeface="MS Gothic" panose="020B0609070205080204" pitchFamily="49" charset="-128"/>
              </a:rPr>
              <a:t>Continuity of Care  </a:t>
            </a:r>
          </a:p>
          <a:p>
            <a:pPr algn="ctr"/>
            <a:r>
              <a:rPr lang="en-US" sz="3000" dirty="0">
                <a:solidFill>
                  <a:schemeClr val="tx2"/>
                </a:solidFill>
                <a:latin typeface="MS Gothic" panose="020B0609070205080204" pitchFamily="49" charset="-128"/>
                <a:ea typeface="MS Gothic" panose="020B0609070205080204" pitchFamily="49" charset="-128"/>
              </a:rPr>
              <a:t>(Existing Patients only!)</a:t>
            </a:r>
          </a:p>
        </p:txBody>
      </p:sp>
      <p:sp>
        <p:nvSpPr>
          <p:cNvPr id="9" name="TextBox 8"/>
          <p:cNvSpPr txBox="1"/>
          <p:nvPr/>
        </p:nvSpPr>
        <p:spPr>
          <a:xfrm>
            <a:off x="1756442" y="3753885"/>
            <a:ext cx="1043877" cy="369332"/>
          </a:xfrm>
          <a:prstGeom prst="rect">
            <a:avLst/>
          </a:prstGeom>
          <a:noFill/>
        </p:spPr>
        <p:txBody>
          <a:bodyPr wrap="none" rtlCol="0">
            <a:spAutoFit/>
          </a:bodyPr>
          <a:lstStyle/>
          <a:p>
            <a:pPr algn="r"/>
            <a:r>
              <a:rPr lang="en-US" sz="900" b="1" dirty="0"/>
              <a:t>% of pts receiving</a:t>
            </a:r>
          </a:p>
          <a:p>
            <a:pPr algn="r"/>
            <a:r>
              <a:rPr lang="en-US" sz="900" b="1" dirty="0"/>
              <a:t>an adequate dose</a:t>
            </a:r>
          </a:p>
        </p:txBody>
      </p:sp>
      <p:sp>
        <p:nvSpPr>
          <p:cNvPr id="10" name="TextBox 9"/>
          <p:cNvSpPr txBox="1"/>
          <p:nvPr/>
        </p:nvSpPr>
        <p:spPr>
          <a:xfrm>
            <a:off x="1788103" y="3171467"/>
            <a:ext cx="981359" cy="230832"/>
          </a:xfrm>
          <a:prstGeom prst="rect">
            <a:avLst/>
          </a:prstGeom>
          <a:noFill/>
        </p:spPr>
        <p:txBody>
          <a:bodyPr wrap="none" rtlCol="0">
            <a:spAutoFit/>
          </a:bodyPr>
          <a:lstStyle/>
          <a:p>
            <a:pPr algn="r"/>
            <a:r>
              <a:rPr lang="en-US" sz="900" b="1" dirty="0">
                <a:solidFill>
                  <a:schemeClr val="tx2"/>
                </a:solidFill>
              </a:rPr>
              <a:t>Graduation Rate</a:t>
            </a:r>
          </a:p>
        </p:txBody>
      </p:sp>
      <p:sp>
        <p:nvSpPr>
          <p:cNvPr id="11" name="TextBox 10"/>
          <p:cNvSpPr txBox="1"/>
          <p:nvPr/>
        </p:nvSpPr>
        <p:spPr>
          <a:xfrm>
            <a:off x="1420881" y="1707815"/>
            <a:ext cx="1369286" cy="230832"/>
          </a:xfrm>
          <a:prstGeom prst="rect">
            <a:avLst/>
          </a:prstGeom>
          <a:noFill/>
        </p:spPr>
        <p:txBody>
          <a:bodyPr wrap="none" rtlCol="0">
            <a:spAutoFit/>
          </a:bodyPr>
          <a:lstStyle/>
          <a:p>
            <a:pPr algn="r"/>
            <a:r>
              <a:rPr lang="en-US" sz="900" b="1" dirty="0">
                <a:solidFill>
                  <a:schemeClr val="accent6">
                    <a:lumMod val="75000"/>
                  </a:schemeClr>
                </a:solidFill>
              </a:rPr>
              <a:t>Slots used by current pts</a:t>
            </a:r>
          </a:p>
        </p:txBody>
      </p:sp>
      <p:sp>
        <p:nvSpPr>
          <p:cNvPr id="12" name="TextBox 11"/>
          <p:cNvSpPr txBox="1"/>
          <p:nvPr/>
        </p:nvSpPr>
        <p:spPr>
          <a:xfrm>
            <a:off x="1201029" y="4201926"/>
            <a:ext cx="1582484" cy="646331"/>
          </a:xfrm>
          <a:prstGeom prst="rect">
            <a:avLst/>
          </a:prstGeom>
          <a:noFill/>
        </p:spPr>
        <p:txBody>
          <a:bodyPr wrap="none" rtlCol="0">
            <a:spAutoFit/>
          </a:bodyPr>
          <a:lstStyle/>
          <a:p>
            <a:pPr algn="r"/>
            <a:r>
              <a:rPr lang="en-US" sz="900" b="1" dirty="0">
                <a:solidFill>
                  <a:srgbClr val="00B050"/>
                </a:solidFill>
              </a:rPr>
              <a:t>Ease of responding to</a:t>
            </a:r>
          </a:p>
          <a:p>
            <a:pPr algn="r"/>
            <a:r>
              <a:rPr lang="en-US" sz="900" b="1" dirty="0">
                <a:solidFill>
                  <a:srgbClr val="00B050"/>
                </a:solidFill>
              </a:rPr>
              <a:t>bureaucratic nonsense that </a:t>
            </a:r>
          </a:p>
          <a:p>
            <a:pPr algn="r"/>
            <a:r>
              <a:rPr lang="en-US" sz="900" b="1" dirty="0">
                <a:solidFill>
                  <a:srgbClr val="00B050"/>
                </a:solidFill>
              </a:rPr>
              <a:t>prevents you from seeing pts</a:t>
            </a:r>
          </a:p>
          <a:p>
            <a:pPr algn="r"/>
            <a:r>
              <a:rPr lang="en-US" sz="900" b="1" dirty="0">
                <a:solidFill>
                  <a:srgbClr val="00B050"/>
                </a:solidFill>
              </a:rPr>
              <a:t>when you want to</a:t>
            </a:r>
          </a:p>
        </p:txBody>
      </p:sp>
      <p:sp>
        <p:nvSpPr>
          <p:cNvPr id="14" name="TextBox 13"/>
          <p:cNvSpPr txBox="1"/>
          <p:nvPr/>
        </p:nvSpPr>
        <p:spPr>
          <a:xfrm>
            <a:off x="1418997" y="4877822"/>
            <a:ext cx="1293668" cy="369332"/>
          </a:xfrm>
          <a:prstGeom prst="rect">
            <a:avLst/>
          </a:prstGeom>
          <a:noFill/>
        </p:spPr>
        <p:txBody>
          <a:bodyPr wrap="square" rtlCol="0">
            <a:spAutoFit/>
          </a:bodyPr>
          <a:lstStyle/>
          <a:p>
            <a:pPr algn="r"/>
            <a:r>
              <a:rPr lang="en-US" sz="900" b="1" dirty="0">
                <a:solidFill>
                  <a:srgbClr val="C00000"/>
                </a:solidFill>
              </a:rPr>
              <a:t># of Slots Allocated to</a:t>
            </a:r>
          </a:p>
          <a:p>
            <a:pPr algn="r"/>
            <a:r>
              <a:rPr lang="en-US" sz="900" b="1" dirty="0">
                <a:solidFill>
                  <a:srgbClr val="C00000"/>
                </a:solidFill>
              </a:rPr>
              <a:t>Psychotherapy</a:t>
            </a:r>
          </a:p>
        </p:txBody>
      </p:sp>
      <p:cxnSp>
        <p:nvCxnSpPr>
          <p:cNvPr id="16" name="Straight Connector 15"/>
          <p:cNvCxnSpPr/>
          <p:nvPr/>
        </p:nvCxnSpPr>
        <p:spPr>
          <a:xfrm flipV="1">
            <a:off x="3506418" y="4713034"/>
            <a:ext cx="466627" cy="33229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28866" y="5045329"/>
            <a:ext cx="6775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73046" y="4713034"/>
            <a:ext cx="33421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07612" y="4180493"/>
            <a:ext cx="466627" cy="33229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30059" y="4512788"/>
            <a:ext cx="6775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65900" y="4180493"/>
            <a:ext cx="99687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517908" y="3594714"/>
            <a:ext cx="466627" cy="3322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28866" y="3927009"/>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828867" y="1811688"/>
            <a:ext cx="2141048" cy="2"/>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30059" y="3275111"/>
            <a:ext cx="2139855" cy="2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c 59"/>
          <p:cNvSpPr/>
          <p:nvPr/>
        </p:nvSpPr>
        <p:spPr>
          <a:xfrm flipV="1">
            <a:off x="1780441" y="-19844"/>
            <a:ext cx="6368231" cy="3614558"/>
          </a:xfrm>
          <a:prstGeom prst="arc">
            <a:avLst>
              <a:gd name="adj1" fmla="val 16200000"/>
              <a:gd name="adj2" fmla="val 2039593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61" name="Arc 60"/>
          <p:cNvSpPr/>
          <p:nvPr/>
        </p:nvSpPr>
        <p:spPr>
          <a:xfrm>
            <a:off x="2415721" y="2194262"/>
            <a:ext cx="6050477" cy="3001553"/>
          </a:xfrm>
          <a:prstGeom prst="arc">
            <a:avLst>
              <a:gd name="adj1" fmla="val 16166560"/>
              <a:gd name="adj2" fmla="val 19762939"/>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64" name="Arc 63"/>
          <p:cNvSpPr/>
          <p:nvPr/>
        </p:nvSpPr>
        <p:spPr>
          <a:xfrm flipV="1">
            <a:off x="1170039" y="-220602"/>
            <a:ext cx="7585463" cy="4401095"/>
          </a:xfrm>
          <a:prstGeom prst="arc">
            <a:avLst>
              <a:gd name="adj1" fmla="val 16200000"/>
              <a:gd name="adj2" fmla="val 19833411"/>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80" name="Straight Connector 79"/>
          <p:cNvCxnSpPr/>
          <p:nvPr/>
        </p:nvCxnSpPr>
        <p:spPr>
          <a:xfrm flipV="1">
            <a:off x="4964557" y="2943045"/>
            <a:ext cx="466627" cy="332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962771" y="1812002"/>
            <a:ext cx="466627" cy="38226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8" name="Arc 87"/>
          <p:cNvSpPr/>
          <p:nvPr/>
        </p:nvSpPr>
        <p:spPr>
          <a:xfrm flipV="1">
            <a:off x="2361964" y="-664369"/>
            <a:ext cx="6129575" cy="3614558"/>
          </a:xfrm>
          <a:prstGeom prst="arc">
            <a:avLst>
              <a:gd name="adj1" fmla="val 16200000"/>
              <a:gd name="adj2" fmla="val 1981692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89" name="Straight Connector 88"/>
          <p:cNvCxnSpPr/>
          <p:nvPr/>
        </p:nvCxnSpPr>
        <p:spPr>
          <a:xfrm>
            <a:off x="3980188" y="3590844"/>
            <a:ext cx="991512" cy="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15201" y="1444069"/>
            <a:ext cx="721519" cy="3601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5" name="Straight Arrow Connector 4"/>
          <p:cNvCxnSpPr/>
          <p:nvPr/>
        </p:nvCxnSpPr>
        <p:spPr>
          <a:xfrm flipV="1">
            <a:off x="2828866" y="1444069"/>
            <a:ext cx="0" cy="39462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5" name="TextBox 94"/>
          <p:cNvSpPr txBox="1"/>
          <p:nvPr/>
        </p:nvSpPr>
        <p:spPr>
          <a:xfrm>
            <a:off x="7141174" y="5354647"/>
            <a:ext cx="405880" cy="230832"/>
          </a:xfrm>
          <a:prstGeom prst="rect">
            <a:avLst/>
          </a:prstGeom>
          <a:noFill/>
        </p:spPr>
        <p:txBody>
          <a:bodyPr wrap="none" rtlCol="0">
            <a:spAutoFit/>
          </a:bodyPr>
          <a:lstStyle/>
          <a:p>
            <a:pPr algn="r"/>
            <a:r>
              <a:rPr lang="en-US" sz="900" b="1" dirty="0"/>
              <a:t>time</a:t>
            </a:r>
          </a:p>
        </p:txBody>
      </p:sp>
      <p:cxnSp>
        <p:nvCxnSpPr>
          <p:cNvPr id="98" name="Straight Connector 97"/>
          <p:cNvCxnSpPr/>
          <p:nvPr/>
        </p:nvCxnSpPr>
        <p:spPr>
          <a:xfrm>
            <a:off x="4964566" y="1500629"/>
            <a:ext cx="0" cy="37754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9" name="Rectangular Callout 98"/>
          <p:cNvSpPr/>
          <p:nvPr/>
        </p:nvSpPr>
        <p:spPr>
          <a:xfrm>
            <a:off x="4488656" y="5520327"/>
            <a:ext cx="1711607" cy="325225"/>
          </a:xfrm>
          <a:prstGeom prst="wedgeRectCallout">
            <a:avLst>
              <a:gd name="adj1" fmla="val -22857"/>
              <a:gd name="adj2" fmla="val -127300"/>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EBPs affect grad rate</a:t>
            </a:r>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50</a:t>
            </a:fld>
            <a:endParaRPr lang="en-US" dirty="0"/>
          </a:p>
        </p:txBody>
      </p:sp>
    </p:spTree>
    <p:extLst>
      <p:ext uri="{BB962C8B-B14F-4D97-AF65-F5344CB8AC3E}">
        <p14:creationId xmlns:p14="http://schemas.microsoft.com/office/powerpoint/2010/main" val="3543337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519783" y="5276065"/>
            <a:ext cx="478127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313536" y="1500629"/>
            <a:ext cx="0" cy="37754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2076268" y="5520327"/>
            <a:ext cx="1597844" cy="325225"/>
          </a:xfrm>
          <a:prstGeom prst="wedgeRectCallout">
            <a:avLst>
              <a:gd name="adj1" fmla="val 27217"/>
              <a:gd name="adj2" fmla="val -124371"/>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Team decides to do more EBP, at expense of starting new pts</a:t>
            </a:r>
          </a:p>
        </p:txBody>
      </p:sp>
      <p:sp>
        <p:nvSpPr>
          <p:cNvPr id="2" name="TextBox 1"/>
          <p:cNvSpPr txBox="1"/>
          <p:nvPr/>
        </p:nvSpPr>
        <p:spPr>
          <a:xfrm>
            <a:off x="-152400" y="-69732"/>
            <a:ext cx="9525000" cy="7017306"/>
          </a:xfrm>
          <a:prstGeom prst="rect">
            <a:avLst/>
          </a:prstGeom>
          <a:noFill/>
        </p:spPr>
        <p:txBody>
          <a:bodyPr wrap="square" rtlCol="0">
            <a:spAutoFit/>
          </a:bodyPr>
          <a:lstStyle/>
          <a:p>
            <a:pPr algn="ctr"/>
            <a:r>
              <a:rPr lang="en-US" sz="3000" dirty="0">
                <a:solidFill>
                  <a:schemeClr val="tx2"/>
                </a:solidFill>
                <a:latin typeface="MS Gothic" panose="020B0609070205080204" pitchFamily="49" charset="-128"/>
                <a:ea typeface="MS Gothic" panose="020B0609070205080204" pitchFamily="49" charset="-128"/>
              </a:rPr>
              <a:t>Balancing Access to Care Priority for New Patients, with Completion of EBPs by Existing Patients </a:t>
            </a: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endParaRPr lang="en-US" sz="3000" dirty="0">
              <a:solidFill>
                <a:schemeClr val="tx2"/>
              </a:solidFill>
              <a:latin typeface="MS Gothic" panose="020B0609070205080204" pitchFamily="49" charset="-128"/>
              <a:ea typeface="MS Gothic" panose="020B0609070205080204" pitchFamily="49" charset="-128"/>
            </a:endParaRPr>
          </a:p>
          <a:p>
            <a:pPr algn="ctr"/>
            <a:r>
              <a:rPr lang="en-US" sz="3000" dirty="0">
                <a:solidFill>
                  <a:schemeClr val="tx2"/>
                </a:solidFill>
                <a:latin typeface="MS Gothic" panose="020B0609070205080204" pitchFamily="49" charset="-128"/>
                <a:ea typeface="MS Gothic" panose="020B0609070205080204" pitchFamily="49" charset="-128"/>
              </a:rPr>
              <a:t>Dynamic Hypothesis:  Worse before better!</a:t>
            </a:r>
          </a:p>
        </p:txBody>
      </p:sp>
      <p:sp>
        <p:nvSpPr>
          <p:cNvPr id="9" name="TextBox 8"/>
          <p:cNvSpPr txBox="1"/>
          <p:nvPr/>
        </p:nvSpPr>
        <p:spPr>
          <a:xfrm>
            <a:off x="1290299" y="2920894"/>
            <a:ext cx="1301959" cy="369332"/>
          </a:xfrm>
          <a:prstGeom prst="rect">
            <a:avLst/>
          </a:prstGeom>
          <a:noFill/>
        </p:spPr>
        <p:txBody>
          <a:bodyPr wrap="none" rtlCol="0">
            <a:spAutoFit/>
          </a:bodyPr>
          <a:lstStyle/>
          <a:p>
            <a:pPr algn="r"/>
            <a:r>
              <a:rPr lang="en-US" sz="900" b="1" dirty="0"/>
              <a:t>Wait Time for </a:t>
            </a:r>
          </a:p>
          <a:p>
            <a:pPr algn="r"/>
            <a:r>
              <a:rPr lang="en-US" sz="900" b="1" dirty="0"/>
              <a:t>Starting Psychotherapy</a:t>
            </a:r>
          </a:p>
        </p:txBody>
      </p:sp>
      <p:sp>
        <p:nvSpPr>
          <p:cNvPr id="10" name="TextBox 9"/>
          <p:cNvSpPr txBox="1"/>
          <p:nvPr/>
        </p:nvSpPr>
        <p:spPr>
          <a:xfrm>
            <a:off x="1595221" y="3645638"/>
            <a:ext cx="981359" cy="230832"/>
          </a:xfrm>
          <a:prstGeom prst="rect">
            <a:avLst/>
          </a:prstGeom>
          <a:noFill/>
        </p:spPr>
        <p:txBody>
          <a:bodyPr wrap="none" rtlCol="0">
            <a:spAutoFit/>
          </a:bodyPr>
          <a:lstStyle/>
          <a:p>
            <a:pPr algn="r"/>
            <a:r>
              <a:rPr lang="en-US" sz="900" b="1" dirty="0">
                <a:solidFill>
                  <a:schemeClr val="tx2"/>
                </a:solidFill>
              </a:rPr>
              <a:t>Graduation Rate</a:t>
            </a:r>
          </a:p>
        </p:txBody>
      </p:sp>
      <p:sp>
        <p:nvSpPr>
          <p:cNvPr id="11" name="TextBox 10"/>
          <p:cNvSpPr txBox="1"/>
          <p:nvPr/>
        </p:nvSpPr>
        <p:spPr>
          <a:xfrm>
            <a:off x="1260483" y="4106394"/>
            <a:ext cx="1369286" cy="230832"/>
          </a:xfrm>
          <a:prstGeom prst="rect">
            <a:avLst/>
          </a:prstGeom>
          <a:noFill/>
        </p:spPr>
        <p:txBody>
          <a:bodyPr wrap="none" rtlCol="0">
            <a:spAutoFit/>
          </a:bodyPr>
          <a:lstStyle/>
          <a:p>
            <a:pPr algn="r"/>
            <a:r>
              <a:rPr lang="en-US" sz="900" b="1" dirty="0">
                <a:solidFill>
                  <a:schemeClr val="accent6">
                    <a:lumMod val="75000"/>
                  </a:schemeClr>
                </a:solidFill>
              </a:rPr>
              <a:t>Slots used by current pts</a:t>
            </a:r>
          </a:p>
        </p:txBody>
      </p:sp>
      <p:sp>
        <p:nvSpPr>
          <p:cNvPr id="12" name="TextBox 11"/>
          <p:cNvSpPr txBox="1"/>
          <p:nvPr/>
        </p:nvSpPr>
        <p:spPr>
          <a:xfrm>
            <a:off x="1383743" y="5016530"/>
            <a:ext cx="1233031" cy="230832"/>
          </a:xfrm>
          <a:prstGeom prst="rect">
            <a:avLst/>
          </a:prstGeom>
          <a:noFill/>
        </p:spPr>
        <p:txBody>
          <a:bodyPr wrap="none" rtlCol="0">
            <a:spAutoFit/>
          </a:bodyPr>
          <a:lstStyle/>
          <a:p>
            <a:pPr algn="r"/>
            <a:r>
              <a:rPr lang="en-US" sz="900" b="1" dirty="0">
                <a:solidFill>
                  <a:srgbClr val="00B050"/>
                </a:solidFill>
              </a:rPr>
              <a:t>% of Pts receiving EBP</a:t>
            </a:r>
          </a:p>
        </p:txBody>
      </p:sp>
      <p:sp>
        <p:nvSpPr>
          <p:cNvPr id="14" name="TextBox 13"/>
          <p:cNvSpPr txBox="1"/>
          <p:nvPr/>
        </p:nvSpPr>
        <p:spPr>
          <a:xfrm>
            <a:off x="1239163" y="4440802"/>
            <a:ext cx="1293668" cy="369332"/>
          </a:xfrm>
          <a:prstGeom prst="rect">
            <a:avLst/>
          </a:prstGeom>
          <a:noFill/>
        </p:spPr>
        <p:txBody>
          <a:bodyPr wrap="square" rtlCol="0">
            <a:spAutoFit/>
          </a:bodyPr>
          <a:lstStyle/>
          <a:p>
            <a:pPr algn="r"/>
            <a:r>
              <a:rPr lang="en-US" sz="900" b="1" dirty="0">
                <a:solidFill>
                  <a:srgbClr val="C00000"/>
                </a:solidFill>
              </a:rPr>
              <a:t># Starting Psychotherapy</a:t>
            </a:r>
          </a:p>
        </p:txBody>
      </p:sp>
      <p:cxnSp>
        <p:nvCxnSpPr>
          <p:cNvPr id="17" name="Straight Connector 16"/>
          <p:cNvCxnSpPr/>
          <p:nvPr/>
        </p:nvCxnSpPr>
        <p:spPr>
          <a:xfrm>
            <a:off x="2649032" y="4608308"/>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326584" y="4957803"/>
            <a:ext cx="0" cy="1661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9032" y="5123951"/>
            <a:ext cx="6775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22754" y="4957803"/>
            <a:ext cx="39783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31" idx="0"/>
          </p:cNvCxnSpPr>
          <p:nvPr/>
        </p:nvCxnSpPr>
        <p:spPr>
          <a:xfrm flipV="1">
            <a:off x="3286927" y="2722388"/>
            <a:ext cx="881468" cy="363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26459" y="3078828"/>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68468" y="4210267"/>
            <a:ext cx="656558" cy="2"/>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7179" y="3749283"/>
            <a:ext cx="1516352" cy="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152550" y="3583364"/>
            <a:ext cx="233313" cy="166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8" name="Arc 87"/>
          <p:cNvSpPr/>
          <p:nvPr/>
        </p:nvSpPr>
        <p:spPr>
          <a:xfrm flipV="1">
            <a:off x="762669" y="1177961"/>
            <a:ext cx="6240264" cy="3614558"/>
          </a:xfrm>
          <a:prstGeom prst="arc">
            <a:avLst>
              <a:gd name="adj1" fmla="val 16200000"/>
              <a:gd name="adj2" fmla="val 2085656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5" name="Straight Arrow Connector 4"/>
          <p:cNvCxnSpPr/>
          <p:nvPr/>
        </p:nvCxnSpPr>
        <p:spPr>
          <a:xfrm flipV="1">
            <a:off x="2635985" y="1444069"/>
            <a:ext cx="0" cy="39462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5" name="TextBox 94"/>
          <p:cNvSpPr txBox="1"/>
          <p:nvPr/>
        </p:nvSpPr>
        <p:spPr>
          <a:xfrm>
            <a:off x="6948292" y="5354647"/>
            <a:ext cx="405880" cy="230832"/>
          </a:xfrm>
          <a:prstGeom prst="rect">
            <a:avLst/>
          </a:prstGeom>
          <a:noFill/>
        </p:spPr>
        <p:txBody>
          <a:bodyPr wrap="none" rtlCol="0">
            <a:spAutoFit/>
          </a:bodyPr>
          <a:lstStyle/>
          <a:p>
            <a:pPr algn="r"/>
            <a:r>
              <a:rPr lang="en-US" sz="900" b="1" dirty="0"/>
              <a:t>time</a:t>
            </a:r>
          </a:p>
        </p:txBody>
      </p:sp>
      <p:cxnSp>
        <p:nvCxnSpPr>
          <p:cNvPr id="38" name="Straight Connector 37"/>
          <p:cNvCxnSpPr/>
          <p:nvPr/>
        </p:nvCxnSpPr>
        <p:spPr>
          <a:xfrm>
            <a:off x="3325025" y="4019550"/>
            <a:ext cx="0" cy="19071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25026" y="4019550"/>
            <a:ext cx="828505"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Arc 48"/>
          <p:cNvSpPr/>
          <p:nvPr/>
        </p:nvSpPr>
        <p:spPr>
          <a:xfrm>
            <a:off x="656868" y="4019550"/>
            <a:ext cx="6520872" cy="4481513"/>
          </a:xfrm>
          <a:prstGeom prst="arc">
            <a:avLst>
              <a:gd name="adj1" fmla="val 15933006"/>
              <a:gd name="adj2" fmla="val 20280868"/>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31" name="Arc 30"/>
          <p:cNvSpPr/>
          <p:nvPr/>
        </p:nvSpPr>
        <p:spPr>
          <a:xfrm>
            <a:off x="3505831" y="2483958"/>
            <a:ext cx="3585215" cy="2131495"/>
          </a:xfrm>
          <a:prstGeom prst="arc">
            <a:avLst>
              <a:gd name="adj1" fmla="val 12972494"/>
              <a:gd name="adj2" fmla="val 1621577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51" name="Straight Connector 50"/>
          <p:cNvCxnSpPr/>
          <p:nvPr/>
        </p:nvCxnSpPr>
        <p:spPr>
          <a:xfrm>
            <a:off x="4152550" y="1500629"/>
            <a:ext cx="0" cy="37754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3905240" y="5520327"/>
            <a:ext cx="1711607" cy="325225"/>
          </a:xfrm>
          <a:prstGeom prst="wedgeRectCallout">
            <a:avLst>
              <a:gd name="adj1" fmla="val -35656"/>
              <a:gd name="adj2" fmla="val -121442"/>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EBPs affect grad rate</a:t>
            </a:r>
          </a:p>
        </p:txBody>
      </p:sp>
      <p:sp>
        <p:nvSpPr>
          <p:cNvPr id="62" name="Arc 61"/>
          <p:cNvSpPr/>
          <p:nvPr/>
        </p:nvSpPr>
        <p:spPr>
          <a:xfrm>
            <a:off x="3226192" y="2483957"/>
            <a:ext cx="4013681" cy="5752787"/>
          </a:xfrm>
          <a:prstGeom prst="arc">
            <a:avLst>
              <a:gd name="adj1" fmla="val 16166560"/>
              <a:gd name="adj2" fmla="val 1903485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65" name="Straight Connector 64"/>
          <p:cNvCxnSpPr/>
          <p:nvPr/>
        </p:nvCxnSpPr>
        <p:spPr>
          <a:xfrm flipV="1">
            <a:off x="3315500" y="4613926"/>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3305976" y="4787051"/>
            <a:ext cx="847554" cy="53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78458" y="3583364"/>
            <a:ext cx="29757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697477" y="1616587"/>
            <a:ext cx="954881" cy="3601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51</a:t>
            </a:fld>
            <a:endParaRPr lang="en-US" dirty="0"/>
          </a:p>
        </p:txBody>
      </p:sp>
    </p:spTree>
    <p:extLst>
      <p:ext uri="{BB962C8B-B14F-4D97-AF65-F5344CB8AC3E}">
        <p14:creationId xmlns:p14="http://schemas.microsoft.com/office/powerpoint/2010/main" val="3967545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519784" y="5276066"/>
            <a:ext cx="5241328" cy="145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3313536" y="4019551"/>
            <a:ext cx="9218" cy="12565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1653057" y="5547495"/>
            <a:ext cx="1597844" cy="325225"/>
          </a:xfrm>
          <a:prstGeom prst="wedgeRectCallout">
            <a:avLst>
              <a:gd name="adj1" fmla="val 53306"/>
              <a:gd name="adj2" fmla="val -130573"/>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Team decides to do more EBP, at expense of starting new pts</a:t>
            </a:r>
          </a:p>
        </p:txBody>
      </p:sp>
      <p:sp>
        <p:nvSpPr>
          <p:cNvPr id="2" name="TextBox 1"/>
          <p:cNvSpPr txBox="1"/>
          <p:nvPr/>
        </p:nvSpPr>
        <p:spPr>
          <a:xfrm>
            <a:off x="152400" y="152400"/>
            <a:ext cx="8915400" cy="1015663"/>
          </a:xfrm>
          <a:prstGeom prst="rect">
            <a:avLst/>
          </a:prstGeom>
          <a:noFill/>
        </p:spPr>
        <p:txBody>
          <a:bodyPr wrap="square" rtlCol="0">
            <a:spAutoFit/>
          </a:bodyPr>
          <a:lstStyle/>
          <a:p>
            <a:pPr algn="ctr"/>
            <a:r>
              <a:rPr lang="en-US" sz="3000" dirty="0">
                <a:solidFill>
                  <a:schemeClr val="tx2"/>
                </a:solidFill>
                <a:latin typeface="MS Gothic" panose="020B0609070205080204" pitchFamily="49" charset="-128"/>
                <a:ea typeface="MS Gothic" panose="020B0609070205080204" pitchFamily="49" charset="-128"/>
              </a:rPr>
              <a:t>With information delays among providers, it’s actually way worse before better!!!!!</a:t>
            </a:r>
          </a:p>
        </p:txBody>
      </p:sp>
      <p:sp>
        <p:nvSpPr>
          <p:cNvPr id="9" name="TextBox 8"/>
          <p:cNvSpPr txBox="1"/>
          <p:nvPr/>
        </p:nvSpPr>
        <p:spPr>
          <a:xfrm>
            <a:off x="1290299" y="2920894"/>
            <a:ext cx="1301959" cy="369332"/>
          </a:xfrm>
          <a:prstGeom prst="rect">
            <a:avLst/>
          </a:prstGeom>
          <a:noFill/>
        </p:spPr>
        <p:txBody>
          <a:bodyPr wrap="none" rtlCol="0">
            <a:spAutoFit/>
          </a:bodyPr>
          <a:lstStyle/>
          <a:p>
            <a:pPr algn="r"/>
            <a:r>
              <a:rPr lang="en-US" sz="900" b="1" dirty="0"/>
              <a:t>Wait Time for </a:t>
            </a:r>
          </a:p>
          <a:p>
            <a:pPr algn="r"/>
            <a:r>
              <a:rPr lang="en-US" sz="900" b="1" dirty="0"/>
              <a:t>Starting Psychotherapy</a:t>
            </a:r>
          </a:p>
        </p:txBody>
      </p:sp>
      <p:sp>
        <p:nvSpPr>
          <p:cNvPr id="10" name="TextBox 9"/>
          <p:cNvSpPr txBox="1"/>
          <p:nvPr/>
        </p:nvSpPr>
        <p:spPr>
          <a:xfrm>
            <a:off x="1595221" y="3645638"/>
            <a:ext cx="981359" cy="230832"/>
          </a:xfrm>
          <a:prstGeom prst="rect">
            <a:avLst/>
          </a:prstGeom>
          <a:noFill/>
        </p:spPr>
        <p:txBody>
          <a:bodyPr wrap="none" rtlCol="0">
            <a:spAutoFit/>
          </a:bodyPr>
          <a:lstStyle/>
          <a:p>
            <a:pPr algn="r"/>
            <a:r>
              <a:rPr lang="en-US" sz="900" b="1" dirty="0">
                <a:solidFill>
                  <a:schemeClr val="tx2"/>
                </a:solidFill>
              </a:rPr>
              <a:t>Graduation Rate</a:t>
            </a:r>
          </a:p>
        </p:txBody>
      </p:sp>
      <p:sp>
        <p:nvSpPr>
          <p:cNvPr id="11" name="TextBox 10"/>
          <p:cNvSpPr txBox="1"/>
          <p:nvPr/>
        </p:nvSpPr>
        <p:spPr>
          <a:xfrm>
            <a:off x="1260483" y="4106394"/>
            <a:ext cx="1369286" cy="230832"/>
          </a:xfrm>
          <a:prstGeom prst="rect">
            <a:avLst/>
          </a:prstGeom>
          <a:noFill/>
        </p:spPr>
        <p:txBody>
          <a:bodyPr wrap="none" rtlCol="0">
            <a:spAutoFit/>
          </a:bodyPr>
          <a:lstStyle/>
          <a:p>
            <a:pPr algn="r"/>
            <a:r>
              <a:rPr lang="en-US" sz="900" b="1" dirty="0">
                <a:solidFill>
                  <a:schemeClr val="accent6">
                    <a:lumMod val="75000"/>
                  </a:schemeClr>
                </a:solidFill>
              </a:rPr>
              <a:t>Slots used by current pts</a:t>
            </a:r>
          </a:p>
        </p:txBody>
      </p:sp>
      <p:sp>
        <p:nvSpPr>
          <p:cNvPr id="12" name="TextBox 11"/>
          <p:cNvSpPr txBox="1"/>
          <p:nvPr/>
        </p:nvSpPr>
        <p:spPr>
          <a:xfrm>
            <a:off x="1383743" y="5016530"/>
            <a:ext cx="1233031" cy="230832"/>
          </a:xfrm>
          <a:prstGeom prst="rect">
            <a:avLst/>
          </a:prstGeom>
          <a:noFill/>
        </p:spPr>
        <p:txBody>
          <a:bodyPr wrap="none" rtlCol="0">
            <a:spAutoFit/>
          </a:bodyPr>
          <a:lstStyle/>
          <a:p>
            <a:pPr algn="r"/>
            <a:r>
              <a:rPr lang="en-US" sz="900" b="1" dirty="0">
                <a:solidFill>
                  <a:srgbClr val="00B050"/>
                </a:solidFill>
              </a:rPr>
              <a:t>% of Pts receiving EBP</a:t>
            </a:r>
          </a:p>
        </p:txBody>
      </p:sp>
      <p:sp>
        <p:nvSpPr>
          <p:cNvPr id="14" name="TextBox 13"/>
          <p:cNvSpPr txBox="1"/>
          <p:nvPr/>
        </p:nvSpPr>
        <p:spPr>
          <a:xfrm>
            <a:off x="1239163" y="4440802"/>
            <a:ext cx="1293668" cy="369332"/>
          </a:xfrm>
          <a:prstGeom prst="rect">
            <a:avLst/>
          </a:prstGeom>
          <a:noFill/>
        </p:spPr>
        <p:txBody>
          <a:bodyPr wrap="square" rtlCol="0">
            <a:spAutoFit/>
          </a:bodyPr>
          <a:lstStyle/>
          <a:p>
            <a:pPr algn="r"/>
            <a:r>
              <a:rPr lang="en-US" sz="900" b="1" dirty="0">
                <a:solidFill>
                  <a:srgbClr val="C00000"/>
                </a:solidFill>
              </a:rPr>
              <a:t># Starting Psychotherapy</a:t>
            </a:r>
          </a:p>
        </p:txBody>
      </p:sp>
      <p:cxnSp>
        <p:nvCxnSpPr>
          <p:cNvPr id="17" name="Straight Connector 16"/>
          <p:cNvCxnSpPr/>
          <p:nvPr/>
        </p:nvCxnSpPr>
        <p:spPr>
          <a:xfrm>
            <a:off x="2649032" y="4608308"/>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326584" y="4957803"/>
            <a:ext cx="0" cy="1661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9032" y="5123951"/>
            <a:ext cx="6775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22753" y="4957804"/>
            <a:ext cx="457858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15501" y="2213329"/>
            <a:ext cx="2451754" cy="865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26459" y="3078828"/>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68468" y="4210267"/>
            <a:ext cx="656558" cy="2"/>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7179" y="3749283"/>
            <a:ext cx="1516352" cy="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152550" y="3583364"/>
            <a:ext cx="233313" cy="166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635985" y="1444069"/>
            <a:ext cx="0" cy="39462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5" name="TextBox 94"/>
          <p:cNvSpPr txBox="1"/>
          <p:nvPr/>
        </p:nvSpPr>
        <p:spPr>
          <a:xfrm>
            <a:off x="7355230" y="5390366"/>
            <a:ext cx="405880" cy="230832"/>
          </a:xfrm>
          <a:prstGeom prst="rect">
            <a:avLst/>
          </a:prstGeom>
          <a:noFill/>
        </p:spPr>
        <p:txBody>
          <a:bodyPr wrap="none" rtlCol="0">
            <a:spAutoFit/>
          </a:bodyPr>
          <a:lstStyle/>
          <a:p>
            <a:pPr algn="r"/>
            <a:r>
              <a:rPr lang="en-US" sz="900" b="1" dirty="0"/>
              <a:t>time</a:t>
            </a:r>
          </a:p>
        </p:txBody>
      </p:sp>
      <p:cxnSp>
        <p:nvCxnSpPr>
          <p:cNvPr id="38" name="Straight Connector 37"/>
          <p:cNvCxnSpPr/>
          <p:nvPr/>
        </p:nvCxnSpPr>
        <p:spPr>
          <a:xfrm>
            <a:off x="3325025" y="4019550"/>
            <a:ext cx="0" cy="19071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25026" y="4019550"/>
            <a:ext cx="828505"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Arc 48"/>
          <p:cNvSpPr/>
          <p:nvPr/>
        </p:nvSpPr>
        <p:spPr>
          <a:xfrm>
            <a:off x="1239163" y="4019550"/>
            <a:ext cx="5852769" cy="4481513"/>
          </a:xfrm>
          <a:prstGeom prst="arc">
            <a:avLst>
              <a:gd name="adj1" fmla="val 16173984"/>
              <a:gd name="adj2" fmla="val 20280868"/>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51" name="Straight Connector 50"/>
          <p:cNvCxnSpPr/>
          <p:nvPr/>
        </p:nvCxnSpPr>
        <p:spPr>
          <a:xfrm flipH="1">
            <a:off x="4152551" y="3749512"/>
            <a:ext cx="980" cy="1526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3357549" y="5547493"/>
            <a:ext cx="1095385" cy="325226"/>
          </a:xfrm>
          <a:prstGeom prst="wedgeRectCallout">
            <a:avLst>
              <a:gd name="adj1" fmla="val 21926"/>
              <a:gd name="adj2" fmla="val -132167"/>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EBPs affect grad rate</a:t>
            </a:r>
          </a:p>
        </p:txBody>
      </p:sp>
      <p:cxnSp>
        <p:nvCxnSpPr>
          <p:cNvPr id="55" name="Straight Connector 54"/>
          <p:cNvCxnSpPr/>
          <p:nvPr/>
        </p:nvCxnSpPr>
        <p:spPr>
          <a:xfrm>
            <a:off x="3315502" y="4615454"/>
            <a:ext cx="29852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425464" y="1974899"/>
            <a:ext cx="0" cy="2640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315500" y="4613926"/>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305976" y="4787051"/>
            <a:ext cx="247032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78458" y="3583364"/>
            <a:ext cx="33826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3952340" y="1325908"/>
            <a:ext cx="1711607" cy="500994"/>
          </a:xfrm>
          <a:prstGeom prst="wedgeRectCallout">
            <a:avLst>
              <a:gd name="adj1" fmla="val 56558"/>
              <a:gd name="adj2" fmla="val 82345"/>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Wait time rises until slots used by current patients falls below equilibrium value</a:t>
            </a:r>
          </a:p>
        </p:txBody>
      </p:sp>
      <p:cxnSp>
        <p:nvCxnSpPr>
          <p:cNvPr id="45" name="Straight Connector 44"/>
          <p:cNvCxnSpPr/>
          <p:nvPr/>
        </p:nvCxnSpPr>
        <p:spPr>
          <a:xfrm>
            <a:off x="5767254" y="1974899"/>
            <a:ext cx="9050" cy="330845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5859616" y="5469894"/>
            <a:ext cx="1413780" cy="480425"/>
          </a:xfrm>
          <a:prstGeom prst="wedgeRectCallout">
            <a:avLst>
              <a:gd name="adj1" fmla="val -55640"/>
              <a:gd name="adj2" fmla="val -89155"/>
            </a:avLst>
          </a:prstGeom>
          <a:solidFill>
            <a:schemeClr val="bg1"/>
          </a:solid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clinics notice availability, and open more new pt. slots</a:t>
            </a:r>
          </a:p>
        </p:txBody>
      </p:sp>
      <p:cxnSp>
        <p:nvCxnSpPr>
          <p:cNvPr id="59" name="Straight Connector 58"/>
          <p:cNvCxnSpPr/>
          <p:nvPr/>
        </p:nvCxnSpPr>
        <p:spPr>
          <a:xfrm flipV="1">
            <a:off x="5767254" y="4608308"/>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326585" y="4210267"/>
            <a:ext cx="2440670" cy="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767254" y="2222867"/>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67254" y="4615454"/>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425464" y="4440801"/>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425467" y="2222869"/>
            <a:ext cx="658208" cy="261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6189727" y="1272194"/>
            <a:ext cx="1711607" cy="500994"/>
          </a:xfrm>
          <a:prstGeom prst="wedgeRectCallout">
            <a:avLst>
              <a:gd name="adj1" fmla="val -36147"/>
              <a:gd name="adj2" fmla="val 93081"/>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Wait time falls only after new patient starts rises above equilibrium value</a:t>
            </a:r>
          </a:p>
        </p:txBody>
      </p:sp>
      <p:cxnSp>
        <p:nvCxnSpPr>
          <p:cNvPr id="77" name="Straight Connector 76"/>
          <p:cNvCxnSpPr/>
          <p:nvPr/>
        </p:nvCxnSpPr>
        <p:spPr>
          <a:xfrm>
            <a:off x="6425464" y="4440801"/>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7083674" y="4266149"/>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083675" y="2484345"/>
            <a:ext cx="379444" cy="369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76950" y="4266149"/>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463119" y="1974899"/>
            <a:ext cx="954881" cy="3149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94" name="Straight Connector 93"/>
          <p:cNvCxnSpPr/>
          <p:nvPr/>
        </p:nvCxnSpPr>
        <p:spPr>
          <a:xfrm>
            <a:off x="5776304" y="4210269"/>
            <a:ext cx="0" cy="10803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5372100" y="4210269"/>
            <a:ext cx="40420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52</a:t>
            </a:fld>
            <a:endParaRPr lang="en-US" dirty="0"/>
          </a:p>
        </p:txBody>
      </p:sp>
    </p:spTree>
    <p:extLst>
      <p:ext uri="{BB962C8B-B14F-4D97-AF65-F5344CB8AC3E}">
        <p14:creationId xmlns:p14="http://schemas.microsoft.com/office/powerpoint/2010/main" val="4027167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2519784" y="5276066"/>
            <a:ext cx="5241328" cy="145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3313536" y="4019551"/>
            <a:ext cx="9218" cy="12565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1653057" y="5547495"/>
            <a:ext cx="1597844" cy="325225"/>
          </a:xfrm>
          <a:prstGeom prst="wedgeRectCallout">
            <a:avLst>
              <a:gd name="adj1" fmla="val 53306"/>
              <a:gd name="adj2" fmla="val -130573"/>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Team decides to do more EBP, at expense of starting new pts</a:t>
            </a:r>
          </a:p>
        </p:txBody>
      </p:sp>
      <p:sp>
        <p:nvSpPr>
          <p:cNvPr id="2" name="TextBox 1"/>
          <p:cNvSpPr txBox="1"/>
          <p:nvPr/>
        </p:nvSpPr>
        <p:spPr>
          <a:xfrm>
            <a:off x="152400" y="51137"/>
            <a:ext cx="8991600" cy="1015663"/>
          </a:xfrm>
          <a:prstGeom prst="rect">
            <a:avLst/>
          </a:prstGeom>
          <a:noFill/>
        </p:spPr>
        <p:txBody>
          <a:bodyPr wrap="square" rtlCol="0">
            <a:spAutoFit/>
          </a:bodyPr>
          <a:lstStyle/>
          <a:p>
            <a:pPr algn="ctr"/>
            <a:r>
              <a:rPr lang="en-US" sz="3000" dirty="0">
                <a:solidFill>
                  <a:schemeClr val="tx2"/>
                </a:solidFill>
                <a:latin typeface="MS Gothic" panose="020B0609070205080204" pitchFamily="49" charset="-128"/>
                <a:ea typeface="MS Gothic" panose="020B0609070205080204" pitchFamily="49" charset="-128"/>
              </a:rPr>
              <a:t>Yes, way worse before better, but with </a:t>
            </a:r>
            <a:r>
              <a:rPr lang="en-US" sz="3000" u="sng" dirty="0">
                <a:solidFill>
                  <a:schemeClr val="tx2"/>
                </a:solidFill>
                <a:latin typeface="MS Gothic" panose="020B0609070205080204" pitchFamily="49" charset="-128"/>
                <a:ea typeface="MS Gothic" panose="020B0609070205080204" pitchFamily="49" charset="-128"/>
              </a:rPr>
              <a:t>increasing long term improvement</a:t>
            </a:r>
            <a:r>
              <a:rPr lang="en-US" sz="3000" dirty="0">
                <a:solidFill>
                  <a:schemeClr val="tx2"/>
                </a:solidFill>
                <a:latin typeface="MS Gothic" panose="020B0609070205080204" pitchFamily="49" charset="-128"/>
                <a:ea typeface="MS Gothic" panose="020B0609070205080204" pitchFamily="49" charset="-128"/>
              </a:rPr>
              <a:t>!!!!!!!</a:t>
            </a:r>
          </a:p>
        </p:txBody>
      </p:sp>
      <p:sp>
        <p:nvSpPr>
          <p:cNvPr id="9" name="TextBox 8"/>
          <p:cNvSpPr txBox="1"/>
          <p:nvPr/>
        </p:nvSpPr>
        <p:spPr>
          <a:xfrm>
            <a:off x="1290299" y="2920894"/>
            <a:ext cx="1301959" cy="369332"/>
          </a:xfrm>
          <a:prstGeom prst="rect">
            <a:avLst/>
          </a:prstGeom>
          <a:noFill/>
        </p:spPr>
        <p:txBody>
          <a:bodyPr wrap="none" rtlCol="0">
            <a:spAutoFit/>
          </a:bodyPr>
          <a:lstStyle/>
          <a:p>
            <a:pPr algn="r"/>
            <a:r>
              <a:rPr lang="en-US" sz="900" b="1" dirty="0"/>
              <a:t>Wait Time for </a:t>
            </a:r>
          </a:p>
          <a:p>
            <a:pPr algn="r"/>
            <a:r>
              <a:rPr lang="en-US" sz="900" b="1" dirty="0"/>
              <a:t>Starting Psychotherapy</a:t>
            </a:r>
          </a:p>
        </p:txBody>
      </p:sp>
      <p:sp>
        <p:nvSpPr>
          <p:cNvPr id="10" name="TextBox 9"/>
          <p:cNvSpPr txBox="1"/>
          <p:nvPr/>
        </p:nvSpPr>
        <p:spPr>
          <a:xfrm>
            <a:off x="1595221" y="3645638"/>
            <a:ext cx="981359" cy="230832"/>
          </a:xfrm>
          <a:prstGeom prst="rect">
            <a:avLst/>
          </a:prstGeom>
          <a:noFill/>
        </p:spPr>
        <p:txBody>
          <a:bodyPr wrap="none" rtlCol="0">
            <a:spAutoFit/>
          </a:bodyPr>
          <a:lstStyle/>
          <a:p>
            <a:pPr algn="r"/>
            <a:r>
              <a:rPr lang="en-US" sz="900" b="1" dirty="0">
                <a:solidFill>
                  <a:schemeClr val="tx2"/>
                </a:solidFill>
              </a:rPr>
              <a:t>Graduation Rate</a:t>
            </a:r>
          </a:p>
        </p:txBody>
      </p:sp>
      <p:sp>
        <p:nvSpPr>
          <p:cNvPr id="11" name="TextBox 10"/>
          <p:cNvSpPr txBox="1"/>
          <p:nvPr/>
        </p:nvSpPr>
        <p:spPr>
          <a:xfrm>
            <a:off x="1260483" y="4106394"/>
            <a:ext cx="1369286" cy="230832"/>
          </a:xfrm>
          <a:prstGeom prst="rect">
            <a:avLst/>
          </a:prstGeom>
          <a:noFill/>
        </p:spPr>
        <p:txBody>
          <a:bodyPr wrap="none" rtlCol="0">
            <a:spAutoFit/>
          </a:bodyPr>
          <a:lstStyle/>
          <a:p>
            <a:pPr algn="r"/>
            <a:r>
              <a:rPr lang="en-US" sz="900" b="1" dirty="0">
                <a:solidFill>
                  <a:schemeClr val="accent6">
                    <a:lumMod val="75000"/>
                  </a:schemeClr>
                </a:solidFill>
              </a:rPr>
              <a:t>Slots used by current pts</a:t>
            </a:r>
          </a:p>
        </p:txBody>
      </p:sp>
      <p:sp>
        <p:nvSpPr>
          <p:cNvPr id="12" name="TextBox 11"/>
          <p:cNvSpPr txBox="1"/>
          <p:nvPr/>
        </p:nvSpPr>
        <p:spPr>
          <a:xfrm>
            <a:off x="1383743" y="5016530"/>
            <a:ext cx="1233031" cy="230832"/>
          </a:xfrm>
          <a:prstGeom prst="rect">
            <a:avLst/>
          </a:prstGeom>
          <a:noFill/>
        </p:spPr>
        <p:txBody>
          <a:bodyPr wrap="none" rtlCol="0">
            <a:spAutoFit/>
          </a:bodyPr>
          <a:lstStyle/>
          <a:p>
            <a:pPr algn="r"/>
            <a:r>
              <a:rPr lang="en-US" sz="900" b="1" dirty="0">
                <a:solidFill>
                  <a:srgbClr val="00B050"/>
                </a:solidFill>
              </a:rPr>
              <a:t>% of Pts receiving EBP</a:t>
            </a:r>
          </a:p>
        </p:txBody>
      </p:sp>
      <p:sp>
        <p:nvSpPr>
          <p:cNvPr id="14" name="TextBox 13"/>
          <p:cNvSpPr txBox="1"/>
          <p:nvPr/>
        </p:nvSpPr>
        <p:spPr>
          <a:xfrm>
            <a:off x="1239163" y="4440802"/>
            <a:ext cx="1293668" cy="369332"/>
          </a:xfrm>
          <a:prstGeom prst="rect">
            <a:avLst/>
          </a:prstGeom>
          <a:noFill/>
        </p:spPr>
        <p:txBody>
          <a:bodyPr wrap="square" rtlCol="0">
            <a:spAutoFit/>
          </a:bodyPr>
          <a:lstStyle/>
          <a:p>
            <a:pPr algn="r"/>
            <a:r>
              <a:rPr lang="en-US" sz="900" b="1" dirty="0">
                <a:solidFill>
                  <a:srgbClr val="C00000"/>
                </a:solidFill>
              </a:rPr>
              <a:t># Starting Psychotherapy</a:t>
            </a:r>
          </a:p>
        </p:txBody>
      </p:sp>
      <p:cxnSp>
        <p:nvCxnSpPr>
          <p:cNvPr id="17" name="Straight Connector 16"/>
          <p:cNvCxnSpPr/>
          <p:nvPr/>
        </p:nvCxnSpPr>
        <p:spPr>
          <a:xfrm>
            <a:off x="2649032" y="4608308"/>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326584" y="4957803"/>
            <a:ext cx="0" cy="1661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9032" y="5123951"/>
            <a:ext cx="6775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22755" y="4957804"/>
            <a:ext cx="202324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15501" y="2213329"/>
            <a:ext cx="2451754" cy="865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26459" y="3078828"/>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668468" y="4210267"/>
            <a:ext cx="656558" cy="2"/>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7179" y="3749283"/>
            <a:ext cx="1516352" cy="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152550" y="3583364"/>
            <a:ext cx="233313" cy="166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635985" y="1444069"/>
            <a:ext cx="0" cy="39462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5" name="TextBox 94"/>
          <p:cNvSpPr txBox="1"/>
          <p:nvPr/>
        </p:nvSpPr>
        <p:spPr>
          <a:xfrm>
            <a:off x="7355230" y="5390366"/>
            <a:ext cx="405880" cy="230832"/>
          </a:xfrm>
          <a:prstGeom prst="rect">
            <a:avLst/>
          </a:prstGeom>
          <a:noFill/>
        </p:spPr>
        <p:txBody>
          <a:bodyPr wrap="none" rtlCol="0">
            <a:spAutoFit/>
          </a:bodyPr>
          <a:lstStyle/>
          <a:p>
            <a:pPr algn="r"/>
            <a:r>
              <a:rPr lang="en-US" sz="900" b="1" dirty="0"/>
              <a:t>time</a:t>
            </a:r>
          </a:p>
        </p:txBody>
      </p:sp>
      <p:cxnSp>
        <p:nvCxnSpPr>
          <p:cNvPr id="38" name="Straight Connector 37"/>
          <p:cNvCxnSpPr/>
          <p:nvPr/>
        </p:nvCxnSpPr>
        <p:spPr>
          <a:xfrm>
            <a:off x="3325025" y="4019550"/>
            <a:ext cx="0" cy="19071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25026" y="4019550"/>
            <a:ext cx="828505"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Arc 48"/>
          <p:cNvSpPr/>
          <p:nvPr/>
        </p:nvSpPr>
        <p:spPr>
          <a:xfrm>
            <a:off x="1239163" y="4019550"/>
            <a:ext cx="5852769" cy="4481513"/>
          </a:xfrm>
          <a:prstGeom prst="arc">
            <a:avLst>
              <a:gd name="adj1" fmla="val 16173984"/>
              <a:gd name="adj2" fmla="val 20280868"/>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51" name="Straight Connector 50"/>
          <p:cNvCxnSpPr/>
          <p:nvPr/>
        </p:nvCxnSpPr>
        <p:spPr>
          <a:xfrm flipH="1">
            <a:off x="4152551" y="3749512"/>
            <a:ext cx="980" cy="1526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3357549" y="5547493"/>
            <a:ext cx="1095385" cy="325226"/>
          </a:xfrm>
          <a:prstGeom prst="wedgeRectCallout">
            <a:avLst>
              <a:gd name="adj1" fmla="val 21926"/>
              <a:gd name="adj2" fmla="val -132167"/>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EBPs affect grad rate</a:t>
            </a:r>
          </a:p>
        </p:txBody>
      </p:sp>
      <p:cxnSp>
        <p:nvCxnSpPr>
          <p:cNvPr id="55" name="Straight Connector 54"/>
          <p:cNvCxnSpPr/>
          <p:nvPr/>
        </p:nvCxnSpPr>
        <p:spPr>
          <a:xfrm>
            <a:off x="3315502" y="4615454"/>
            <a:ext cx="29852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425464" y="1974899"/>
            <a:ext cx="0" cy="2640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315500" y="4613926"/>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305976" y="4787051"/>
            <a:ext cx="247032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78457" y="3583364"/>
            <a:ext cx="181127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3952340" y="1325908"/>
            <a:ext cx="1711607" cy="500994"/>
          </a:xfrm>
          <a:prstGeom prst="wedgeRectCallout">
            <a:avLst>
              <a:gd name="adj1" fmla="val 56558"/>
              <a:gd name="adj2" fmla="val 82345"/>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Wait time rises until slots used by current patients falls below equilibrium value</a:t>
            </a:r>
          </a:p>
        </p:txBody>
      </p:sp>
      <p:cxnSp>
        <p:nvCxnSpPr>
          <p:cNvPr id="45" name="Straight Connector 44"/>
          <p:cNvCxnSpPr/>
          <p:nvPr/>
        </p:nvCxnSpPr>
        <p:spPr>
          <a:xfrm>
            <a:off x="5767254" y="1974899"/>
            <a:ext cx="9050" cy="330845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5859616" y="5469894"/>
            <a:ext cx="1413780" cy="480425"/>
          </a:xfrm>
          <a:prstGeom prst="wedgeRectCallout">
            <a:avLst>
              <a:gd name="adj1" fmla="val -55640"/>
              <a:gd name="adj2" fmla="val -89155"/>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Delay until clinics notice availability, and open more new patient slots</a:t>
            </a:r>
          </a:p>
        </p:txBody>
      </p:sp>
      <p:cxnSp>
        <p:nvCxnSpPr>
          <p:cNvPr id="59" name="Straight Connector 58"/>
          <p:cNvCxnSpPr/>
          <p:nvPr/>
        </p:nvCxnSpPr>
        <p:spPr>
          <a:xfrm flipV="1">
            <a:off x="5767254" y="4608308"/>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326585" y="4210267"/>
            <a:ext cx="2440670" cy="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767254" y="2222867"/>
            <a:ext cx="67755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67254" y="4615454"/>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425464" y="4440801"/>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425467" y="2222869"/>
            <a:ext cx="658208" cy="261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6189727" y="1272194"/>
            <a:ext cx="1711607" cy="500994"/>
          </a:xfrm>
          <a:prstGeom prst="wedgeRectCallout">
            <a:avLst>
              <a:gd name="adj1" fmla="val -36147"/>
              <a:gd name="adj2" fmla="val 93081"/>
            </a:avLst>
          </a:prstGeom>
          <a:solidFill>
            <a:schemeClr val="bg1"/>
          </a:solidFill>
          <a:ln w="63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Wait time falls only after new patient starts rises above equilibrium value</a:t>
            </a:r>
          </a:p>
        </p:txBody>
      </p:sp>
      <p:cxnSp>
        <p:nvCxnSpPr>
          <p:cNvPr id="77" name="Straight Connector 76"/>
          <p:cNvCxnSpPr/>
          <p:nvPr/>
        </p:nvCxnSpPr>
        <p:spPr>
          <a:xfrm>
            <a:off x="6425464" y="4440801"/>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7083674" y="4266149"/>
            <a:ext cx="0" cy="1731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083675" y="2484345"/>
            <a:ext cx="379444" cy="369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76950" y="4266149"/>
            <a:ext cx="66646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45998" y="4210269"/>
            <a:ext cx="0" cy="106579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9" name="Arc 88"/>
          <p:cNvSpPr/>
          <p:nvPr/>
        </p:nvSpPr>
        <p:spPr>
          <a:xfrm flipV="1">
            <a:off x="2216396" y="1343246"/>
            <a:ext cx="6027492" cy="3614558"/>
          </a:xfrm>
          <a:prstGeom prst="arc">
            <a:avLst>
              <a:gd name="adj1" fmla="val 16200000"/>
              <a:gd name="adj2" fmla="val 2085656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90" name="Arc 89"/>
          <p:cNvSpPr/>
          <p:nvPr/>
        </p:nvSpPr>
        <p:spPr>
          <a:xfrm flipV="1">
            <a:off x="3890321" y="-34092"/>
            <a:ext cx="4593049" cy="3614558"/>
          </a:xfrm>
          <a:prstGeom prst="arc">
            <a:avLst>
              <a:gd name="adj1" fmla="val 16200000"/>
              <a:gd name="adj2" fmla="val 2085656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92" name="Rectangle 91"/>
          <p:cNvSpPr/>
          <p:nvPr/>
        </p:nvSpPr>
        <p:spPr>
          <a:xfrm>
            <a:off x="7463119" y="1974899"/>
            <a:ext cx="954881" cy="3149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1" name="Rectangular Callout 90"/>
          <p:cNvSpPr/>
          <p:nvPr/>
        </p:nvSpPr>
        <p:spPr>
          <a:xfrm>
            <a:off x="4521496" y="5482068"/>
            <a:ext cx="1291054" cy="456079"/>
          </a:xfrm>
          <a:prstGeom prst="wedgeRectCallout">
            <a:avLst>
              <a:gd name="adj1" fmla="val 14356"/>
              <a:gd name="adj2" fmla="val -93837"/>
            </a:avLst>
          </a:prstGeom>
          <a:solidFill>
            <a:schemeClr val="bg1"/>
          </a:solid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When more slots open, it’s easier to keep patients in an EBP</a:t>
            </a:r>
          </a:p>
        </p:txBody>
      </p:sp>
      <p:sp>
        <p:nvSpPr>
          <p:cNvPr id="53" name="Rectangular Callout 52"/>
          <p:cNvSpPr/>
          <p:nvPr/>
        </p:nvSpPr>
        <p:spPr>
          <a:xfrm>
            <a:off x="6493869" y="3646268"/>
            <a:ext cx="1346954" cy="566165"/>
          </a:xfrm>
          <a:prstGeom prst="wedgeRectCallout">
            <a:avLst>
              <a:gd name="adj1" fmla="val -65395"/>
              <a:gd name="adj2" fmla="val -59187"/>
            </a:avLst>
          </a:prstGeom>
          <a:solidFill>
            <a:schemeClr val="bg1"/>
          </a:solid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solidFill>
              </a:rPr>
              <a:t>After delay, grad rate increases, opening even more slots, and clinic enters virtuous cycle!</a:t>
            </a:r>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53</a:t>
            </a:fld>
            <a:endParaRPr lang="en-US" dirty="0"/>
          </a:p>
        </p:txBody>
      </p:sp>
    </p:spTree>
    <p:extLst>
      <p:ext uri="{BB962C8B-B14F-4D97-AF65-F5344CB8AC3E}">
        <p14:creationId xmlns:p14="http://schemas.microsoft.com/office/powerpoint/2010/main" val="1338371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Preliminary pilot</a:t>
                  </a:r>
                  <a:endParaRPr lang="en-US" sz="2000" dirty="0">
                    <a:solidFill>
                      <a:schemeClr val="bg1">
                        <a:lumMod val="65000"/>
                      </a:schemeClr>
                    </a:solidFill>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Pilot</a:t>
                  </a:r>
                  <a:endParaRPr lang="en-US" sz="2000" dirty="0">
                    <a:solidFill>
                      <a:schemeClr val="bg1">
                        <a:lumMod val="65000"/>
                      </a:schemeClr>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EBP initiation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full EBP dose</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EBP timeliness</a:t>
                </a:r>
                <a:endParaRPr lang="en-US" sz="2000" dirty="0">
                  <a:solidFill>
                    <a:schemeClr val="bg1">
                      <a:lumMod val="65000"/>
                    </a:schemeClr>
                  </a:solidFill>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NIH R21</a:t>
                </a:r>
                <a:endParaRPr lang="en-US" sz="2000" dirty="0">
                  <a:solidFill>
                    <a:schemeClr val="bg1">
                      <a:lumMod val="65000"/>
                    </a:schemeClr>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QI training continuing education credit</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Accessible simulation user-interface </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Data/training tailored to local care teams</a:t>
                  </a:r>
                  <a:endParaRPr lang="en-US" sz="2000" dirty="0">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solidFill>
                      <a:effectLst/>
                      <a:latin typeface="Georgia"/>
                      <a:ea typeface="MS Gothic"/>
                      <a:cs typeface="Georgia"/>
                    </a:rPr>
                    <a:t>Modeling to Learn</a:t>
                  </a:r>
                  <a:endParaRPr lang="en-US" sz="2000" dirty="0">
                    <a:solidFill>
                      <a:schemeClr val="bg1"/>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QI as usual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Determine Budget impact of PSD</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Calculate PSD Incremental Cost-effectiveness Ratio</a:t>
                  </a:r>
                  <a:endParaRPr lang="en-US" sz="2000" dirty="0">
                    <a:solidFill>
                      <a:schemeClr val="bg1">
                        <a:lumMod val="65000"/>
                      </a:schemeClr>
                    </a:solidFill>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IIR</a:t>
                  </a:r>
                  <a:endParaRPr lang="en-US" sz="2000" dirty="0">
                    <a:solidFill>
                      <a:schemeClr val="bg1">
                        <a:lumMod val="65000"/>
                      </a:schemeClr>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R01</a:t>
            </a:r>
            <a:endParaRPr lang="en-US" sz="2000" b="1" dirty="0">
              <a:solidFill>
                <a:schemeClr val="bg1">
                  <a:lumMod val="65000"/>
                </a:schemeClr>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Audit-&amp;-Feedback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Times New Roman"/>
              </a:rPr>
              <a:t>Exploratory mediational analyses</a:t>
            </a:r>
            <a:endParaRPr lang="en-US" sz="2000" dirty="0">
              <a:solidFill>
                <a:schemeClr val="bg1">
                  <a:lumMod val="65000"/>
                </a:schemeClr>
              </a:solidFill>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lumMod val="65000"/>
                  </a:schemeClr>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Address new priority in team “Modeling to Learn” training</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Georgia"/>
              </a:rPr>
              <a:t>G</a:t>
            </a:r>
            <a:r>
              <a:rPr lang="en-US" sz="2000" kern="1200" dirty="0">
                <a:solidFill>
                  <a:schemeClr val="bg1">
                    <a:lumMod val="65000"/>
                  </a:schemeClr>
                </a:solidFill>
                <a:effectLst/>
                <a:latin typeface="Georgia"/>
                <a:ea typeface="ＭＳ 明朝"/>
                <a:cs typeface="Georgia"/>
              </a:rPr>
              <a:t>uide facility Suicide Prevention Coord</a:t>
            </a:r>
            <a:r>
              <a:rPr lang="en-US" sz="2000" dirty="0">
                <a:solidFill>
                  <a:schemeClr val="bg1">
                    <a:lumMod val="65000"/>
                  </a:schemeClr>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54</a:t>
            </a:fld>
            <a:endParaRPr lang="en-US" dirty="0"/>
          </a:p>
        </p:txBody>
      </p:sp>
    </p:spTree>
    <p:extLst>
      <p:ext uri="{BB962C8B-B14F-4D97-AF65-F5344CB8AC3E}">
        <p14:creationId xmlns:p14="http://schemas.microsoft.com/office/powerpoint/2010/main" val="960209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2"/>
                </a:solidFill>
                <a:latin typeface="MS Gothic" panose="020B0609070205080204" pitchFamily="49" charset="-128"/>
                <a:ea typeface="MS Gothic" panose="020B0609070205080204" pitchFamily="49" charset="-128"/>
              </a:rPr>
              <a:t>VA learning health system</a:t>
            </a:r>
          </a:p>
        </p:txBody>
      </p:sp>
      <p:sp>
        <p:nvSpPr>
          <p:cNvPr id="5" name="Content Placeholder 4"/>
          <p:cNvSpPr>
            <a:spLocks noGrp="1"/>
          </p:cNvSpPr>
          <p:nvPr>
            <p:ph idx="1"/>
          </p:nvPr>
        </p:nvSpPr>
        <p:spPr/>
        <p:txBody>
          <a:bodyPr/>
          <a:lstStyle/>
          <a:p>
            <a:r>
              <a:rPr lang="en-US" dirty="0">
                <a:latin typeface="Century Gothic" panose="020B0502020202020204" pitchFamily="34" charset="0"/>
              </a:rPr>
              <a:t>VA learning to achieve</a:t>
            </a:r>
          </a:p>
          <a:p>
            <a:pPr lvl="1"/>
            <a:r>
              <a:rPr lang="en-US" dirty="0">
                <a:latin typeface="Century Gothic" panose="020B0502020202020204" pitchFamily="34" charset="0"/>
              </a:rPr>
              <a:t>timely access </a:t>
            </a:r>
          </a:p>
          <a:p>
            <a:pPr lvl="1"/>
            <a:r>
              <a:rPr lang="en-US" dirty="0">
                <a:latin typeface="Century Gothic" panose="020B0502020202020204" pitchFamily="34" charset="0"/>
              </a:rPr>
              <a:t>coordination of care</a:t>
            </a:r>
          </a:p>
          <a:p>
            <a:pPr lvl="1"/>
            <a:r>
              <a:rPr lang="en-US" dirty="0">
                <a:latin typeface="Century Gothic" panose="020B0502020202020204" pitchFamily="34" charset="0"/>
              </a:rPr>
              <a:t>consistent high quality</a:t>
            </a:r>
          </a:p>
          <a:p>
            <a:r>
              <a:rPr lang="en-US" dirty="0">
                <a:latin typeface="Century Gothic" panose="020B0502020202020204" pitchFamily="34" charset="0"/>
              </a:rPr>
              <a:t>Using systems theory PSD examines trade-offs among competing priorities to optimize existing resources</a:t>
            </a:r>
          </a:p>
        </p:txBody>
      </p:sp>
      <p:sp>
        <p:nvSpPr>
          <p:cNvPr id="2" name="Slide Number Placeholder 1"/>
          <p:cNvSpPr>
            <a:spLocks noGrp="1"/>
          </p:cNvSpPr>
          <p:nvPr>
            <p:ph type="sldNum" sz="quarter" idx="12"/>
          </p:nvPr>
        </p:nvSpPr>
        <p:spPr/>
        <p:txBody>
          <a:bodyPr/>
          <a:lstStyle/>
          <a:p>
            <a:fld id="{10EC9687-5258-4455-B323-CE1330B5F336}" type="slidenum">
              <a:rPr lang="en-US" smtClean="0"/>
              <a:t>55</a:t>
            </a:fld>
            <a:endParaRPr lang="en-US" dirty="0"/>
          </a:p>
        </p:txBody>
      </p:sp>
      <p:sp>
        <p:nvSpPr>
          <p:cNvPr id="3" name="Rectangle 2"/>
          <p:cNvSpPr/>
          <p:nvPr/>
        </p:nvSpPr>
        <p:spPr>
          <a:xfrm>
            <a:off x="4495800" y="6488668"/>
            <a:ext cx="4108817" cy="369332"/>
          </a:xfrm>
          <a:prstGeom prst="rect">
            <a:avLst/>
          </a:prstGeom>
        </p:spPr>
        <p:txBody>
          <a:bodyPr wrap="none">
            <a:spAutoFit/>
          </a:bodyPr>
          <a:lstStyle/>
          <a:p>
            <a:r>
              <a:rPr lang="en-US" dirty="0">
                <a:solidFill>
                  <a:schemeClr val="tx2"/>
                </a:solidFill>
                <a:latin typeface="MS Gothic" panose="020B0609070205080204" pitchFamily="49" charset="-128"/>
                <a:ea typeface="MS Gothic" panose="020B0609070205080204" pitchFamily="49" charset="-128"/>
              </a:rPr>
              <a:t>(Atkins, Kilbourne, Shulkin, 2017)</a:t>
            </a:r>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04585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C9687-5258-4455-B323-CE1330B5F336}" type="slidenum">
              <a:rPr lang="en-US" smtClean="0"/>
              <a:t>56</a:t>
            </a:fld>
            <a:endParaRPr lang="en-US" dirty="0"/>
          </a:p>
        </p:txBody>
      </p:sp>
      <p:sp>
        <p:nvSpPr>
          <p:cNvPr id="8" name="TextBox 7"/>
          <p:cNvSpPr txBox="1"/>
          <p:nvPr/>
        </p:nvSpPr>
        <p:spPr>
          <a:xfrm>
            <a:off x="66654" y="5723468"/>
            <a:ext cx="9049272" cy="707886"/>
          </a:xfrm>
          <a:prstGeom prst="rect">
            <a:avLst/>
          </a:prstGeom>
          <a:noFill/>
        </p:spPr>
        <p:txBody>
          <a:bodyPr wrap="none" rtlCol="0">
            <a:spAutoFit/>
          </a:bodyPr>
          <a:lstStyle/>
          <a:p>
            <a:r>
              <a:rPr lang="en-US" sz="2000" b="1" dirty="0">
                <a:latin typeface="Century Gothic"/>
                <a:cs typeface="Century Gothic"/>
              </a:rPr>
              <a:t>Team-based quality improvement training. </a:t>
            </a:r>
          </a:p>
          <a:p>
            <a:r>
              <a:rPr lang="en-US" sz="2000" b="1" dirty="0">
                <a:latin typeface="Century Gothic"/>
                <a:cs typeface="Century Gothic"/>
              </a:rPr>
              <a:t>VA Employee Education Services (EES) working with us for accreditation.</a:t>
            </a:r>
          </a:p>
        </p:txBody>
      </p:sp>
      <p:graphicFrame>
        <p:nvGraphicFramePr>
          <p:cNvPr id="3" name="Diagram 2"/>
          <p:cNvGraphicFramePr/>
          <p:nvPr>
            <p:extLst/>
          </p:nvPr>
        </p:nvGraphicFramePr>
        <p:xfrm>
          <a:off x="8382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forio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0200" y="3844603"/>
            <a:ext cx="2209800" cy="651197"/>
          </a:xfrm>
          <a:prstGeom prst="rect">
            <a:avLst/>
          </a:prstGeom>
        </p:spPr>
      </p:pic>
      <p:pic>
        <p:nvPicPr>
          <p:cNvPr id="9" name="Picture 8" descr="ghpc_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600" y="1273951"/>
            <a:ext cx="4652434" cy="1240649"/>
          </a:xfrm>
          <a:prstGeom prst="rect">
            <a:avLst/>
          </a:prstGeom>
        </p:spPr>
      </p:pic>
      <p:pic>
        <p:nvPicPr>
          <p:cNvPr id="10" name="Picture 9" descr="verc_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400" y="3886200"/>
            <a:ext cx="1429658" cy="1111956"/>
          </a:xfrm>
          <a:prstGeom prst="rect">
            <a:avLst/>
          </a:prstGeom>
        </p:spPr>
      </p:pic>
      <p:sp>
        <p:nvSpPr>
          <p:cNvPr id="11" name="Oval 10"/>
          <p:cNvSpPr/>
          <p:nvPr/>
        </p:nvSpPr>
        <p:spPr>
          <a:xfrm>
            <a:off x="138436" y="1474060"/>
            <a:ext cx="2604763" cy="2335939"/>
          </a:xfrm>
          <a:prstGeom prst="ellipse">
            <a:avLst/>
          </a:prstGeom>
          <a:noFill/>
          <a:ln w="28575"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p:cNvSpPr txBox="1"/>
          <p:nvPr/>
        </p:nvSpPr>
        <p:spPr>
          <a:xfrm>
            <a:off x="533400" y="2133600"/>
            <a:ext cx="1422798" cy="369332"/>
          </a:xfrm>
          <a:prstGeom prst="rect">
            <a:avLst/>
          </a:prstGeom>
          <a:noFill/>
        </p:spPr>
        <p:txBody>
          <a:bodyPr wrap="none" rtlCol="0">
            <a:spAutoFit/>
          </a:bodyPr>
          <a:lstStyle/>
          <a:p>
            <a:r>
              <a:rPr lang="en-US" dirty="0"/>
              <a:t>Usual QI A&amp;F</a:t>
            </a:r>
          </a:p>
        </p:txBody>
      </p:sp>
      <p:sp>
        <p:nvSpPr>
          <p:cNvPr id="12" name="Oval 11"/>
          <p:cNvSpPr/>
          <p:nvPr/>
        </p:nvSpPr>
        <p:spPr>
          <a:xfrm>
            <a:off x="5105400" y="2209800"/>
            <a:ext cx="2604763" cy="2335939"/>
          </a:xfrm>
          <a:prstGeom prst="ellipse">
            <a:avLst/>
          </a:prstGeom>
          <a:noFill/>
          <a:ln w="28575"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extBox 5"/>
          <p:cNvSpPr txBox="1"/>
          <p:nvPr/>
        </p:nvSpPr>
        <p:spPr>
          <a:xfrm>
            <a:off x="6858000" y="2971800"/>
            <a:ext cx="1920756" cy="369332"/>
          </a:xfrm>
          <a:prstGeom prst="rect">
            <a:avLst/>
          </a:prstGeom>
          <a:noFill/>
        </p:spPr>
        <p:txBody>
          <a:bodyPr wrap="none" rtlCol="0">
            <a:spAutoFit/>
          </a:bodyPr>
          <a:lstStyle/>
          <a:p>
            <a:r>
              <a:rPr lang="en-US" dirty="0"/>
              <a:t>Enhanced learning</a:t>
            </a:r>
          </a:p>
        </p:txBody>
      </p:sp>
      <p:sp>
        <p:nvSpPr>
          <p:cNvPr id="14" name="Footer Placeholder 13"/>
          <p:cNvSpPr>
            <a:spLocks noGrp="1"/>
          </p:cNvSpPr>
          <p:nvPr>
            <p:ph type="ftr" sz="quarter" idx="11"/>
          </p:nvPr>
        </p:nvSpPr>
        <p:spPr/>
        <p:txBody>
          <a:bodyPr/>
          <a:lstStyle/>
          <a:p>
            <a:endParaRPr lang="en-US" dirty="0"/>
          </a:p>
        </p:txBody>
      </p:sp>
      <p:sp>
        <p:nvSpPr>
          <p:cNvPr id="15" name="Title 1"/>
          <p:cNvSpPr>
            <a:spLocks noGrp="1"/>
          </p:cNvSpPr>
          <p:nvPr>
            <p:ph type="title"/>
          </p:nvPr>
        </p:nvSpPr>
        <p:spPr>
          <a:xfrm>
            <a:off x="0" y="162426"/>
            <a:ext cx="9144000" cy="1143000"/>
          </a:xfrm>
        </p:spPr>
        <p:txBody>
          <a:bodyPr>
            <a:normAutofit/>
          </a:bodyPr>
          <a:lstStyle/>
          <a:p>
            <a:r>
              <a:rPr lang="en-US" sz="4000" dirty="0">
                <a:solidFill>
                  <a:schemeClr val="tx2">
                    <a:lumMod val="75000"/>
                  </a:schemeClr>
                </a:solidFill>
                <a:latin typeface="MS Gothic"/>
                <a:ea typeface="MS Gothic"/>
                <a:cs typeface="MS Gothic"/>
              </a:rPr>
              <a:t>Modeling to Learn Workshop Series</a:t>
            </a:r>
          </a:p>
        </p:txBody>
      </p:sp>
    </p:spTree>
    <p:extLst>
      <p:ext uri="{BB962C8B-B14F-4D97-AF65-F5344CB8AC3E}">
        <p14:creationId xmlns:p14="http://schemas.microsoft.com/office/powerpoint/2010/main" val="265035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C9687-5258-4455-B323-CE1330B5F336}" type="slidenum">
              <a:rPr lang="en-US" smtClean="0"/>
              <a:t>57</a:t>
            </a:fld>
            <a:endParaRPr lang="en-US" dirty="0"/>
          </a:p>
        </p:txBody>
      </p:sp>
      <p:sp>
        <p:nvSpPr>
          <p:cNvPr id="5" name="Title 1"/>
          <p:cNvSpPr>
            <a:spLocks noGrp="1"/>
          </p:cNvSpPr>
          <p:nvPr>
            <p:ph type="title"/>
          </p:nvPr>
        </p:nvSpPr>
        <p:spPr>
          <a:xfrm>
            <a:off x="0" y="274638"/>
            <a:ext cx="9144000" cy="1143000"/>
          </a:xfrm>
        </p:spPr>
        <p:txBody>
          <a:bodyPr>
            <a:noAutofit/>
          </a:bodyPr>
          <a:lstStyle/>
          <a:p>
            <a:pPr algn="l"/>
            <a:r>
              <a:rPr lang="en-US" sz="4000" dirty="0">
                <a:solidFill>
                  <a:schemeClr val="tx2">
                    <a:lumMod val="75000"/>
                  </a:schemeClr>
                </a:solidFill>
                <a:latin typeface="MS Gothic"/>
                <a:ea typeface="MS Gothic"/>
                <a:cs typeface="MS Gothic"/>
              </a:rPr>
              <a:t>Session prototypes in Rmarkdown</a:t>
            </a:r>
            <a:br>
              <a:rPr lang="en-US" sz="4000" dirty="0">
                <a:solidFill>
                  <a:schemeClr val="tx2">
                    <a:lumMod val="75000"/>
                  </a:schemeClr>
                </a:solidFill>
                <a:latin typeface="MS Gothic"/>
                <a:ea typeface="MS Gothic"/>
                <a:cs typeface="MS Gothic"/>
              </a:rPr>
            </a:br>
            <a:r>
              <a:rPr lang="en-US" sz="4000" dirty="0">
                <a:solidFill>
                  <a:schemeClr val="tx2">
                    <a:lumMod val="75000"/>
                  </a:schemeClr>
                </a:solidFill>
                <a:latin typeface="MS Gothic"/>
                <a:ea typeface="MS Gothic"/>
                <a:cs typeface="MS Gothic"/>
              </a:rPr>
              <a:t>		https://github/lzim/teampsd</a:t>
            </a:r>
          </a:p>
        </p:txBody>
      </p:sp>
      <p:sp>
        <p:nvSpPr>
          <p:cNvPr id="8" name="TextBox 7"/>
          <p:cNvSpPr txBox="1"/>
          <p:nvPr/>
        </p:nvSpPr>
        <p:spPr>
          <a:xfrm>
            <a:off x="145147" y="1981200"/>
            <a:ext cx="9052478" cy="2862322"/>
          </a:xfrm>
          <a:prstGeom prst="rect">
            <a:avLst/>
          </a:prstGeom>
          <a:noFill/>
        </p:spPr>
        <p:txBody>
          <a:bodyPr wrap="none" rtlCol="0">
            <a:spAutoFit/>
          </a:bodyPr>
          <a:lstStyle/>
          <a:p>
            <a:r>
              <a:rPr lang="en-US" sz="3000" b="1" dirty="0">
                <a:latin typeface="Century Gothic"/>
                <a:cs typeface="Century Gothic"/>
              </a:rPr>
              <a:t>Four simulation models have been developed </a:t>
            </a:r>
          </a:p>
          <a:p>
            <a:r>
              <a:rPr lang="en-US" sz="3000" dirty="0">
                <a:latin typeface="Century Gothic"/>
                <a:cs typeface="Century Gothic"/>
              </a:rPr>
              <a:t>Lessons that can be learned in 1 team meeting:</a:t>
            </a:r>
          </a:p>
          <a:p>
            <a:pPr marL="914400" lvl="1" indent="-457200">
              <a:buFont typeface="+mj-lt"/>
              <a:buAutoNum type="arabicPeriod"/>
            </a:pPr>
            <a:r>
              <a:rPr lang="en-US" sz="3000" dirty="0">
                <a:latin typeface="Century Gothic"/>
                <a:cs typeface="Century Gothic"/>
              </a:rPr>
              <a:t>Care Coordination </a:t>
            </a:r>
          </a:p>
          <a:p>
            <a:pPr marL="914400" lvl="1" indent="-457200">
              <a:buFont typeface="+mj-lt"/>
              <a:buAutoNum type="arabicPeriod"/>
            </a:pPr>
            <a:r>
              <a:rPr lang="en-US" sz="3000" dirty="0">
                <a:latin typeface="Century Gothic"/>
                <a:cs typeface="Century Gothic"/>
              </a:rPr>
              <a:t>Medication Management &amp; EBPharm</a:t>
            </a:r>
          </a:p>
          <a:p>
            <a:pPr marL="914400" lvl="1" indent="-457200">
              <a:buFont typeface="+mj-lt"/>
              <a:buAutoNum type="arabicPeriod"/>
            </a:pPr>
            <a:r>
              <a:rPr lang="en-US" sz="3000" dirty="0">
                <a:latin typeface="Century Gothic"/>
                <a:cs typeface="Century Gothic"/>
              </a:rPr>
              <a:t>Psychotherapy &amp; EBPharm</a:t>
            </a:r>
          </a:p>
          <a:p>
            <a:pPr marL="914400" lvl="1" indent="-457200">
              <a:buFont typeface="+mj-lt"/>
              <a:buAutoNum type="arabicPeriod"/>
            </a:pPr>
            <a:r>
              <a:rPr lang="en-US" sz="3000" dirty="0">
                <a:latin typeface="Century Gothic"/>
                <a:cs typeface="Century Gothic"/>
              </a:rPr>
              <a:t>Aggregate Model “Putting it all Together”</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7882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320" y="381000"/>
            <a:ext cx="8763280" cy="994172"/>
          </a:xfrm>
        </p:spPr>
        <p:txBody>
          <a:bodyPr>
            <a:normAutofit fontScale="90000"/>
          </a:bodyPr>
          <a:lstStyle/>
          <a:p>
            <a:r>
              <a:rPr lang="en-US" sz="3300" dirty="0">
                <a:solidFill>
                  <a:schemeClr val="tx2"/>
                </a:solidFill>
                <a:latin typeface="MS Gothic" panose="020B0609070205080204" pitchFamily="49" charset="-128"/>
                <a:ea typeface="MS Gothic" panose="020B0609070205080204" pitchFamily="49" charset="-128"/>
              </a:rPr>
              <a:t>OSI/VERC and NCPTSD/ OMHSP developed a site for reviewing data used in team simulations</a:t>
            </a:r>
            <a:r>
              <a:rPr lang="en-US" dirty="0"/>
              <a:t>. </a:t>
            </a:r>
          </a:p>
        </p:txBody>
      </p:sp>
      <p:sp>
        <p:nvSpPr>
          <p:cNvPr id="5" name="TextBox 4"/>
          <p:cNvSpPr txBox="1"/>
          <p:nvPr/>
        </p:nvSpPr>
        <p:spPr>
          <a:xfrm>
            <a:off x="108355" y="5446693"/>
            <a:ext cx="8883246" cy="954107"/>
          </a:xfrm>
          <a:prstGeom prst="rect">
            <a:avLst/>
          </a:prstGeom>
          <a:noFill/>
        </p:spPr>
        <p:txBody>
          <a:bodyPr wrap="square" rtlCol="0">
            <a:spAutoFit/>
          </a:bodyPr>
          <a:lstStyle/>
          <a:p>
            <a:pPr marL="214313" indent="-214313">
              <a:buFont typeface="Arial" panose="020B0604020202020204" pitchFamily="34" charset="0"/>
              <a:buChar char="•"/>
            </a:pPr>
            <a:r>
              <a:rPr lang="en-US" sz="1400" dirty="0">
                <a:latin typeface="Century Gothic" panose="020B0502020202020204" pitchFamily="34" charset="0"/>
              </a:rPr>
              <a:t>VA Office of Strategic Integration (OSI) and Veterans Engineering Resource Center (VERC)</a:t>
            </a:r>
          </a:p>
          <a:p>
            <a:pPr marL="214313" indent="-214313">
              <a:buFont typeface="Arial" panose="020B0604020202020204" pitchFamily="34" charset="0"/>
              <a:buChar char="•"/>
            </a:pPr>
            <a:r>
              <a:rPr lang="en-US" sz="1400" dirty="0">
                <a:latin typeface="Century Gothic" panose="020B0502020202020204" pitchFamily="34" charset="0"/>
              </a:rPr>
              <a:t>National Center for PTSD (NCPTSD) and Office of Mental Health and Suicide Prevention (OMHSP)</a:t>
            </a:r>
          </a:p>
          <a:p>
            <a:pPr marL="214313" indent="-214313">
              <a:buFont typeface="Arial" panose="020B0604020202020204" pitchFamily="34" charset="0"/>
              <a:buChar char="•"/>
            </a:pPr>
            <a:r>
              <a:rPr lang="en-US" sz="1400" dirty="0">
                <a:latin typeface="Century Gothic" panose="020B0502020202020204" pitchFamily="34" charset="0"/>
              </a:rPr>
              <a:t>The data and code have been developed for consistency with other OMHSP dashboards and quality metrics, such as SAIL.</a:t>
            </a:r>
          </a:p>
        </p:txBody>
      </p:sp>
      <p:pic>
        <p:nvPicPr>
          <p:cNvPr id="7" name="Picture 6"/>
          <p:cNvPicPr>
            <a:picLocks noChangeAspect="1"/>
          </p:cNvPicPr>
          <p:nvPr/>
        </p:nvPicPr>
        <p:blipFill>
          <a:blip r:embed="rId2"/>
          <a:stretch>
            <a:fillRect/>
          </a:stretch>
        </p:blipFill>
        <p:spPr>
          <a:xfrm>
            <a:off x="253603" y="2128838"/>
            <a:ext cx="8636794" cy="2600325"/>
          </a:xfrm>
          <a:prstGeom prst="rect">
            <a:avLst/>
          </a:prstGeom>
        </p:spPr>
      </p:pic>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EC9687-5258-4455-B323-CE1330B5F336}" type="slidenum">
              <a:rPr lang="en-US" smtClean="0"/>
              <a:t>58</a:t>
            </a:fld>
            <a:endParaRPr lang="en-US" dirty="0"/>
          </a:p>
        </p:txBody>
      </p:sp>
    </p:spTree>
    <p:extLst>
      <p:ext uri="{BB962C8B-B14F-4D97-AF65-F5344CB8AC3E}">
        <p14:creationId xmlns:p14="http://schemas.microsoft.com/office/powerpoint/2010/main" val="430303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69062"/>
            <a:ext cx="9144000" cy="3087859"/>
          </a:xfrm>
          <a:prstGeom prst="rect">
            <a:avLst/>
          </a:prstGeom>
        </p:spPr>
      </p:pic>
      <p:sp>
        <p:nvSpPr>
          <p:cNvPr id="3" name="Title 2"/>
          <p:cNvSpPr>
            <a:spLocks noGrp="1"/>
          </p:cNvSpPr>
          <p:nvPr>
            <p:ph type="title"/>
          </p:nvPr>
        </p:nvSpPr>
        <p:spPr>
          <a:xfrm>
            <a:off x="838200" y="152400"/>
            <a:ext cx="7886700" cy="994172"/>
          </a:xfrm>
        </p:spPr>
        <p:txBody>
          <a:bodyPr>
            <a:noAutofit/>
          </a:bodyPr>
          <a:lstStyle/>
          <a:p>
            <a:r>
              <a:rPr lang="en-US" sz="3000" dirty="0">
                <a:solidFill>
                  <a:schemeClr val="tx2"/>
                </a:solidFill>
                <a:latin typeface="MS Gothic" panose="020B0609070205080204" pitchFamily="49" charset="-128"/>
                <a:ea typeface="MS Gothic" panose="020B0609070205080204" pitchFamily="49" charset="-128"/>
              </a:rPr>
              <a:t>Dynamic Data Tool for Reviewing Data Used in Simulation Model</a:t>
            </a:r>
          </a:p>
        </p:txBody>
      </p:sp>
      <p:sp>
        <p:nvSpPr>
          <p:cNvPr id="5" name="TextBox 4"/>
          <p:cNvSpPr txBox="1"/>
          <p:nvPr/>
        </p:nvSpPr>
        <p:spPr>
          <a:xfrm>
            <a:off x="74434" y="5402976"/>
            <a:ext cx="8917165" cy="523220"/>
          </a:xfrm>
          <a:prstGeom prst="rect">
            <a:avLst/>
          </a:prstGeom>
          <a:noFill/>
        </p:spPr>
        <p:txBody>
          <a:bodyPr wrap="square" rtlCol="0">
            <a:spAutoFit/>
          </a:bodyPr>
          <a:lstStyle/>
          <a:p>
            <a:r>
              <a:rPr lang="en-US" sz="1400" dirty="0">
                <a:latin typeface="Century Gothic" panose="020B0502020202020204" pitchFamily="34" charset="0"/>
              </a:rPr>
              <a:t>Providers can select the clinic “grids” that make up the dataset they want to explore.  </a:t>
            </a:r>
          </a:p>
          <a:p>
            <a:r>
              <a:rPr lang="en-US" sz="1400" dirty="0">
                <a:latin typeface="Century Gothic" panose="020B0502020202020204" pitchFamily="34" charset="0"/>
              </a:rPr>
              <a:t>There may be a preset set up already, such as the telephone encounters presented here.</a:t>
            </a:r>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59</a:t>
            </a:fld>
            <a:endParaRPr lang="en-US" dirty="0"/>
          </a:p>
        </p:txBody>
      </p:sp>
    </p:spTree>
    <p:extLst>
      <p:ext uri="{BB962C8B-B14F-4D97-AF65-F5344CB8AC3E}">
        <p14:creationId xmlns:p14="http://schemas.microsoft.com/office/powerpoint/2010/main" val="280141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0" y="152400"/>
            <a:ext cx="9144000" cy="18288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lumMod val="75000"/>
                  </a:schemeClr>
                </a:solidFill>
                <a:latin typeface="MS Gothic"/>
                <a:ea typeface="MS Gothic"/>
                <a:cs typeface="MS Gothic"/>
              </a:rPr>
              <a:t>There is strong evidence for </a:t>
            </a:r>
          </a:p>
          <a:p>
            <a:r>
              <a:rPr lang="en-US" dirty="0">
                <a:solidFill>
                  <a:schemeClr val="tx2">
                    <a:lumMod val="75000"/>
                  </a:schemeClr>
                </a:solidFill>
                <a:latin typeface="MS Gothic"/>
                <a:ea typeface="MS Gothic"/>
                <a:cs typeface="MS Gothic"/>
              </a:rPr>
              <a:t>the best practices to meet patient needs in VA.</a:t>
            </a:r>
          </a:p>
        </p:txBody>
      </p:sp>
      <p:sp>
        <p:nvSpPr>
          <p:cNvPr id="4" name="Content Placeholder 3"/>
          <p:cNvSpPr>
            <a:spLocks noGrp="1"/>
          </p:cNvSpPr>
          <p:nvPr>
            <p:ph idx="1"/>
          </p:nvPr>
        </p:nvSpPr>
        <p:spPr>
          <a:xfrm>
            <a:off x="152400" y="1676400"/>
            <a:ext cx="8839200" cy="5029200"/>
          </a:xfrm>
        </p:spPr>
        <p:txBody>
          <a:bodyPr>
            <a:normAutofit/>
          </a:bodyPr>
          <a:lstStyle/>
          <a:p>
            <a:r>
              <a:rPr lang="en-US" altLang="en-US" dirty="0">
                <a:solidFill>
                  <a:srgbClr val="000000"/>
                </a:solidFill>
                <a:latin typeface="Century Gothic" pitchFamily="34" charset="0"/>
              </a:rPr>
              <a:t>Evidence-based Psychotherapy (EBPsy)</a:t>
            </a:r>
          </a:p>
          <a:p>
            <a:r>
              <a:rPr lang="en-US" altLang="en-US" dirty="0">
                <a:solidFill>
                  <a:srgbClr val="000000"/>
                </a:solidFill>
                <a:latin typeface="Century Gothic" pitchFamily="34" charset="0"/>
              </a:rPr>
              <a:t>Evidence-based Pharmacotherapy (EBPharm)</a:t>
            </a:r>
          </a:p>
          <a:p>
            <a:pPr lvl="1"/>
            <a:r>
              <a:rPr lang="en-US" altLang="en-US" dirty="0">
                <a:solidFill>
                  <a:srgbClr val="000000"/>
                </a:solidFill>
                <a:latin typeface="Century Gothic" pitchFamily="34" charset="0"/>
              </a:rPr>
              <a:t>reduce PTSD</a:t>
            </a:r>
            <a:r>
              <a:rPr lang="en-US" altLang="en-US" baseline="30000" dirty="0">
                <a:solidFill>
                  <a:srgbClr val="000000"/>
                </a:solidFill>
                <a:latin typeface="Century Gothic" pitchFamily="34" charset="0"/>
              </a:rPr>
              <a:t> </a:t>
            </a:r>
            <a:r>
              <a:rPr lang="en-US" altLang="en-US" dirty="0">
                <a:solidFill>
                  <a:srgbClr val="000000"/>
                </a:solidFill>
                <a:latin typeface="Century Gothic" pitchFamily="34" charset="0"/>
              </a:rPr>
              <a:t>and depression symptoms, reduce alcohol or opiate use</a:t>
            </a:r>
            <a:endParaRPr lang="en-US" altLang="en-US" baseline="30000" dirty="0">
              <a:solidFill>
                <a:srgbClr val="000000"/>
              </a:solidFill>
              <a:latin typeface="Century Gothic" pitchFamily="34" charset="0"/>
            </a:endParaRPr>
          </a:p>
          <a:p>
            <a:pPr lvl="1"/>
            <a:r>
              <a:rPr lang="en-US" altLang="en-US" dirty="0">
                <a:solidFill>
                  <a:srgbClr val="000000"/>
                </a:solidFill>
                <a:latin typeface="Century Gothic" pitchFamily="34" charset="0"/>
              </a:rPr>
              <a:t>reduce risk of chronic impairment, relapse, suicide and overdose.</a:t>
            </a:r>
          </a:p>
          <a:p>
            <a:r>
              <a:rPr lang="en-US" altLang="en-US" b="1" dirty="0">
                <a:solidFill>
                  <a:srgbClr val="000000"/>
                </a:solidFill>
                <a:latin typeface="Century Gothic" pitchFamily="34" charset="0"/>
              </a:rPr>
              <a:t>Model(s) Problem: “Limited EBP reach”</a:t>
            </a:r>
          </a:p>
          <a:p>
            <a:pPr lvl="1"/>
            <a:r>
              <a:rPr lang="en-US" altLang="en-US" dirty="0">
                <a:solidFill>
                  <a:srgbClr val="000000"/>
                </a:solidFill>
                <a:latin typeface="Century Gothic" pitchFamily="34" charset="0"/>
              </a:rPr>
              <a:t>~5-30% of eligible patient populations</a:t>
            </a:r>
          </a:p>
        </p:txBody>
      </p:sp>
      <p:sp>
        <p:nvSpPr>
          <p:cNvPr id="3" name="Slide Number Placeholder 2"/>
          <p:cNvSpPr>
            <a:spLocks noGrp="1"/>
          </p:cNvSpPr>
          <p:nvPr>
            <p:ph type="sldNum" sz="quarter" idx="12"/>
          </p:nvPr>
        </p:nvSpPr>
        <p:spPr/>
        <p:txBody>
          <a:bodyPr/>
          <a:lstStyle/>
          <a:p>
            <a:fld id="{10EC9687-5258-4455-B323-CE1330B5F336}"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7148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705" y="457200"/>
            <a:ext cx="7886700" cy="994172"/>
          </a:xfrm>
        </p:spPr>
        <p:txBody>
          <a:bodyPr>
            <a:normAutofit fontScale="90000"/>
          </a:bodyPr>
          <a:lstStyle/>
          <a:p>
            <a:r>
              <a:rPr lang="en-US" sz="3300" dirty="0">
                <a:solidFill>
                  <a:schemeClr val="tx2"/>
                </a:solidFill>
                <a:latin typeface="MS Gothic" panose="020B0609070205080204" pitchFamily="49" charset="-128"/>
                <a:ea typeface="MS Gothic" panose="020B0609070205080204" pitchFamily="49" charset="-128"/>
              </a:rPr>
              <a:t>Data Used in Simulation Model is Graphically Displayed as Trends over Time for the Team.</a:t>
            </a:r>
          </a:p>
        </p:txBody>
      </p:sp>
      <p:sp>
        <p:nvSpPr>
          <p:cNvPr id="5" name="TextBox 4"/>
          <p:cNvSpPr txBox="1"/>
          <p:nvPr/>
        </p:nvSpPr>
        <p:spPr>
          <a:xfrm>
            <a:off x="74435" y="5402976"/>
            <a:ext cx="9069565" cy="738664"/>
          </a:xfrm>
          <a:prstGeom prst="rect">
            <a:avLst/>
          </a:prstGeom>
          <a:noFill/>
        </p:spPr>
        <p:txBody>
          <a:bodyPr wrap="square" rtlCol="0">
            <a:spAutoFit/>
          </a:bodyPr>
          <a:lstStyle/>
          <a:p>
            <a:r>
              <a:rPr lang="en-US" sz="1400" dirty="0">
                <a:latin typeface="Century Gothic" panose="020B0502020202020204" pitchFamily="34" charset="0"/>
              </a:rPr>
              <a:t>This shows that  the Telehealth team has been serving an increasing number of patients in which the visits (all encounter types shown) listed PTSD or depression as a primary or secondary diagnosis.  Providers can filter to different views.</a:t>
            </a:r>
          </a:p>
        </p:txBody>
      </p:sp>
      <p:pic>
        <p:nvPicPr>
          <p:cNvPr id="4" name="Picture 3"/>
          <p:cNvPicPr>
            <a:picLocks noChangeAspect="1"/>
          </p:cNvPicPr>
          <p:nvPr/>
        </p:nvPicPr>
        <p:blipFill>
          <a:blip r:embed="rId2"/>
          <a:stretch>
            <a:fillRect/>
          </a:stretch>
        </p:blipFill>
        <p:spPr>
          <a:xfrm>
            <a:off x="780021" y="1773950"/>
            <a:ext cx="7408069" cy="3629025"/>
          </a:xfrm>
          <a:prstGeom prst="rect">
            <a:avLst/>
          </a:prstGeom>
        </p:spPr>
      </p:pic>
      <p:sp>
        <p:nvSpPr>
          <p:cNvPr id="2" name="Footer Placeholder 1"/>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60</a:t>
            </a:fld>
            <a:endParaRPr lang="en-US" dirty="0"/>
          </a:p>
        </p:txBody>
      </p:sp>
    </p:spTree>
    <p:extLst>
      <p:ext uri="{BB962C8B-B14F-4D97-AF65-F5344CB8AC3E}">
        <p14:creationId xmlns:p14="http://schemas.microsoft.com/office/powerpoint/2010/main" val="3082010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77428"/>
            <a:ext cx="9144000" cy="994172"/>
          </a:xfrm>
        </p:spPr>
        <p:txBody>
          <a:bodyPr>
            <a:noAutofit/>
          </a:bodyPr>
          <a:lstStyle/>
          <a:p>
            <a:r>
              <a:rPr lang="en-US" sz="3000" dirty="0">
                <a:solidFill>
                  <a:schemeClr val="tx2"/>
                </a:solidFill>
                <a:latin typeface="MS Gothic" panose="020B0609070205080204" pitchFamily="49" charset="-128"/>
                <a:ea typeface="MS Gothic" panose="020B0609070205080204" pitchFamily="49" charset="-128"/>
              </a:rPr>
              <a:t>Trends Graphs also produce searchable reports.</a:t>
            </a:r>
          </a:p>
        </p:txBody>
      </p:sp>
      <p:sp>
        <p:nvSpPr>
          <p:cNvPr id="5" name="TextBox 4"/>
          <p:cNvSpPr txBox="1"/>
          <p:nvPr/>
        </p:nvSpPr>
        <p:spPr>
          <a:xfrm>
            <a:off x="495776" y="1960984"/>
            <a:ext cx="8152448" cy="4178067"/>
          </a:xfrm>
          <a:prstGeom prst="rect">
            <a:avLst/>
          </a:prstGeom>
          <a:noFill/>
        </p:spPr>
        <p:txBody>
          <a:bodyPr wrap="square" rtlCol="0">
            <a:spAutoFit/>
          </a:bodyPr>
          <a:lstStyle/>
          <a:p>
            <a:r>
              <a:rPr lang="en-US" sz="2400" dirty="0">
                <a:latin typeface="Century Gothic" panose="020B0502020202020204" pitchFamily="34" charset="0"/>
              </a:rPr>
              <a:t>Teams can discuss graphs and reports during team huddles for </a:t>
            </a:r>
            <a:r>
              <a:rPr lang="en-US" sz="2400" u="sng" dirty="0">
                <a:latin typeface="Century Gothic" panose="020B0502020202020204" pitchFamily="34" charset="0"/>
              </a:rPr>
              <a:t>care coordination decisions</a:t>
            </a:r>
            <a:r>
              <a:rPr lang="en-US" sz="2400" dirty="0">
                <a:latin typeface="Century Gothic" panose="020B0502020202020204" pitchFamily="34" charset="0"/>
              </a:rPr>
              <a:t> and for </a:t>
            </a:r>
            <a:r>
              <a:rPr lang="en-US" sz="2400" u="sng" dirty="0">
                <a:latin typeface="Century Gothic" panose="020B0502020202020204" pitchFamily="34" charset="0"/>
              </a:rPr>
              <a:t>quality improvement</a:t>
            </a:r>
            <a:r>
              <a:rPr lang="en-US" sz="2400" dirty="0">
                <a:latin typeface="Century Gothic" panose="020B0502020202020204" pitchFamily="34" charset="0"/>
              </a:rPr>
              <a:t>.</a:t>
            </a:r>
          </a:p>
          <a:p>
            <a:endParaRPr lang="en-US" dirty="0">
              <a:latin typeface="Century Gothic" panose="020B0502020202020204" pitchFamily="34" charset="0"/>
            </a:endParaRPr>
          </a:p>
          <a:p>
            <a:pPr marL="214313" indent="-214313">
              <a:buFont typeface="Arial" panose="020B0604020202020204" pitchFamily="34" charset="0"/>
              <a:buChar char="•"/>
            </a:pPr>
            <a:r>
              <a:rPr lang="en-US" dirty="0">
                <a:latin typeface="Century Gothic" panose="020B0502020202020204" pitchFamily="34" charset="0"/>
              </a:rPr>
              <a:t>Providers review data, and have the ability to drill-down </a:t>
            </a:r>
            <a:r>
              <a:rPr lang="en-US" u="sng" dirty="0">
                <a:latin typeface="Century Gothic" panose="020B0502020202020204" pitchFamily="34" charset="0"/>
              </a:rPr>
              <a:t>to individual patient data</a:t>
            </a:r>
            <a:r>
              <a:rPr lang="en-US" dirty="0">
                <a:latin typeface="Century Gothic" panose="020B0502020202020204" pitchFamily="34" charset="0"/>
              </a:rPr>
              <a:t> </a:t>
            </a:r>
          </a:p>
          <a:p>
            <a:pPr marL="214313" indent="-214313">
              <a:buFont typeface="Arial" panose="020B0604020202020204" pitchFamily="34" charset="0"/>
              <a:buChar char="•"/>
            </a:pPr>
            <a:r>
              <a:rPr lang="en-US" dirty="0">
                <a:latin typeface="Century Gothic" panose="020B0502020202020204" pitchFamily="34" charset="0"/>
              </a:rPr>
              <a:t>This afford strengths for</a:t>
            </a:r>
          </a:p>
          <a:p>
            <a:pPr marL="557213" lvl="1" indent="-214313">
              <a:buFont typeface="Arial" panose="020B0604020202020204" pitchFamily="34" charset="0"/>
              <a:buChar char="•"/>
            </a:pPr>
            <a:r>
              <a:rPr lang="en-US" dirty="0">
                <a:latin typeface="Century Gothic" panose="020B0502020202020204" pitchFamily="34" charset="0"/>
              </a:rPr>
              <a:t>Improving the </a:t>
            </a:r>
            <a:r>
              <a:rPr lang="en-US" u="sng" dirty="0">
                <a:latin typeface="Century Gothic" panose="020B0502020202020204" pitchFamily="34" charset="0"/>
              </a:rPr>
              <a:t>quality of coding </a:t>
            </a:r>
            <a:r>
              <a:rPr lang="en-US" dirty="0">
                <a:latin typeface="Century Gothic" panose="020B0502020202020204" pitchFamily="34" charset="0"/>
              </a:rPr>
              <a:t>encounter, diagnosis and other EHR data through nearly real-time review</a:t>
            </a:r>
          </a:p>
          <a:p>
            <a:pPr marL="557213" lvl="1" indent="-214313">
              <a:buFont typeface="Arial" panose="020B0604020202020204" pitchFamily="34" charset="0"/>
              <a:buChar char="•"/>
            </a:pPr>
            <a:r>
              <a:rPr lang="en-US" dirty="0">
                <a:latin typeface="Century Gothic" panose="020B0502020202020204" pitchFamily="34" charset="0"/>
              </a:rPr>
              <a:t>Improving </a:t>
            </a:r>
            <a:r>
              <a:rPr lang="en-US" u="sng" dirty="0">
                <a:latin typeface="Century Gothic" panose="020B0502020202020204" pitchFamily="34" charset="0"/>
              </a:rPr>
              <a:t>provider confidence </a:t>
            </a:r>
            <a:r>
              <a:rPr lang="en-US" dirty="0">
                <a:latin typeface="Century Gothic" panose="020B0502020202020204" pitchFamily="34" charset="0"/>
              </a:rPr>
              <a:t>in the data that feeds the simulation models</a:t>
            </a:r>
          </a:p>
          <a:p>
            <a:pPr marL="557213" lvl="1" indent="-214313">
              <a:buFont typeface="Arial" panose="020B0604020202020204" pitchFamily="34" charset="0"/>
              <a:buChar char="•"/>
            </a:pPr>
            <a:r>
              <a:rPr lang="en-US" dirty="0">
                <a:latin typeface="Century Gothic" panose="020B0502020202020204" pitchFamily="34" charset="0"/>
              </a:rPr>
              <a:t>Model simulations can more precisely guide decisions when </a:t>
            </a:r>
            <a:r>
              <a:rPr lang="en-US" u="sng" dirty="0">
                <a:latin typeface="Century Gothic" panose="020B0502020202020204" pitchFamily="34" charset="0"/>
              </a:rPr>
              <a:t>parameters are a from a particular team </a:t>
            </a:r>
          </a:p>
          <a:p>
            <a:pPr marL="557213" lvl="1" indent="-214313">
              <a:buFont typeface="Arial" panose="020B0604020202020204" pitchFamily="34" charset="0"/>
              <a:buChar char="•"/>
            </a:pPr>
            <a:endParaRPr lang="en-US" sz="1350" dirty="0"/>
          </a:p>
        </p:txBody>
      </p:sp>
      <p:pic>
        <p:nvPicPr>
          <p:cNvPr id="2" name="Picture 1"/>
          <p:cNvPicPr>
            <a:picLocks noChangeAspect="1"/>
          </p:cNvPicPr>
          <p:nvPr/>
        </p:nvPicPr>
        <p:blipFill>
          <a:blip r:embed="rId2"/>
          <a:stretch>
            <a:fillRect/>
          </a:stretch>
        </p:blipFill>
        <p:spPr>
          <a:xfrm>
            <a:off x="228600" y="1424973"/>
            <a:ext cx="8686800" cy="278606"/>
          </a:xfrm>
          <a:prstGeom prst="rect">
            <a:avLst/>
          </a:prstGeom>
        </p:spPr>
      </p:pic>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61</a:t>
            </a:fld>
            <a:endParaRPr lang="en-US" dirty="0"/>
          </a:p>
        </p:txBody>
      </p:sp>
    </p:spTree>
    <p:extLst>
      <p:ext uri="{BB962C8B-B14F-4D97-AF65-F5344CB8AC3E}">
        <p14:creationId xmlns:p14="http://schemas.microsoft.com/office/powerpoint/2010/main" val="2848672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060" y="480078"/>
            <a:ext cx="8230994" cy="994172"/>
          </a:xfrm>
        </p:spPr>
        <p:txBody>
          <a:bodyPr>
            <a:noAutofit/>
          </a:bodyPr>
          <a:lstStyle/>
          <a:p>
            <a:r>
              <a:rPr lang="en-US" sz="3000" dirty="0">
                <a:solidFill>
                  <a:schemeClr val="tx2"/>
                </a:solidFill>
                <a:latin typeface="MS Gothic" panose="020B0609070205080204" pitchFamily="49" charset="-128"/>
                <a:ea typeface="MS Gothic" panose="020B0609070205080204" pitchFamily="49" charset="-128"/>
              </a:rPr>
              <a:t>Teams report that they value graphically displayed trends (peaks) of time spent with high-risk patients.</a:t>
            </a:r>
          </a:p>
        </p:txBody>
      </p:sp>
      <p:sp>
        <p:nvSpPr>
          <p:cNvPr id="5" name="TextBox 4"/>
          <p:cNvSpPr txBox="1"/>
          <p:nvPr/>
        </p:nvSpPr>
        <p:spPr>
          <a:xfrm>
            <a:off x="74434" y="5402976"/>
            <a:ext cx="8917165" cy="738664"/>
          </a:xfrm>
          <a:prstGeom prst="rect">
            <a:avLst/>
          </a:prstGeom>
          <a:noFill/>
        </p:spPr>
        <p:txBody>
          <a:bodyPr wrap="square" rtlCol="0">
            <a:spAutoFit/>
          </a:bodyPr>
          <a:lstStyle/>
          <a:p>
            <a:r>
              <a:rPr lang="en-US" sz="1400" dirty="0">
                <a:latin typeface="Century Gothic" panose="020B0502020202020204" pitchFamily="34" charset="0"/>
              </a:rPr>
              <a:t>The team can review their typical screening practices to note where gaps in quality exist.  </a:t>
            </a:r>
          </a:p>
          <a:p>
            <a:r>
              <a:rPr lang="en-US" sz="1400" dirty="0">
                <a:latin typeface="Century Gothic" panose="020B0502020202020204" pitchFamily="34" charset="0"/>
              </a:rPr>
              <a:t>They can also review the underlying report to follow-up with specific patients who require care coordination and follow-up.</a:t>
            </a:r>
          </a:p>
        </p:txBody>
      </p:sp>
      <p:pic>
        <p:nvPicPr>
          <p:cNvPr id="2" name="Picture 1"/>
          <p:cNvPicPr>
            <a:picLocks noChangeAspect="1"/>
          </p:cNvPicPr>
          <p:nvPr/>
        </p:nvPicPr>
        <p:blipFill>
          <a:blip r:embed="rId2"/>
          <a:stretch>
            <a:fillRect/>
          </a:stretch>
        </p:blipFill>
        <p:spPr>
          <a:xfrm>
            <a:off x="892097" y="2018110"/>
            <a:ext cx="7024254" cy="3291317"/>
          </a:xfrm>
          <a:prstGeom prst="rect">
            <a:avLst/>
          </a:prstGeom>
        </p:spPr>
      </p:pic>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62</a:t>
            </a:fld>
            <a:endParaRPr lang="en-US" dirty="0"/>
          </a:p>
        </p:txBody>
      </p:sp>
    </p:spTree>
    <p:extLst>
      <p:ext uri="{BB962C8B-B14F-4D97-AF65-F5344CB8AC3E}">
        <p14:creationId xmlns:p14="http://schemas.microsoft.com/office/powerpoint/2010/main" val="2076974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337" y="435967"/>
            <a:ext cx="8230994" cy="994172"/>
          </a:xfrm>
        </p:spPr>
        <p:txBody>
          <a:bodyPr>
            <a:noAutofit/>
          </a:bodyPr>
          <a:lstStyle/>
          <a:p>
            <a:r>
              <a:rPr lang="en-US" sz="3000" dirty="0">
                <a:solidFill>
                  <a:schemeClr val="tx2"/>
                </a:solidFill>
                <a:latin typeface="MS Gothic" panose="020B0609070205080204" pitchFamily="49" charset="-128"/>
                <a:ea typeface="MS Gothic" panose="020B0609070205080204" pitchFamily="49" charset="-128"/>
              </a:rPr>
              <a:t>Teams value graphical review of EBP template data, such as this Team </a:t>
            </a:r>
            <a:br>
              <a:rPr lang="en-US" sz="3000" dirty="0">
                <a:solidFill>
                  <a:schemeClr val="tx2"/>
                </a:solidFill>
                <a:latin typeface="MS Gothic" panose="020B0609070205080204" pitchFamily="49" charset="-128"/>
                <a:ea typeface="MS Gothic" panose="020B0609070205080204" pitchFamily="49" charset="-128"/>
              </a:rPr>
            </a:br>
            <a:r>
              <a:rPr lang="en-US" sz="3000" dirty="0">
                <a:solidFill>
                  <a:schemeClr val="tx2"/>
                </a:solidFill>
                <a:latin typeface="MS Gothic" panose="020B0609070205080204" pitchFamily="49" charset="-128"/>
                <a:ea typeface="MS Gothic" panose="020B0609070205080204" pitchFamily="49" charset="-128"/>
              </a:rPr>
              <a:t>Prolonged Exposure graph.</a:t>
            </a:r>
          </a:p>
        </p:txBody>
      </p:sp>
      <p:sp>
        <p:nvSpPr>
          <p:cNvPr id="5" name="TextBox 4"/>
          <p:cNvSpPr txBox="1"/>
          <p:nvPr/>
        </p:nvSpPr>
        <p:spPr>
          <a:xfrm>
            <a:off x="74435" y="5631576"/>
            <a:ext cx="8917165" cy="540624"/>
          </a:xfrm>
          <a:prstGeom prst="rect">
            <a:avLst/>
          </a:prstGeom>
          <a:noFill/>
        </p:spPr>
        <p:txBody>
          <a:bodyPr wrap="square" rtlCol="0">
            <a:spAutoFit/>
          </a:bodyPr>
          <a:lstStyle/>
          <a:p>
            <a:r>
              <a:rPr lang="en-US" sz="1400" dirty="0">
                <a:latin typeface="Century Gothic" panose="020B0502020202020204" pitchFamily="34" charset="0"/>
              </a:rPr>
              <a:t>The team can review EBP delivery to determine where gaps in continuity exist.  They can also filter and review the underlying report to review specific patients and where they are in their treatment.</a:t>
            </a:r>
          </a:p>
        </p:txBody>
      </p:sp>
      <p:pic>
        <p:nvPicPr>
          <p:cNvPr id="4" name="Picture 3"/>
          <p:cNvPicPr>
            <a:picLocks noChangeAspect="1"/>
          </p:cNvPicPr>
          <p:nvPr/>
        </p:nvPicPr>
        <p:blipFill>
          <a:blip r:embed="rId2"/>
          <a:stretch>
            <a:fillRect/>
          </a:stretch>
        </p:blipFill>
        <p:spPr>
          <a:xfrm>
            <a:off x="507424" y="1982455"/>
            <a:ext cx="7806820" cy="3253913"/>
          </a:xfrm>
          <a:prstGeom prst="rect">
            <a:avLst/>
          </a:prstGeom>
        </p:spPr>
      </p:pic>
      <p:sp>
        <p:nvSpPr>
          <p:cNvPr id="2" name="Footer Placeholder 1"/>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EC9687-5258-4455-B323-CE1330B5F336}" type="slidenum">
              <a:rPr lang="en-US" smtClean="0"/>
              <a:t>63</a:t>
            </a:fld>
            <a:endParaRPr lang="en-US" dirty="0"/>
          </a:p>
        </p:txBody>
      </p:sp>
    </p:spTree>
    <p:extLst>
      <p:ext uri="{BB962C8B-B14F-4D97-AF65-F5344CB8AC3E}">
        <p14:creationId xmlns:p14="http://schemas.microsoft.com/office/powerpoint/2010/main" val="2372330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EC9687-5258-4455-B323-CE1330B5F336}" type="slidenum">
              <a:rPr lang="en-US" smtClean="0"/>
              <a:t>64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1489134"/>
              </p:ext>
            </p:extLst>
          </p:nvPr>
        </p:nvGraphicFramePr>
        <p:xfrm>
          <a:off x="228600" y="533400"/>
          <a:ext cx="8763000" cy="5714998"/>
        </p:xfrm>
        <a:graphic>
          <a:graphicData uri="http://schemas.openxmlformats.org/drawingml/2006/table">
            <a:tbl>
              <a:tblPr firstRow="1" firstCol="1" bandRow="1">
                <a:tableStyleId>{5C22544A-7EE6-4342-B048-85BDC9FD1C3A}</a:tableStyleId>
              </a:tblPr>
              <a:tblGrid>
                <a:gridCol w="4313522">
                  <a:extLst>
                    <a:ext uri="{9D8B030D-6E8A-4147-A177-3AD203B41FA5}">
                      <a16:colId xmlns:a16="http://schemas.microsoft.com/office/drawing/2014/main" val="3351097785"/>
                    </a:ext>
                  </a:extLst>
                </a:gridCol>
                <a:gridCol w="4449478">
                  <a:extLst>
                    <a:ext uri="{9D8B030D-6E8A-4147-A177-3AD203B41FA5}">
                      <a16:colId xmlns:a16="http://schemas.microsoft.com/office/drawing/2014/main" val="750456264"/>
                    </a:ext>
                  </a:extLst>
                </a:gridCol>
              </a:tblGrid>
              <a:tr h="1215957">
                <a:tc gridSpan="2">
                  <a:txBody>
                    <a:bodyPr/>
                    <a:lstStyle/>
                    <a:p>
                      <a:pPr marL="0" marR="0" algn="ctr">
                        <a:spcBef>
                          <a:spcPts val="0"/>
                        </a:spcBef>
                        <a:spcAft>
                          <a:spcPts val="0"/>
                        </a:spcAft>
                      </a:pPr>
                      <a:r>
                        <a:rPr lang="en-US" sz="3000" dirty="0">
                          <a:solidFill>
                            <a:schemeClr val="tx2"/>
                          </a:solidFill>
                          <a:effectLst/>
                          <a:latin typeface="MS Gothic" panose="020B0609070205080204" pitchFamily="49" charset="-128"/>
                          <a:ea typeface="MS Gothic" panose="020B0609070205080204" pitchFamily="49" charset="-128"/>
                        </a:rPr>
                        <a:t>PSD Modeling Approaches for Building Consensus and Commitment for System Changes</a:t>
                      </a:r>
                      <a:endParaRPr lang="en-US" sz="3000" dirty="0">
                        <a:solidFill>
                          <a:schemeClr val="tx2"/>
                        </a:solidFill>
                        <a:effectLst/>
                        <a:latin typeface="MS Gothic" panose="020B0609070205080204" pitchFamily="49" charset="-128"/>
                        <a:ea typeface="MS Gothic" panose="020B0609070205080204" pitchFamily="49" charset="-128"/>
                        <a:cs typeface="Times New Roman" panose="02020603050405020304" pitchFamily="18" charset="0"/>
                      </a:endParaRPr>
                    </a:p>
                  </a:txBody>
                  <a:tcPr marL="68580" marR="68580" marT="0" marB="0" anchor="ctr">
                    <a:solidFill>
                      <a:schemeClr val="bg1"/>
                    </a:solidFill>
                  </a:tcPr>
                </a:tc>
                <a:tc hMerge="1">
                  <a:txBody>
                    <a:bodyPr/>
                    <a:lstStyle/>
                    <a:p>
                      <a:endParaRPr lang="en-US"/>
                    </a:p>
                  </a:txBody>
                  <a:tcPr/>
                </a:tc>
                <a:extLst>
                  <a:ext uri="{0D108BD9-81ED-4DB2-BD59-A6C34878D82A}">
                    <a16:rowId xmlns:a16="http://schemas.microsoft.com/office/drawing/2014/main" val="1350900301"/>
                  </a:ext>
                </a:extLst>
              </a:tr>
              <a:tr h="810638">
                <a:tc>
                  <a:txBody>
                    <a:bodyPr/>
                    <a:lstStyle/>
                    <a:p>
                      <a:pPr marL="0" marR="0" algn="l">
                        <a:spcBef>
                          <a:spcPts val="0"/>
                        </a:spcBef>
                        <a:spcAft>
                          <a:spcPts val="0"/>
                        </a:spcAft>
                      </a:pPr>
                      <a:r>
                        <a:rPr lang="en-US" sz="2000" dirty="0">
                          <a:effectLst/>
                          <a:latin typeface="Century Gothic" panose="020B0502020202020204" pitchFamily="34" charset="0"/>
                        </a:rPr>
                        <a:t>Provide information about the local need for change</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effectLst/>
                          <a:latin typeface="Century Gothic" panose="020B0502020202020204" pitchFamily="34" charset="0"/>
                        </a:rPr>
                        <a:t>Show the system behavior reference mode (quality gap)</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7608632"/>
                  </a:ext>
                </a:extLst>
              </a:tr>
              <a:tr h="1215957">
                <a:tc>
                  <a:txBody>
                    <a:bodyPr/>
                    <a:lstStyle/>
                    <a:p>
                      <a:pPr marL="0" marR="0" algn="l">
                        <a:spcBef>
                          <a:spcPts val="0"/>
                        </a:spcBef>
                        <a:spcAft>
                          <a:spcPts val="0"/>
                        </a:spcAft>
                      </a:pPr>
                      <a:r>
                        <a:rPr lang="en-US" sz="2000" dirty="0">
                          <a:effectLst/>
                          <a:latin typeface="Century Gothic" panose="020B0502020202020204" pitchFamily="34" charset="0"/>
                        </a:rPr>
                        <a:t>Identify</a:t>
                      </a:r>
                      <a:r>
                        <a:rPr lang="en-US" sz="2000" baseline="0" dirty="0">
                          <a:effectLst/>
                          <a:latin typeface="Century Gothic" panose="020B0502020202020204" pitchFamily="34" charset="0"/>
                        </a:rPr>
                        <a:t> </a:t>
                      </a:r>
                      <a:r>
                        <a:rPr lang="en-US" sz="2000" dirty="0">
                          <a:effectLst/>
                          <a:latin typeface="Century Gothic" panose="020B0502020202020204" pitchFamily="34" charset="0"/>
                        </a:rPr>
                        <a:t>demands/resources/constraints driving quality gaps</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effectLst/>
                          <a:latin typeface="Century Gothic" panose="020B0502020202020204" pitchFamily="34" charset="0"/>
                        </a:rPr>
                        <a:t>Explore tradeoffs and mechanisms of system behaviors</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108828559"/>
                  </a:ext>
                </a:extLst>
              </a:tr>
              <a:tr h="810638">
                <a:tc>
                  <a:txBody>
                    <a:bodyPr/>
                    <a:lstStyle/>
                    <a:p>
                      <a:pPr marL="0" marR="0" algn="l">
                        <a:spcBef>
                          <a:spcPts val="0"/>
                        </a:spcBef>
                        <a:spcAft>
                          <a:spcPts val="0"/>
                        </a:spcAft>
                      </a:pPr>
                      <a:r>
                        <a:rPr lang="en-US" sz="2000" dirty="0">
                          <a:effectLst/>
                          <a:latin typeface="Century Gothic" panose="020B0502020202020204" pitchFamily="34" charset="0"/>
                        </a:rPr>
                        <a:t>Explore how changes will impact frontline staff and patients</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effectLst/>
                          <a:latin typeface="Century Gothic" panose="020B0502020202020204" pitchFamily="34" charset="0"/>
                        </a:rPr>
                        <a:t>Simulate QI changes proposed by staff using local data</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451358338"/>
                  </a:ext>
                </a:extLst>
              </a:tr>
              <a:tr h="810638">
                <a:tc>
                  <a:txBody>
                    <a:bodyPr/>
                    <a:lstStyle/>
                    <a:p>
                      <a:pPr marL="0" marR="0" algn="l">
                        <a:spcBef>
                          <a:spcPts val="0"/>
                        </a:spcBef>
                        <a:spcAft>
                          <a:spcPts val="0"/>
                        </a:spcAft>
                      </a:pPr>
                      <a:r>
                        <a:rPr lang="en-US" sz="2000" dirty="0">
                          <a:effectLst/>
                          <a:latin typeface="Century Gothic" panose="020B0502020202020204" pitchFamily="34" charset="0"/>
                        </a:rPr>
                        <a:t>Use accessible tools for selecting and sharing the best changes</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000" dirty="0">
                          <a:effectLst/>
                          <a:latin typeface="Century Gothic" panose="020B0502020202020204" pitchFamily="34" charset="0"/>
                        </a:rPr>
                        <a:t>Interactive, Online Data Visualization, Simulation Tools</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58551257"/>
                  </a:ext>
                </a:extLst>
              </a:tr>
              <a:tr h="851170">
                <a:tc gridSpan="2">
                  <a:txBody>
                    <a:bodyPr/>
                    <a:lstStyle/>
                    <a:p>
                      <a:pPr marL="0" marR="0" algn="l">
                        <a:spcBef>
                          <a:spcPts val="0"/>
                        </a:spcBef>
                        <a:spcAft>
                          <a:spcPts val="0"/>
                        </a:spcAft>
                      </a:pPr>
                      <a:r>
                        <a:rPr lang="en-US" sz="1400" dirty="0">
                          <a:solidFill>
                            <a:schemeClr val="tx1"/>
                          </a:solidFill>
                          <a:effectLst/>
                          <a:latin typeface="Century Gothic" panose="020B0502020202020204" pitchFamily="34" charset="0"/>
                        </a:rPr>
                        <a:t>Adapted from Morecroft &amp; Sterman, Modeling for Learning Organizations, 1994; Vennix, Group Model Building, 1996; Langley G.J. et al., The Improvement Guide: A Practical Approach to Enhancing Organizational Performance. San Francisco: Jossey-Bass</a:t>
                      </a:r>
                      <a:endParaRPr lang="en-US" sz="1400" dirty="0">
                        <a:solidFill>
                          <a:schemeClr val="tx1"/>
                        </a:solidFill>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solidFill>
                      <a:schemeClr val="bg1"/>
                    </a:solidFill>
                  </a:tcPr>
                </a:tc>
                <a:tc hMerge="1">
                  <a:txBody>
                    <a:bodyPr/>
                    <a:lstStyle/>
                    <a:p>
                      <a:endParaRPr lang="en-US"/>
                    </a:p>
                  </a:txBody>
                  <a:tcPr/>
                </a:tc>
                <a:extLst>
                  <a:ext uri="{0D108BD9-81ED-4DB2-BD59-A6C34878D82A}">
                    <a16:rowId xmlns:a16="http://schemas.microsoft.com/office/drawing/2014/main" val="1123274700"/>
                  </a:ext>
                </a:extLst>
              </a:tr>
            </a:tbl>
          </a:graphicData>
        </a:graphic>
      </p:graphicFrame>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0513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08144332"/>
              </p:ext>
            </p:extLst>
          </p:nvPr>
        </p:nvGraphicFramePr>
        <p:xfrm>
          <a:off x="152400" y="152401"/>
          <a:ext cx="8839200" cy="6770079"/>
        </p:xfrm>
        <a:graphic>
          <a:graphicData uri="http://schemas.openxmlformats.org/drawingml/2006/table">
            <a:tbl>
              <a:tblPr firstRow="1" bandRow="1">
                <a:tableStyleId>{2D5ABB26-0587-4C30-8999-92F81FD0307C}</a:tableStyleId>
              </a:tblPr>
              <a:tblGrid>
                <a:gridCol w="8839200">
                  <a:extLst>
                    <a:ext uri="{9D8B030D-6E8A-4147-A177-3AD203B41FA5}">
                      <a16:colId xmlns:a16="http://schemas.microsoft.com/office/drawing/2014/main" val="20000"/>
                    </a:ext>
                  </a:extLst>
                </a:gridCol>
              </a:tblGrid>
              <a:tr h="990599">
                <a:tc>
                  <a:txBody>
                    <a:bodyPr/>
                    <a:lstStyle/>
                    <a:p>
                      <a:r>
                        <a:rPr lang="en-US" sz="4400" baseline="0" dirty="0">
                          <a:solidFill>
                            <a:schemeClr val="tx2">
                              <a:lumMod val="75000"/>
                            </a:schemeClr>
                          </a:solidFill>
                          <a:latin typeface="MS Gothic"/>
                          <a:ea typeface="MS Gothic"/>
                          <a:cs typeface="MS Gothic"/>
                        </a:rPr>
                        <a:t>What staff think is useful</a:t>
                      </a:r>
                      <a:endParaRPr lang="en-US" sz="4400" dirty="0">
                        <a:solidFill>
                          <a:schemeClr val="tx2">
                            <a:lumMod val="75000"/>
                          </a:schemeClr>
                        </a:solidFill>
                        <a:latin typeface="MS Gothic"/>
                        <a:ea typeface="MS Gothic"/>
                        <a:cs typeface="MS Gothic"/>
                      </a:endParaRPr>
                    </a:p>
                  </a:txBody>
                  <a:tcPr/>
                </a:tc>
                <a:extLst>
                  <a:ext uri="{0D108BD9-81ED-4DB2-BD59-A6C34878D82A}">
                    <a16:rowId xmlns:a16="http://schemas.microsoft.com/office/drawing/2014/main" val="10000"/>
                  </a:ext>
                </a:extLst>
              </a:tr>
              <a:tr h="635785">
                <a:tc>
                  <a:txBody>
                    <a:bodyPr/>
                    <a:lstStyle/>
                    <a:p>
                      <a:pPr marL="285750" indent="-285750">
                        <a:buFont typeface="Arial"/>
                        <a:buChar char="•"/>
                      </a:pPr>
                      <a:r>
                        <a:rPr lang="en-US" sz="2100" kern="1200" dirty="0">
                          <a:solidFill>
                            <a:schemeClr val="tx1"/>
                          </a:solidFill>
                          <a:effectLst/>
                          <a:latin typeface="Century Gothic" panose="020B0502020202020204" pitchFamily="34" charset="0"/>
                          <a:ea typeface="+mn-ea"/>
                          <a:cs typeface="Arial"/>
                        </a:rPr>
                        <a:t>If staff feel heard, that will improve morale. Some basic changes will be very helpful. </a:t>
                      </a:r>
                      <a:endParaRPr lang="en-US" sz="2100" dirty="0">
                        <a:latin typeface="Century Gothic" panose="020B0502020202020204" pitchFamily="34" charset="0"/>
                        <a:cs typeface="Arial"/>
                      </a:endParaRPr>
                    </a:p>
                  </a:txBody>
                  <a:tcPr/>
                </a:tc>
                <a:extLst>
                  <a:ext uri="{0D108BD9-81ED-4DB2-BD59-A6C34878D82A}">
                    <a16:rowId xmlns:a16="http://schemas.microsoft.com/office/drawing/2014/main" val="10001"/>
                  </a:ext>
                </a:extLst>
              </a:tr>
              <a:tr h="363305">
                <a:tc>
                  <a:txBody>
                    <a:bodyPr/>
                    <a:lstStyle/>
                    <a:p>
                      <a:pPr marL="285750" indent="-285750">
                        <a:buFont typeface="Arial"/>
                        <a:buChar char="•"/>
                      </a:pPr>
                      <a:r>
                        <a:rPr lang="en-US" sz="2100" kern="1200" dirty="0">
                          <a:solidFill>
                            <a:schemeClr val="tx1"/>
                          </a:solidFill>
                          <a:effectLst/>
                          <a:latin typeface="Century Gothic" panose="020B0502020202020204" pitchFamily="34" charset="0"/>
                          <a:ea typeface="+mn-ea"/>
                          <a:cs typeface="Arial"/>
                        </a:rPr>
                        <a:t>Better scheduling and sensible workflow. </a:t>
                      </a:r>
                      <a:endParaRPr lang="en-US" sz="2100" dirty="0">
                        <a:latin typeface="Century Gothic" panose="020B0502020202020204" pitchFamily="34" charset="0"/>
                        <a:cs typeface="Arial"/>
                      </a:endParaRPr>
                    </a:p>
                  </a:txBody>
                  <a:tcPr/>
                </a:tc>
                <a:extLst>
                  <a:ext uri="{0D108BD9-81ED-4DB2-BD59-A6C34878D82A}">
                    <a16:rowId xmlns:a16="http://schemas.microsoft.com/office/drawing/2014/main" val="10002"/>
                  </a:ext>
                </a:extLst>
              </a:tr>
              <a:tr h="363305">
                <a:tc>
                  <a:txBody>
                    <a:bodyPr/>
                    <a:lstStyle/>
                    <a:p>
                      <a:pPr marL="285750" indent="-285750">
                        <a:buFont typeface="Arial"/>
                        <a:buChar char="•"/>
                      </a:pPr>
                      <a:r>
                        <a:rPr lang="en-US" sz="2100" kern="1200" dirty="0">
                          <a:solidFill>
                            <a:schemeClr val="tx1"/>
                          </a:solidFill>
                          <a:effectLst/>
                          <a:latin typeface="Century Gothic" panose="020B0502020202020204" pitchFamily="34" charset="0"/>
                          <a:ea typeface="+mn-ea"/>
                          <a:cs typeface="Arial"/>
                        </a:rPr>
                        <a:t>Getting everyone on the same page. </a:t>
                      </a:r>
                      <a:endParaRPr lang="en-US" sz="2100" dirty="0">
                        <a:latin typeface="Century Gothic" panose="020B0502020202020204" pitchFamily="34" charset="0"/>
                        <a:cs typeface="Arial"/>
                      </a:endParaRPr>
                    </a:p>
                  </a:txBody>
                  <a:tcPr/>
                </a:tc>
                <a:extLst>
                  <a:ext uri="{0D108BD9-81ED-4DB2-BD59-A6C34878D82A}">
                    <a16:rowId xmlns:a16="http://schemas.microsoft.com/office/drawing/2014/main" val="10003"/>
                  </a:ext>
                </a:extLst>
              </a:tr>
              <a:tr h="725157">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kern="1200" dirty="0">
                          <a:solidFill>
                            <a:schemeClr val="tx1"/>
                          </a:solidFill>
                          <a:effectLst/>
                          <a:latin typeface="Century Gothic" panose="020B0502020202020204" pitchFamily="34" charset="0"/>
                          <a:ea typeface="+mn-ea"/>
                          <a:cs typeface="Arial"/>
                        </a:rPr>
                        <a:t>Show accurate numbers/stats to help give the overall staff understanding of process, uniformity and reflect workload adequately. </a:t>
                      </a:r>
                      <a:endParaRPr lang="en-US" sz="2100" dirty="0">
                        <a:latin typeface="Century Gothic" panose="020B0502020202020204" pitchFamily="34" charset="0"/>
                        <a:cs typeface="Arial"/>
                      </a:endParaRPr>
                    </a:p>
                  </a:txBody>
                  <a:tcPr/>
                </a:tc>
                <a:extLst>
                  <a:ext uri="{0D108BD9-81ED-4DB2-BD59-A6C34878D82A}">
                    <a16:rowId xmlns:a16="http://schemas.microsoft.com/office/drawing/2014/main" val="10004"/>
                  </a:ext>
                </a:extLst>
              </a:tr>
              <a:tr h="507610">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kern="1200" dirty="0">
                          <a:solidFill>
                            <a:schemeClr val="tx1"/>
                          </a:solidFill>
                          <a:effectLst/>
                          <a:latin typeface="Century Gothic" panose="020B0502020202020204" pitchFamily="34" charset="0"/>
                          <a:ea typeface="+mn-ea"/>
                          <a:cs typeface="Arial"/>
                        </a:rPr>
                        <a:t>Being able to implement change in a far more targeted way. </a:t>
                      </a:r>
                      <a:endParaRPr lang="en-US" sz="2100" dirty="0">
                        <a:latin typeface="Century Gothic" panose="020B0502020202020204" pitchFamily="34" charset="0"/>
                        <a:cs typeface="Arial"/>
                      </a:endParaRPr>
                    </a:p>
                  </a:txBody>
                  <a:tcPr/>
                </a:tc>
                <a:extLst>
                  <a:ext uri="{0D108BD9-81ED-4DB2-BD59-A6C34878D82A}">
                    <a16:rowId xmlns:a16="http://schemas.microsoft.com/office/drawing/2014/main" val="10005"/>
                  </a:ext>
                </a:extLst>
              </a:tr>
              <a:tr h="507610">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dirty="0">
                          <a:latin typeface="Century Gothic" panose="020B0502020202020204" pitchFamily="34" charset="0"/>
                          <a:cs typeface="Arial"/>
                        </a:rPr>
                        <a:t>Having a physical representation for fine tuning a process. </a:t>
                      </a:r>
                    </a:p>
                  </a:txBody>
                  <a:tcPr/>
                </a:tc>
                <a:extLst>
                  <a:ext uri="{0D108BD9-81ED-4DB2-BD59-A6C34878D82A}">
                    <a16:rowId xmlns:a16="http://schemas.microsoft.com/office/drawing/2014/main" val="10006"/>
                  </a:ext>
                </a:extLst>
              </a:tr>
              <a:tr h="507610">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dirty="0">
                          <a:latin typeface="Century Gothic" panose="020B0502020202020204" pitchFamily="34" charset="0"/>
                          <a:cs typeface="Arial"/>
                        </a:rPr>
                        <a:t>That is looking at systems and  allowing needed dialogue. </a:t>
                      </a:r>
                    </a:p>
                  </a:txBody>
                  <a:tcPr/>
                </a:tc>
                <a:extLst>
                  <a:ext uri="{0D108BD9-81ED-4DB2-BD59-A6C34878D82A}">
                    <a16:rowId xmlns:a16="http://schemas.microsoft.com/office/drawing/2014/main" val="10007"/>
                  </a:ext>
                </a:extLst>
              </a:tr>
              <a:tr h="507610">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dirty="0">
                          <a:latin typeface="Century Gothic" panose="020B0502020202020204" pitchFamily="34" charset="0"/>
                          <a:cs typeface="Arial"/>
                        </a:rPr>
                        <a:t>Taking into consideration more real world complexity. </a:t>
                      </a:r>
                    </a:p>
                  </a:txBody>
                  <a:tcPr/>
                </a:tc>
                <a:extLst>
                  <a:ext uri="{0D108BD9-81ED-4DB2-BD59-A6C34878D82A}">
                    <a16:rowId xmlns:a16="http://schemas.microsoft.com/office/drawing/2014/main" val="10008"/>
                  </a:ext>
                </a:extLst>
              </a:tr>
              <a:tr h="363305">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dirty="0">
                          <a:latin typeface="Century Gothic" panose="020B0502020202020204" pitchFamily="34" charset="0"/>
                          <a:cs typeface="Arial"/>
                        </a:rPr>
                        <a:t>Integration.</a:t>
                      </a:r>
                    </a:p>
                  </a:txBody>
                  <a:tcPr/>
                </a:tc>
                <a:extLst>
                  <a:ext uri="{0D108BD9-81ED-4DB2-BD59-A6C34878D82A}">
                    <a16:rowId xmlns:a16="http://schemas.microsoft.com/office/drawing/2014/main" val="10009"/>
                  </a:ext>
                </a:extLst>
              </a:tr>
              <a:tr h="725157">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2100" dirty="0">
                          <a:latin typeface="Century Gothic" panose="020B0502020202020204" pitchFamily="34" charset="0"/>
                          <a:cs typeface="Arial"/>
                        </a:rPr>
                        <a:t>Having an outside consultant with the potential to engage without vested interest to manipulate. </a:t>
                      </a:r>
                    </a:p>
                  </a:txBody>
                  <a:tcPr/>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sz="quarter" idx="12"/>
          </p:nvPr>
        </p:nvSpPr>
        <p:spPr/>
        <p:txBody>
          <a:bodyPr/>
          <a:lstStyle/>
          <a:p>
            <a:fld id="{10EC9687-5258-4455-B323-CE1330B5F336}" type="slidenum">
              <a:rPr lang="en-US" smtClean="0"/>
              <a:t>65</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91196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Preliminary pilot</a:t>
                  </a:r>
                  <a:endParaRPr lang="en-US" sz="2000" dirty="0">
                    <a:solidFill>
                      <a:schemeClr val="bg1">
                        <a:lumMod val="65000"/>
                      </a:schemeClr>
                    </a:solidFill>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Pilot</a:t>
                  </a:r>
                  <a:endParaRPr lang="en-US" sz="2000" dirty="0">
                    <a:solidFill>
                      <a:schemeClr val="bg1">
                        <a:lumMod val="65000"/>
                      </a:schemeClr>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EBP initiation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full EBP dose</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EBP timeliness</a:t>
                </a:r>
                <a:endParaRPr lang="en-US" sz="2000" dirty="0">
                  <a:solidFill>
                    <a:schemeClr val="bg1">
                      <a:lumMod val="65000"/>
                    </a:schemeClr>
                  </a:solidFill>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NIH R21</a:t>
                </a:r>
                <a:endParaRPr lang="en-US" sz="2000" dirty="0">
                  <a:solidFill>
                    <a:schemeClr val="bg1">
                      <a:lumMod val="65000"/>
                    </a:schemeClr>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QI training continuing education credit</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Accessible simulation user-interface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Data/training tailored to local care teams</a:t>
                  </a:r>
                  <a:endParaRPr lang="en-US" sz="2000" dirty="0">
                    <a:solidFill>
                      <a:schemeClr val="bg1">
                        <a:lumMod val="65000"/>
                      </a:schemeClr>
                    </a:solidFill>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Modeling to Learn</a:t>
                  </a:r>
                  <a:endParaRPr lang="en-US" sz="2000" dirty="0">
                    <a:solidFill>
                      <a:schemeClr val="bg1">
                        <a:lumMod val="65000"/>
                      </a:schemeClr>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C00000">
                      <a:alpha val="9000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PSD vs QI as usual for increasing EBP reach</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Determine Budget impact of PSD</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Calculate PSD Incremental Cost-effectiveness Ratio</a:t>
                  </a:r>
                  <a:endParaRPr lang="en-US" sz="2000" dirty="0">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solidFill>
                      <a:effectLst/>
                      <a:latin typeface="Georgia"/>
                      <a:ea typeface="MS Gothic"/>
                      <a:cs typeface="Georgia"/>
                    </a:rPr>
                    <a:t>IIR</a:t>
                  </a:r>
                  <a:endParaRPr lang="en-US" sz="2000" dirty="0">
                    <a:solidFill>
                      <a:schemeClr val="bg1"/>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R01</a:t>
            </a:r>
            <a:endParaRPr lang="en-US" sz="2000" b="1" dirty="0">
              <a:solidFill>
                <a:schemeClr val="bg1">
                  <a:lumMod val="65000"/>
                </a:schemeClr>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Audit-&amp;-Feedback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Times New Roman"/>
              </a:rPr>
              <a:t>Exploratory mediational analyses</a:t>
            </a:r>
            <a:endParaRPr lang="en-US" sz="2000" dirty="0">
              <a:solidFill>
                <a:schemeClr val="bg1">
                  <a:lumMod val="65000"/>
                </a:schemeClr>
              </a:solidFill>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lumMod val="65000"/>
                  </a:schemeClr>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Address new priority in team “Modeling to Learn” training</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Georgia"/>
              </a:rPr>
              <a:t>G</a:t>
            </a:r>
            <a:r>
              <a:rPr lang="en-US" sz="2000" kern="1200" dirty="0">
                <a:solidFill>
                  <a:schemeClr val="bg1">
                    <a:lumMod val="65000"/>
                  </a:schemeClr>
                </a:solidFill>
                <a:effectLst/>
                <a:latin typeface="Georgia"/>
                <a:ea typeface="ＭＳ 明朝"/>
                <a:cs typeface="Georgia"/>
              </a:rPr>
              <a:t>uide facility Suicide Prevention Coord</a:t>
            </a:r>
            <a:r>
              <a:rPr lang="en-US" sz="2000" dirty="0">
                <a:solidFill>
                  <a:schemeClr val="bg1">
                    <a:lumMod val="65000"/>
                  </a:schemeClr>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66</a:t>
            </a:fld>
            <a:endParaRPr lang="en-US" dirty="0"/>
          </a:p>
        </p:txBody>
      </p:sp>
    </p:spTree>
    <p:extLst>
      <p:ext uri="{BB962C8B-B14F-4D97-AF65-F5344CB8AC3E}">
        <p14:creationId xmlns:p14="http://schemas.microsoft.com/office/powerpoint/2010/main" val="2044797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latin typeface="MS Gothic" panose="020B0609070205080204" pitchFamily="49" charset="-128"/>
                <a:ea typeface="MS Gothic" panose="020B0609070205080204" pitchFamily="49" charset="-128"/>
              </a:rPr>
              <a:t>Modeling saves time and effort. </a:t>
            </a:r>
          </a:p>
        </p:txBody>
      </p:sp>
      <p:sp>
        <p:nvSpPr>
          <p:cNvPr id="4" name="Content Placeholder 3"/>
          <p:cNvSpPr>
            <a:spLocks noGrp="1"/>
          </p:cNvSpPr>
          <p:nvPr>
            <p:ph sz="half" idx="2"/>
          </p:nvPr>
        </p:nvSpPr>
        <p:spPr>
          <a:xfrm>
            <a:off x="5334000" y="1752600"/>
            <a:ext cx="3505200" cy="4800600"/>
          </a:xfrm>
        </p:spPr>
        <p:txBody>
          <a:bodyPr>
            <a:normAutofit fontScale="92500"/>
          </a:bodyPr>
          <a:lstStyle/>
          <a:p>
            <a:pPr marL="0" indent="0">
              <a:buNone/>
            </a:pPr>
            <a:r>
              <a:rPr lang="en-US" b="1" dirty="0">
                <a:solidFill>
                  <a:schemeClr val="accent2"/>
                </a:solidFill>
                <a:latin typeface="Century Gothic" panose="020B0502020202020204" pitchFamily="34" charset="0"/>
              </a:rPr>
              <a:t>We use simulation to see impacts of proposed changes on the whole system in real time </a:t>
            </a:r>
            <a:r>
              <a:rPr lang="en-US" b="1" i="1" u="sng" dirty="0">
                <a:solidFill>
                  <a:schemeClr val="accent2"/>
                </a:solidFill>
                <a:latin typeface="Century Gothic" panose="020B0502020202020204" pitchFamily="34" charset="0"/>
              </a:rPr>
              <a:t>before</a:t>
            </a:r>
            <a:r>
              <a:rPr lang="en-US" b="1" dirty="0">
                <a:solidFill>
                  <a:schemeClr val="accent2"/>
                </a:solidFill>
                <a:latin typeface="Century Gothic" panose="020B0502020202020204" pitchFamily="34" charset="0"/>
              </a:rPr>
              <a:t> we actually try to implement anything. </a:t>
            </a:r>
          </a:p>
          <a:p>
            <a:pPr marL="0" indent="0">
              <a:buNone/>
            </a:pPr>
            <a:endParaRPr lang="en-US" b="1" dirty="0">
              <a:solidFill>
                <a:schemeClr val="accent2"/>
              </a:solidFill>
              <a:latin typeface="Century Gothic" panose="020B0502020202020204" pitchFamily="34" charset="0"/>
            </a:endParaRPr>
          </a:p>
          <a:p>
            <a:pPr marL="0" indent="0">
              <a:buNone/>
            </a:pPr>
            <a:r>
              <a:rPr lang="en-US" b="1" dirty="0">
                <a:solidFill>
                  <a:schemeClr val="accent2"/>
                </a:solidFill>
                <a:latin typeface="Century Gothic" panose="020B0502020202020204" pitchFamily="34" charset="0"/>
              </a:rPr>
              <a:t>We also determine </a:t>
            </a:r>
            <a:r>
              <a:rPr lang="en-US" b="1" u="sng" dirty="0">
                <a:solidFill>
                  <a:schemeClr val="accent2"/>
                </a:solidFill>
                <a:latin typeface="Century Gothic" panose="020B0502020202020204" pitchFamily="34" charset="0"/>
              </a:rPr>
              <a:t>when</a:t>
            </a:r>
            <a:r>
              <a:rPr lang="en-US" b="1" dirty="0">
                <a:solidFill>
                  <a:schemeClr val="accent2"/>
                </a:solidFill>
                <a:latin typeface="Century Gothic" panose="020B0502020202020204" pitchFamily="34" charset="0"/>
              </a:rPr>
              <a:t> we should achieve our goal.</a:t>
            </a:r>
          </a:p>
          <a:p>
            <a:pPr marL="0" indent="0">
              <a:buNone/>
            </a:pPr>
            <a:endParaRPr lang="en-US" dirty="0">
              <a:solidFill>
                <a:schemeClr val="accent2"/>
              </a:solidFill>
              <a:latin typeface="Century Gothic" panose="020B0502020202020204" pitchFamily="34" charset="0"/>
            </a:endParaRPr>
          </a:p>
          <a:p>
            <a:pPr marL="0" indent="0">
              <a:buNone/>
            </a:pPr>
            <a:endParaRPr lang="en-US" dirty="0">
              <a:solidFill>
                <a:schemeClr val="accent2"/>
              </a:solidFill>
              <a:latin typeface="Century Gothic" panose="020B0502020202020204" pitchFamily="34" charset="0"/>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828800"/>
            <a:ext cx="5220407"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0EC9687-5258-4455-B323-CE1330B5F336}" type="slidenum">
              <a:rPr lang="en-US" smtClean="0"/>
              <a:t>67</a:t>
            </a:fld>
            <a:endParaRPr lang="en-US" dirty="0"/>
          </a:p>
        </p:txBody>
      </p:sp>
      <p:sp>
        <p:nvSpPr>
          <p:cNvPr id="5" name="Footer Placeholder 4"/>
          <p:cNvSpPr>
            <a:spLocks noGrp="1"/>
          </p:cNvSpPr>
          <p:nvPr>
            <p:ph type="ftr" sz="quarter" idx="11"/>
          </p:nvPr>
        </p:nvSpPr>
        <p:spPr/>
        <p:txBody>
          <a:bodyPr/>
          <a:lstStyle/>
          <a:p>
            <a:endParaRPr lang="en-US" dirty="0"/>
          </a:p>
        </p:txBody>
      </p:sp>
    </p:spTree>
    <p:custDataLst>
      <p:tags r:id="rId1"/>
    </p:custDataLst>
    <p:extLst>
      <p:ext uri="{BB962C8B-B14F-4D97-AF65-F5344CB8AC3E}">
        <p14:creationId xmlns:p14="http://schemas.microsoft.com/office/powerpoint/2010/main" val="421856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sz="4000" dirty="0">
                <a:solidFill>
                  <a:schemeClr val="tx2">
                    <a:lumMod val="75000"/>
                  </a:schemeClr>
                </a:solidFill>
                <a:latin typeface="MS Gothic"/>
                <a:ea typeface="MS Gothic"/>
                <a:cs typeface="MS Gothic"/>
              </a:rPr>
              <a:t>Value of </a:t>
            </a:r>
            <a:r>
              <a:rPr lang="en-US" sz="4000" dirty="0">
                <a:solidFill>
                  <a:schemeClr val="tx2">
                    <a:lumMod val="75000"/>
                  </a:schemeClr>
                </a:solidFill>
                <a:latin typeface="MS Gothic"/>
                <a:ea typeface="MS Gothic"/>
                <a:cs typeface="MS Gothic"/>
              </a:rPr>
              <a:t>PSD Review</a:t>
            </a:r>
          </a:p>
        </p:txBody>
      </p:sp>
      <p:sp>
        <p:nvSpPr>
          <p:cNvPr id="33795" name="Content Placeholder 2"/>
          <p:cNvSpPr>
            <a:spLocks noGrp="1"/>
          </p:cNvSpPr>
          <p:nvPr>
            <p:ph idx="1"/>
          </p:nvPr>
        </p:nvSpPr>
        <p:spPr/>
        <p:txBody>
          <a:bodyPr>
            <a:normAutofit/>
          </a:bodyPr>
          <a:lstStyle/>
          <a:p>
            <a:r>
              <a:rPr lang="en-US" sz="2400" b="1" dirty="0">
                <a:latin typeface="Century Gothic" panose="020B0502020202020204" pitchFamily="34" charset="0"/>
              </a:rPr>
              <a:t>Front-end Value Proposition</a:t>
            </a:r>
          </a:p>
          <a:p>
            <a:pPr lvl="1"/>
            <a:r>
              <a:rPr lang="en-US" sz="2000" dirty="0">
                <a:latin typeface="Century Gothic" panose="020B0502020202020204" pitchFamily="34" charset="0"/>
              </a:rPr>
              <a:t>Improved </a:t>
            </a:r>
            <a:r>
              <a:rPr lang="en-US" sz="2000" u="sng" dirty="0">
                <a:latin typeface="Century Gothic" panose="020B0502020202020204" pitchFamily="34" charset="0"/>
              </a:rPr>
              <a:t>consensus </a:t>
            </a:r>
            <a:r>
              <a:rPr lang="en-US" sz="2000" dirty="0">
                <a:latin typeface="Century Gothic" panose="020B0502020202020204" pitchFamily="34" charset="0"/>
              </a:rPr>
              <a:t>49% (53 of 107 projects)</a:t>
            </a:r>
          </a:p>
          <a:p>
            <a:pPr lvl="1"/>
            <a:r>
              <a:rPr lang="en-US" sz="2000" u="sng" dirty="0">
                <a:latin typeface="Century Gothic" panose="020B0502020202020204" pitchFamily="34" charset="0"/>
              </a:rPr>
              <a:t>More efficient </a:t>
            </a:r>
            <a:r>
              <a:rPr lang="en-US" sz="2000" dirty="0">
                <a:latin typeface="Century Gothic" panose="020B0502020202020204" pitchFamily="34" charset="0"/>
              </a:rPr>
              <a:t>than other modalities for problem-solving 33% (34 of 107)</a:t>
            </a:r>
          </a:p>
          <a:p>
            <a:r>
              <a:rPr lang="en-US" sz="2400" b="1" dirty="0">
                <a:latin typeface="Century Gothic" panose="020B0502020202020204" pitchFamily="34" charset="0"/>
              </a:rPr>
              <a:t>Back-end Value Proposition</a:t>
            </a:r>
            <a:endParaRPr lang="en-US" sz="2400" dirty="0">
              <a:latin typeface="Century Gothic" panose="020B0502020202020204" pitchFamily="34" charset="0"/>
            </a:endParaRPr>
          </a:p>
          <a:p>
            <a:pPr lvl="1"/>
            <a:r>
              <a:rPr lang="en-US" sz="2000" u="sng" dirty="0">
                <a:latin typeface="Century Gothic" panose="020B0502020202020204" pitchFamily="34" charset="0"/>
              </a:rPr>
              <a:t>Systems change </a:t>
            </a:r>
            <a:r>
              <a:rPr lang="en-US" sz="2000" dirty="0">
                <a:latin typeface="Century Gothic" panose="020B0502020202020204" pitchFamily="34" charset="0"/>
              </a:rPr>
              <a:t>42% (46 of 107)</a:t>
            </a:r>
          </a:p>
          <a:p>
            <a:pPr lvl="2"/>
            <a:r>
              <a:rPr lang="en-US" sz="1600" dirty="0">
                <a:latin typeface="Century Gothic" panose="020B0502020202020204" pitchFamily="34" charset="0"/>
              </a:rPr>
              <a:t>Most (89%; 41 of 46) use the model to </a:t>
            </a:r>
            <a:r>
              <a:rPr lang="en-US" sz="1600" u="sng" dirty="0">
                <a:latin typeface="Century Gothic" panose="020B0502020202020204" pitchFamily="34" charset="0"/>
              </a:rPr>
              <a:t>guide</a:t>
            </a:r>
            <a:r>
              <a:rPr lang="en-US" sz="1600" dirty="0">
                <a:latin typeface="Century Gothic" panose="020B0502020202020204" pitchFamily="34" charset="0"/>
              </a:rPr>
              <a:t> and </a:t>
            </a:r>
            <a:r>
              <a:rPr lang="en-US" sz="1600" u="sng" dirty="0">
                <a:latin typeface="Century Gothic" panose="020B0502020202020204" pitchFamily="34" charset="0"/>
              </a:rPr>
              <a:t>evaluate</a:t>
            </a:r>
            <a:endParaRPr lang="en-US" sz="2000" dirty="0">
              <a:latin typeface="Century Gothic" panose="020B0502020202020204" pitchFamily="34" charset="0"/>
            </a:endParaRPr>
          </a:p>
          <a:p>
            <a:pPr lvl="1"/>
            <a:r>
              <a:rPr lang="en-US" sz="2400" u="sng" dirty="0">
                <a:latin typeface="Century Gothic" panose="020B0502020202020204" pitchFamily="34" charset="0"/>
              </a:rPr>
              <a:t>Commitment</a:t>
            </a:r>
            <a:r>
              <a:rPr lang="en-US" sz="2400" dirty="0">
                <a:latin typeface="Century Gothic" panose="020B0502020202020204" pitchFamily="34" charset="0"/>
              </a:rPr>
              <a:t> to change increased 33% (35 of 107)</a:t>
            </a:r>
          </a:p>
          <a:p>
            <a:endParaRPr lang="en-US" sz="2400" dirty="0"/>
          </a:p>
          <a:p>
            <a:pPr lvl="1" eaLnBrk="1" hangingPunct="1"/>
            <a:endParaRPr lang="en-US" sz="2000" dirty="0"/>
          </a:p>
        </p:txBody>
      </p:sp>
      <p:sp>
        <p:nvSpPr>
          <p:cNvPr id="33796" name="TextBox 3"/>
          <p:cNvSpPr txBox="1">
            <a:spLocks noChangeArrowheads="1"/>
          </p:cNvSpPr>
          <p:nvPr/>
        </p:nvSpPr>
        <p:spPr bwMode="auto">
          <a:xfrm>
            <a:off x="6477000" y="6324600"/>
            <a:ext cx="2704587" cy="400110"/>
          </a:xfrm>
          <a:prstGeom prst="rect">
            <a:avLst/>
          </a:prstGeom>
          <a:noFill/>
          <a:ln w="9525">
            <a:noFill/>
            <a:miter lim="800000"/>
            <a:headEnd/>
            <a:tailEnd/>
          </a:ln>
        </p:spPr>
        <p:txBody>
          <a:bodyPr wrap="none">
            <a:spAutoFit/>
          </a:bodyPr>
          <a:lstStyle/>
          <a:p>
            <a:r>
              <a:rPr lang="en-US" sz="2000" dirty="0"/>
              <a:t>(Rouwette et al. 2002)</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68</a:t>
            </a:fld>
            <a:endParaRPr lang="en-US" dirty="0"/>
          </a:p>
        </p:txBody>
      </p:sp>
    </p:spTree>
    <p:extLst>
      <p:ext uri="{BB962C8B-B14F-4D97-AF65-F5344CB8AC3E}">
        <p14:creationId xmlns:p14="http://schemas.microsoft.com/office/powerpoint/2010/main" val="2415417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87963955"/>
              </p:ext>
            </p:extLst>
          </p:nvPr>
        </p:nvGraphicFramePr>
        <p:xfrm>
          <a:off x="12032" y="234407"/>
          <a:ext cx="5257800" cy="2646846"/>
        </p:xfrm>
        <a:graphic>
          <a:graphicData uri="http://schemas.openxmlformats.org/drawingml/2006/table">
            <a:tbl>
              <a:tblPr firstRow="1" firstCol="1" bandRow="1">
                <a:tableStyleId>{5C22544A-7EE6-4342-B048-85BDC9FD1C3A}</a:tableStyleId>
              </a:tblPr>
              <a:tblGrid>
                <a:gridCol w="1512733">
                  <a:extLst>
                    <a:ext uri="{9D8B030D-6E8A-4147-A177-3AD203B41FA5}">
                      <a16:colId xmlns:a16="http://schemas.microsoft.com/office/drawing/2014/main" val="3724250733"/>
                    </a:ext>
                  </a:extLst>
                </a:gridCol>
                <a:gridCol w="3745067">
                  <a:extLst>
                    <a:ext uri="{9D8B030D-6E8A-4147-A177-3AD203B41FA5}">
                      <a16:colId xmlns:a16="http://schemas.microsoft.com/office/drawing/2014/main" val="2691935756"/>
                    </a:ext>
                  </a:extLst>
                </a:gridCol>
              </a:tblGrid>
              <a:tr h="435421">
                <a:tc gridSpan="2">
                  <a:txBody>
                    <a:bodyPr/>
                    <a:lstStyle/>
                    <a:p>
                      <a:pPr marL="0" marR="0" algn="ctr">
                        <a:spcBef>
                          <a:spcPts val="0"/>
                        </a:spcBef>
                        <a:spcAft>
                          <a:spcPts val="0"/>
                        </a:spcAft>
                      </a:pPr>
                      <a:r>
                        <a:rPr lang="en-US" sz="3000" dirty="0">
                          <a:solidFill>
                            <a:schemeClr val="tx2"/>
                          </a:solidFill>
                          <a:effectLst/>
                          <a:latin typeface="MS Gothic" panose="020B0609070205080204" pitchFamily="49" charset="-128"/>
                          <a:ea typeface="MS Gothic" panose="020B0609070205080204" pitchFamily="49" charset="-128"/>
                        </a:rPr>
                        <a:t>Frameworks for the IIR</a:t>
                      </a:r>
                      <a:endParaRPr lang="en-US" sz="3000" dirty="0">
                        <a:solidFill>
                          <a:schemeClr val="tx2"/>
                        </a:solidFill>
                        <a:effectLst/>
                        <a:latin typeface="MS Gothic" panose="020B0609070205080204" pitchFamily="49" charset="-128"/>
                        <a:ea typeface="MS Gothic" panose="020B0609070205080204" pitchFamily="49" charset="-128"/>
                        <a:cs typeface="Times New Roman" panose="02020603050405020304" pitchFamily="18" charset="0"/>
                      </a:endParaRPr>
                    </a:p>
                  </a:txBody>
                  <a:tcPr marL="68580" marR="68580" marT="0" marB="0" anchor="ctr">
                    <a:solidFill>
                      <a:schemeClr val="bg1"/>
                    </a:solidFill>
                  </a:tcPr>
                </a:tc>
                <a:tc hMerge="1">
                  <a:txBody>
                    <a:bodyPr/>
                    <a:lstStyle/>
                    <a:p>
                      <a:endParaRPr lang="en-US"/>
                    </a:p>
                  </a:txBody>
                  <a:tcPr/>
                </a:tc>
                <a:extLst>
                  <a:ext uri="{0D108BD9-81ED-4DB2-BD59-A6C34878D82A}">
                    <a16:rowId xmlns:a16="http://schemas.microsoft.com/office/drawing/2014/main" val="809273802"/>
                  </a:ext>
                </a:extLst>
              </a:tr>
              <a:tr h="360846">
                <a:tc>
                  <a:txBody>
                    <a:bodyPr/>
                    <a:lstStyle/>
                    <a:p>
                      <a:pPr marL="0" marR="0" algn="ctr">
                        <a:spcBef>
                          <a:spcPts val="0"/>
                        </a:spcBef>
                        <a:spcAft>
                          <a:spcPts val="0"/>
                        </a:spcAft>
                      </a:pPr>
                      <a:r>
                        <a:rPr lang="en-US" sz="2000" dirty="0">
                          <a:effectLst/>
                          <a:latin typeface="Century Gothic" panose="020B0502020202020204" pitchFamily="34" charset="0"/>
                        </a:rPr>
                        <a:t>Theory</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2000" dirty="0">
                          <a:effectLst/>
                          <a:latin typeface="Century Gothic" panose="020B0502020202020204" pitchFamily="34" charset="0"/>
                        </a:rPr>
                        <a:t>Systems Theory</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003504394"/>
                  </a:ext>
                </a:extLst>
              </a:tr>
              <a:tr h="360846">
                <a:tc>
                  <a:txBody>
                    <a:bodyPr/>
                    <a:lstStyle/>
                    <a:p>
                      <a:pPr marL="0" marR="0" algn="ctr">
                        <a:spcBef>
                          <a:spcPts val="0"/>
                        </a:spcBef>
                        <a:spcAft>
                          <a:spcPts val="0"/>
                        </a:spcAft>
                      </a:pPr>
                      <a:r>
                        <a:rPr lang="en-US" sz="2000" dirty="0">
                          <a:effectLst/>
                          <a:latin typeface="Century Gothic" panose="020B0502020202020204" pitchFamily="34" charset="0"/>
                        </a:rPr>
                        <a:t>Policy</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2000" dirty="0">
                          <a:effectLst/>
                          <a:latin typeface="Century Gothic" panose="020B0502020202020204" pitchFamily="34" charset="0"/>
                        </a:rPr>
                        <a:t>OMHO SAIL (pink</a:t>
                      </a:r>
                      <a:r>
                        <a:rPr lang="en-US" sz="2000" baseline="0" dirty="0">
                          <a:effectLst/>
                          <a:latin typeface="Century Gothic" panose="020B0502020202020204" pitchFamily="34" charset="0"/>
                        </a:rPr>
                        <a:t> QI)</a:t>
                      </a:r>
                    </a:p>
                    <a:p>
                      <a:pPr marL="0" marR="0" algn="l">
                        <a:spcBef>
                          <a:spcPts val="0"/>
                        </a:spcBef>
                        <a:spcAft>
                          <a:spcPts val="0"/>
                        </a:spcAft>
                      </a:pPr>
                      <a:r>
                        <a:rPr lang="en-US" sz="2000" dirty="0">
                          <a:effectLst/>
                          <a:latin typeface="Century Gothic" panose="020B0502020202020204" pitchFamily="34" charset="0"/>
                        </a:rPr>
                        <a:t>VA EBP Dissemination (blue)</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307730027"/>
                  </a:ext>
                </a:extLst>
              </a:tr>
              <a:tr h="360846">
                <a:tc>
                  <a:txBody>
                    <a:bodyPr/>
                    <a:lstStyle/>
                    <a:p>
                      <a:pPr marL="0" marR="0" algn="ctr">
                        <a:spcBef>
                          <a:spcPts val="0"/>
                        </a:spcBef>
                        <a:spcAft>
                          <a:spcPts val="0"/>
                        </a:spcAft>
                      </a:pPr>
                      <a:r>
                        <a:rPr lang="en-US" sz="2000" dirty="0">
                          <a:effectLst/>
                          <a:latin typeface="Century Gothic" panose="020B0502020202020204" pitchFamily="34" charset="0"/>
                        </a:rPr>
                        <a:t>Strategy</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2000" dirty="0">
                          <a:effectLst/>
                          <a:latin typeface="Century Gothic" panose="020B0502020202020204" pitchFamily="34" charset="0"/>
                        </a:rPr>
                        <a:t>Participatory System Dynamics (PSD)</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2920757902"/>
                  </a:ext>
                </a:extLst>
              </a:tr>
              <a:tr h="360846">
                <a:tc>
                  <a:txBody>
                    <a:bodyPr/>
                    <a:lstStyle/>
                    <a:p>
                      <a:pPr marL="0" marR="0" algn="ctr">
                        <a:spcBef>
                          <a:spcPts val="0"/>
                        </a:spcBef>
                        <a:spcAft>
                          <a:spcPts val="0"/>
                        </a:spcAft>
                      </a:pPr>
                      <a:r>
                        <a:rPr lang="en-US" sz="2000" dirty="0">
                          <a:effectLst/>
                          <a:latin typeface="Century Gothic" panose="020B0502020202020204" pitchFamily="34" charset="0"/>
                        </a:rPr>
                        <a:t>Target</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2000" dirty="0">
                          <a:effectLst/>
                          <a:latin typeface="Century Gothic" panose="020B0502020202020204" pitchFamily="34" charset="0"/>
                        </a:rPr>
                        <a:t>Quality Improvement Defined by EBP Reach</a:t>
                      </a:r>
                      <a:endParaRPr lang="en-US" sz="2000" dirty="0">
                        <a:effectLst/>
                        <a:latin typeface="Century Gothic" panose="020B0502020202020204" pitchFamily="34" charset="0"/>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993783497"/>
                  </a:ext>
                </a:extLst>
              </a:tr>
            </a:tbl>
          </a:graphicData>
        </a:graphic>
      </p:graphicFrame>
      <p:sp>
        <p:nvSpPr>
          <p:cNvPr id="4" name="Slide Number Placeholder 3"/>
          <p:cNvSpPr>
            <a:spLocks noGrp="1"/>
          </p:cNvSpPr>
          <p:nvPr>
            <p:ph type="sldNum" sz="quarter" idx="12"/>
          </p:nvPr>
        </p:nvSpPr>
        <p:spPr/>
        <p:txBody>
          <a:bodyPr/>
          <a:lstStyle/>
          <a:p>
            <a:fld id="{10EC9687-5258-4455-B323-CE1330B5F336}" type="slidenum">
              <a:rPr lang="en-US" smtClean="0"/>
              <a:t>69</a:t>
            </a:fld>
            <a:endParaRPr lang="en-US" dirty="0"/>
          </a:p>
        </p:txBody>
      </p:sp>
      <p:grpSp>
        <p:nvGrpSpPr>
          <p:cNvPr id="6" name="Group 5"/>
          <p:cNvGrpSpPr/>
          <p:nvPr/>
        </p:nvGrpSpPr>
        <p:grpSpPr>
          <a:xfrm>
            <a:off x="3429002" y="3306369"/>
            <a:ext cx="5562598" cy="3415106"/>
            <a:chOff x="1" y="50204"/>
            <a:chExt cx="2781300" cy="1617941"/>
          </a:xfrm>
        </p:grpSpPr>
        <p:graphicFrame>
          <p:nvGraphicFramePr>
            <p:cNvPr id="7" name="Diagram 6"/>
            <p:cNvGraphicFramePr/>
            <p:nvPr>
              <p:extLst>
                <p:ext uri="{D42A27DB-BD31-4B8C-83A1-F6EECF244321}">
                  <p14:modId xmlns:p14="http://schemas.microsoft.com/office/powerpoint/2010/main" val="57287258"/>
                </p:ext>
              </p:extLst>
            </p:nvPr>
          </p:nvGraphicFramePr>
          <p:xfrm>
            <a:off x="1" y="65404"/>
            <a:ext cx="2743200" cy="1602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Box 17"/>
            <p:cNvSpPr txBox="1"/>
            <p:nvPr/>
          </p:nvSpPr>
          <p:spPr>
            <a:xfrm>
              <a:off x="2095501" y="50204"/>
              <a:ext cx="685800" cy="342900"/>
            </a:xfrm>
            <a:prstGeom prst="rect">
              <a:avLst/>
            </a:prstGeom>
            <a:solidFill>
              <a:prstClr val="white"/>
            </a:solidFill>
            <a:ln>
              <a:noFill/>
            </a:ln>
            <a:effectLst/>
            <a:extLst>
              <a:ext uri="{C572A759-6A51-4108-AA02-DFA0A04FC94B}">
                <ma14:wrappingTextBoxFlag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2000" b="1" dirty="0">
                  <a:solidFill>
                    <a:srgbClr val="4F81BD"/>
                  </a:solidFill>
                  <a:effectLst/>
                  <a:latin typeface="Century Gothic" panose="020B0502020202020204" pitchFamily="34" charset="0"/>
                  <a:ea typeface="MS Mincho" panose="02020609040205080304" pitchFamily="49" charset="-128"/>
                  <a:cs typeface="Times New Roman" panose="02020603050405020304" pitchFamily="18" charset="0"/>
                </a:rPr>
                <a:t>PSD Value </a:t>
              </a:r>
            </a:p>
          </p:txBody>
        </p:sp>
      </p:grpSp>
      <p:sp>
        <p:nvSpPr>
          <p:cNvPr id="9" name="Footer Placeholder 8"/>
          <p:cNvSpPr>
            <a:spLocks noGrp="1"/>
          </p:cNvSpPr>
          <p:nvPr>
            <p:ph type="ftr" sz="quarter" idx="11"/>
          </p:nvPr>
        </p:nvSpPr>
        <p:spPr/>
        <p:txBody>
          <a:bodyPr/>
          <a:lstStyle/>
          <a:p>
            <a:endParaRPr lang="en-US" dirty="0"/>
          </a:p>
        </p:txBody>
      </p:sp>
      <p:sp>
        <p:nvSpPr>
          <p:cNvPr id="10" name="TextBox 9"/>
          <p:cNvSpPr txBox="1"/>
          <p:nvPr/>
        </p:nvSpPr>
        <p:spPr>
          <a:xfrm>
            <a:off x="1400811" y="5683906"/>
            <a:ext cx="3446777" cy="461665"/>
          </a:xfrm>
          <a:prstGeom prst="rect">
            <a:avLst/>
          </a:prstGeom>
          <a:noFill/>
        </p:spPr>
        <p:txBody>
          <a:bodyPr wrap="none" rtlCol="0">
            <a:spAutoFit/>
          </a:bodyPr>
          <a:lstStyle/>
          <a:p>
            <a:r>
              <a:rPr lang="en-US" sz="2400" b="1" dirty="0">
                <a:latin typeface="Century Gothic" panose="020B0502020202020204" pitchFamily="34" charset="0"/>
              </a:rPr>
              <a:t>$/% increase in reach</a:t>
            </a:r>
          </a:p>
        </p:txBody>
      </p:sp>
    </p:spTree>
    <p:extLst>
      <p:ext uri="{BB962C8B-B14F-4D97-AF65-F5344CB8AC3E}">
        <p14:creationId xmlns:p14="http://schemas.microsoft.com/office/powerpoint/2010/main" val="244280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latin typeface="MS Gothic" panose="020B0609070205080204" pitchFamily="49" charset="-128"/>
                <a:ea typeface="MS Gothic" panose="020B0609070205080204" pitchFamily="49" charset="-128"/>
              </a:rPr>
              <a:t>Veterans Health Administration</a:t>
            </a:r>
          </a:p>
        </p:txBody>
      </p:sp>
      <p:sp>
        <p:nvSpPr>
          <p:cNvPr id="3" name="Content Placeholder 2"/>
          <p:cNvSpPr>
            <a:spLocks noGrp="1"/>
          </p:cNvSpPr>
          <p:nvPr>
            <p:ph idx="1"/>
          </p:nvPr>
        </p:nvSpPr>
        <p:spPr>
          <a:xfrm>
            <a:off x="228600" y="1143000"/>
            <a:ext cx="8686800" cy="4267200"/>
          </a:xfrm>
        </p:spPr>
        <p:txBody>
          <a:bodyPr>
            <a:normAutofit fontScale="70000" lnSpcReduction="20000"/>
          </a:bodyPr>
          <a:lstStyle/>
          <a:p>
            <a:pPr marL="0" indent="0" algn="r">
              <a:buNone/>
            </a:pPr>
            <a:r>
              <a:rPr lang="en-US" dirty="0">
                <a:latin typeface="Century Gothic" panose="020B0502020202020204" pitchFamily="34" charset="0"/>
              </a:rPr>
              <a:t>Model of a US National Health Care System</a:t>
            </a:r>
            <a:endParaRPr lang="en-US" i="1" dirty="0">
              <a:latin typeface="Century Gothic" panose="020B0502020202020204" pitchFamily="34" charset="0"/>
            </a:endParaRPr>
          </a:p>
          <a:p>
            <a:pPr algn="r">
              <a:buNone/>
            </a:pPr>
            <a:r>
              <a:rPr lang="en-US" i="1" dirty="0">
                <a:latin typeface="Century Gothic" panose="020B0502020202020204" pitchFamily="34" charset="0"/>
              </a:rPr>
              <a:t>			American J. Public Health 97, 2007</a:t>
            </a:r>
          </a:p>
          <a:p>
            <a:pPr>
              <a:buNone/>
            </a:pPr>
            <a:endParaRPr lang="en-US" i="1" dirty="0">
              <a:latin typeface="Century Gothic" panose="020B0502020202020204" pitchFamily="34" charset="0"/>
            </a:endParaRPr>
          </a:p>
          <a:p>
            <a:pPr marL="514350" indent="-514350">
              <a:buFont typeface="+mj-lt"/>
              <a:buAutoNum type="arabicPeriod"/>
            </a:pPr>
            <a:r>
              <a:rPr lang="en-US" dirty="0">
                <a:solidFill>
                  <a:srgbClr val="000000"/>
                </a:solidFill>
                <a:latin typeface="Century Gothic" panose="020B0502020202020204" pitchFamily="34" charset="0"/>
              </a:rPr>
              <a:t>VA innovates with national dissemination efforts to train providers in evidence-based mental health practices</a:t>
            </a:r>
          </a:p>
          <a:p>
            <a:pPr marL="514350" indent="-514350">
              <a:buFont typeface="+mj-lt"/>
              <a:buAutoNum type="arabicPeriod"/>
            </a:pPr>
            <a:r>
              <a:rPr lang="en-US" dirty="0">
                <a:solidFill>
                  <a:srgbClr val="000000"/>
                </a:solidFill>
                <a:latin typeface="Century Gothic" panose="020B0502020202020204" pitchFamily="34" charset="0"/>
              </a:rPr>
              <a:t>Enterprise-wide quality measures</a:t>
            </a:r>
          </a:p>
          <a:p>
            <a:pPr marL="514350" indent="-514350">
              <a:buFont typeface="+mj-lt"/>
              <a:buAutoNum type="arabicPeriod"/>
            </a:pPr>
            <a:r>
              <a:rPr lang="en-US" dirty="0">
                <a:solidFill>
                  <a:srgbClr val="000000"/>
                </a:solidFill>
                <a:latin typeface="Century Gothic" panose="020B0502020202020204" pitchFamily="34" charset="0"/>
              </a:rPr>
              <a:t>Clinical practice guidelines and mandates for evidence-based care</a:t>
            </a:r>
          </a:p>
          <a:p>
            <a:pPr marL="514350" indent="-514350">
              <a:buFont typeface="+mj-lt"/>
              <a:buAutoNum type="arabicPeriod"/>
            </a:pPr>
            <a:r>
              <a:rPr lang="en-US" dirty="0">
                <a:solidFill>
                  <a:srgbClr val="000000"/>
                </a:solidFill>
                <a:latin typeface="Century Gothic" panose="020B0502020202020204" pitchFamily="34" charset="0"/>
              </a:rPr>
              <a:t>National  electronic health information system</a:t>
            </a:r>
          </a:p>
          <a:p>
            <a:pPr marL="514350" indent="-514350">
              <a:buFont typeface="+mj-lt"/>
              <a:buAutoNum type="arabicPeriod"/>
            </a:pPr>
            <a:r>
              <a:rPr lang="en-US" dirty="0">
                <a:solidFill>
                  <a:srgbClr val="000000"/>
                </a:solidFill>
                <a:latin typeface="Century Gothic" panose="020B0502020202020204" pitchFamily="34" charset="0"/>
              </a:rPr>
              <a:t>Mental health care coordinated in multidisciplinary teams</a:t>
            </a:r>
          </a:p>
        </p:txBody>
      </p:sp>
      <p:pic>
        <p:nvPicPr>
          <p:cNvPr id="37890" name="Picture 2" descr="See full size image">
            <a:hlinkClick r:id="rId3"/>
          </p:cNvPr>
          <p:cNvPicPr>
            <a:picLocks noChangeAspect="1" noChangeArrowheads="1"/>
          </p:cNvPicPr>
          <p:nvPr/>
        </p:nvPicPr>
        <p:blipFill>
          <a:blip r:embed="rId4" cstate="print"/>
          <a:srcRect/>
          <a:stretch>
            <a:fillRect/>
          </a:stretch>
        </p:blipFill>
        <p:spPr bwMode="auto">
          <a:xfrm>
            <a:off x="609600" y="5234704"/>
            <a:ext cx="1239838" cy="1239838"/>
          </a:xfrm>
          <a:prstGeom prst="rect">
            <a:avLst/>
          </a:prstGeom>
          <a:noFill/>
        </p:spPr>
      </p:pic>
      <p:sp>
        <p:nvSpPr>
          <p:cNvPr id="5" name="Slide Number Placeholder 4"/>
          <p:cNvSpPr>
            <a:spLocks noGrp="1"/>
          </p:cNvSpPr>
          <p:nvPr>
            <p:ph type="sldNum" sz="quarter" idx="12"/>
          </p:nvPr>
        </p:nvSpPr>
        <p:spPr/>
        <p:txBody>
          <a:bodyPr/>
          <a:lstStyle/>
          <a:p>
            <a:fld id="{10EC9687-5258-4455-B323-CE1330B5F336}" type="slidenum">
              <a:rPr lang="en-US" smtClean="0"/>
              <a:t>7</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939683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Preliminary pilot</a:t>
                  </a:r>
                  <a:endParaRPr lang="en-US" sz="2000" dirty="0">
                    <a:solidFill>
                      <a:schemeClr val="bg1">
                        <a:lumMod val="65000"/>
                      </a:schemeClr>
                    </a:solidFill>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Pilot</a:t>
                  </a:r>
                  <a:endParaRPr lang="en-US" sz="2000" dirty="0">
                    <a:solidFill>
                      <a:schemeClr val="bg1">
                        <a:lumMod val="65000"/>
                      </a:schemeClr>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EBP initiation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full EBP dose</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EBP timeliness</a:t>
                </a:r>
                <a:endParaRPr lang="en-US" sz="2000" dirty="0">
                  <a:solidFill>
                    <a:schemeClr val="bg1">
                      <a:lumMod val="65000"/>
                    </a:schemeClr>
                  </a:solidFill>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NIH R21</a:t>
                </a:r>
                <a:endParaRPr lang="en-US" sz="2000" dirty="0">
                  <a:solidFill>
                    <a:schemeClr val="bg1">
                      <a:lumMod val="65000"/>
                    </a:schemeClr>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QI training continuing education credit</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Accessible simulation user-interface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Data/training tailored to local care teams</a:t>
                  </a:r>
                  <a:endParaRPr lang="en-US" sz="2000" dirty="0">
                    <a:solidFill>
                      <a:schemeClr val="bg1">
                        <a:lumMod val="65000"/>
                      </a:schemeClr>
                    </a:solidFill>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Modeling to Learn</a:t>
                  </a:r>
                  <a:endParaRPr lang="en-US" sz="2000" dirty="0">
                    <a:solidFill>
                      <a:schemeClr val="bg1">
                        <a:lumMod val="65000"/>
                      </a:schemeClr>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QI as usual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Determine Budget impact of PSD</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Calculate PSD Incremental Cost-effectiveness Ratio</a:t>
                  </a:r>
                  <a:endParaRPr lang="en-US" sz="2000" dirty="0">
                    <a:solidFill>
                      <a:schemeClr val="bg1">
                        <a:lumMod val="65000"/>
                      </a:schemeClr>
                    </a:solidFill>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IIR</a:t>
                  </a:r>
                  <a:endParaRPr lang="en-US" sz="2000" dirty="0">
                    <a:solidFill>
                      <a:schemeClr val="bg1">
                        <a:lumMod val="65000"/>
                      </a:schemeClr>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C00000">
                <a:alpha val="9000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solidFill>
                <a:latin typeface="Georgia" panose="02040502050405020303" pitchFamily="18" charset="0"/>
                <a:ea typeface="Times New Roman"/>
                <a:cs typeface="Times New Roman"/>
              </a:rPr>
              <a:t>R01</a:t>
            </a:r>
            <a:endParaRPr lang="en-US" sz="2000" b="1" dirty="0">
              <a:solidFill>
                <a:schemeClr val="bg1"/>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PSD vs Audit-&amp;-Feedback for increasing EBP reach</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latin typeface="Georgia"/>
                <a:ea typeface="ＭＳ 明朝"/>
                <a:cs typeface="Times New Roman"/>
              </a:rPr>
              <a:t>Exploratory mediational analyses</a:t>
            </a:r>
            <a:endParaRPr lang="en-US" sz="2000" dirty="0">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b="1" dirty="0">
              <a:solidFill>
                <a:schemeClr val="bg1">
                  <a:lumMod val="65000"/>
                </a:schemeClr>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lumMod val="65000"/>
                  </a:schemeClr>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Address new priority in team “Modeling to Learn” training</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Georgia"/>
              </a:rPr>
              <a:t>G</a:t>
            </a:r>
            <a:r>
              <a:rPr lang="en-US" sz="2000" kern="1200" dirty="0">
                <a:solidFill>
                  <a:schemeClr val="bg1">
                    <a:lumMod val="65000"/>
                  </a:schemeClr>
                </a:solidFill>
                <a:effectLst/>
                <a:latin typeface="Georgia"/>
                <a:ea typeface="ＭＳ 明朝"/>
                <a:cs typeface="Georgia"/>
              </a:rPr>
              <a:t>uide facility Suicide Prevention Coord</a:t>
            </a:r>
            <a:r>
              <a:rPr lang="en-US" sz="2000" dirty="0">
                <a:solidFill>
                  <a:schemeClr val="bg1">
                    <a:lumMod val="65000"/>
                  </a:schemeClr>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70</a:t>
            </a:fld>
            <a:endParaRPr lang="en-US" dirty="0"/>
          </a:p>
        </p:txBody>
      </p:sp>
    </p:spTree>
    <p:extLst>
      <p:ext uri="{BB962C8B-B14F-4D97-AF65-F5344CB8AC3E}">
        <p14:creationId xmlns:p14="http://schemas.microsoft.com/office/powerpoint/2010/main" val="3899792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latin typeface="MS Gothic"/>
                <a:ea typeface="MS Gothic"/>
                <a:cs typeface="MS Gothic"/>
              </a:rPr>
              <a:t>Mechanism of Change in Learning Organizations</a:t>
            </a:r>
          </a:p>
        </p:txBody>
      </p:sp>
      <p:sp>
        <p:nvSpPr>
          <p:cNvPr id="3" name="Content Placeholder 2"/>
          <p:cNvSpPr>
            <a:spLocks noGrp="1"/>
          </p:cNvSpPr>
          <p:nvPr>
            <p:ph idx="1"/>
          </p:nvPr>
        </p:nvSpPr>
        <p:spPr>
          <a:xfrm>
            <a:off x="457200" y="1905000"/>
            <a:ext cx="8229600" cy="4525963"/>
          </a:xfrm>
        </p:spPr>
        <p:txBody>
          <a:bodyPr>
            <a:normAutofit/>
          </a:bodyPr>
          <a:lstStyle/>
          <a:p>
            <a:pPr marL="0" indent="0">
              <a:buNone/>
            </a:pPr>
            <a:r>
              <a:rPr lang="en-US" dirty="0">
                <a:solidFill>
                  <a:schemeClr val="tx2">
                    <a:lumMod val="75000"/>
                  </a:schemeClr>
                </a:solidFill>
                <a:latin typeface="MS Gothic"/>
                <a:ea typeface="MS Gothic"/>
                <a:cs typeface="MS Gothic"/>
              </a:rPr>
              <a:t>Systems, Simulations and Psychological Safety</a:t>
            </a:r>
            <a:endParaRPr lang="en-US" dirty="0"/>
          </a:p>
          <a:p>
            <a:r>
              <a:rPr lang="en-US" sz="2400" dirty="0">
                <a:latin typeface="Century Gothic" panose="020B0502020202020204" pitchFamily="34" charset="0"/>
              </a:rPr>
              <a:t>Learning key to effectiveness (Senge, 1990; Argyris,1993)</a:t>
            </a:r>
          </a:p>
          <a:p>
            <a:r>
              <a:rPr lang="en-US" sz="2400" dirty="0">
                <a:latin typeface="Century Gothic" panose="020B0502020202020204" pitchFamily="34" charset="0"/>
              </a:rPr>
              <a:t>Interpersonal interactions inhibit/facilitate learning </a:t>
            </a:r>
          </a:p>
          <a:p>
            <a:r>
              <a:rPr lang="en-US" sz="2400" dirty="0">
                <a:latin typeface="Century Gothic" panose="020B0502020202020204" pitchFamily="34" charset="0"/>
              </a:rPr>
              <a:t>Shared belief that a team is safe for interpersonal risk taking</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71</a:t>
            </a:fld>
            <a:endParaRPr lang="en-US" dirty="0"/>
          </a:p>
        </p:txBody>
      </p:sp>
    </p:spTree>
    <p:extLst>
      <p:ext uri="{BB962C8B-B14F-4D97-AF65-F5344CB8AC3E}">
        <p14:creationId xmlns:p14="http://schemas.microsoft.com/office/powerpoint/2010/main" val="1547208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solidFill>
                  <a:schemeClr val="tx2">
                    <a:lumMod val="75000"/>
                  </a:schemeClr>
                </a:solidFill>
                <a:latin typeface="MS Gothic"/>
                <a:ea typeface="MS Gothic"/>
                <a:cs typeface="MS Gothic"/>
              </a:rPr>
              <a:t>Bendoly, 2014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9244921"/>
              </p:ext>
            </p:extLst>
          </p:nvPr>
        </p:nvGraphicFramePr>
        <p:xfrm>
          <a:off x="381000" y="-1524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533400" y="568234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lumMod val="75000"/>
                  </a:schemeClr>
                </a:solidFill>
                <a:latin typeface="MS Gothic"/>
                <a:ea typeface="MS Gothic"/>
                <a:cs typeface="MS Gothic"/>
              </a:rPr>
              <a:t>Edmonson, 1999</a:t>
            </a:r>
          </a:p>
        </p:txBody>
      </p:sp>
      <p:graphicFrame>
        <p:nvGraphicFramePr>
          <p:cNvPr id="6" name="Content Placeholder 3"/>
          <p:cNvGraphicFramePr>
            <a:graphicFrameLocks/>
          </p:cNvGraphicFramePr>
          <p:nvPr>
            <p:extLst>
              <p:ext uri="{D42A27DB-BD31-4B8C-83A1-F6EECF244321}">
                <p14:modId xmlns:p14="http://schemas.microsoft.com/office/powerpoint/2010/main" val="1607858614"/>
              </p:ext>
            </p:extLst>
          </p:nvPr>
        </p:nvGraphicFramePr>
        <p:xfrm>
          <a:off x="457200" y="229938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Footer Placeholder 2"/>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EC9687-5258-4455-B323-CE1330B5F336}" type="slidenum">
              <a:rPr lang="en-US" smtClean="0"/>
              <a:t>72</a:t>
            </a:fld>
            <a:endParaRPr lang="en-US" dirty="0"/>
          </a:p>
        </p:txBody>
      </p:sp>
    </p:spTree>
    <p:extLst>
      <p:ext uri="{BB962C8B-B14F-4D97-AF65-F5344CB8AC3E}">
        <p14:creationId xmlns:p14="http://schemas.microsoft.com/office/powerpoint/2010/main" val="4056964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latin typeface="MS Gothic"/>
                <a:ea typeface="MS Gothic"/>
                <a:cs typeface="MS Gothic"/>
              </a:rPr>
              <a:t>Measures - Learning Organization Survey (LOS-27)</a:t>
            </a:r>
          </a:p>
        </p:txBody>
      </p:sp>
      <p:sp>
        <p:nvSpPr>
          <p:cNvPr id="3" name="Content Placeholder 2"/>
          <p:cNvSpPr>
            <a:spLocks noGrp="1"/>
          </p:cNvSpPr>
          <p:nvPr>
            <p:ph idx="1"/>
          </p:nvPr>
        </p:nvSpPr>
        <p:spPr/>
        <p:txBody>
          <a:bodyPr>
            <a:normAutofit/>
          </a:bodyPr>
          <a:lstStyle/>
          <a:p>
            <a:pPr marL="457200" lvl="1" indent="0">
              <a:buNone/>
            </a:pPr>
            <a:r>
              <a:rPr lang="en-US" b="1" dirty="0">
                <a:latin typeface="Century Gothic" panose="020B0502020202020204" pitchFamily="34" charset="0"/>
              </a:rPr>
              <a:t>Singer et al., 2012</a:t>
            </a:r>
          </a:p>
          <a:p>
            <a:pPr marL="914400" lvl="1" indent="-514350">
              <a:buFont typeface="+mj-lt"/>
              <a:buAutoNum type="arabicPeriod"/>
            </a:pPr>
            <a:r>
              <a:rPr lang="en-US" dirty="0">
                <a:latin typeface="Century Gothic" panose="020B0502020202020204" pitchFamily="34" charset="0"/>
              </a:rPr>
              <a:t>Supportive learning environment</a:t>
            </a:r>
          </a:p>
          <a:p>
            <a:pPr marL="914400" lvl="1" indent="-514350">
              <a:buFont typeface="+mj-lt"/>
              <a:buAutoNum type="arabicPeriod"/>
            </a:pPr>
            <a:r>
              <a:rPr lang="en-US" dirty="0">
                <a:latin typeface="Century Gothic" panose="020B0502020202020204" pitchFamily="34" charset="0"/>
              </a:rPr>
              <a:t>Leadership reinforces learning</a:t>
            </a:r>
          </a:p>
          <a:p>
            <a:pPr marL="914400" lvl="1" indent="-514350">
              <a:buFont typeface="+mj-lt"/>
              <a:buAutoNum type="arabicPeriod"/>
            </a:pPr>
            <a:r>
              <a:rPr lang="en-US" dirty="0">
                <a:latin typeface="Century Gothic" panose="020B0502020202020204" pitchFamily="34" charset="0"/>
              </a:rPr>
              <a:t>Experimentation</a:t>
            </a:r>
          </a:p>
          <a:p>
            <a:pPr marL="914400" lvl="1" indent="-514350">
              <a:buFont typeface="+mj-lt"/>
              <a:buAutoNum type="arabicPeriod"/>
            </a:pPr>
            <a:r>
              <a:rPr lang="en-US" dirty="0">
                <a:latin typeface="Century Gothic" panose="020B0502020202020204" pitchFamily="34" charset="0"/>
              </a:rPr>
              <a:t>Time for reflection</a:t>
            </a:r>
          </a:p>
          <a:p>
            <a:pPr marL="914400" lvl="1" indent="-514350">
              <a:buFont typeface="+mj-lt"/>
              <a:buAutoNum type="arabicPeriod"/>
            </a:pPr>
            <a:r>
              <a:rPr lang="en-US" dirty="0">
                <a:latin typeface="Century Gothic" panose="020B0502020202020204" pitchFamily="34" charset="0"/>
              </a:rPr>
              <a:t>Training</a:t>
            </a:r>
          </a:p>
          <a:p>
            <a:pPr marL="914400" lvl="1" indent="-514350">
              <a:buFont typeface="+mj-lt"/>
              <a:buAutoNum type="arabicPeriod"/>
            </a:pPr>
            <a:r>
              <a:rPr lang="en-US" dirty="0">
                <a:latin typeface="Century Gothic" panose="020B0502020202020204" pitchFamily="34" charset="0"/>
              </a:rPr>
              <a:t>Knowledge acquisition</a:t>
            </a:r>
          </a:p>
          <a:p>
            <a:pPr marL="914400" lvl="1" indent="-514350">
              <a:buFont typeface="+mj-lt"/>
              <a:buAutoNum type="arabicPeriod"/>
            </a:pPr>
            <a:r>
              <a:rPr lang="en-US" dirty="0">
                <a:latin typeface="Century Gothic" panose="020B0502020202020204" pitchFamily="34" charset="0"/>
              </a:rPr>
              <a:t>Performance monitoring</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73</a:t>
            </a:fld>
            <a:endParaRPr lang="en-US" dirty="0"/>
          </a:p>
        </p:txBody>
      </p:sp>
    </p:spTree>
    <p:extLst>
      <p:ext uri="{BB962C8B-B14F-4D97-AF65-F5344CB8AC3E}">
        <p14:creationId xmlns:p14="http://schemas.microsoft.com/office/powerpoint/2010/main" val="2039857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latin typeface="MS Gothic"/>
                <a:ea typeface="MS Gothic"/>
                <a:cs typeface="MS Gothic"/>
              </a:rPr>
              <a:t>Measures – Systems Thinking Scale (STS)</a:t>
            </a:r>
          </a:p>
        </p:txBody>
      </p:sp>
      <p:sp>
        <p:nvSpPr>
          <p:cNvPr id="3" name="Content Placeholder 2"/>
          <p:cNvSpPr>
            <a:spLocks noGrp="1"/>
          </p:cNvSpPr>
          <p:nvPr>
            <p:ph idx="1"/>
          </p:nvPr>
        </p:nvSpPr>
        <p:spPr/>
        <p:txBody>
          <a:bodyPr>
            <a:normAutofit/>
          </a:bodyPr>
          <a:lstStyle/>
          <a:p>
            <a:pPr marL="457200" lvl="1" indent="-392113">
              <a:buNone/>
            </a:pPr>
            <a:r>
              <a:rPr lang="en-US" sz="2200" b="1" dirty="0">
                <a:latin typeface="Century Gothic" panose="020B0502020202020204" pitchFamily="34" charset="0"/>
              </a:rPr>
              <a:t>Moore et al., 2010/VA Quality Scholars</a:t>
            </a:r>
          </a:p>
          <a:p>
            <a:pPr marL="457200" lvl="1" indent="-392113"/>
            <a:r>
              <a:rPr lang="en-US" sz="2400" dirty="0">
                <a:latin typeface="Century Gothic" panose="020B0502020202020204" pitchFamily="34" charset="0"/>
              </a:rPr>
              <a:t>The 20-item Systems Thinking Scale has good reliability and construct and discriminate validity.</a:t>
            </a:r>
          </a:p>
          <a:p>
            <a:pPr marL="457200" lvl="1" indent="-392113">
              <a:buNone/>
            </a:pPr>
            <a:endParaRPr lang="en-US" sz="2400" dirty="0">
              <a:latin typeface="Century Gothic" panose="020B0502020202020204" pitchFamily="34" charset="0"/>
            </a:endParaRPr>
          </a:p>
          <a:p>
            <a:pPr marL="457200" indent="-392113"/>
            <a:r>
              <a:rPr lang="en-US" sz="2400" b="1" dirty="0">
                <a:latin typeface="Century Gothic" panose="020B0502020202020204" pitchFamily="34" charset="0"/>
              </a:rPr>
              <a:t>Systems thinking:  </a:t>
            </a:r>
            <a:r>
              <a:rPr lang="en-US" sz="2400" dirty="0">
                <a:latin typeface="Century Gothic" panose="020B0502020202020204" pitchFamily="34" charset="0"/>
              </a:rPr>
              <a:t>The ability to recognize, understand, and synthesize interactions and interdependencies.</a:t>
            </a:r>
          </a:p>
          <a:p>
            <a:pPr marL="457200" indent="-392113"/>
            <a:r>
              <a:rPr lang="en-US" sz="2400" dirty="0">
                <a:latin typeface="Century Gothic" panose="020B0502020202020204" pitchFamily="34" charset="0"/>
              </a:rPr>
              <a:t>an understanding of how actions and components can </a:t>
            </a:r>
            <a:r>
              <a:rPr lang="en-US" sz="2400" u="sng" dirty="0">
                <a:latin typeface="Century Gothic" panose="020B0502020202020204" pitchFamily="34" charset="0"/>
              </a:rPr>
              <a:t>reinforce or counteract each other</a:t>
            </a:r>
            <a:r>
              <a:rPr lang="en-US" sz="2400" dirty="0">
                <a:latin typeface="Century Gothic" panose="020B0502020202020204" pitchFamily="34" charset="0"/>
              </a:rPr>
              <a:t>.</a:t>
            </a:r>
          </a:p>
          <a:p>
            <a:pPr marL="457200" lvl="1" indent="0">
              <a:buNone/>
            </a:pPr>
            <a:endParaRPr lang="en-US" sz="2200" dirty="0">
              <a:latin typeface="Century Gothic" panose="020B0502020202020204" pitchFamily="34"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74</a:t>
            </a:fld>
            <a:endParaRPr lang="en-US" dirty="0"/>
          </a:p>
        </p:txBody>
      </p:sp>
    </p:spTree>
    <p:extLst>
      <p:ext uri="{BB962C8B-B14F-4D97-AF65-F5344CB8AC3E}">
        <p14:creationId xmlns:p14="http://schemas.microsoft.com/office/powerpoint/2010/main" val="2578867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361" y="79919"/>
            <a:ext cx="8382000" cy="4514895"/>
            <a:chOff x="0" y="-56122"/>
            <a:chExt cx="3769486" cy="1662625"/>
          </a:xfrm>
        </p:grpSpPr>
        <p:grpSp>
          <p:nvGrpSpPr>
            <p:cNvPr id="7" name="Group 6"/>
            <p:cNvGrpSpPr/>
            <p:nvPr/>
          </p:nvGrpSpPr>
          <p:grpSpPr>
            <a:xfrm>
              <a:off x="8558" y="-56122"/>
              <a:ext cx="2733436" cy="466953"/>
              <a:chOff x="8558" y="-56122"/>
              <a:chExt cx="2733436" cy="466953"/>
            </a:xfrm>
          </p:grpSpPr>
          <p:grpSp>
            <p:nvGrpSpPr>
              <p:cNvPr id="24" name="Group 23"/>
              <p:cNvGrpSpPr/>
              <p:nvPr/>
            </p:nvGrpSpPr>
            <p:grpSpPr>
              <a:xfrm>
                <a:off x="723590" y="-37121"/>
                <a:ext cx="2018404" cy="397817"/>
                <a:chOff x="723590" y="-37121"/>
                <a:chExt cx="2018404" cy="397817"/>
              </a:xfrm>
            </p:grpSpPr>
            <p:sp>
              <p:nvSpPr>
                <p:cNvPr id="28" name="Right Arrow 27"/>
                <p:cNvSpPr/>
                <p:nvPr/>
              </p:nvSpPr>
              <p:spPr>
                <a:xfrm>
                  <a:off x="723590" y="-37121"/>
                  <a:ext cx="2018404" cy="39596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9" name="Right Arrow 4"/>
                <p:cNvSpPr/>
                <p:nvPr/>
              </p:nvSpPr>
              <p:spPr>
                <a:xfrm>
                  <a:off x="723590" y="67815"/>
                  <a:ext cx="1871963" cy="292881"/>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Preliminary pilot</a:t>
                  </a:r>
                  <a:endParaRPr lang="en-US" sz="2000" dirty="0">
                    <a:solidFill>
                      <a:schemeClr val="bg1">
                        <a:lumMod val="65000"/>
                      </a:schemeClr>
                    </a:solidFill>
                    <a:effectLst/>
                    <a:latin typeface="Cambria"/>
                    <a:ea typeface="ＭＳ 明朝"/>
                    <a:cs typeface="Times New Roman"/>
                  </a:endParaRPr>
                </a:p>
              </p:txBody>
            </p:sp>
          </p:grpSp>
          <p:grpSp>
            <p:nvGrpSpPr>
              <p:cNvPr id="25" name="Group 24"/>
              <p:cNvGrpSpPr/>
              <p:nvPr/>
            </p:nvGrpSpPr>
            <p:grpSpPr>
              <a:xfrm>
                <a:off x="8558" y="-56122"/>
                <a:ext cx="753354" cy="466953"/>
                <a:chOff x="8558" y="-56122"/>
                <a:chExt cx="753354" cy="466953"/>
              </a:xfrm>
            </p:grpSpPr>
            <p:sp>
              <p:nvSpPr>
                <p:cNvPr id="26" name="Rounded Rectangle 25"/>
                <p:cNvSpPr/>
                <p:nvPr/>
              </p:nvSpPr>
              <p:spPr>
                <a:xfrm>
                  <a:off x="8558" y="-56122"/>
                  <a:ext cx="753354" cy="431915"/>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7" name="Rounded Rectangle 6"/>
                <p:cNvSpPr/>
                <p:nvPr/>
              </p:nvSpPr>
              <p:spPr>
                <a:xfrm>
                  <a:off x="29642" y="21084"/>
                  <a:ext cx="711186" cy="389747"/>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Pilot</a:t>
                  </a:r>
                  <a:endParaRPr lang="en-US" sz="2000" dirty="0">
                    <a:solidFill>
                      <a:schemeClr val="bg1">
                        <a:lumMod val="65000"/>
                      </a:schemeClr>
                    </a:solidFill>
                    <a:effectLst/>
                    <a:latin typeface="Times"/>
                    <a:ea typeface="ＭＳ 明朝"/>
                    <a:cs typeface="Times New Roman"/>
                  </a:endParaRPr>
                </a:p>
              </p:txBody>
            </p:sp>
          </p:grpSp>
        </p:grpSp>
        <p:grpSp>
          <p:nvGrpSpPr>
            <p:cNvPr id="8" name="Group 7"/>
            <p:cNvGrpSpPr/>
            <p:nvPr/>
          </p:nvGrpSpPr>
          <p:grpSpPr>
            <a:xfrm>
              <a:off x="8558" y="260359"/>
              <a:ext cx="3024414" cy="560844"/>
              <a:chOff x="8558" y="260359"/>
              <a:chExt cx="3024414" cy="560844"/>
            </a:xfrm>
          </p:grpSpPr>
          <p:sp>
            <p:nvSpPr>
              <p:cNvPr id="20" name="Right Arrow 19"/>
              <p:cNvSpPr/>
              <p:nvPr/>
            </p:nvSpPr>
            <p:spPr>
              <a:xfrm>
                <a:off x="709452" y="260359"/>
                <a:ext cx="2323520" cy="519632"/>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1" name="Right Arrow 4"/>
              <p:cNvSpPr/>
              <p:nvPr/>
            </p:nvSpPr>
            <p:spPr>
              <a:xfrm>
                <a:off x="709452" y="297846"/>
                <a:ext cx="2105470" cy="488775"/>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EBP initiation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reach of full EBP dose</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Increase EBP timeliness</a:t>
                </a:r>
                <a:endParaRPr lang="en-US" sz="2000" dirty="0">
                  <a:solidFill>
                    <a:schemeClr val="bg1">
                      <a:lumMod val="65000"/>
                    </a:schemeClr>
                  </a:solidFill>
                  <a:effectLst/>
                  <a:latin typeface="Cambria"/>
                  <a:ea typeface="ＭＳ 明朝"/>
                  <a:cs typeface="Times New Roman"/>
                </a:endParaRPr>
              </a:p>
            </p:txBody>
          </p:sp>
          <p:sp>
            <p:nvSpPr>
              <p:cNvPr id="22" name="Rounded Rectangle 21"/>
              <p:cNvSpPr/>
              <p:nvPr/>
            </p:nvSpPr>
            <p:spPr>
              <a:xfrm>
                <a:off x="8558" y="260359"/>
                <a:ext cx="739232" cy="560844"/>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23" name="Rounded Rectangle 6"/>
              <p:cNvSpPr/>
              <p:nvPr/>
            </p:nvSpPr>
            <p:spPr>
              <a:xfrm>
                <a:off x="35936" y="270260"/>
                <a:ext cx="684476" cy="50608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NIH R21</a:t>
                </a:r>
                <a:endParaRPr lang="en-US" sz="2000" dirty="0">
                  <a:solidFill>
                    <a:schemeClr val="bg1">
                      <a:lumMod val="65000"/>
                    </a:schemeClr>
                  </a:solidFill>
                  <a:effectLst/>
                  <a:latin typeface="Times"/>
                  <a:ea typeface="ＭＳ 明朝"/>
                  <a:cs typeface="Times New Roman"/>
                </a:endParaRPr>
              </a:p>
            </p:txBody>
          </p:sp>
        </p:grpSp>
        <p:grpSp>
          <p:nvGrpSpPr>
            <p:cNvPr id="9" name="Group 8"/>
            <p:cNvGrpSpPr/>
            <p:nvPr/>
          </p:nvGrpSpPr>
          <p:grpSpPr>
            <a:xfrm>
              <a:off x="0" y="673462"/>
              <a:ext cx="3769486" cy="933041"/>
              <a:chOff x="0" y="673462"/>
              <a:chExt cx="3769486" cy="933041"/>
            </a:xfrm>
          </p:grpSpPr>
          <p:grpSp>
            <p:nvGrpSpPr>
              <p:cNvPr id="10" name="Group 9"/>
              <p:cNvGrpSpPr/>
              <p:nvPr/>
            </p:nvGrpSpPr>
            <p:grpSpPr>
              <a:xfrm>
                <a:off x="1893" y="673462"/>
                <a:ext cx="3381765" cy="582893"/>
                <a:chOff x="1893" y="673462"/>
                <a:chExt cx="3381765" cy="582893"/>
              </a:xfrm>
            </p:grpSpPr>
            <p:sp>
              <p:nvSpPr>
                <p:cNvPr id="16" name="Right Arrow 15"/>
                <p:cNvSpPr/>
                <p:nvPr/>
              </p:nvSpPr>
              <p:spPr>
                <a:xfrm>
                  <a:off x="693373" y="689633"/>
                  <a:ext cx="2690285" cy="468208"/>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7" name="Right Arrow 4"/>
                <p:cNvSpPr/>
                <p:nvPr/>
              </p:nvSpPr>
              <p:spPr>
                <a:xfrm>
                  <a:off x="693373" y="752838"/>
                  <a:ext cx="2462571" cy="380430"/>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QI training continuing education credit</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Accessible simulation user-interface </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Data/training tailored to local care teams</a:t>
                  </a:r>
                  <a:endParaRPr lang="en-US" sz="2000" dirty="0">
                    <a:solidFill>
                      <a:schemeClr val="bg1">
                        <a:lumMod val="65000"/>
                      </a:schemeClr>
                    </a:solidFill>
                    <a:effectLst/>
                    <a:latin typeface="Cambria"/>
                    <a:ea typeface="ＭＳ 明朝"/>
                    <a:cs typeface="Times New Roman"/>
                  </a:endParaRPr>
                </a:p>
              </p:txBody>
            </p:sp>
            <p:sp>
              <p:nvSpPr>
                <p:cNvPr id="18" name="Rounded Rectangle 17"/>
                <p:cNvSpPr/>
                <p:nvPr/>
              </p:nvSpPr>
              <p:spPr>
                <a:xfrm>
                  <a:off x="1893" y="673462"/>
                  <a:ext cx="753354" cy="582893"/>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9" name="Rounded Rectangle 6"/>
                <p:cNvSpPr/>
                <p:nvPr/>
              </p:nvSpPr>
              <p:spPr>
                <a:xfrm>
                  <a:off x="30347" y="689217"/>
                  <a:ext cx="696446" cy="525985"/>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Modeling to Learn</a:t>
                  </a:r>
                  <a:endParaRPr lang="en-US" sz="2000" dirty="0">
                    <a:solidFill>
                      <a:schemeClr val="bg1">
                        <a:lumMod val="65000"/>
                      </a:schemeClr>
                    </a:solidFill>
                    <a:effectLst/>
                    <a:latin typeface="Times"/>
                    <a:ea typeface="ＭＳ 明朝"/>
                    <a:cs typeface="Times New Roman"/>
                  </a:endParaRPr>
                </a:p>
              </p:txBody>
            </p:sp>
          </p:grpSp>
          <p:grpSp>
            <p:nvGrpSpPr>
              <p:cNvPr id="11" name="Group 10"/>
              <p:cNvGrpSpPr/>
              <p:nvPr/>
            </p:nvGrpSpPr>
            <p:grpSpPr>
              <a:xfrm>
                <a:off x="0" y="1066314"/>
                <a:ext cx="3769486" cy="540189"/>
                <a:chOff x="0" y="1066314"/>
                <a:chExt cx="3769486" cy="540189"/>
              </a:xfrm>
            </p:grpSpPr>
            <p:sp>
              <p:nvSpPr>
                <p:cNvPr id="12" name="Right Arrow 11"/>
                <p:cNvSpPr/>
                <p:nvPr/>
              </p:nvSpPr>
              <p:spPr>
                <a:xfrm>
                  <a:off x="689991" y="1066314"/>
                  <a:ext cx="3078227" cy="523710"/>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3" name="Right Arrow 4"/>
                <p:cNvSpPr/>
                <p:nvPr/>
              </p:nvSpPr>
              <p:spPr>
                <a:xfrm>
                  <a:off x="685878" y="1113225"/>
                  <a:ext cx="3083608" cy="423809"/>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QI as usual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Determine Budget impact of PSD</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Calculate PSD Incremental Cost-effectiveness Ratio</a:t>
                  </a:r>
                  <a:endParaRPr lang="en-US" sz="2000" dirty="0">
                    <a:solidFill>
                      <a:schemeClr val="bg1">
                        <a:lumMod val="65000"/>
                      </a:schemeClr>
                    </a:solidFill>
                    <a:effectLst/>
                    <a:latin typeface="Cambria"/>
                    <a:ea typeface="ＭＳ 明朝"/>
                    <a:cs typeface="Times New Roman"/>
                  </a:endParaRPr>
                </a:p>
              </p:txBody>
            </p:sp>
            <p:sp>
              <p:nvSpPr>
                <p:cNvPr id="14" name="Rounded Rectangle 13"/>
                <p:cNvSpPr/>
                <p:nvPr/>
              </p:nvSpPr>
              <p:spPr>
                <a:xfrm>
                  <a:off x="0" y="1082700"/>
                  <a:ext cx="738064" cy="5167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spcBef>
                      <a:spcPts val="0"/>
                    </a:spcBef>
                    <a:spcAft>
                      <a:spcPts val="0"/>
                    </a:spcAft>
                  </a:pPr>
                  <a:r>
                    <a:rPr lang="en-US" sz="2000" dirty="0">
                      <a:solidFill>
                        <a:schemeClr val="bg1">
                          <a:lumMod val="65000"/>
                        </a:schemeClr>
                      </a:solidFill>
                      <a:effectLst/>
                      <a:latin typeface="Cambria"/>
                      <a:ea typeface="Times New Roman"/>
                      <a:cs typeface="Times New Roman"/>
                    </a:rPr>
                    <a:t> </a:t>
                  </a:r>
                  <a:endParaRPr lang="en-US" sz="2000" dirty="0">
                    <a:solidFill>
                      <a:schemeClr val="bg1">
                        <a:lumMod val="65000"/>
                      </a:schemeClr>
                    </a:solidFill>
                    <a:effectLst/>
                    <a:latin typeface="Cambria"/>
                    <a:ea typeface="ＭＳ 明朝"/>
                    <a:cs typeface="Times New Roman"/>
                  </a:endParaRPr>
                </a:p>
              </p:txBody>
            </p:sp>
            <p:sp>
              <p:nvSpPr>
                <p:cNvPr id="15" name="Rounded Rectangle 6"/>
                <p:cNvSpPr/>
                <p:nvPr/>
              </p:nvSpPr>
              <p:spPr>
                <a:xfrm>
                  <a:off x="27876" y="1094375"/>
                  <a:ext cx="682311" cy="512128"/>
                </a:xfrm>
                <a:prstGeom prst="rect">
                  <a:avLst/>
                </a:prstGeom>
                <a:noFill/>
                <a:ln>
                  <a:noFill/>
                </a:ln>
                <a:effectLst/>
              </p:spPr>
              <p:txBody>
                <a:bodyPr spcFirstLastPara="0" vert="horz" wrap="square" lIns="38100" tIns="19050" rIns="38100" bIns="19050" numCol="1" spcCol="1270" anchor="ctr" anchorCtr="0">
                  <a:noAutofit/>
                </a:bodyPr>
                <a:lstStyle/>
                <a:p>
                  <a:pPr marL="0" marR="0" algn="ctr">
                    <a:lnSpc>
                      <a:spcPct val="90000"/>
                    </a:lnSpc>
                    <a:spcBef>
                      <a:spcPts val="0"/>
                    </a:spcBef>
                    <a:spcAft>
                      <a:spcPts val="420"/>
                    </a:spcAft>
                  </a:pPr>
                  <a:r>
                    <a:rPr lang="en-US" sz="2000" b="1" kern="1200" dirty="0">
                      <a:solidFill>
                        <a:schemeClr val="bg1">
                          <a:lumMod val="65000"/>
                        </a:schemeClr>
                      </a:solidFill>
                      <a:effectLst/>
                      <a:latin typeface="Georgia"/>
                      <a:ea typeface="MS Gothic"/>
                      <a:cs typeface="Georgia"/>
                    </a:rPr>
                    <a:t>IIR</a:t>
                  </a:r>
                  <a:endParaRPr lang="en-US" sz="2000" dirty="0">
                    <a:solidFill>
                      <a:schemeClr val="bg1">
                        <a:lumMod val="65000"/>
                      </a:schemeClr>
                    </a:solidFill>
                    <a:effectLst/>
                    <a:latin typeface="Times"/>
                    <a:ea typeface="ＭＳ 明朝"/>
                    <a:cs typeface="Times New Roman"/>
                  </a:endParaRPr>
                </a:p>
              </p:txBody>
            </p:sp>
          </p:grpSp>
        </p:grpSp>
      </p:grpSp>
      <p:sp>
        <p:nvSpPr>
          <p:cNvPr id="31" name="Right Arrow 11"/>
          <p:cNvSpPr/>
          <p:nvPr/>
        </p:nvSpPr>
        <p:spPr>
          <a:xfrm>
            <a:off x="1614656" y="4270919"/>
            <a:ext cx="7304905" cy="1327687"/>
          </a:xfrm>
          <a:prstGeom prst="rightArrow">
            <a:avLst>
              <a:gd name="adj1" fmla="val 75000"/>
              <a:gd name="adj2" fmla="val 50000"/>
            </a:avLst>
          </a:prstGeom>
          <a:solidFill>
            <a:srgbClr val="EEECE1">
              <a:lumMod val="90000"/>
              <a:alpha val="90000"/>
            </a:srgbClr>
          </a:solidFill>
          <a:ln w="25400" cap="flat" cmpd="sng" algn="ctr">
            <a:solidFill>
              <a:srgbClr val="4F81BD">
                <a:alpha val="90000"/>
                <a:tint val="40000"/>
                <a:hueOff val="0"/>
                <a:satOff val="0"/>
                <a:lumOff val="0"/>
                <a:alphaOff val="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2" name="Rounded Rectangle 13"/>
          <p:cNvSpPr/>
          <p:nvPr/>
        </p:nvSpPr>
        <p:spPr>
          <a:xfrm>
            <a:off x="80361" y="4335335"/>
            <a:ext cx="1751492" cy="1183746"/>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effectLst/>
                <a:latin typeface="Cambria"/>
                <a:ea typeface="Times New Roman"/>
                <a:cs typeface="Times New Roman"/>
              </a:rPr>
              <a:t> </a:t>
            </a:r>
            <a:endParaRPr lang="en-US" sz="2000" b="1" dirty="0">
              <a:solidFill>
                <a:schemeClr val="bg1"/>
              </a:solidFill>
              <a:latin typeface="Cambria"/>
              <a:ea typeface="Times New Roman"/>
              <a:cs typeface="Times New Roman"/>
            </a:endParaRPr>
          </a:p>
          <a:p>
            <a:pPr marL="0" marR="0" algn="ctr">
              <a:spcBef>
                <a:spcPts val="0"/>
              </a:spcBef>
              <a:spcAft>
                <a:spcPts val="0"/>
              </a:spcAft>
            </a:pPr>
            <a:r>
              <a:rPr lang="en-US" sz="2000" b="1" dirty="0">
                <a:solidFill>
                  <a:schemeClr val="bg1">
                    <a:lumMod val="65000"/>
                  </a:schemeClr>
                </a:solidFill>
                <a:latin typeface="Georgia" panose="02040502050405020303" pitchFamily="18" charset="0"/>
                <a:ea typeface="Times New Roman"/>
                <a:cs typeface="Times New Roman"/>
              </a:rPr>
              <a:t>R01</a:t>
            </a:r>
            <a:endParaRPr lang="en-US" sz="2000" b="1" dirty="0">
              <a:solidFill>
                <a:schemeClr val="bg1">
                  <a:lumMod val="65000"/>
                </a:schemeClr>
              </a:solidFill>
              <a:effectLst/>
              <a:latin typeface="Georgia" panose="02040502050405020303" pitchFamily="18" charset="0"/>
              <a:ea typeface="ＭＳ 明朝"/>
              <a:cs typeface="Times New Roman"/>
            </a:endParaRPr>
          </a:p>
        </p:txBody>
      </p:sp>
      <p:sp>
        <p:nvSpPr>
          <p:cNvPr id="35" name="Right Arrow 4"/>
          <p:cNvSpPr/>
          <p:nvPr/>
        </p:nvSpPr>
        <p:spPr>
          <a:xfrm>
            <a:off x="1592751" y="4491612"/>
            <a:ext cx="6856851"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PSD vs Audit-&amp;-Feedback for increasing EBP reach</a:t>
            </a:r>
            <a:endParaRPr lang="en-US" sz="2000" dirty="0">
              <a:solidFill>
                <a:schemeClr val="bg1">
                  <a:lumMod val="65000"/>
                </a:schemeClr>
              </a:solidFill>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kern="1200" dirty="0">
                <a:solidFill>
                  <a:schemeClr val="bg1">
                    <a:lumMod val="65000"/>
                  </a:schemeClr>
                </a:solidFill>
                <a:effectLst/>
                <a:latin typeface="Georgia"/>
                <a:ea typeface="ＭＳ 明朝"/>
                <a:cs typeface="Georgia"/>
              </a:rPr>
              <a:t>Measure hypothesized mechanisms of change</a:t>
            </a:r>
          </a:p>
          <a:p>
            <a:pPr marL="742950" marR="0" lvl="1" indent="-285750">
              <a:lnSpc>
                <a:spcPct val="90000"/>
              </a:lnSpc>
              <a:spcBef>
                <a:spcPts val="0"/>
              </a:spcBef>
              <a:spcAft>
                <a:spcPts val="0"/>
              </a:spcAft>
              <a:buFont typeface="Times"/>
              <a:buChar char="•"/>
            </a:pPr>
            <a:r>
              <a:rPr lang="en-US" sz="2000" dirty="0">
                <a:solidFill>
                  <a:schemeClr val="bg1">
                    <a:lumMod val="65000"/>
                  </a:schemeClr>
                </a:solidFill>
                <a:latin typeface="Georgia"/>
                <a:ea typeface="ＭＳ 明朝"/>
                <a:cs typeface="Times New Roman"/>
              </a:rPr>
              <a:t>Exploratory mediational analyses</a:t>
            </a:r>
            <a:endParaRPr lang="en-US" sz="2000" dirty="0">
              <a:solidFill>
                <a:schemeClr val="bg1">
                  <a:lumMod val="65000"/>
                </a:schemeClr>
              </a:solidFill>
              <a:effectLst/>
              <a:latin typeface="Cambria"/>
              <a:ea typeface="ＭＳ 明朝"/>
              <a:cs typeface="Times New Roman"/>
            </a:endParaRPr>
          </a:p>
        </p:txBody>
      </p:sp>
      <p:sp>
        <p:nvSpPr>
          <p:cNvPr id="36" name="Right Arrow 11"/>
          <p:cNvSpPr/>
          <p:nvPr/>
        </p:nvSpPr>
        <p:spPr>
          <a:xfrm>
            <a:off x="1610495" y="5377913"/>
            <a:ext cx="7533505" cy="1480087"/>
          </a:xfrm>
          <a:prstGeom prst="rightArrow">
            <a:avLst>
              <a:gd name="adj1" fmla="val 75000"/>
              <a:gd name="adj2" fmla="val 50000"/>
            </a:avLst>
          </a:prstGeom>
          <a:solidFill>
            <a:srgbClr val="EEECE1">
              <a:lumMod val="90000"/>
              <a:alpha val="90000"/>
            </a:srgbClr>
          </a:solidFill>
          <a:ln w="25400" cap="flat" cmpd="sng" algn="ctr">
            <a:solidFill>
              <a:srgbClr val="C00000">
                <a:alpha val="90000"/>
              </a:srgbClr>
            </a:solidFill>
            <a:prstDash val="solid"/>
          </a:ln>
          <a:effectLst/>
        </p:spPr>
        <p:txBody>
          <a:bodyPr/>
          <a:lstStyle/>
          <a:p>
            <a:pPr marL="342900" marR="0" indent="-342900">
              <a:spcBef>
                <a:spcPts val="0"/>
              </a:spcBef>
              <a:spcAft>
                <a:spcPts val="0"/>
              </a:spcAft>
              <a:buFont typeface="Arial" panose="020B0604020202020204" pitchFamily="34" charset="0"/>
              <a:buChar char="•"/>
            </a:pPr>
            <a:r>
              <a:rPr lang="en-US" sz="2000" dirty="0">
                <a:effectLst/>
                <a:latin typeface="Cambria"/>
                <a:ea typeface="Times New Roman"/>
                <a:cs typeface="Times New Roman"/>
              </a:rPr>
              <a:t> </a:t>
            </a:r>
            <a:endParaRPr lang="en-US" sz="2000" dirty="0">
              <a:effectLst/>
              <a:latin typeface="Cambria"/>
              <a:ea typeface="ＭＳ 明朝"/>
              <a:cs typeface="Times New Roman"/>
            </a:endParaRPr>
          </a:p>
        </p:txBody>
      </p:sp>
      <p:sp>
        <p:nvSpPr>
          <p:cNvPr id="37" name="Rounded Rectangle 13"/>
          <p:cNvSpPr/>
          <p:nvPr/>
        </p:nvSpPr>
        <p:spPr>
          <a:xfrm>
            <a:off x="76200" y="5442328"/>
            <a:ext cx="1751492" cy="1239671"/>
          </a:xfrm>
          <a:prstGeom prst="round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a:lstStyle/>
          <a:p>
            <a:pPr marL="0" marR="0" algn="ctr">
              <a:spcBef>
                <a:spcPts val="0"/>
              </a:spcBef>
              <a:spcAft>
                <a:spcPts val="0"/>
              </a:spcAft>
            </a:pPr>
            <a:r>
              <a:rPr lang="en-US" sz="2000" dirty="0">
                <a:effectLst/>
                <a:latin typeface="Cambria"/>
                <a:ea typeface="Times New Roman"/>
                <a:cs typeface="Times New Roman"/>
              </a:rPr>
              <a:t> </a:t>
            </a:r>
            <a:endParaRPr lang="en-US" sz="2000" b="1" dirty="0">
              <a:solidFill>
                <a:schemeClr val="bg1"/>
              </a:solidFill>
              <a:latin typeface="Cambria"/>
              <a:ea typeface="Times New Roman"/>
              <a:cs typeface="Times New Roman"/>
            </a:endParaRPr>
          </a:p>
          <a:p>
            <a:pPr marL="0" marR="0" algn="ctr">
              <a:spcBef>
                <a:spcPts val="0"/>
              </a:spcBef>
              <a:spcAft>
                <a:spcPts val="0"/>
              </a:spcAft>
            </a:pPr>
            <a:r>
              <a:rPr lang="en-US" sz="2000" b="1" dirty="0">
                <a:solidFill>
                  <a:schemeClr val="bg1"/>
                </a:solidFill>
                <a:latin typeface="Georgia" panose="02040502050405020303" pitchFamily="18" charset="0"/>
                <a:ea typeface="Times New Roman"/>
                <a:cs typeface="Times New Roman"/>
              </a:rPr>
              <a:t>Suicide</a:t>
            </a:r>
          </a:p>
          <a:p>
            <a:pPr marL="0" marR="0" algn="ctr">
              <a:spcBef>
                <a:spcPts val="0"/>
              </a:spcBef>
              <a:spcAft>
                <a:spcPts val="0"/>
              </a:spcAft>
            </a:pPr>
            <a:r>
              <a:rPr lang="en-US" sz="2000" b="1" dirty="0">
                <a:solidFill>
                  <a:schemeClr val="bg1"/>
                </a:solidFill>
                <a:effectLst/>
                <a:latin typeface="Georgia" panose="02040502050405020303" pitchFamily="18" charset="0"/>
                <a:ea typeface="ＭＳ 明朝"/>
                <a:cs typeface="Times New Roman"/>
              </a:rPr>
              <a:t>Prevention</a:t>
            </a:r>
          </a:p>
        </p:txBody>
      </p:sp>
      <p:sp>
        <p:nvSpPr>
          <p:cNvPr id="38" name="Right Arrow 4"/>
          <p:cNvSpPr/>
          <p:nvPr/>
        </p:nvSpPr>
        <p:spPr>
          <a:xfrm>
            <a:off x="1588590" y="5598606"/>
            <a:ext cx="7326810" cy="995768"/>
          </a:xfrm>
          <a:prstGeom prst="rect">
            <a:avLst/>
          </a:prstGeom>
          <a:noFill/>
          <a:ln>
            <a:noFill/>
          </a:ln>
          <a:effectLst/>
        </p:spPr>
        <p:txBody>
          <a:bodyPr spcFirstLastPara="0" vert="horz" wrap="square" lIns="6350" tIns="6350" rIns="6350" bIns="6350" numCol="1" spcCol="1270" anchor="ctr" anchorCtr="0">
            <a:noAutofit/>
          </a:bodyPr>
          <a:lstStyle/>
          <a:p>
            <a:pPr marL="742950" marR="0" lvl="1" indent="-285750">
              <a:lnSpc>
                <a:spcPct val="90000"/>
              </a:lnSpc>
              <a:spcBef>
                <a:spcPts val="0"/>
              </a:spcBef>
              <a:spcAft>
                <a:spcPts val="0"/>
              </a:spcAft>
              <a:buFont typeface="Times"/>
              <a:buChar char="•"/>
            </a:pPr>
            <a:r>
              <a:rPr lang="en-US" sz="2000" kern="1200" dirty="0">
                <a:solidFill>
                  <a:srgbClr val="000000"/>
                </a:solidFill>
                <a:effectLst/>
                <a:latin typeface="Georgia"/>
                <a:ea typeface="ＭＳ 明朝"/>
                <a:cs typeface="Georgia"/>
              </a:rPr>
              <a:t>Address new priority in team “Modeling to Learn” training</a:t>
            </a:r>
            <a:endParaRPr lang="en-US" sz="2000" dirty="0">
              <a:effectLst/>
              <a:latin typeface="Cambria"/>
              <a:ea typeface="ＭＳ 明朝"/>
              <a:cs typeface="Times New Roman"/>
            </a:endParaRPr>
          </a:p>
          <a:p>
            <a:pPr marL="742950" marR="0" lvl="1" indent="-285750">
              <a:lnSpc>
                <a:spcPct val="90000"/>
              </a:lnSpc>
              <a:spcBef>
                <a:spcPts val="0"/>
              </a:spcBef>
              <a:spcAft>
                <a:spcPts val="0"/>
              </a:spcAft>
              <a:buFont typeface="Times"/>
              <a:buChar char="•"/>
            </a:pPr>
            <a:r>
              <a:rPr lang="en-US" sz="2000" dirty="0">
                <a:solidFill>
                  <a:srgbClr val="000000"/>
                </a:solidFill>
                <a:latin typeface="Georgia"/>
                <a:ea typeface="ＭＳ 明朝"/>
                <a:cs typeface="Georgia"/>
              </a:rPr>
              <a:t>G</a:t>
            </a:r>
            <a:r>
              <a:rPr lang="en-US" sz="2000" kern="1200" dirty="0">
                <a:solidFill>
                  <a:srgbClr val="000000"/>
                </a:solidFill>
                <a:effectLst/>
                <a:latin typeface="Georgia"/>
                <a:ea typeface="ＭＳ 明朝"/>
                <a:cs typeface="Georgia"/>
              </a:rPr>
              <a:t>uide facility Suicide Prevention Coord</a:t>
            </a:r>
            <a:r>
              <a:rPr lang="en-US" sz="2000" dirty="0">
                <a:solidFill>
                  <a:srgbClr val="000000"/>
                </a:solidFill>
                <a:latin typeface="Georgia"/>
                <a:ea typeface="ＭＳ 明朝"/>
                <a:cs typeface="Georgia"/>
              </a:rPr>
              <a:t>inators</a:t>
            </a:r>
          </a:p>
          <a:p>
            <a:pPr marL="742950" marR="0" lvl="1" indent="-285750">
              <a:lnSpc>
                <a:spcPct val="90000"/>
              </a:lnSpc>
              <a:spcBef>
                <a:spcPts val="0"/>
              </a:spcBef>
              <a:spcAft>
                <a:spcPts val="0"/>
              </a:spcAft>
              <a:buFont typeface="Times"/>
              <a:buChar char="•"/>
            </a:pPr>
            <a:r>
              <a:rPr lang="en-US" sz="2000" kern="1200" dirty="0">
                <a:solidFill>
                  <a:srgbClr val="000000"/>
                </a:solidFill>
                <a:effectLst/>
                <a:latin typeface="Georgia"/>
                <a:ea typeface="ＭＳ 明朝"/>
                <a:cs typeface="Georgia"/>
              </a:rPr>
              <a:t>Train OMSHP Tech. Assistants; Network Performance Plan</a:t>
            </a: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10EC9687-5258-4455-B323-CE1330B5F336}" type="slidenum">
              <a:rPr lang="en-US" smtClean="0"/>
              <a:t>75</a:t>
            </a:fld>
            <a:endParaRPr lang="en-US" dirty="0"/>
          </a:p>
        </p:txBody>
      </p:sp>
    </p:spTree>
    <p:extLst>
      <p:ext uri="{BB962C8B-B14F-4D97-AF65-F5344CB8AC3E}">
        <p14:creationId xmlns:p14="http://schemas.microsoft.com/office/powerpoint/2010/main" val="37642807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EC9687-5258-4455-B323-CE1330B5F336}" type="slidenum">
              <a:rPr lang="en-US" smtClean="0"/>
              <a:t>76</a:t>
            </a:fld>
            <a:endParaRPr lang="en-US" dirty="0"/>
          </a:p>
        </p:txBody>
      </p:sp>
      <p:sp>
        <p:nvSpPr>
          <p:cNvPr id="3" name="Rectangle 2"/>
          <p:cNvSpPr/>
          <p:nvPr/>
        </p:nvSpPr>
        <p:spPr>
          <a:xfrm>
            <a:off x="0" y="645378"/>
            <a:ext cx="9144000" cy="5755422"/>
          </a:xfrm>
          <a:prstGeom prst="rect">
            <a:avLst/>
          </a:prstGeom>
        </p:spPr>
        <p:txBody>
          <a:bodyPr wrap="square">
            <a:spAutoFit/>
          </a:bodyPr>
          <a:lstStyle/>
          <a:p>
            <a:r>
              <a:rPr lang="en-US" sz="3000" b="1" dirty="0">
                <a:solidFill>
                  <a:schemeClr val="tx2"/>
                </a:solidFill>
                <a:latin typeface="MS Gothic" panose="020B0609070205080204" pitchFamily="49" charset="-128"/>
                <a:ea typeface="MS Gothic" panose="020B0609070205080204" pitchFamily="49" charset="-128"/>
                <a:cs typeface="Times New Roman" panose="02020603050405020304" pitchFamily="18" charset="0"/>
              </a:rPr>
              <a:t>High value deliverables for the suicide prevention priority.</a:t>
            </a:r>
            <a:endParaRPr lang="en-US" sz="3000" dirty="0">
              <a:solidFill>
                <a:schemeClr val="tx2"/>
              </a:solidFill>
              <a:latin typeface="MS Gothic" panose="020B0609070205080204" pitchFamily="49" charset="-128"/>
              <a:ea typeface="MS Gothic" panose="020B0609070205080204" pitchFamily="49" charset="-128"/>
              <a:cs typeface="Times New Roman" panose="02020603050405020304" pitchFamily="18" charset="0"/>
            </a:endParaRPr>
          </a:p>
          <a:p>
            <a:pPr marL="342900" marR="0" lvl="0" indent="-342900">
              <a:spcBef>
                <a:spcPts val="0"/>
              </a:spcBef>
              <a:spcAft>
                <a:spcPts val="0"/>
              </a:spcAft>
              <a:buFont typeface="+mj-lt"/>
              <a:buAutoNum type="arabicPeriod"/>
            </a:pPr>
            <a:r>
              <a:rPr lang="en-US" sz="2000" dirty="0">
                <a:latin typeface="Century Gothic" panose="020B0502020202020204" pitchFamily="34" charset="0"/>
                <a:ea typeface="Times New Roman" panose="02020603050405020304" pitchFamily="18" charset="0"/>
                <a:cs typeface="Times New Roman" panose="02020603050405020304" pitchFamily="18" charset="0"/>
              </a:rPr>
              <a:t>An EES supported, accredited (CMEs/CEUs for mental health)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Modeling to Learn” national training program</a:t>
            </a:r>
            <a:r>
              <a:rPr lang="en-US" sz="2000" dirty="0">
                <a:latin typeface="Century Gothic" panose="020B0502020202020204" pitchFamily="34" charset="0"/>
                <a:ea typeface="Times New Roman" panose="02020603050405020304" pitchFamily="18" charset="0"/>
                <a:cs typeface="Times New Roman" panose="02020603050405020304" pitchFamily="18" charset="0"/>
              </a:rPr>
              <a:t> to improve care delivered by multidisciplinary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mental health teams</a:t>
            </a:r>
            <a:r>
              <a:rPr lang="en-US" sz="2000" dirty="0">
                <a:latin typeface="Century Gothic" panose="020B0502020202020204" pitchFamily="34" charset="0"/>
                <a:ea typeface="Times New Roman" panose="02020603050405020304" pitchFamily="18" charset="0"/>
                <a:cs typeface="Times New Roman" panose="02020603050405020304" pitchFamily="18" charset="0"/>
              </a:rPr>
              <a:t> (BHIPs and special program teams)</a:t>
            </a:r>
            <a:endParaRPr lang="en-US" sz="2000" dirty="0">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dirty="0">
                <a:latin typeface="Century Gothic" panose="020B0502020202020204" pitchFamily="34" charset="0"/>
                <a:ea typeface="Times New Roman" panose="02020603050405020304" pitchFamily="18" charset="0"/>
                <a:cs typeface="Times New Roman" panose="02020603050405020304" pitchFamily="18" charset="0"/>
              </a:rPr>
              <a:t>A facility simulation model of the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suicide prevention coordinator workflow and staffing</a:t>
            </a:r>
            <a:r>
              <a:rPr lang="en-US" sz="2000" dirty="0">
                <a:latin typeface="Century Gothic" panose="020B0502020202020204" pitchFamily="34" charset="0"/>
                <a:ea typeface="Times New Roman" panose="02020603050405020304" pitchFamily="18" charset="0"/>
                <a:cs typeface="Times New Roman" panose="02020603050405020304" pitchFamily="18" charset="0"/>
              </a:rPr>
              <a:t> to prevent suicide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3000" b="1" dirty="0">
                <a:solidFill>
                  <a:schemeClr val="tx2"/>
                </a:solidFill>
                <a:latin typeface="MS Gothic" panose="020B0609070205080204" pitchFamily="49" charset="-128"/>
                <a:ea typeface="MS Gothic" panose="020B0609070205080204" pitchFamily="49" charset="-128"/>
                <a:cs typeface="Times New Roman" panose="02020603050405020304" pitchFamily="18" charset="0"/>
              </a:rPr>
              <a:t>Aim is for these resources to become standard practice for guiding mental health improvements.</a:t>
            </a:r>
            <a:r>
              <a:rPr lang="en-US" sz="3000" dirty="0">
                <a:solidFill>
                  <a:schemeClr val="tx2"/>
                </a:solidFill>
                <a:latin typeface="MS Gothic" panose="020B0609070205080204" pitchFamily="49" charset="-128"/>
                <a:ea typeface="MS Gothic" panose="020B0609070205080204" pitchFamily="49" charset="-128"/>
                <a:cs typeface="Times New Roman" panose="02020603050405020304" pitchFamily="18" charset="0"/>
              </a:rPr>
              <a:t> </a:t>
            </a:r>
          </a:p>
          <a:p>
            <a:pPr marL="457200" indent="-457200">
              <a:buFont typeface="+mj-lt"/>
              <a:buAutoNum type="arabicPeriod"/>
            </a:pPr>
            <a:r>
              <a:rPr lang="en-US" sz="2000" dirty="0">
                <a:latin typeface="Century Gothic" panose="020B0502020202020204" pitchFamily="34" charset="0"/>
                <a:ea typeface="Times New Roman" panose="02020603050405020304" pitchFamily="18" charset="0"/>
                <a:cs typeface="Times New Roman" panose="02020603050405020304" pitchFamily="18" charset="0"/>
              </a:rPr>
              <a:t>Training of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OMSHP Technical Assistants</a:t>
            </a:r>
            <a:r>
              <a:rPr lang="en-US" sz="2000" dirty="0">
                <a:latin typeface="Century Gothic" panose="020B0502020202020204" pitchFamily="34" charset="0"/>
                <a:ea typeface="Times New Roman" panose="02020603050405020304" pitchFamily="18" charset="0"/>
                <a:cs typeface="Times New Roman" panose="02020603050405020304" pitchFamily="18" charset="0"/>
              </a:rPr>
              <a:t> in this approach</a:t>
            </a:r>
            <a:endParaRPr lang="en-US" sz="2000" dirty="0">
              <a:latin typeface="Century Gothic" panose="020B0502020202020204" pitchFamily="34" charset="0"/>
              <a:ea typeface="Calibri" panose="020F0502020204030204" pitchFamily="34" charset="0"/>
              <a:cs typeface="Times New Roman" panose="02020603050405020304" pitchFamily="18" charset="0"/>
            </a:endParaRPr>
          </a:p>
          <a:p>
            <a:pPr marL="392113" marR="0" lvl="0" indent="-342900">
              <a:spcBef>
                <a:spcPts val="0"/>
              </a:spcBef>
              <a:spcAft>
                <a:spcPts val="0"/>
              </a:spcAft>
              <a:buFont typeface="+mj-lt"/>
              <a:buAutoNum type="arabicPeriod"/>
            </a:pPr>
            <a:r>
              <a:rPr lang="en-US" sz="2000" dirty="0">
                <a:latin typeface="Century Gothic" panose="020B0502020202020204" pitchFamily="34" charset="0"/>
                <a:ea typeface="Times New Roman" panose="02020603050405020304" pitchFamily="18" charset="0"/>
                <a:cs typeface="Times New Roman" panose="02020603050405020304" pitchFamily="18" charset="0"/>
              </a:rPr>
              <a:t>Participating in the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Suicide Prevention Council</a:t>
            </a:r>
            <a:r>
              <a:rPr lang="en-US" sz="2000" dirty="0">
                <a:latin typeface="Century Gothic" panose="020B0502020202020204" pitchFamily="34" charset="0"/>
                <a:ea typeface="Times New Roman" panose="02020603050405020304" pitchFamily="18" charset="0"/>
                <a:cs typeface="Times New Roman" panose="02020603050405020304" pitchFamily="18" charset="0"/>
              </a:rPr>
              <a:t> </a:t>
            </a:r>
            <a:endParaRPr lang="en-US" sz="2000" dirty="0">
              <a:latin typeface="Century Gothic" panose="020B0502020202020204" pitchFamily="34" charset="0"/>
              <a:ea typeface="Calibri" panose="020F0502020204030204" pitchFamily="34" charset="0"/>
              <a:cs typeface="Times New Roman" panose="02020603050405020304" pitchFamily="18" charset="0"/>
            </a:endParaRPr>
          </a:p>
          <a:p>
            <a:pPr marL="392113" marR="0" lvl="0" indent="-342900">
              <a:spcBef>
                <a:spcPts val="0"/>
              </a:spcBef>
              <a:spcAft>
                <a:spcPts val="0"/>
              </a:spcAft>
              <a:buFont typeface="+mj-lt"/>
              <a:buAutoNum type="arabicPeriod"/>
            </a:pPr>
            <a:r>
              <a:rPr lang="en-US" sz="2000" dirty="0">
                <a:latin typeface="Century Gothic" panose="020B0502020202020204" pitchFamily="34" charset="0"/>
                <a:ea typeface="Times New Roman" panose="02020603050405020304" pitchFamily="18" charset="0"/>
                <a:cs typeface="Times New Roman" panose="02020603050405020304" pitchFamily="18" charset="0"/>
              </a:rPr>
              <a:t>Provide resources to support the  suicide prevention priority in the </a:t>
            </a:r>
            <a:r>
              <a:rPr lang="en-US" sz="2000" u="sng" dirty="0">
                <a:latin typeface="Century Gothic" panose="020B0502020202020204" pitchFamily="34" charset="0"/>
                <a:ea typeface="Times New Roman" panose="02020603050405020304" pitchFamily="18" charset="0"/>
                <a:cs typeface="Times New Roman" panose="02020603050405020304" pitchFamily="18" charset="0"/>
              </a:rPr>
              <a:t>network directors performance plan</a:t>
            </a:r>
            <a:endParaRPr lang="en-US" sz="20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923101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witter_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006728"/>
            <a:ext cx="497539" cy="330766"/>
          </a:xfrm>
          <a:prstGeom prst="rect">
            <a:avLst/>
          </a:prstGeom>
        </p:spPr>
      </p:pic>
      <p:sp>
        <p:nvSpPr>
          <p:cNvPr id="3" name="Content Placeholder 2"/>
          <p:cNvSpPr>
            <a:spLocks noGrp="1"/>
          </p:cNvSpPr>
          <p:nvPr>
            <p:ph idx="1"/>
          </p:nvPr>
        </p:nvSpPr>
        <p:spPr>
          <a:xfrm>
            <a:off x="6152030" y="792294"/>
            <a:ext cx="2895600" cy="533400"/>
          </a:xfrm>
        </p:spPr>
        <p:txBody>
          <a:bodyPr>
            <a:normAutofit lnSpcReduction="10000"/>
          </a:bodyPr>
          <a:lstStyle/>
          <a:p>
            <a:pPr marL="0" indent="0" algn="ctr">
              <a:buNone/>
            </a:pPr>
            <a:r>
              <a:rPr lang="en-US" sz="1400" dirty="0">
                <a:solidFill>
                  <a:srgbClr val="0000FF"/>
                </a:solidFill>
                <a:latin typeface="Century Gothic" panose="020B0502020202020204" pitchFamily="34" charset="0"/>
                <a:hlinkClick r:id="rId4"/>
              </a:rPr>
              <a:t>lindsey.zimmerman@va.gov</a:t>
            </a:r>
            <a:endParaRPr lang="en-US" sz="1400" dirty="0">
              <a:solidFill>
                <a:srgbClr val="0000FF"/>
              </a:solidFill>
              <a:latin typeface="Century Gothic" panose="020B0502020202020204" pitchFamily="34" charset="0"/>
            </a:endParaRPr>
          </a:p>
          <a:p>
            <a:pPr marL="0" indent="0" algn="r">
              <a:buNone/>
            </a:pPr>
            <a:r>
              <a:rPr lang="en-US" sz="1400" u="sng" dirty="0">
                <a:solidFill>
                  <a:srgbClr val="000000"/>
                </a:solidFill>
                <a:latin typeface="Century Gothic" panose="020B0502020202020204" pitchFamily="34" charset="0"/>
              </a:rPr>
              <a:t>@LZPhD</a:t>
            </a:r>
          </a:p>
        </p:txBody>
      </p:sp>
      <p:sp>
        <p:nvSpPr>
          <p:cNvPr id="4" name="Title 1"/>
          <p:cNvSpPr txBox="1">
            <a:spLocks/>
          </p:cNvSpPr>
          <p:nvPr/>
        </p:nvSpPr>
        <p:spPr>
          <a:xfrm>
            <a:off x="5486400" y="-124769"/>
            <a:ext cx="42672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dirty="0">
                <a:solidFill>
                  <a:schemeClr val="accent5">
                    <a:lumMod val="75000"/>
                  </a:schemeClr>
                </a:solidFill>
                <a:latin typeface="MS Gothic"/>
                <a:ea typeface="MS Gothic"/>
                <a:cs typeface="MS Gothic"/>
              </a:rPr>
              <a:t>Questions?</a:t>
            </a:r>
          </a:p>
        </p:txBody>
      </p:sp>
      <p:graphicFrame>
        <p:nvGraphicFramePr>
          <p:cNvPr id="5" name="Table 4"/>
          <p:cNvGraphicFramePr>
            <a:graphicFrameLocks noGrp="1"/>
          </p:cNvGraphicFramePr>
          <p:nvPr>
            <p:extLst>
              <p:ext uri="{D42A27DB-BD31-4B8C-83A1-F6EECF244321}">
                <p14:modId xmlns:p14="http://schemas.microsoft.com/office/powerpoint/2010/main" val="504671942"/>
              </p:ext>
            </p:extLst>
          </p:nvPr>
        </p:nvGraphicFramePr>
        <p:xfrm>
          <a:off x="24713" y="1510141"/>
          <a:ext cx="9144000" cy="521208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5715001">
                  <a:extLst>
                    <a:ext uri="{9D8B030D-6E8A-4147-A177-3AD203B41FA5}">
                      <a16:colId xmlns:a16="http://schemas.microsoft.com/office/drawing/2014/main" val="20002"/>
                    </a:ext>
                  </a:extLst>
                </a:gridCol>
              </a:tblGrid>
              <a:tr h="371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mn-cs"/>
                        </a:rPr>
                        <a:t>Co-Investigators</a:t>
                      </a: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David Lounsbury, PhD, Craig Rosen, PhD, Craig Rosen, PhD, Jodie Trafton, PhD, Seven Lindley, MD, PhD,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mn-cs"/>
                        </a:rPr>
                        <a:t>Project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Stacey Park, McKenzie Javorka, Dan Wang, PhD, Savet Hong, PhD, Kathryn Azevedo, PhD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mn-cs"/>
                        </a:rPr>
                        <a:t>Team PSD Mentees</a:t>
                      </a: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Cora Bernard MS, Swap Mushiana MS, Alexandra Ballinger, Joyce Yang, PhD, Melissa London, PhD, Dominique Malebranche, PhD,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Myra Altman, PhD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algn="ctr"/>
                      <a:endParaRPr lang="en-US" sz="1600" dirty="0">
                        <a:solidFill>
                          <a:srgbClr val="FF0000"/>
                        </a:solidFill>
                        <a:latin typeface="Century Gothic" panose="020B0502020202020204" pitchFamily="34" charset="0"/>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mn-cs"/>
                        </a:rPr>
                        <a:t>VA Partners</a:t>
                      </a:r>
                      <a:endPar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VA Palo Alto Mental Health Staff  </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Ann LeFevre, LCSW Maya Kopell, MD Trisha Vinatieri, PsyD, Bruce Linenberg, PhD, Pompa Malakar, RN Rosemarie Geiser, RN, Sarah Walls, LCSW, Gigi Fernandez, LCSW Emily Hugo, PhD, Martha Losch, MD Jessica Cuellar, PhD, Erin Sakai, PhD, Kesha Diodato, LCSW, Nathaniel Mendelssohn, MD, Nina Yi, MD, Lisa Giovanetti, LMFT, Joan Smith, LCSW, Darryl Silva, LCSW and Smita Das, LCSW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Office of Mental Health and Suicide Prevention/Program Evaluation Resource Center (OMHSP/PERC)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Matthew Neuman, PhD, Matthew Boden, PhD,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Hugo Solares, PhD, Shalini Gupta, PhD, David Wright, PhD, Susanna Martins, PhD, Eric Schmidt, PhD, Ilse Wiechers, PhD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Office of Strategic Integration/Veterans  Engineering Resource Center (OSI/VERC)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Tom Rust, PhD, Andrew Holbrook, Liz May</a:t>
                      </a:r>
                    </a:p>
                  </a:txBody>
                  <a:tcP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2"/>
          </p:nvPr>
        </p:nvSpPr>
        <p:spPr/>
        <p:txBody>
          <a:bodyPr/>
          <a:lstStyle/>
          <a:p>
            <a:fld id="{10EC9687-5258-4455-B323-CE1330B5F336}" type="slidenum">
              <a:rPr lang="en-US" smtClean="0"/>
              <a:t>77</a:t>
            </a:fld>
            <a:endParaRPr lang="en-US" dirty="0"/>
          </a:p>
        </p:txBody>
      </p:sp>
      <p:pic>
        <p:nvPicPr>
          <p:cNvPr id="8" name="6DCAA6CB-5BFC-4CC7-A7B9-1590D631E560" descr="B455E4B9-8429-46BA-BBD1-42F15B2E70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3378767" cy="1130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Footer Placeholder 8"/>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9577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Y:\Zimmerman\MHC Process Improvement\Presentations Outside MHC\Northwestern PSPG Nov 2016\group-model-build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261" y="2870200"/>
            <a:ext cx="4495800"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normAutofit fontScale="90000"/>
          </a:bodyPr>
          <a:lstStyle/>
          <a:p>
            <a:r>
              <a:rPr lang="en-US" dirty="0">
                <a:solidFill>
                  <a:schemeClr val="tx2"/>
                </a:solidFill>
                <a:latin typeface="MS Gothic" panose="020B0609070205080204" pitchFamily="49" charset="-128"/>
                <a:ea typeface="MS Gothic" panose="020B0609070205080204" pitchFamily="49" charset="-128"/>
              </a:rPr>
              <a:t>PSD in the era of the </a:t>
            </a:r>
            <a:br>
              <a:rPr lang="en-US" dirty="0">
                <a:solidFill>
                  <a:schemeClr val="tx2"/>
                </a:solidFill>
                <a:latin typeface="MS Gothic" panose="020B0609070205080204" pitchFamily="49" charset="-128"/>
                <a:ea typeface="MS Gothic" panose="020B0609070205080204" pitchFamily="49" charset="-128"/>
              </a:rPr>
            </a:br>
            <a:r>
              <a:rPr lang="en-US" dirty="0">
                <a:solidFill>
                  <a:schemeClr val="tx2"/>
                </a:solidFill>
                <a:latin typeface="MS Gothic" panose="020B0609070205080204" pitchFamily="49" charset="-128"/>
                <a:ea typeface="MS Gothic" panose="020B0609070205080204" pitchFamily="49" charset="-128"/>
              </a:rPr>
              <a:t>learning health system</a:t>
            </a:r>
          </a:p>
        </p:txBody>
      </p:sp>
      <p:pic>
        <p:nvPicPr>
          <p:cNvPr id="3074" name="Picture 2" descr="Y:\Zimmerman\MHC Process Improvement\Presentations Outside MHC\Northwestern PSPG Nov 2016\modeling-learning-organization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861" y="1981200"/>
            <a:ext cx="1790539" cy="2670634"/>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Y:\Zimmerman\MHC Process Improvement\Presentations Outside MHC\Northwestern PSPG Nov 2016\fifth-disciplin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861" y="2016647"/>
            <a:ext cx="1876425"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10EC9687-5258-4455-B323-CE1330B5F336}" type="slidenum">
              <a:rPr lang="en-US" smtClean="0"/>
              <a:t>8</a:t>
            </a:fld>
            <a:endParaRPr lang="en-US" dirty="0"/>
          </a:p>
        </p:txBody>
      </p:sp>
      <p:sp>
        <p:nvSpPr>
          <p:cNvPr id="3" name="Rectangle 2"/>
          <p:cNvSpPr/>
          <p:nvPr/>
        </p:nvSpPr>
        <p:spPr>
          <a:xfrm>
            <a:off x="4495800" y="6488668"/>
            <a:ext cx="4108817" cy="369332"/>
          </a:xfrm>
          <a:prstGeom prst="rect">
            <a:avLst/>
          </a:prstGeom>
        </p:spPr>
        <p:txBody>
          <a:bodyPr wrap="none">
            <a:spAutoFit/>
          </a:bodyPr>
          <a:lstStyle/>
          <a:p>
            <a:r>
              <a:rPr lang="en-US" dirty="0">
                <a:solidFill>
                  <a:schemeClr val="tx2"/>
                </a:solidFill>
                <a:latin typeface="MS Gothic" panose="020B0609070205080204" pitchFamily="49" charset="-128"/>
                <a:ea typeface="MS Gothic" panose="020B0609070205080204" pitchFamily="49" charset="-128"/>
              </a:rPr>
              <a:t>(Atkins, Kilbourne, Shulkin, 2017)</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402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solidFill>
                  <a:schemeClr val="tx2">
                    <a:lumMod val="75000"/>
                  </a:schemeClr>
                </a:solidFill>
                <a:latin typeface="MS Gothic"/>
                <a:ea typeface="MS Gothic"/>
                <a:cs typeface="MS Gothic"/>
              </a:rPr>
              <a:t>Healthcare Learning Organization </a:t>
            </a:r>
            <a:br>
              <a:rPr lang="en-US" dirty="0">
                <a:solidFill>
                  <a:schemeClr val="tx2">
                    <a:lumMod val="75000"/>
                  </a:schemeClr>
                </a:solidFill>
                <a:latin typeface="MS Gothic"/>
                <a:ea typeface="MS Gothic"/>
                <a:cs typeface="MS Gothic"/>
              </a:rPr>
            </a:br>
            <a:r>
              <a:rPr lang="en-US" dirty="0">
                <a:solidFill>
                  <a:schemeClr val="tx2">
                    <a:lumMod val="75000"/>
                  </a:schemeClr>
                </a:solidFill>
                <a:latin typeface="MS Gothic"/>
                <a:ea typeface="MS Gothic"/>
                <a:cs typeface="MS Gothic"/>
              </a:rPr>
              <a:t>(Akhnif, et al., 2017)</a:t>
            </a:r>
          </a:p>
        </p:txBody>
      </p:sp>
      <p:sp>
        <p:nvSpPr>
          <p:cNvPr id="3" name="Content Placeholder 2"/>
          <p:cNvSpPr>
            <a:spLocks noGrp="1"/>
          </p:cNvSpPr>
          <p:nvPr>
            <p:ph idx="1"/>
          </p:nvPr>
        </p:nvSpPr>
        <p:spPr>
          <a:xfrm>
            <a:off x="457200" y="1905000"/>
            <a:ext cx="8229600" cy="4525963"/>
          </a:xfrm>
        </p:spPr>
        <p:txBody>
          <a:bodyPr>
            <a:normAutofit fontScale="92500" lnSpcReduction="10000"/>
          </a:bodyPr>
          <a:lstStyle/>
          <a:p>
            <a:r>
              <a:rPr lang="en-US" dirty="0">
                <a:latin typeface="Century Gothic" panose="020B0502020202020204" pitchFamily="34" charset="0"/>
              </a:rPr>
              <a:t>Senge, 1990</a:t>
            </a:r>
          </a:p>
          <a:p>
            <a:pPr lvl="1"/>
            <a:r>
              <a:rPr lang="en-US" dirty="0">
                <a:latin typeface="Century Gothic" panose="020B0502020202020204" pitchFamily="34" charset="0"/>
              </a:rPr>
              <a:t>Personal mastery </a:t>
            </a:r>
          </a:p>
          <a:p>
            <a:pPr lvl="1"/>
            <a:r>
              <a:rPr lang="en-US" dirty="0">
                <a:latin typeface="Century Gothic" panose="020B0502020202020204" pitchFamily="34" charset="0"/>
              </a:rPr>
              <a:t>Mental models </a:t>
            </a:r>
          </a:p>
          <a:p>
            <a:pPr lvl="1"/>
            <a:r>
              <a:rPr lang="en-US" dirty="0">
                <a:latin typeface="Century Gothic" panose="020B0502020202020204" pitchFamily="34" charset="0"/>
              </a:rPr>
              <a:t>Shared vision </a:t>
            </a:r>
          </a:p>
          <a:p>
            <a:pPr lvl="1"/>
            <a:r>
              <a:rPr lang="en-US" dirty="0">
                <a:latin typeface="Century Gothic" panose="020B0502020202020204" pitchFamily="34" charset="0"/>
              </a:rPr>
              <a:t>Team learning </a:t>
            </a:r>
          </a:p>
          <a:p>
            <a:pPr lvl="1"/>
            <a:r>
              <a:rPr lang="en-US" dirty="0">
                <a:latin typeface="Century Gothic" panose="020B0502020202020204" pitchFamily="34" charset="0"/>
              </a:rPr>
              <a:t>Systems thinking </a:t>
            </a:r>
          </a:p>
          <a:p>
            <a:r>
              <a:rPr lang="en-US" dirty="0">
                <a:latin typeface="Century Gothic" panose="020B0502020202020204" pitchFamily="34" charset="0"/>
              </a:rPr>
              <a:t>Garvin, 2008</a:t>
            </a:r>
          </a:p>
          <a:p>
            <a:pPr lvl="1"/>
            <a:r>
              <a:rPr lang="en-US" dirty="0">
                <a:latin typeface="Century Gothic" panose="020B0502020202020204" pitchFamily="34" charset="0"/>
              </a:rPr>
              <a:t>Leadership that reinforces learning </a:t>
            </a:r>
          </a:p>
          <a:p>
            <a:pPr lvl="1"/>
            <a:r>
              <a:rPr lang="en-US" dirty="0">
                <a:latin typeface="Century Gothic" panose="020B0502020202020204" pitchFamily="34" charset="0"/>
              </a:rPr>
              <a:t>Learning processes and practices </a:t>
            </a:r>
          </a:p>
          <a:p>
            <a:pPr lvl="1"/>
            <a:r>
              <a:rPr lang="en-US" dirty="0">
                <a:latin typeface="Century Gothic" panose="020B0502020202020204" pitchFamily="34" charset="0"/>
              </a:rPr>
              <a:t>Supportive learning environment</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EC9687-5258-4455-B323-CE1330B5F336}" type="slidenum">
              <a:rPr lang="en-US" smtClean="0"/>
              <a:t>9</a:t>
            </a:fld>
            <a:endParaRPr lang="en-US" dirty="0"/>
          </a:p>
        </p:txBody>
      </p:sp>
    </p:spTree>
    <p:extLst>
      <p:ext uri="{BB962C8B-B14F-4D97-AF65-F5344CB8AC3E}">
        <p14:creationId xmlns:p14="http://schemas.microsoft.com/office/powerpoint/2010/main" val="3613407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5.6|10.7|10.6|18.8"/>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6602</TotalTime>
  <Words>4410</Words>
  <Application>Microsoft Office PowerPoint</Application>
  <PresentationFormat>On-screen Show (4:3)</PresentationFormat>
  <Paragraphs>915</Paragraphs>
  <Slides>77</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77</vt:i4>
      </vt:variant>
    </vt:vector>
  </HeadingPairs>
  <TitlesOfParts>
    <vt:vector size="90" baseType="lpstr">
      <vt:lpstr>MS Gothic</vt:lpstr>
      <vt:lpstr>MS Mincho</vt:lpstr>
      <vt:lpstr>MS Mincho</vt:lpstr>
      <vt:lpstr> Century Gothic</vt:lpstr>
      <vt:lpstr>Arial</vt:lpstr>
      <vt:lpstr>Avenir Book</vt:lpstr>
      <vt:lpstr>Calibri</vt:lpstr>
      <vt:lpstr>Cambria</vt:lpstr>
      <vt:lpstr>Century Gothic</vt:lpstr>
      <vt:lpstr>Georgia</vt:lpstr>
      <vt:lpstr>Times</vt:lpstr>
      <vt:lpstr>Times New Roman</vt:lpstr>
      <vt:lpstr>Office Theme</vt:lpstr>
      <vt:lpstr>Participatory system dynamics: Empowering teams to increase access to timely, high-quality mental health care</vt:lpstr>
      <vt:lpstr>PowerPoint Presentation</vt:lpstr>
      <vt:lpstr>Context 1:  PSD for quality improvement</vt:lpstr>
      <vt:lpstr>PSD for balancing priorities.</vt:lpstr>
      <vt:lpstr>Evidence-based – healthcare practices with proven efficacy &amp; effectiveness.</vt:lpstr>
      <vt:lpstr>PowerPoint Presentation</vt:lpstr>
      <vt:lpstr>Veterans Health Administration</vt:lpstr>
      <vt:lpstr>PSD in the era of the  learning health system</vt:lpstr>
      <vt:lpstr>Healthcare Learning Organization  (Akhnif, et al., 2017)</vt:lpstr>
      <vt:lpstr>PSD theory: Understanding how common dynamics emerge from team capacities/constraints</vt:lpstr>
      <vt:lpstr>PowerPoint Presentation</vt:lpstr>
      <vt:lpstr>The aim of our research:</vt:lpstr>
      <vt:lpstr> We define EBP reach as the proportion of patients with a PTSD, depression or SUD diagnosis who  a) initiate   b) timely EBP session  c) complete an adequate, therapeutic EBP dose </vt:lpstr>
      <vt:lpstr>EBP Reach: Starts and Completes</vt:lpstr>
      <vt:lpstr>Reach as a system behavior: the whole set of mechanisms by which the needs of the patient population are or are not addressed by their health care system. </vt:lpstr>
      <vt:lpstr>Palo Alto VA Health Care System</vt:lpstr>
      <vt:lpstr>PowerPoint Presentation</vt:lpstr>
      <vt:lpstr>Target State: Lean SMART Goal</vt:lpstr>
      <vt:lpstr>PowerPoint Presentation</vt:lpstr>
      <vt:lpstr>PowerPoint Presentation</vt:lpstr>
      <vt:lpstr>Target State: Lean SMART Goal</vt:lpstr>
      <vt:lpstr>PowerPoint Presentation</vt:lpstr>
      <vt:lpstr>PowerPoint Presentation</vt:lpstr>
      <vt:lpstr>Community-based Participatory Research: A partnership approach to research that equitably involves stakeholders in all aspects of the research process and in which all partners contribute expertise and share decision-making and ownership. </vt:lpstr>
      <vt:lpstr>Team PSD Stakeholders</vt:lpstr>
      <vt:lpstr>Core Modeling Group</vt:lpstr>
      <vt:lpstr>PowerPoint Presentation</vt:lpstr>
      <vt:lpstr>System – A set of elements interconnected in such a way that they produce their own internal dynamics. The system, to a large extent, causes its own behavior. </vt:lpstr>
      <vt:lpstr>Reach as a system behavior:  the purposes of subunits in a system may add up to an overall behavior no one wants; changing elements usually has the least effect on the system. </vt:lpstr>
      <vt:lpstr>Participatory System Dynamics</vt:lpstr>
      <vt:lpstr>Participatory system dynamics for implementation planning.</vt:lpstr>
      <vt:lpstr>PCT Streamline Scenario</vt:lpstr>
      <vt:lpstr>PowerPoint Presentation</vt:lpstr>
      <vt:lpstr>The research question in our current effort:</vt:lpstr>
      <vt:lpstr>PowerPoint Presentation</vt:lpstr>
      <vt:lpstr>Teams Coordinate Care</vt:lpstr>
      <vt:lpstr>PowerPoint Presentation</vt:lpstr>
      <vt:lpstr>Teams in the  VA learning health system</vt:lpstr>
      <vt:lpstr>PSD Uses Existing VA Data</vt:lpstr>
      <vt:lpstr>PowerPoint Presentation</vt:lpstr>
      <vt:lpstr>Modeling to Learn:  Example</vt:lpstr>
      <vt:lpstr>PowerPoint Presentation</vt:lpstr>
      <vt:lpstr>We identified 6 patterns of psychotherapy engagement in teams.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 learning health system</vt:lpstr>
      <vt:lpstr>Modeling to Learn Workshop Series</vt:lpstr>
      <vt:lpstr>Session prototypes in Rmarkdown   https://github/lzim/teampsd</vt:lpstr>
      <vt:lpstr>OSI/VERC and NCPTSD/ OMHSP developed a site for reviewing data used in team simulations. </vt:lpstr>
      <vt:lpstr>Dynamic Data Tool for Reviewing Data Used in Simulation Model</vt:lpstr>
      <vt:lpstr>Data Used in Simulation Model is Graphically Displayed as Trends over Time for the Team.</vt:lpstr>
      <vt:lpstr>Trends Graphs also produce searchable reports.</vt:lpstr>
      <vt:lpstr>Teams report that they value graphically displayed trends (peaks) of time spent with high-risk patients.</vt:lpstr>
      <vt:lpstr>Teams value graphical review of EBP template data, such as this Team  Prolonged Exposure graph.</vt:lpstr>
      <vt:lpstr>PowerPoint Presentation</vt:lpstr>
      <vt:lpstr>PowerPoint Presentation</vt:lpstr>
      <vt:lpstr>PowerPoint Presentation</vt:lpstr>
      <vt:lpstr>Modeling saves time and effort. </vt:lpstr>
      <vt:lpstr>Value of PSD Review</vt:lpstr>
      <vt:lpstr>PowerPoint Presentation</vt:lpstr>
      <vt:lpstr>PowerPoint Presentation</vt:lpstr>
      <vt:lpstr>Mechanism of Change in Learning Organizations</vt:lpstr>
      <vt:lpstr>Bendoly, 2014</vt:lpstr>
      <vt:lpstr>Measures - Learning Organization Survey (LOS-27)</vt:lpstr>
      <vt:lpstr>Measures – Systems Thinking Scale (STS)</vt:lpstr>
      <vt:lpstr>PowerPoint Presentation</vt:lpstr>
      <vt:lpstr>PowerPoint Presentation</vt:lpstr>
      <vt:lpstr>PowerPoint Presentation</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Veterans Affairs</dc:creator>
  <cp:lastModifiedBy>Zimmerman, Lindsey E.</cp:lastModifiedBy>
  <cp:revision>516</cp:revision>
  <cp:lastPrinted>2016-10-11T20:53:11Z</cp:lastPrinted>
  <dcterms:created xsi:type="dcterms:W3CDTF">2016-01-28T17:16:35Z</dcterms:created>
  <dcterms:modified xsi:type="dcterms:W3CDTF">2017-09-20T18:39:57Z</dcterms:modified>
</cp:coreProperties>
</file>