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76" r:id="rId4"/>
    <p:sldId id="277" r:id="rId5"/>
    <p:sldId id="278" r:id="rId6"/>
    <p:sldId id="263" r:id="rId7"/>
    <p:sldId id="258" r:id="rId8"/>
    <p:sldId id="259" r:id="rId9"/>
    <p:sldId id="260" r:id="rId10"/>
    <p:sldId id="266" r:id="rId11"/>
    <p:sldId id="267" r:id="rId12"/>
    <p:sldId id="269" r:id="rId13"/>
    <p:sldId id="270" r:id="rId14"/>
    <p:sldId id="268" r:id="rId15"/>
    <p:sldId id="262" r:id="rId16"/>
    <p:sldId id="265" r:id="rId17"/>
    <p:sldId id="271" r:id="rId18"/>
    <p:sldId id="264" r:id="rId19"/>
    <p:sldId id="279" r:id="rId20"/>
    <p:sldId id="272" r:id="rId21"/>
    <p:sldId id="273" r:id="rId22"/>
    <p:sldId id="275" r:id="rId23"/>
    <p:sldId id="281" r:id="rId24"/>
    <p:sldId id="274" r:id="rId25"/>
    <p:sldId id="280" r:id="rId26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7B978-F4B2-44CA-8E6F-77FD03489B7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B6F3-7395-48B9-AA5D-14F7AECC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1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4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67E6-AB7B-4D22-989A-CD4387001DF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D13C-2D05-4B4F-8807-453DED5B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0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Team PSD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  <a:p>
            <a:r>
              <a:rPr lang="en-US" dirty="0"/>
              <a:t>August 2017</a:t>
            </a:r>
          </a:p>
        </p:txBody>
      </p:sp>
    </p:spTree>
    <p:extLst>
      <p:ext uri="{BB962C8B-B14F-4D97-AF65-F5344CB8AC3E}">
        <p14:creationId xmlns:p14="http://schemas.microsoft.com/office/powerpoint/2010/main" val="228115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Team PSD Research Partners (Current)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Kathryn Azevedo, PhD</a:t>
            </a:r>
          </a:p>
          <a:p>
            <a:pPr lvl="1"/>
            <a:r>
              <a:rPr lang="en-US" dirty="0"/>
              <a:t>Medical Anthropologist</a:t>
            </a:r>
          </a:p>
          <a:p>
            <a:pPr lvl="1"/>
            <a:r>
              <a:rPr lang="en-US" dirty="0"/>
              <a:t>Qualitative Coding of Team PSD Resources/Artifacts</a:t>
            </a:r>
          </a:p>
          <a:p>
            <a:r>
              <a:rPr lang="en-US" dirty="0"/>
              <a:t>Joyce Yang, PhD</a:t>
            </a:r>
          </a:p>
          <a:p>
            <a:pPr lvl="1"/>
            <a:r>
              <a:rPr lang="en-US" dirty="0"/>
              <a:t>NCPTSD Postdoctoral Research Fellow</a:t>
            </a:r>
          </a:p>
          <a:p>
            <a:pPr lvl="1"/>
            <a:r>
              <a:rPr lang="en-US" dirty="0"/>
              <a:t>Led Drafting of Facilitation Guide:  Data Session</a:t>
            </a:r>
          </a:p>
          <a:p>
            <a:r>
              <a:rPr lang="en-US" dirty="0"/>
              <a:t>Swap Mushiana, MS</a:t>
            </a:r>
          </a:p>
          <a:p>
            <a:pPr lvl="1"/>
            <a:r>
              <a:rPr lang="en-US" dirty="0"/>
              <a:t>NCPTSD Extern, Doctoral Student, University of San Francisco</a:t>
            </a:r>
          </a:p>
          <a:p>
            <a:pPr lvl="1"/>
            <a:r>
              <a:rPr lang="en-US" dirty="0"/>
              <a:t>Led Drafting of Facilitation Guide:  Dynamics/Ratio Exercise Session</a:t>
            </a:r>
          </a:p>
          <a:p>
            <a:r>
              <a:rPr lang="en-US" dirty="0"/>
              <a:t>To be named…incoming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06083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Team PSD Research Partners (Former)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Dominique Malebranche, PhD</a:t>
            </a:r>
          </a:p>
          <a:p>
            <a:pPr lvl="1"/>
            <a:r>
              <a:rPr lang="en-US" dirty="0"/>
              <a:t>Psychologist</a:t>
            </a:r>
          </a:p>
          <a:p>
            <a:pPr lvl="1"/>
            <a:r>
              <a:rPr lang="en-US" dirty="0"/>
              <a:t>Led Drafting of Facilitation Guide:  Participatory Session</a:t>
            </a:r>
          </a:p>
          <a:p>
            <a:r>
              <a:rPr lang="en-US" dirty="0"/>
              <a:t>Myra Altman, PhD</a:t>
            </a:r>
          </a:p>
          <a:p>
            <a:pPr lvl="1"/>
            <a:r>
              <a:rPr lang="en-US" dirty="0"/>
              <a:t>Psychologist</a:t>
            </a:r>
          </a:p>
          <a:p>
            <a:pPr lvl="1"/>
            <a:r>
              <a:rPr lang="en-US" dirty="0"/>
              <a:t>Led Drafting of Facilitation Guide:  Dynamics/Red Bead Game Session</a:t>
            </a:r>
          </a:p>
          <a:p>
            <a:r>
              <a:rPr lang="en-US" dirty="0"/>
              <a:t>Melissa London, PhD</a:t>
            </a:r>
          </a:p>
          <a:p>
            <a:pPr lvl="1"/>
            <a:r>
              <a:rPr lang="en-US" dirty="0"/>
              <a:t>Psychologist</a:t>
            </a:r>
          </a:p>
          <a:p>
            <a:pPr lvl="1"/>
            <a:r>
              <a:rPr lang="en-US" dirty="0"/>
              <a:t>Led Drafting of Facilitation Guide:  First Modeling Session</a:t>
            </a:r>
          </a:p>
          <a:p>
            <a:r>
              <a:rPr lang="en-US" dirty="0"/>
              <a:t>Cora Bernard, MS</a:t>
            </a:r>
          </a:p>
          <a:p>
            <a:pPr lvl="1"/>
            <a:r>
              <a:rPr lang="en-US" dirty="0"/>
              <a:t>Systems Management and Engineering Doctoral Student, Stanford University</a:t>
            </a:r>
          </a:p>
          <a:p>
            <a:pPr lvl="1"/>
            <a:r>
              <a:rPr lang="en-US" dirty="0"/>
              <a:t>Led initial draft of Team PSD SQL code based on OMHO code/definitions</a:t>
            </a:r>
          </a:p>
          <a:p>
            <a:r>
              <a:rPr lang="en-US" dirty="0"/>
              <a:t>McKenzie Javorka, BS</a:t>
            </a:r>
          </a:p>
          <a:p>
            <a:pPr lvl="1"/>
            <a:r>
              <a:rPr lang="en-US" dirty="0"/>
              <a:t>Former Project Coordinator</a:t>
            </a:r>
          </a:p>
          <a:p>
            <a:pPr lvl="1"/>
            <a:r>
              <a:rPr lang="en-US" dirty="0"/>
              <a:t>Now Doctoral Student at Michigan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02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Partners – </a:t>
            </a:r>
            <a:br>
              <a:rPr lang="en-US" dirty="0"/>
            </a:br>
            <a:r>
              <a:rPr lang="en-US" dirty="0"/>
              <a:t>PSD Clinical Divisions and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 Palo Alto Health Care System (VAPAHCS)</a:t>
            </a:r>
          </a:p>
          <a:p>
            <a:r>
              <a:rPr lang="en-US" u="sng" dirty="0"/>
              <a:t>Research Sites</a:t>
            </a:r>
          </a:p>
          <a:p>
            <a:pPr lvl="1"/>
            <a:r>
              <a:rPr lang="en-US" dirty="0"/>
              <a:t>Menlo Park Division (MPD)</a:t>
            </a:r>
          </a:p>
          <a:p>
            <a:pPr lvl="2"/>
            <a:r>
              <a:rPr lang="en-US" dirty="0"/>
              <a:t>Team Blue – Behavioral Health Integration Plan (BHIP)</a:t>
            </a:r>
          </a:p>
          <a:p>
            <a:pPr lvl="2"/>
            <a:r>
              <a:rPr lang="en-US" dirty="0"/>
              <a:t>Team Green – BHIP</a:t>
            </a:r>
          </a:p>
          <a:p>
            <a:pPr lvl="2"/>
            <a:r>
              <a:rPr lang="en-US" dirty="0"/>
              <a:t>Team Recovery – Serious Mental Illness (SMI)</a:t>
            </a:r>
          </a:p>
          <a:p>
            <a:pPr lvl="2"/>
            <a:r>
              <a:rPr lang="en-US" dirty="0"/>
              <a:t>Telehealth Team – Serves patients at other VAPAHCS Divisions</a:t>
            </a:r>
          </a:p>
          <a:p>
            <a:pPr lvl="2"/>
            <a:r>
              <a:rPr lang="en-US" dirty="0"/>
              <a:t>Women’s Counseling Center</a:t>
            </a:r>
          </a:p>
          <a:p>
            <a:pPr lvl="2"/>
            <a:r>
              <a:rPr lang="en-US" dirty="0"/>
              <a:t>PTSD Clinical Team (PCT) – Services MPD, Livermore, Monterey and San Jose</a:t>
            </a:r>
          </a:p>
          <a:p>
            <a:pPr lvl="1"/>
            <a:r>
              <a:rPr lang="en-US" dirty="0"/>
              <a:t>Palo Alto Division (PAD)</a:t>
            </a:r>
          </a:p>
          <a:p>
            <a:pPr lvl="2"/>
            <a:r>
              <a:rPr lang="en-US" dirty="0"/>
              <a:t>Addiction Treatment Services (ATS)</a:t>
            </a:r>
          </a:p>
          <a:p>
            <a:pPr lvl="1"/>
            <a:r>
              <a:rPr lang="en-US" dirty="0"/>
              <a:t>Stockton Community Based Outpatient Clinic (CBOC)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4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Partners – </a:t>
            </a:r>
            <a:br>
              <a:rPr lang="en-US" dirty="0"/>
            </a:br>
            <a:r>
              <a:rPr lang="en-US" dirty="0"/>
              <a:t>PSD Clinical Divisions and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 Palo Alto Health Care System (VAPAHCS)</a:t>
            </a:r>
          </a:p>
          <a:p>
            <a:r>
              <a:rPr lang="en-US" u="sng" dirty="0"/>
              <a:t>Development Sites</a:t>
            </a:r>
          </a:p>
          <a:p>
            <a:pPr lvl="1"/>
            <a:r>
              <a:rPr lang="en-US" dirty="0"/>
              <a:t>Livermore Division</a:t>
            </a:r>
          </a:p>
          <a:p>
            <a:pPr lvl="1"/>
            <a:r>
              <a:rPr lang="en-US" dirty="0"/>
              <a:t>Sonora CBOC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5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Partners – VAPAHCS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Steve Lindley, MD, PhD</a:t>
            </a:r>
          </a:p>
          <a:p>
            <a:pPr lvl="1"/>
            <a:r>
              <a:rPr lang="en-US" dirty="0"/>
              <a:t>Director Outpatient Mental Health, VAPAHCS</a:t>
            </a:r>
          </a:p>
          <a:p>
            <a:pPr lvl="1"/>
            <a:r>
              <a:rPr lang="en-US" dirty="0"/>
              <a:t>Psychiatrist</a:t>
            </a:r>
          </a:p>
          <a:p>
            <a:r>
              <a:rPr lang="en-US" dirty="0"/>
              <a:t>Ann LeFevre, LCSW</a:t>
            </a:r>
          </a:p>
          <a:p>
            <a:pPr lvl="1"/>
            <a:r>
              <a:rPr lang="en-US" dirty="0"/>
              <a:t>Clinic Coordinator, Menlo Park and Fremont Community Based Outpatient Center (CBOC)</a:t>
            </a:r>
          </a:p>
          <a:p>
            <a:pPr lvl="1"/>
            <a:r>
              <a:rPr lang="en-US" dirty="0"/>
              <a:t>Social Worker</a:t>
            </a:r>
          </a:p>
          <a:p>
            <a:r>
              <a:rPr lang="en-US" dirty="0"/>
              <a:t>Darryl Siva, LCSW</a:t>
            </a:r>
          </a:p>
          <a:p>
            <a:pPr lvl="1"/>
            <a:r>
              <a:rPr lang="en-US" dirty="0"/>
              <a:t>Clinic Coordinator, VAPAHCS Valley Clinics (Stockton, Livermore, Sonora)</a:t>
            </a:r>
          </a:p>
          <a:p>
            <a:pPr lvl="1"/>
            <a:r>
              <a:rPr lang="en-US" dirty="0"/>
              <a:t>Social Worker</a:t>
            </a:r>
          </a:p>
        </p:txBody>
      </p:sp>
    </p:spTree>
    <p:extLst>
      <p:ext uri="{BB962C8B-B14F-4D97-AF65-F5344CB8AC3E}">
        <p14:creationId xmlns:p14="http://schemas.microsoft.com/office/powerpoint/2010/main" val="386438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Partners – Program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Alka Mathur</a:t>
            </a:r>
            <a:r>
              <a:rPr lang="en-US" dirty="0"/>
              <a:t>, MD</a:t>
            </a:r>
          </a:p>
          <a:p>
            <a:pPr lvl="1"/>
            <a:r>
              <a:rPr lang="en-US" dirty="0"/>
              <a:t>Medical Director, Telehealth Team located at Menlo Park Division (MPD)</a:t>
            </a:r>
          </a:p>
          <a:p>
            <a:pPr lvl="1"/>
            <a:r>
              <a:rPr lang="en-US" dirty="0"/>
              <a:t>Psychiatrist</a:t>
            </a:r>
          </a:p>
          <a:p>
            <a:r>
              <a:rPr lang="en-US" dirty="0"/>
              <a:t>Trisha Vinatieri, </a:t>
            </a:r>
            <a:r>
              <a:rPr lang="en-US" dirty="0" err="1"/>
              <a:t>PsyD</a:t>
            </a:r>
            <a:endParaRPr lang="en-US" dirty="0"/>
          </a:p>
          <a:p>
            <a:pPr lvl="1"/>
            <a:r>
              <a:rPr lang="en-US" dirty="0"/>
              <a:t>Program Director, Women’s Counseling Center MPD</a:t>
            </a:r>
          </a:p>
          <a:p>
            <a:pPr lvl="1"/>
            <a:r>
              <a:rPr lang="en-US" dirty="0"/>
              <a:t>Psychologist</a:t>
            </a:r>
          </a:p>
          <a:p>
            <a:r>
              <a:rPr lang="en-US" dirty="0"/>
              <a:t>Joan Smith, LCSW</a:t>
            </a:r>
          </a:p>
          <a:p>
            <a:pPr lvl="1"/>
            <a:r>
              <a:rPr lang="en-US" dirty="0"/>
              <a:t>PTSD Clinical Team (PCT) Coordinator and Social Work Supervisor Livermore Division (LD)</a:t>
            </a:r>
          </a:p>
          <a:p>
            <a:pPr lvl="1"/>
            <a:r>
              <a:rPr lang="en-US" dirty="0"/>
              <a:t>Social Worker</a:t>
            </a:r>
          </a:p>
        </p:txBody>
      </p:sp>
    </p:spTree>
    <p:extLst>
      <p:ext uri="{BB962C8B-B14F-4D97-AF65-F5344CB8AC3E}">
        <p14:creationId xmlns:p14="http://schemas.microsoft.com/office/powerpoint/2010/main" val="12096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Partners – Program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Smita Das, MD</a:t>
            </a:r>
          </a:p>
          <a:p>
            <a:pPr lvl="1"/>
            <a:r>
              <a:rPr lang="en-US" dirty="0"/>
              <a:t>Director of Addiction Treatment Services (ATS) Team located at Palo Alto Division (PAD)</a:t>
            </a:r>
          </a:p>
          <a:p>
            <a:pPr lvl="1"/>
            <a:r>
              <a:rPr lang="en-US" dirty="0"/>
              <a:t>Psychiatrist</a:t>
            </a:r>
          </a:p>
        </p:txBody>
      </p:sp>
    </p:spTree>
    <p:extLst>
      <p:ext uri="{BB962C8B-B14F-4D97-AF65-F5344CB8AC3E}">
        <p14:creationId xmlns:p14="http://schemas.microsoft.com/office/powerpoint/2010/main" val="187497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Teams – </a:t>
            </a:r>
            <a:br>
              <a:rPr lang="en-US" dirty="0"/>
            </a:br>
            <a:r>
              <a:rPr lang="en-US" dirty="0"/>
              <a:t>MPD Process Improvement Leads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Blue – Nathaniel Mendelsohn, MD</a:t>
            </a:r>
          </a:p>
          <a:p>
            <a:r>
              <a:rPr lang="en-US" dirty="0"/>
              <a:t>Team Green – Kesha Diodato, LCSW and Erin Sakai, PhD</a:t>
            </a:r>
          </a:p>
          <a:p>
            <a:r>
              <a:rPr lang="en-US" dirty="0"/>
              <a:t>Team Recovery – Bruce Linenberg, PhD</a:t>
            </a:r>
          </a:p>
          <a:p>
            <a:r>
              <a:rPr lang="en-US" dirty="0"/>
              <a:t>Women’s Counseling Center (WCC) – Trisha Vinatieri, </a:t>
            </a:r>
            <a:r>
              <a:rPr lang="en-US" dirty="0" err="1"/>
              <a:t>PsyD</a:t>
            </a:r>
            <a:endParaRPr lang="en-US" dirty="0"/>
          </a:p>
          <a:p>
            <a:r>
              <a:rPr lang="en-US" dirty="0"/>
              <a:t>PTSD Clinical Team (PCT) – Gigi Fernandez, PhD and Lisa Giovannetti, ATR-BC, LPCC (Lisa represents adjunctive services)</a:t>
            </a:r>
          </a:p>
          <a:p>
            <a:r>
              <a:rPr lang="en-US" dirty="0"/>
              <a:t>Addiction Treatment Services – Smita Das, MD</a:t>
            </a:r>
          </a:p>
          <a:p>
            <a:r>
              <a:rPr lang="en-US" dirty="0"/>
              <a:t>Telehealth – Jessica Cuellar, PhD</a:t>
            </a:r>
          </a:p>
          <a:p>
            <a:r>
              <a:rPr lang="en-US" dirty="0"/>
              <a:t>Trainees – Practicum Supervisors are Courtney Farmer, PhD and Robert Holaway,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2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PSD </a:t>
            </a:r>
            <a:r>
              <a:rPr lang="en-US" u="sng" dirty="0"/>
              <a:t>Development</a:t>
            </a:r>
            <a:r>
              <a:rPr lang="en-US" dirty="0"/>
              <a:t> Funding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Center for Posttraumatic Stress Disorder (NCPTSD)</a:t>
            </a:r>
          </a:p>
          <a:p>
            <a:pPr lvl="1"/>
            <a:r>
              <a:rPr lang="en-US" dirty="0"/>
              <a:t>Project entitled, “Participatory System Dynamics Platform: Timely Access to Evidence-based Outpatient Mental health care”</a:t>
            </a:r>
          </a:p>
          <a:p>
            <a:pPr lvl="2"/>
            <a:r>
              <a:rPr lang="en-US" dirty="0"/>
              <a:t>We will produce an online learning platform that VA patients, providers, managers, and policy-makers can use to optimize existing VA outpatient mental health resources and increase timely access to evidence-based psychotherapy and evidence-based pharmacotherapy (EBPs).</a:t>
            </a:r>
          </a:p>
        </p:txBody>
      </p:sp>
    </p:spTree>
    <p:extLst>
      <p:ext uri="{BB962C8B-B14F-4D97-AF65-F5344CB8AC3E}">
        <p14:creationId xmlns:p14="http://schemas.microsoft.com/office/powerpoint/2010/main" val="348619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PSD </a:t>
            </a:r>
            <a:r>
              <a:rPr lang="en-US" u="sng" dirty="0"/>
              <a:t>Development</a:t>
            </a:r>
            <a:r>
              <a:rPr lang="en-US" dirty="0"/>
              <a:t> Funding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Participatory System Dynamics Platform: Timely Access to Evidence-based Outpatient Mental health care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12-session “Modeling to Learn” Virtual Workshop Series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Automated, sustainable and scalable synthesis of local provider and patient data from the VA Corporate Data Warehouse (CDW) in local participatory system dynamics (PSD)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Online, multi-learner modeling simulation user-interface on the </a:t>
            </a:r>
            <a:r>
              <a:rPr lang="en-US" dirty="0" err="1"/>
              <a:t>Forio</a:t>
            </a:r>
            <a:r>
              <a:rPr lang="en-US" dirty="0"/>
              <a:t> Epicenter Platform</a:t>
            </a:r>
          </a:p>
        </p:txBody>
      </p:sp>
    </p:spTree>
    <p:extLst>
      <p:ext uri="{BB962C8B-B14F-4D97-AF65-F5344CB8AC3E}">
        <p14:creationId xmlns:p14="http://schemas.microsoft.com/office/powerpoint/2010/main" val="10811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Project Lead and Administrator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Lindsey Zimmerman, PhD</a:t>
            </a:r>
          </a:p>
          <a:p>
            <a:pPr lvl="1"/>
            <a:r>
              <a:rPr lang="en-US" dirty="0"/>
              <a:t>Team PSD Project Lead/Principal Investigator</a:t>
            </a:r>
          </a:p>
          <a:p>
            <a:pPr lvl="1"/>
            <a:r>
              <a:rPr lang="en-US" dirty="0"/>
              <a:t>Implementation Scientist, National Center for PTSD, Dissemination &amp; Training Division (NCPTSD-DT)</a:t>
            </a:r>
          </a:p>
          <a:p>
            <a:pPr lvl="1"/>
            <a:endParaRPr lang="en-US" dirty="0"/>
          </a:p>
          <a:p>
            <a:r>
              <a:rPr lang="en-US" dirty="0"/>
              <a:t>Stacey Park, BA</a:t>
            </a:r>
          </a:p>
          <a:p>
            <a:pPr lvl="1"/>
            <a:r>
              <a:rPr lang="en-US" dirty="0"/>
              <a:t>Team PSD Project Administrator</a:t>
            </a:r>
          </a:p>
          <a:p>
            <a:pPr lvl="1"/>
            <a:r>
              <a:rPr lang="en-US" dirty="0"/>
              <a:t>NCPTSD-DT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2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Development Partners –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Data, Model and </a:t>
            </a:r>
            <a:r>
              <a:rPr lang="en-US" dirty="0" err="1">
                <a:solidFill>
                  <a:srgbClr val="0070C0"/>
                </a:solidFill>
              </a:rPr>
              <a:t>Sharepoint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Veterans Engineering Resource Center (VERC), Boston, MA</a:t>
            </a:r>
          </a:p>
          <a:p>
            <a:r>
              <a:rPr lang="en-US" dirty="0"/>
              <a:t>Tom Rust, PhD</a:t>
            </a:r>
          </a:p>
          <a:p>
            <a:pPr lvl="1"/>
            <a:r>
              <a:rPr lang="en-US" dirty="0"/>
              <a:t>System </a:t>
            </a:r>
            <a:r>
              <a:rPr lang="en-US" dirty="0" err="1"/>
              <a:t>Dynamicist</a:t>
            </a:r>
            <a:endParaRPr lang="en-US" dirty="0"/>
          </a:p>
          <a:p>
            <a:pPr lvl="1"/>
            <a:r>
              <a:rPr lang="en-US" dirty="0"/>
              <a:t>SD Models</a:t>
            </a:r>
          </a:p>
          <a:p>
            <a:r>
              <a:rPr lang="en-US" dirty="0"/>
              <a:t>Andrew Holbrook, BS</a:t>
            </a:r>
          </a:p>
          <a:p>
            <a:pPr lvl="1"/>
            <a:r>
              <a:rPr lang="en-US" dirty="0"/>
              <a:t>Industrial Engineer</a:t>
            </a:r>
          </a:p>
          <a:p>
            <a:pPr lvl="1"/>
            <a:r>
              <a:rPr lang="en-US" dirty="0"/>
              <a:t>SQL programming – Data Interfaces with Providers and with Models</a:t>
            </a:r>
          </a:p>
          <a:p>
            <a:r>
              <a:rPr lang="en-US" dirty="0"/>
              <a:t>Elizabeth (Liz) May</a:t>
            </a:r>
          </a:p>
          <a:p>
            <a:pPr lvl="1"/>
            <a:r>
              <a:rPr lang="en-US" dirty="0"/>
              <a:t>Program Specialist</a:t>
            </a:r>
          </a:p>
          <a:p>
            <a:pPr lvl="1"/>
            <a:r>
              <a:rPr lang="en-US" dirty="0" err="1"/>
              <a:t>Sharepoint</a:t>
            </a:r>
            <a:r>
              <a:rPr lang="en-US" dirty="0"/>
              <a:t> Developer</a:t>
            </a:r>
          </a:p>
        </p:txBody>
      </p:sp>
    </p:spTree>
    <p:extLst>
      <p:ext uri="{BB962C8B-B14F-4D97-AF65-F5344CB8AC3E}">
        <p14:creationId xmlns:p14="http://schemas.microsoft.com/office/powerpoint/2010/main" val="314491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Development Partners – Virtual Workshop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12 session, Remotely Facilitated, Synchronous Group Learning</a:t>
            </a:r>
          </a:p>
          <a:p>
            <a:r>
              <a:rPr lang="en-US" dirty="0"/>
              <a:t>Georgia Health Policy Center (GHPC), Atlanta, GA</a:t>
            </a:r>
          </a:p>
          <a:p>
            <a:pPr lvl="1"/>
            <a:r>
              <a:rPr lang="en-US" dirty="0"/>
              <a:t>Jane Branscomb, MPH</a:t>
            </a:r>
          </a:p>
          <a:p>
            <a:pPr lvl="2"/>
            <a:r>
              <a:rPr lang="en-US" dirty="0"/>
              <a:t>Senior Research Associate</a:t>
            </a:r>
          </a:p>
          <a:p>
            <a:pPr lvl="2"/>
            <a:r>
              <a:rPr lang="en-US" dirty="0"/>
              <a:t>Experiences SD model workshop developer/facilitator</a:t>
            </a:r>
          </a:p>
          <a:p>
            <a:pPr lvl="1"/>
            <a:r>
              <a:rPr lang="en-US" dirty="0"/>
              <a:t>Debra (Debbie) Kibbe, MS</a:t>
            </a:r>
          </a:p>
          <a:p>
            <a:pPr lvl="2"/>
            <a:r>
              <a:rPr lang="en-US" dirty="0"/>
              <a:t>Senior Research Associate</a:t>
            </a:r>
          </a:p>
          <a:p>
            <a:pPr lvl="1"/>
            <a:r>
              <a:rPr lang="en-US" dirty="0"/>
              <a:t>Ursula Davis, MA</a:t>
            </a:r>
          </a:p>
          <a:p>
            <a:pPr lvl="2"/>
            <a:r>
              <a:rPr lang="en-US" dirty="0"/>
              <a:t>GHPC Center of Excellence for Children’s Behavioral Health</a:t>
            </a:r>
          </a:p>
          <a:p>
            <a:pPr lvl="1"/>
            <a:r>
              <a:rPr lang="en-US" dirty="0"/>
              <a:t>Amanda Phillips-Martinez, MPH</a:t>
            </a:r>
          </a:p>
          <a:p>
            <a:pPr lvl="2"/>
            <a:r>
              <a:rPr lang="en-US" dirty="0"/>
              <a:t>Senior Research Associate</a:t>
            </a:r>
          </a:p>
        </p:txBody>
      </p:sp>
    </p:spTree>
    <p:extLst>
      <p:ext uri="{BB962C8B-B14F-4D97-AF65-F5344CB8AC3E}">
        <p14:creationId xmlns:p14="http://schemas.microsoft.com/office/powerpoint/2010/main" val="373951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Development Partners – Virtual Workshop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 Employee Education Services (EES)</a:t>
            </a:r>
          </a:p>
          <a:p>
            <a:pPr lvl="1"/>
            <a:r>
              <a:rPr lang="en-US" dirty="0"/>
              <a:t>Amy Jones, </a:t>
            </a:r>
            <a:r>
              <a:rPr lang="en-US" dirty="0" err="1"/>
              <a:t>MSEd</a:t>
            </a:r>
            <a:endParaRPr lang="en-US" dirty="0"/>
          </a:p>
          <a:p>
            <a:pPr lvl="2"/>
            <a:r>
              <a:rPr lang="en-US" dirty="0"/>
              <a:t>Education Project Manager</a:t>
            </a:r>
          </a:p>
          <a:p>
            <a:pPr lvl="1"/>
            <a:r>
              <a:rPr lang="en-US" dirty="0"/>
              <a:t>Julie Sydow, MA</a:t>
            </a:r>
          </a:p>
          <a:p>
            <a:pPr lvl="2"/>
            <a:r>
              <a:rPr lang="en-US" dirty="0"/>
              <a:t>EES Media Education Technician</a:t>
            </a:r>
          </a:p>
          <a:p>
            <a:pPr lvl="1"/>
            <a:r>
              <a:rPr lang="en-US" dirty="0"/>
              <a:t>Accreditation by </a:t>
            </a:r>
          </a:p>
          <a:p>
            <a:pPr lvl="2"/>
            <a:r>
              <a:rPr lang="en-US" dirty="0"/>
              <a:t>Psychiatry (ACCME)</a:t>
            </a:r>
          </a:p>
          <a:p>
            <a:pPr lvl="2"/>
            <a:r>
              <a:rPr lang="en-US" dirty="0"/>
              <a:t>Psychology (APA)</a:t>
            </a:r>
          </a:p>
          <a:p>
            <a:pPr lvl="2"/>
            <a:r>
              <a:rPr lang="en-US" dirty="0"/>
              <a:t>Social Work (ASWB)</a:t>
            </a:r>
          </a:p>
          <a:p>
            <a:pPr lvl="2"/>
            <a:r>
              <a:rPr lang="en-US" dirty="0"/>
              <a:t>Nursing (ANCC)</a:t>
            </a:r>
          </a:p>
          <a:p>
            <a:pPr lvl="2"/>
            <a:r>
              <a:rPr lang="en-US" dirty="0"/>
              <a:t>Counseling (NBCC)</a:t>
            </a:r>
          </a:p>
          <a:p>
            <a:pPr lvl="2"/>
            <a:r>
              <a:rPr lang="en-US" dirty="0"/>
              <a:t>Certified Peer Support Specialists (INAPS)</a:t>
            </a:r>
          </a:p>
        </p:txBody>
      </p:sp>
    </p:spTree>
    <p:extLst>
      <p:ext uri="{BB962C8B-B14F-4D97-AF65-F5344CB8AC3E}">
        <p14:creationId xmlns:p14="http://schemas.microsoft.com/office/powerpoint/2010/main" val="16596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Development Partners – Virtual Workshop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Nursing Curriculum Committee</a:t>
            </a:r>
          </a:p>
          <a:p>
            <a:pPr lvl="1"/>
            <a:r>
              <a:rPr lang="en-US" dirty="0"/>
              <a:t>Karen Wall, </a:t>
            </a:r>
            <a:r>
              <a:rPr lang="en-US" dirty="0" err="1"/>
              <a:t>EdD</a:t>
            </a:r>
            <a:r>
              <a:rPr lang="en-US" dirty="0"/>
              <a:t>, RN-BC, LMFT</a:t>
            </a:r>
          </a:p>
          <a:p>
            <a:pPr lvl="1"/>
            <a:r>
              <a:rPr lang="en-US" dirty="0"/>
              <a:t>Major, Army Nurse Corps, Retired</a:t>
            </a:r>
          </a:p>
          <a:p>
            <a:pPr lvl="1"/>
            <a:r>
              <a:rPr lang="en-US" dirty="0"/>
              <a:t>Geriatric and Dementia Care Coordinator</a:t>
            </a:r>
          </a:p>
        </p:txBody>
      </p:sp>
    </p:spTree>
    <p:extLst>
      <p:ext uri="{BB962C8B-B14F-4D97-AF65-F5344CB8AC3E}">
        <p14:creationId xmlns:p14="http://schemas.microsoft.com/office/powerpoint/2010/main" val="3948465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Development Partners –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Simulation User-Interface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Multiplayer Simulation User-Interface</a:t>
            </a:r>
          </a:p>
          <a:p>
            <a:r>
              <a:rPr lang="en-US" dirty="0" err="1"/>
              <a:t>Takouba</a:t>
            </a:r>
            <a:r>
              <a:rPr lang="en-US" dirty="0"/>
              <a:t> Security, LLC</a:t>
            </a:r>
          </a:p>
          <a:p>
            <a:pPr lvl="1"/>
            <a:r>
              <a:rPr lang="en-US" dirty="0"/>
              <a:t>James Rollins, MEd, MSS</a:t>
            </a:r>
          </a:p>
          <a:p>
            <a:pPr lvl="2"/>
            <a:r>
              <a:rPr lang="en-US" dirty="0"/>
              <a:t>Managing Partner of </a:t>
            </a:r>
            <a:r>
              <a:rPr lang="en-US" dirty="0" err="1"/>
              <a:t>Takouba</a:t>
            </a:r>
            <a:endParaRPr lang="en-US" dirty="0"/>
          </a:p>
          <a:p>
            <a:pPr lvl="2"/>
            <a:r>
              <a:rPr lang="en-US" dirty="0"/>
              <a:t>Retired Colonel, Army National Guard</a:t>
            </a:r>
          </a:p>
          <a:p>
            <a:pPr lvl="2"/>
            <a:r>
              <a:rPr lang="en-US" dirty="0"/>
              <a:t>Lean Manufacturing Expert</a:t>
            </a:r>
          </a:p>
          <a:p>
            <a:pPr lvl="1"/>
            <a:r>
              <a:rPr lang="en-US" dirty="0"/>
              <a:t>Howard Park, MS, MBA</a:t>
            </a:r>
          </a:p>
          <a:p>
            <a:pPr lvl="2"/>
            <a:r>
              <a:rPr lang="en-US" dirty="0"/>
              <a:t>System Dynamics Expertise</a:t>
            </a:r>
          </a:p>
        </p:txBody>
      </p:sp>
    </p:spTree>
    <p:extLst>
      <p:ext uri="{BB962C8B-B14F-4D97-AF65-F5344CB8AC3E}">
        <p14:creationId xmlns:p14="http://schemas.microsoft.com/office/powerpoint/2010/main" val="1422019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NCPTSD Administrative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Julie Salazar</a:t>
            </a:r>
          </a:p>
          <a:p>
            <a:pPr lvl="1"/>
            <a:r>
              <a:rPr lang="en-US" dirty="0"/>
              <a:t>Administrative Officer</a:t>
            </a:r>
          </a:p>
          <a:p>
            <a:pPr lvl="1"/>
            <a:r>
              <a:rPr lang="en-US" dirty="0"/>
              <a:t>Budget</a:t>
            </a:r>
          </a:p>
          <a:p>
            <a:r>
              <a:rPr lang="en-US" dirty="0"/>
              <a:t>Larry </a:t>
            </a:r>
            <a:r>
              <a:rPr lang="en-US" dirty="0" err="1"/>
              <a:t>Goruzlak</a:t>
            </a:r>
            <a:endParaRPr lang="en-US" dirty="0"/>
          </a:p>
          <a:p>
            <a:pPr lvl="1"/>
            <a:r>
              <a:rPr lang="en-US" dirty="0"/>
              <a:t>Grants/Contracts Support</a:t>
            </a:r>
          </a:p>
          <a:p>
            <a:r>
              <a:rPr lang="en-US" dirty="0"/>
              <a:t>Chetali Gupta, MPH</a:t>
            </a:r>
          </a:p>
          <a:p>
            <a:pPr lvl="1"/>
            <a:r>
              <a:rPr lang="en-US" dirty="0"/>
              <a:t>Research Administrative Support</a:t>
            </a:r>
          </a:p>
          <a:p>
            <a:r>
              <a:rPr lang="en-US" dirty="0"/>
              <a:t>Mary Kwan</a:t>
            </a:r>
          </a:p>
          <a:p>
            <a:pPr lvl="1"/>
            <a:r>
              <a:rPr lang="en-US" dirty="0"/>
              <a:t>“ADPAC” – Help </a:t>
            </a:r>
            <a:r>
              <a:rPr lang="en-US"/>
              <a:t>with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PSD Partners Research and Development (Current)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Veterans Advisory Partnership for Operations and Research (VAPOR) – Current Board Members</a:t>
            </a:r>
          </a:p>
          <a:p>
            <a:pPr lvl="1"/>
            <a:r>
              <a:rPr lang="en-US" dirty="0"/>
              <a:t>Tammy Thompson, BS</a:t>
            </a:r>
          </a:p>
          <a:p>
            <a:pPr lvl="2"/>
            <a:r>
              <a:rPr lang="en-US" dirty="0"/>
              <a:t>Certified Peer Support Specialist</a:t>
            </a:r>
          </a:p>
          <a:p>
            <a:pPr lvl="2"/>
            <a:r>
              <a:rPr lang="en-US" dirty="0"/>
              <a:t>Air Force Veteran</a:t>
            </a:r>
          </a:p>
          <a:p>
            <a:pPr lvl="1"/>
            <a:r>
              <a:rPr lang="en-US" dirty="0"/>
              <a:t>Donald “DC” Barlow</a:t>
            </a:r>
          </a:p>
          <a:p>
            <a:pPr lvl="2"/>
            <a:r>
              <a:rPr lang="en-US" dirty="0"/>
              <a:t>Certified Peer Support Specialist</a:t>
            </a:r>
          </a:p>
          <a:p>
            <a:pPr lvl="2"/>
            <a:r>
              <a:rPr lang="en-US" dirty="0"/>
              <a:t>Marine Veteran</a:t>
            </a:r>
          </a:p>
          <a:p>
            <a:pPr lvl="1"/>
            <a:r>
              <a:rPr lang="en-US" dirty="0"/>
              <a:t>Reynold “Ren” Kramer</a:t>
            </a:r>
          </a:p>
          <a:p>
            <a:pPr lvl="2"/>
            <a:r>
              <a:rPr lang="en-US" dirty="0"/>
              <a:t>Certified Peer Support Specialist</a:t>
            </a:r>
          </a:p>
          <a:p>
            <a:pPr lvl="2"/>
            <a:r>
              <a:rPr lang="en-US" dirty="0"/>
              <a:t>Air Force Veteran</a:t>
            </a:r>
          </a:p>
        </p:txBody>
      </p:sp>
    </p:spTree>
    <p:extLst>
      <p:ext uri="{BB962C8B-B14F-4D97-AF65-F5344CB8AC3E}">
        <p14:creationId xmlns:p14="http://schemas.microsoft.com/office/powerpoint/2010/main" val="158454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Partners Research and Development (Alumni)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VAPOR Alumni</a:t>
            </a:r>
          </a:p>
          <a:p>
            <a:pPr lvl="1"/>
            <a:r>
              <a:rPr lang="en-US" dirty="0"/>
              <a:t>Erik Ontiveros</a:t>
            </a:r>
          </a:p>
          <a:p>
            <a:pPr lvl="2"/>
            <a:r>
              <a:rPr lang="en-US" dirty="0"/>
              <a:t>Certified Peer Support Specialist</a:t>
            </a:r>
          </a:p>
          <a:p>
            <a:pPr lvl="2"/>
            <a:r>
              <a:rPr lang="en-US" dirty="0"/>
              <a:t>Marine Veteran</a:t>
            </a:r>
          </a:p>
          <a:p>
            <a:pPr lvl="1"/>
            <a:r>
              <a:rPr lang="en-US" dirty="0"/>
              <a:t>Trent Van Dyke</a:t>
            </a:r>
          </a:p>
          <a:p>
            <a:pPr lvl="2"/>
            <a:r>
              <a:rPr lang="en-US" dirty="0"/>
              <a:t>Certified Peer Support Specialist</a:t>
            </a:r>
          </a:p>
          <a:p>
            <a:pPr lvl="2"/>
            <a:r>
              <a:rPr lang="en-US" dirty="0"/>
              <a:t>Air Force Veteran</a:t>
            </a:r>
          </a:p>
          <a:p>
            <a:pPr lvl="1"/>
            <a:r>
              <a:rPr lang="en-US" dirty="0"/>
              <a:t>Leroy Edwards</a:t>
            </a:r>
          </a:p>
          <a:p>
            <a:pPr lvl="2"/>
            <a:r>
              <a:rPr lang="en-US" dirty="0"/>
              <a:t>Certified Peer Support Specialist</a:t>
            </a:r>
          </a:p>
          <a:p>
            <a:pPr lvl="2"/>
            <a:r>
              <a:rPr lang="en-US" dirty="0"/>
              <a:t>Army Veteran Retired</a:t>
            </a:r>
          </a:p>
        </p:txBody>
      </p:sp>
    </p:spTree>
    <p:extLst>
      <p:ext uri="{BB962C8B-B14F-4D97-AF65-F5344CB8AC3E}">
        <p14:creationId xmlns:p14="http://schemas.microsoft.com/office/powerpoint/2010/main" val="179424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Partners Research and Development (Supervisors)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VAPAHCS Peer Support Specialist Supervisors</a:t>
            </a:r>
          </a:p>
          <a:p>
            <a:pPr lvl="1"/>
            <a:r>
              <a:rPr lang="en-US" dirty="0"/>
              <a:t>Jill Hudson, LCSW</a:t>
            </a:r>
          </a:p>
          <a:p>
            <a:pPr lvl="2"/>
            <a:r>
              <a:rPr lang="en-US" dirty="0"/>
              <a:t>VAPAHCS Chief of Social Work</a:t>
            </a:r>
          </a:p>
          <a:p>
            <a:pPr lvl="1"/>
            <a:r>
              <a:rPr lang="en-US" dirty="0" err="1"/>
              <a:t>Soni</a:t>
            </a:r>
            <a:r>
              <a:rPr lang="en-US" dirty="0"/>
              <a:t> Adams, LCSW</a:t>
            </a:r>
          </a:p>
          <a:p>
            <a:pPr lvl="2"/>
            <a:r>
              <a:rPr lang="en-US" dirty="0"/>
              <a:t>VAPAHCS Director, Peer Support and MHICM (detailed to GA)</a:t>
            </a:r>
          </a:p>
          <a:p>
            <a:pPr lvl="1"/>
            <a:r>
              <a:rPr lang="en-US" dirty="0"/>
              <a:t>Ryan Gardner, LCSW </a:t>
            </a:r>
          </a:p>
          <a:p>
            <a:pPr lvl="2"/>
            <a:r>
              <a:rPr lang="en-US" dirty="0"/>
              <a:t>VAPAHCS Director, Veterans Recovery Center and Peer Support Supervisor (at present)</a:t>
            </a:r>
          </a:p>
        </p:txBody>
      </p:sp>
    </p:spTree>
    <p:extLst>
      <p:ext uri="{BB962C8B-B14F-4D97-AF65-F5344CB8AC3E}">
        <p14:creationId xmlns:p14="http://schemas.microsoft.com/office/powerpoint/2010/main" val="6224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PSD </a:t>
            </a:r>
            <a:r>
              <a:rPr lang="en-US" u="sng" dirty="0"/>
              <a:t>Research</a:t>
            </a:r>
            <a:r>
              <a:rPr lang="en-US" dirty="0"/>
              <a:t> Funding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Institutes of Health</a:t>
            </a:r>
          </a:p>
          <a:p>
            <a:pPr lvl="1"/>
            <a:r>
              <a:rPr lang="en-US" dirty="0"/>
              <a:t>R21 entitled, “Participatory System Dynamics for Evidence-based Addiction and Mental Health Care”</a:t>
            </a:r>
          </a:p>
          <a:p>
            <a:pPr lvl="2"/>
            <a:r>
              <a:rPr lang="en-US" dirty="0"/>
              <a:t>Limited access and delays to high-quality, evidence-based mental health and addiction treatments can lead to patients getting too little or ineffective care and contribute to chronic patient impairment, relapse, and death by suicide or overdose. </a:t>
            </a:r>
          </a:p>
          <a:p>
            <a:pPr lvl="2"/>
            <a:r>
              <a:rPr lang="en-US" dirty="0"/>
              <a:t>This study evaluates a system for resolving problems with patient flow and organization in health care systems, using electronic medical record systems and a high-level of input from healthcare leadership, frontline providers and patients.</a:t>
            </a:r>
          </a:p>
        </p:txBody>
      </p:sp>
    </p:spTree>
    <p:extLst>
      <p:ext uri="{BB962C8B-B14F-4D97-AF65-F5344CB8AC3E}">
        <p14:creationId xmlns:p14="http://schemas.microsoft.com/office/powerpoint/2010/main" val="37033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Team PSD Co-Investigators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Lounsbury, PhD</a:t>
            </a:r>
          </a:p>
          <a:p>
            <a:pPr lvl="1"/>
            <a:r>
              <a:rPr lang="en-US" dirty="0"/>
              <a:t>Team PSD, Co-Investigator</a:t>
            </a:r>
          </a:p>
          <a:p>
            <a:pPr lvl="1"/>
            <a:r>
              <a:rPr lang="en-US" dirty="0"/>
              <a:t>System Dynamics Modeling Expertise</a:t>
            </a:r>
          </a:p>
          <a:p>
            <a:pPr lvl="1"/>
            <a:r>
              <a:rPr lang="en-US" dirty="0"/>
              <a:t>Albert Einstein College of Medicine of Yeshiva University, Bronx, NY</a:t>
            </a:r>
          </a:p>
          <a:p>
            <a:pPr lvl="1"/>
            <a:endParaRPr lang="en-US" dirty="0"/>
          </a:p>
          <a:p>
            <a:r>
              <a:rPr lang="en-US" dirty="0"/>
              <a:t>Craig Rosen, PhD</a:t>
            </a:r>
          </a:p>
          <a:p>
            <a:pPr lvl="1"/>
            <a:r>
              <a:rPr lang="en-US" dirty="0"/>
              <a:t>Team PSD, Co-Investigator</a:t>
            </a:r>
          </a:p>
          <a:p>
            <a:pPr lvl="1"/>
            <a:r>
              <a:rPr lang="en-US" dirty="0"/>
              <a:t>Evidence-based Practice (EBP) Implementation in Veterans Health Administration (VHA)</a:t>
            </a:r>
          </a:p>
          <a:p>
            <a:pPr lvl="1"/>
            <a:r>
              <a:rPr lang="en-US" dirty="0"/>
              <a:t>Deputy Director, NCPTSD-DT</a:t>
            </a:r>
          </a:p>
        </p:txBody>
      </p:sp>
    </p:spTree>
    <p:extLst>
      <p:ext uri="{BB962C8B-B14F-4D97-AF65-F5344CB8AC3E}">
        <p14:creationId xmlns:p14="http://schemas.microsoft.com/office/powerpoint/2010/main" val="353317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Team PSD Co-Investigators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Rachel Kimerling, PhD</a:t>
            </a:r>
          </a:p>
          <a:p>
            <a:pPr lvl="1"/>
            <a:r>
              <a:rPr lang="en-US" dirty="0"/>
              <a:t>Team PSD, Co-Investigator</a:t>
            </a:r>
          </a:p>
          <a:p>
            <a:pPr lvl="1"/>
            <a:r>
              <a:rPr lang="en-US" dirty="0"/>
              <a:t>Investigator, Mental Health Services Research</a:t>
            </a:r>
          </a:p>
          <a:p>
            <a:pPr lvl="1"/>
            <a:r>
              <a:rPr lang="en-US" dirty="0"/>
              <a:t>Clinical Psychologist, NCPTSD-DT</a:t>
            </a:r>
          </a:p>
          <a:p>
            <a:pPr lvl="1"/>
            <a:endParaRPr lang="en-US" dirty="0"/>
          </a:p>
          <a:p>
            <a:r>
              <a:rPr lang="en-US" dirty="0"/>
              <a:t>Jodie Trafton, PhD</a:t>
            </a:r>
          </a:p>
          <a:p>
            <a:pPr lvl="1"/>
            <a:r>
              <a:rPr lang="en-US" dirty="0"/>
              <a:t>Team PSD, Co-Investigator</a:t>
            </a:r>
          </a:p>
          <a:p>
            <a:pPr lvl="1"/>
            <a:r>
              <a:rPr lang="en-US" dirty="0"/>
              <a:t>Director, Program Evaluation Resource Center (PERC), Office of Mental Health and Suicide Prevention (OMHSP); formerly Office of Mental Health Operations (OMHO)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Team PSD Co-Investigators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Steve Lindley, MD, PhD</a:t>
            </a:r>
          </a:p>
          <a:p>
            <a:pPr lvl="1"/>
            <a:r>
              <a:rPr lang="en-US" dirty="0"/>
              <a:t>Team PSD, Co-Investigator</a:t>
            </a:r>
          </a:p>
          <a:p>
            <a:pPr lvl="1"/>
            <a:r>
              <a:rPr lang="en-US" dirty="0"/>
              <a:t>Psychiatrist</a:t>
            </a:r>
          </a:p>
          <a:p>
            <a:pPr lvl="1"/>
            <a:r>
              <a:rPr lang="en-US" dirty="0"/>
              <a:t>Director Outpatient Mental Health, VA Palo Alto Health Care System (VAPAHCS)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6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1342</Words>
  <Application>Microsoft Office PowerPoint</Application>
  <PresentationFormat>Widescreen</PresentationFormat>
  <Paragraphs>218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Team PSD</vt:lpstr>
      <vt:lpstr>Project Lead and Administrator</vt:lpstr>
      <vt:lpstr>PSD Partners Research and Development (Current)</vt:lpstr>
      <vt:lpstr>PSD Partners Research and Development (Alumni)</vt:lpstr>
      <vt:lpstr>PSD Partners Research and Development (Supervisors)</vt:lpstr>
      <vt:lpstr>Team PSD Research Funding Support</vt:lpstr>
      <vt:lpstr>Team PSD Co-Investigators</vt:lpstr>
      <vt:lpstr>Team PSD Co-Investigators</vt:lpstr>
      <vt:lpstr>Team PSD Co-Investigators</vt:lpstr>
      <vt:lpstr>Team PSD Research Partners (Current)</vt:lpstr>
      <vt:lpstr>Team PSD Research Partners (Former)</vt:lpstr>
      <vt:lpstr>Clinical Partners –  PSD Clinical Divisions and Teams</vt:lpstr>
      <vt:lpstr>Clinical Partners –  PSD Clinical Divisions and Teams</vt:lpstr>
      <vt:lpstr>Clinical Partners – VAPAHCS Leadership</vt:lpstr>
      <vt:lpstr>Clinical Partners – Program Leadership</vt:lpstr>
      <vt:lpstr>Clinical Partners – Program Leadership</vt:lpstr>
      <vt:lpstr>Clinical Teams –  MPD Process Improvement Leads</vt:lpstr>
      <vt:lpstr>Team PSD Development Funding Support</vt:lpstr>
      <vt:lpstr>Team PSD Development Funding Support</vt:lpstr>
      <vt:lpstr>Development Partners –  Data, Model and Sharepoint</vt:lpstr>
      <vt:lpstr>Development Partners – Virtual Workshop </vt:lpstr>
      <vt:lpstr>Development Partners – Virtual Workshop </vt:lpstr>
      <vt:lpstr>Development Partners – Virtual Workshop </vt:lpstr>
      <vt:lpstr>Development Partners –  Simulation User-Interface</vt:lpstr>
      <vt:lpstr>NCPTSD Administrative Staff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PSD</dc:title>
  <dc:creator>Zimmerman, Lindsey E.</dc:creator>
  <cp:lastModifiedBy>Zimmerman, Lindsey E.</cp:lastModifiedBy>
  <cp:revision>73</cp:revision>
  <cp:lastPrinted>2017-08-18T17:50:07Z</cp:lastPrinted>
  <dcterms:created xsi:type="dcterms:W3CDTF">2017-08-17T22:51:57Z</dcterms:created>
  <dcterms:modified xsi:type="dcterms:W3CDTF">2017-08-18T21:26:10Z</dcterms:modified>
</cp:coreProperties>
</file>