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87347"/>
  </p:normalViewPr>
  <p:slideViewPr>
    <p:cSldViewPr snapToGrid="0" snapToObjects="1">
      <p:cViewPr varScale="1">
        <p:scale>
          <a:sx n="102" d="100"/>
          <a:sy n="102" d="100"/>
        </p:scale>
        <p:origin x="1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4446B-C05A-8C45-8BA3-54206D9DF66A}" type="datetimeFigureOut">
              <a:rPr lang="en-US" smtClean="0"/>
              <a:t>1/6/20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AB7B6-3390-AF44-9128-5FA4B6DAE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07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vrobotics.com/content/docs/Gear-Guide.pdf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g-resources.uncc.edu/unccengkit/mechanical/gears/simple-gear-selection-procedure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gineersedge.com/gears/lewis-factor.htm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master.com/gear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master.com/gear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g-resources.uncc.edu/unccengkit/mechanical/gears/simple-gear-selection-procedure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 and Information for this Presentation from source: </a:t>
            </a:r>
            <a:r>
              <a:rPr lang="en-US" dirty="0">
                <a:hlinkClick r:id="rId3"/>
              </a:rPr>
              <a:t>http://www.revrobotics.com/content/docs/Gear-Guide.pdf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AB7B6-3390-AF44-9128-5FA4B6DAED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47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https://eng-resources.uncc.edu/unccengkit/mechanical/gears/simple-gear-selection-procedure/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AB7B6-3390-AF44-9128-5FA4B6DAED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85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https://www.engineersedge.com/gears/lewis-factor.htm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AB7B6-3390-AF44-9128-5FA4B6DAED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68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https://www.mcmaster.com/gears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AB7B6-3390-AF44-9128-5FA4B6DAED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08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Spur gears are parallel axes, to change direction you need intersecting axes (bevel)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AB7B6-3390-AF44-9128-5FA4B6DAED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72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 amount of power available is determined by motors and batteries.  We can change the amount of power delivered by using gears.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AB7B6-3390-AF44-9128-5FA4B6DAED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06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Bigger input gear, faster speed, smaller input gear, more torque, slower speed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AB7B6-3390-AF44-9128-5FA4B6DAED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45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AB7B6-3390-AF44-9128-5FA4B6DAED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13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first and last gear determine the gear ratio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AB7B6-3390-AF44-9128-5FA4B6DAED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23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 drivetrain, we usually want output to go same direction as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AB7B6-3390-AF44-9128-5FA4B6DAED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84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https://www.mcmaster.com/gears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AB7B6-3390-AF44-9128-5FA4B6DAED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13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https://eng-resources.uncc.edu/unccengkit/mechanical/gears/simple-gear-selection-procedure/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AB7B6-3390-AF44-9128-5FA4B6DAED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48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09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0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9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0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3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8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5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5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3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3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9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1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30" r:id="rId6"/>
    <p:sldLayoutId id="2147483725" r:id="rId7"/>
    <p:sldLayoutId id="2147483726" r:id="rId8"/>
    <p:sldLayoutId id="2147483727" r:id="rId9"/>
    <p:sldLayoutId id="2147483729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ARd-Om2Vyi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25F81-6B96-43E9-BE80-1C4207F520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52" r="6433" b="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235DF-41ED-4149-9B6D-BB3C7EA80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Gears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4FF00-1438-9C4D-9268-BD64ABFB0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sz="2000" dirty="0"/>
              <a:t>ENGR 4020: Lecture 31</a:t>
            </a:r>
          </a:p>
          <a:p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461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25F81-6B96-43E9-BE80-1C4207F520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28" r="1" b="1"/>
          <a:stretch/>
        </p:blipFill>
        <p:spPr>
          <a:xfrm>
            <a:off x="650945" y="537518"/>
            <a:ext cx="10927080" cy="5318896"/>
          </a:xfrm>
          <a:prstGeom prst="rect">
            <a:avLst/>
          </a:prstGeom>
        </p:spPr>
      </p:pic>
      <p:pic>
        <p:nvPicPr>
          <p:cNvPr id="3" name="Picture 2" descr="A picture containing indoor, strainer, display, table&#10;&#10;Description automatically generated">
            <a:extLst>
              <a:ext uri="{FF2B5EF4-FFF2-40B4-BE49-F238E27FC236}">
                <a16:creationId xmlns:a16="http://schemas.microsoft.com/office/drawing/2014/main" id="{93333C84-552B-764E-9BCC-CDD19BCF9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418" y="1001586"/>
            <a:ext cx="6051164" cy="2070135"/>
          </a:xfrm>
          <a:prstGeom prst="rect">
            <a:avLst/>
          </a:prstGeom>
        </p:spPr>
      </p:pic>
      <p:pic>
        <p:nvPicPr>
          <p:cNvPr id="7" name="Picture 6" descr="A picture containing indoor, table, strainer, display&#10;&#10;Description automatically generated">
            <a:extLst>
              <a:ext uri="{FF2B5EF4-FFF2-40B4-BE49-F238E27FC236}">
                <a16:creationId xmlns:a16="http://schemas.microsoft.com/office/drawing/2014/main" id="{6B37338D-05E0-E94B-8707-AAD89ECD17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0418" y="3247085"/>
            <a:ext cx="6051164" cy="244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0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25F81-6B96-43E9-BE80-1C4207F520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28" r="1" b="1"/>
          <a:stretch/>
        </p:blipFill>
        <p:spPr>
          <a:xfrm>
            <a:off x="650945" y="537518"/>
            <a:ext cx="10927080" cy="5318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7E8FDE-2E54-0044-B356-7CFD942C4485}"/>
              </a:ext>
            </a:extLst>
          </p:cNvPr>
          <p:cNvSpPr txBox="1"/>
          <p:nvPr/>
        </p:nvSpPr>
        <p:spPr>
          <a:xfrm>
            <a:off x="6585716" y="1164462"/>
            <a:ext cx="4562295" cy="39703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Compound gearing can be used to do multiple reductions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Move gears out of line with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Tout=60/30 x 90/15 x Tin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1294E5C4-9499-2A45-A3D2-832071C71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31" y="1987550"/>
            <a:ext cx="54356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83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25F81-6B96-43E9-BE80-1C4207F520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28" r="1" b="1"/>
          <a:stretch/>
        </p:blipFill>
        <p:spPr>
          <a:xfrm>
            <a:off x="650945" y="537518"/>
            <a:ext cx="10927080" cy="53188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C27B81-61E2-3F4A-ABD6-35DBB8EA181D}"/>
                  </a:ext>
                </a:extLst>
              </p:cNvPr>
              <p:cNvSpPr txBox="1"/>
              <p:nvPr/>
            </p:nvSpPr>
            <p:spPr>
              <a:xfrm>
                <a:off x="1213757" y="1443841"/>
                <a:ext cx="9764486" cy="310854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Select number of teeth for the pinion (input) and gear to get required gear ratio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Use standard or stock teeth numbers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Select a material (outside scope of this course)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Select a module 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Calculate the pitch diameter PD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Calculate pitch line velocity V = PD/2 x N X 2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/>
                  <a:t>/60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C27B81-61E2-3F4A-ABD6-35DBB8EA1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757" y="1443841"/>
                <a:ext cx="9764486" cy="3108543"/>
              </a:xfrm>
              <a:prstGeom prst="rect">
                <a:avLst/>
              </a:prstGeom>
              <a:blipFill>
                <a:blip r:embed="rId4"/>
                <a:stretch>
                  <a:fillRect l="-1693" t="-3673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D44DCC5-B55A-7B40-8826-F52BA7BA90D2}"/>
              </a:ext>
            </a:extLst>
          </p:cNvPr>
          <p:cNvSpPr txBox="1"/>
          <p:nvPr/>
        </p:nvSpPr>
        <p:spPr>
          <a:xfrm>
            <a:off x="1232242" y="694063"/>
            <a:ext cx="972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Gear Selection</a:t>
            </a:r>
          </a:p>
        </p:txBody>
      </p:sp>
    </p:spTree>
    <p:extLst>
      <p:ext uri="{BB962C8B-B14F-4D97-AF65-F5344CB8AC3E}">
        <p14:creationId xmlns:p14="http://schemas.microsoft.com/office/powerpoint/2010/main" val="59744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25F81-6B96-43E9-BE80-1C4207F520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28" r="1" b="1"/>
          <a:stretch/>
        </p:blipFill>
        <p:spPr>
          <a:xfrm>
            <a:off x="650945" y="537518"/>
            <a:ext cx="10927080" cy="53188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C27B81-61E2-3F4A-ABD6-35DBB8EA181D}"/>
                  </a:ext>
                </a:extLst>
              </p:cNvPr>
              <p:cNvSpPr txBox="1"/>
              <p:nvPr/>
            </p:nvSpPr>
            <p:spPr>
              <a:xfrm>
                <a:off x="1213757" y="1443841"/>
                <a:ext cx="9764486" cy="264437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 startAt="7"/>
                </a:pPr>
                <a:r>
                  <a:rPr lang="en-US" sz="2800" dirty="0"/>
                  <a:t>Calculate dynamic 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6.1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6.1+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rabicPeriod" startAt="7"/>
                </a:pPr>
                <a:endParaRPr lang="en-US" sz="2800" dirty="0"/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sz="2800" dirty="0"/>
                  <a:t>Calculate transmitted load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P</a:t>
                </a:r>
                <a:r>
                  <a:rPr lang="en-US" sz="2800" dirty="0" err="1"/>
                  <a:t>ower</a:t>
                </a:r>
                <a:r>
                  <a:rPr lang="en-US" sz="2800" dirty="0"/>
                  <a:t>/V</a:t>
                </a:r>
              </a:p>
              <a:p>
                <a:pPr marL="514350" indent="-514350">
                  <a:buFont typeface="+mj-lt"/>
                  <a:buAutoNum type="arabicPeriod" startAt="7"/>
                </a:pPr>
                <a:endParaRPr lang="en-US" sz="2800" dirty="0"/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sz="2800" dirty="0"/>
                  <a:t>Calculate an acceptable face width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𝑀𝑌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C27B81-61E2-3F4A-ABD6-35DBB8EA1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757" y="1443841"/>
                <a:ext cx="9764486" cy="2644378"/>
              </a:xfrm>
              <a:prstGeom prst="rect">
                <a:avLst/>
              </a:prstGeom>
              <a:blipFill>
                <a:blip r:embed="rId4"/>
                <a:stretch>
                  <a:fillRect l="-1693" t="-478" b="-2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D44DCC5-B55A-7B40-8826-F52BA7BA90D2}"/>
              </a:ext>
            </a:extLst>
          </p:cNvPr>
          <p:cNvSpPr txBox="1"/>
          <p:nvPr/>
        </p:nvSpPr>
        <p:spPr>
          <a:xfrm>
            <a:off x="1232242" y="694063"/>
            <a:ext cx="972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Gear Selection</a:t>
            </a:r>
          </a:p>
        </p:txBody>
      </p:sp>
    </p:spTree>
    <p:extLst>
      <p:ext uri="{BB962C8B-B14F-4D97-AF65-F5344CB8AC3E}">
        <p14:creationId xmlns:p14="http://schemas.microsoft.com/office/powerpoint/2010/main" val="774761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25F81-6B96-43E9-BE80-1C4207F520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28" r="1" b="1"/>
          <a:stretch/>
        </p:blipFill>
        <p:spPr>
          <a:xfrm>
            <a:off x="650945" y="537518"/>
            <a:ext cx="10927080" cy="53188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C27B81-61E2-3F4A-ABD6-35DBB8EA181D}"/>
                  </a:ext>
                </a:extLst>
              </p:cNvPr>
              <p:cNvSpPr txBox="1"/>
              <p:nvPr/>
            </p:nvSpPr>
            <p:spPr>
              <a:xfrm>
                <a:off x="1213757" y="1443841"/>
                <a:ext cx="4882243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800" dirty="0"/>
                  <a:t> is desired bending stress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C27B81-61E2-3F4A-ABD6-35DBB8EA1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757" y="1443841"/>
                <a:ext cx="4882243" cy="523220"/>
              </a:xfrm>
              <a:prstGeom prst="rect">
                <a:avLst/>
              </a:prstGeom>
              <a:blipFill>
                <a:blip r:embed="rId4"/>
                <a:stretch>
                  <a:fillRect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D44DCC5-B55A-7B40-8826-F52BA7BA90D2}"/>
              </a:ext>
            </a:extLst>
          </p:cNvPr>
          <p:cNvSpPr txBox="1"/>
          <p:nvPr/>
        </p:nvSpPr>
        <p:spPr>
          <a:xfrm>
            <a:off x="1232242" y="694063"/>
            <a:ext cx="972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Gear Selection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11D633-42C0-A04E-8F59-37D3DF52B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3625" y="682012"/>
            <a:ext cx="2394487" cy="51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7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25F81-6B96-43E9-BE80-1C4207F520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28" r="1" b="1"/>
          <a:stretch/>
        </p:blipFill>
        <p:spPr>
          <a:xfrm>
            <a:off x="650945" y="537518"/>
            <a:ext cx="10927080" cy="5318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7E8FDE-2E54-0044-B356-7CFD942C4485}"/>
              </a:ext>
            </a:extLst>
          </p:cNvPr>
          <p:cNvSpPr txBox="1"/>
          <p:nvPr/>
        </p:nvSpPr>
        <p:spPr>
          <a:xfrm>
            <a:off x="1327760" y="1164462"/>
            <a:ext cx="9820252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>
                <a:hlinkClick r:id="rId4"/>
              </a:rPr>
              <a:t>Planetary Gears</a:t>
            </a:r>
          </a:p>
          <a:p>
            <a:endParaRPr lang="en-US" sz="2800" dirty="0"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4"/>
              </a:rPr>
              <a:t>https://www.youtube.com/watch?v=ARd-Om2VyiE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269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9F81F08-B3D2-4FCD-AA95-9A7D77BA2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537C28-7D02-447F-9F0C-36DE2D1BF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518"/>
            <a:ext cx="128016" cy="53218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25F81-6B96-43E9-BE80-1C4207F520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28" r="1" b="1"/>
          <a:stretch/>
        </p:blipFill>
        <p:spPr>
          <a:xfrm>
            <a:off x="650945" y="537518"/>
            <a:ext cx="10927080" cy="531889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EA3CC4C-B1A0-4F1A-9CF7-5A51A4EDE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6197504"/>
            <a:ext cx="109270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C27B81-61E2-3F4A-ABD6-35DBB8EA181D}"/>
              </a:ext>
            </a:extLst>
          </p:cNvPr>
          <p:cNvSpPr txBox="1"/>
          <p:nvPr/>
        </p:nvSpPr>
        <p:spPr>
          <a:xfrm>
            <a:off x="1232242" y="934808"/>
            <a:ext cx="9764486" cy="452431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Gears are rotating parts that have teeth and meshed with other gears to transmit torque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Used to change speed, torque, or direction of motor’s original output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Meshing teeth must have same size and pitch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Most common type is a spur gear</a:t>
            </a:r>
          </a:p>
        </p:txBody>
      </p:sp>
    </p:spTree>
    <p:extLst>
      <p:ext uri="{BB962C8B-B14F-4D97-AF65-F5344CB8AC3E}">
        <p14:creationId xmlns:p14="http://schemas.microsoft.com/office/powerpoint/2010/main" val="25369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9F81F08-B3D2-4FCD-AA95-9A7D77BA2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537C28-7D02-447F-9F0C-36DE2D1BF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518"/>
            <a:ext cx="128016" cy="53218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25F81-6B96-43E9-BE80-1C4207F52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28" r="1" b="1"/>
          <a:stretch/>
        </p:blipFill>
        <p:spPr>
          <a:xfrm>
            <a:off x="650945" y="537518"/>
            <a:ext cx="10927080" cy="531889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EA3CC4C-B1A0-4F1A-9CF7-5A51A4EDE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6197504"/>
            <a:ext cx="109270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5F57C90-583D-6746-97CD-1D33234C8B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38"/>
          <a:stretch/>
        </p:blipFill>
        <p:spPr>
          <a:xfrm>
            <a:off x="1152188" y="1593883"/>
            <a:ext cx="9887624" cy="367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1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25F81-6B96-43E9-BE80-1C4207F52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28" r="1" b="1"/>
          <a:stretch/>
        </p:blipFill>
        <p:spPr>
          <a:xfrm>
            <a:off x="650945" y="537518"/>
            <a:ext cx="10927080" cy="53188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C27B81-61E2-3F4A-ABD6-35DBB8EA181D}"/>
              </a:ext>
            </a:extLst>
          </p:cNvPr>
          <p:cNvSpPr txBox="1"/>
          <p:nvPr/>
        </p:nvSpPr>
        <p:spPr>
          <a:xfrm>
            <a:off x="1213757" y="1443841"/>
            <a:ext cx="9764486" cy="39703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N: Number of teeth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M: Module (pitch diameter per tooth) [mm]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/>
              <a:t>Higher module=bigger teeth</a:t>
            </a:r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PD: Pitch diameter (circle that mates with other gear’s pitch diameter)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OD: Outside diameter (true outside diameter)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44DCC5-B55A-7B40-8826-F52BA7BA90D2}"/>
              </a:ext>
            </a:extLst>
          </p:cNvPr>
          <p:cNvSpPr txBox="1"/>
          <p:nvPr/>
        </p:nvSpPr>
        <p:spPr>
          <a:xfrm>
            <a:off x="1232242" y="694063"/>
            <a:ext cx="972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Gear Parameters</a:t>
            </a:r>
          </a:p>
        </p:txBody>
      </p:sp>
    </p:spTree>
    <p:extLst>
      <p:ext uri="{BB962C8B-B14F-4D97-AF65-F5344CB8AC3E}">
        <p14:creationId xmlns:p14="http://schemas.microsoft.com/office/powerpoint/2010/main" val="221711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25F81-6B96-43E9-BE80-1C4207F52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28" r="1" b="1"/>
          <a:stretch/>
        </p:blipFill>
        <p:spPr>
          <a:xfrm>
            <a:off x="650945" y="537518"/>
            <a:ext cx="10927080" cy="5318896"/>
          </a:xfrm>
          <a:prstGeom prst="rect">
            <a:avLst/>
          </a:prstGeom>
        </p:spPr>
      </p:pic>
      <p:pic>
        <p:nvPicPr>
          <p:cNvPr id="5" name="Picture 4" descr="A picture containing wheel&#10;&#10;Description automatically generated">
            <a:extLst>
              <a:ext uri="{FF2B5EF4-FFF2-40B4-BE49-F238E27FC236}">
                <a16:creationId xmlns:a16="http://schemas.microsoft.com/office/drawing/2014/main" id="{9601B08E-53D2-A847-8FA7-906C6817E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04" y="1252603"/>
            <a:ext cx="6303833" cy="3898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36A159-FF31-FB4F-AD6F-EAFE996D8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2926" y="5151026"/>
            <a:ext cx="2199116" cy="524789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2627FA0A-4AD4-8C4C-8E0D-B5F9F491C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4473" y="2565866"/>
            <a:ext cx="2199116" cy="2345724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386EEE40-5DF2-6548-B4B5-40F806589C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2927" y="869186"/>
            <a:ext cx="2199115" cy="145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04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25F81-6B96-43E9-BE80-1C4207F520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28" r="1" b="1"/>
          <a:stretch/>
        </p:blipFill>
        <p:spPr>
          <a:xfrm>
            <a:off x="650945" y="537518"/>
            <a:ext cx="10927080" cy="5318896"/>
          </a:xfrm>
          <a:prstGeom prst="rect">
            <a:avLst/>
          </a:prstGeom>
        </p:spPr>
      </p:pic>
      <p:pic>
        <p:nvPicPr>
          <p:cNvPr id="3" name="Picture 2" descr="A close up of a clock&#10;&#10;Description automatically generated">
            <a:extLst>
              <a:ext uri="{FF2B5EF4-FFF2-40B4-BE49-F238E27FC236}">
                <a16:creationId xmlns:a16="http://schemas.microsoft.com/office/drawing/2014/main" id="{48285248-905B-8B48-BF37-CEC2A4E9C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419" y="1480436"/>
            <a:ext cx="4591137" cy="3897128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88CB6A5F-77A0-4048-BE2C-824CAD877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446" y="1480436"/>
            <a:ext cx="4196907" cy="389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9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25F81-6B96-43E9-BE80-1C4207F520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28" r="1" b="1"/>
          <a:stretch/>
        </p:blipFill>
        <p:spPr>
          <a:xfrm>
            <a:off x="650945" y="537518"/>
            <a:ext cx="10927080" cy="5318896"/>
          </a:xfrm>
          <a:prstGeom prst="rect">
            <a:avLst/>
          </a:prstGeom>
        </p:spPr>
      </p:pic>
      <p:pic>
        <p:nvPicPr>
          <p:cNvPr id="5" name="Picture 4" descr="A close up of ware&#10;&#10;Description automatically generated">
            <a:extLst>
              <a:ext uri="{FF2B5EF4-FFF2-40B4-BE49-F238E27FC236}">
                <a16:creationId xmlns:a16="http://schemas.microsoft.com/office/drawing/2014/main" id="{D5303776-E75A-224C-9D78-699113553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961" y="1662830"/>
            <a:ext cx="10050077" cy="353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0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25F81-6B96-43E9-BE80-1C4207F520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28" r="1" b="1"/>
          <a:stretch/>
        </p:blipFill>
        <p:spPr>
          <a:xfrm>
            <a:off x="650945" y="537518"/>
            <a:ext cx="10927080" cy="5318896"/>
          </a:xfrm>
          <a:prstGeom prst="rect">
            <a:avLst/>
          </a:prstGeom>
        </p:spPr>
      </p:pic>
      <p:pic>
        <p:nvPicPr>
          <p:cNvPr id="3" name="Picture 2" descr="A close up of ware&#10;&#10;Description automatically generated">
            <a:extLst>
              <a:ext uri="{FF2B5EF4-FFF2-40B4-BE49-F238E27FC236}">
                <a16:creationId xmlns:a16="http://schemas.microsoft.com/office/drawing/2014/main" id="{55028C69-A1C6-FE48-A833-76262E52E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182" y="1561404"/>
            <a:ext cx="5190818" cy="3735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7E8FDE-2E54-0044-B356-7CFD942C4485}"/>
              </a:ext>
            </a:extLst>
          </p:cNvPr>
          <p:cNvSpPr txBox="1"/>
          <p:nvPr/>
        </p:nvSpPr>
        <p:spPr>
          <a:xfrm>
            <a:off x="6610921" y="2504468"/>
            <a:ext cx="4452183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Tout=72/15 x Tin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⍵out = 15/72 ⍵in </a:t>
            </a:r>
          </a:p>
        </p:txBody>
      </p:sp>
    </p:spTree>
    <p:extLst>
      <p:ext uri="{BB962C8B-B14F-4D97-AF65-F5344CB8AC3E}">
        <p14:creationId xmlns:p14="http://schemas.microsoft.com/office/powerpoint/2010/main" val="377454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25F81-6B96-43E9-BE80-1C4207F520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28" r="1" b="1"/>
          <a:stretch/>
        </p:blipFill>
        <p:spPr>
          <a:xfrm>
            <a:off x="650945" y="537518"/>
            <a:ext cx="10927080" cy="5318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7E8FDE-2E54-0044-B356-7CFD942C4485}"/>
              </a:ext>
            </a:extLst>
          </p:cNvPr>
          <p:cNvSpPr txBox="1"/>
          <p:nvPr/>
        </p:nvSpPr>
        <p:spPr>
          <a:xfrm>
            <a:off x="6585716" y="1164462"/>
            <a:ext cx="4562295" cy="440120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Idler gears transmit torque over long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Don’t do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Can change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Tout=77/45 x 45/15 x Tin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 descr="A picture containing gear, ware, wheel&#10;&#10;Description automatically generated">
            <a:extLst>
              <a:ext uri="{FF2B5EF4-FFF2-40B4-BE49-F238E27FC236}">
                <a16:creationId xmlns:a16="http://schemas.microsoft.com/office/drawing/2014/main" id="{46A59BDD-4E2A-6740-BE48-E211035C4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900" y="1991638"/>
            <a:ext cx="5264803" cy="274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8940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C34D95"/>
      </a:accent1>
      <a:accent2>
        <a:srgbClr val="B13B52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435</Words>
  <Application>Microsoft Macintosh PowerPoint</Application>
  <PresentationFormat>Widescreen</PresentationFormat>
  <Paragraphs>74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Avenir Next LT Pro</vt:lpstr>
      <vt:lpstr>Calibri</vt:lpstr>
      <vt:lpstr>Cambria Math</vt:lpstr>
      <vt:lpstr>Courier New</vt:lpstr>
      <vt:lpstr>AccentBoxVTI</vt:lpstr>
      <vt:lpstr>Gears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Gears</dc:title>
  <dc:creator>Benjamin McPheron</dc:creator>
  <cp:lastModifiedBy>Benjamin McPheron</cp:lastModifiedBy>
  <cp:revision>6</cp:revision>
  <dcterms:created xsi:type="dcterms:W3CDTF">2020-01-06T13:05:43Z</dcterms:created>
  <dcterms:modified xsi:type="dcterms:W3CDTF">2020-01-06T14:14:22Z</dcterms:modified>
</cp:coreProperties>
</file>