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Raleway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8ED749-1E5A-423A-BC31-F492A46DA5CA}">
  <a:tblStyle styleId="{348ED749-1E5A-423A-BC31-F492A46DA5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14" y="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4cfe49d16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4cfe49d16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above gradient, we can compute our next point.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4cfe49d1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4cfe49d1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Video Available on: </a:t>
            </a:r>
            <a:r>
              <a:rPr lang="en-US" dirty="0"/>
              <a:t>https://drive.google.com/file/d/1EFCrNY0XIKL_PJZ4W3cqWaLQhPgS_tWq/view?usp=sharing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implemented this using the same map as project 3 phase 3.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Start node and goal nodes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4cfe49d1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4cfe49d1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Video2 : </a:t>
            </a:r>
            <a:r>
              <a:rPr lang="en-US" dirty="0"/>
              <a:t>https://drive.google.com/file/d/14N5BOsjgW1QI-YOViDrjjA6W-iiiTHYf/view?usp=sharing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Video1: https://drive.google.com/file/d/1yGFt1Kq2miCQhtboubnvnyC3hNj85K9W/view?usp=sharing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Video on the left. Video on the right</a:t>
            </a:r>
            <a:br>
              <a:rPr lang="en" dirty="0"/>
            </a:br>
            <a:r>
              <a:rPr lang="en" dirty="0"/>
              <a:t>Rewire well in PRRTStar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4cfe49d16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4cfe49d16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Video2 </a:t>
            </a:r>
            <a:r>
              <a:rPr lang="en-US" dirty="0"/>
              <a:t>https://drive.google.com/file/d/1TDlPqWY9uB30ULRXDYjE1RnSTmkF9BZL/view?usp=sharing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Video1: https://drive.google.com/file/d/14N5BOsjgW1QI-YOViDrjjA6W-iiiTHYf/view?usp=sharing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4cfe49d16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4cfe49d16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4cfe49d16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4cfe49d16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4cfe49d1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4cfe49d1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4cfe49d1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4cfe49d1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4cfe49d16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4cfe49d16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4cfe49d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4cfe49d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4cfe49d1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4cfe49d1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4cfe49d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4cfe49d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We are going to treat the robot as a body lying in a potential field of heavy mass located the goal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Plan the path by integrating the differential equations of this potential field over time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4cfe49d16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4cfe49d16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4cfe49d16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4cfe49d16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update the robot position according to the decreasing gradient of the potential field.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4cfe49d16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4cfe49d16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4cfe49d16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4cfe49d16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4cfe49d16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4cfe49d16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EFCrNY0XIKL_PJZ4W3cqWaLQhPgS_tWq/view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yGFt1Kq2miCQhtboubnvnyC3hNj85K9W/view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drive.google.com/file/d/14N5BOsjgW1QI-YOViDrjjA6W-iiiTHYf/view" TargetMode="Externa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TDlPqWY9uB30ULRXDYjE1RnSTmkF9BZL/view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drive.google.com/file/d/1j6nkDy1nK0mZEKvrOUdsXKuYsskOC8PM/view" TargetMode="Externa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36787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i.org/10.1007/s10514-015-9518-0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.esa.int/web/lisa-pathfinder/-/56434-spacetime-curvatur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researchgate.net/figure/Example-of-a-Potential-Field_fig2_49402674" TargetMode="External"/><Relationship Id="rId4" Type="http://schemas.openxmlformats.org/officeDocument/2006/relationships/hyperlink" Target="https://www.researchgate.net/figure/An-example-of-a-traditional-potential-field-which-can-be-used-for-navigating-toward-a_fig2_29464510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functions based sampling heuristic for optimal path planning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7141625" y="4138425"/>
            <a:ext cx="1753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Sameer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Pavan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Randomised Gradient Descent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950" y="2571750"/>
            <a:ext cx="689610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8800" y="1669200"/>
            <a:ext cx="33337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of Resampling in PRRT*</a:t>
            </a:r>
            <a:endParaRPr/>
          </a:p>
        </p:txBody>
      </p:sp>
      <p:pic>
        <p:nvPicPr>
          <p:cNvPr id="152" name="Google Shape;152;p23" title="New_Poin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9202" y="535200"/>
            <a:ext cx="4525126" cy="452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RRT* vs PRRT*:  Advantages of PRRT*</a:t>
            </a:r>
            <a:endParaRPr/>
          </a:p>
        </p:txBody>
      </p:sp>
      <p:pic>
        <p:nvPicPr>
          <p:cNvPr id="158" name="Google Shape;158;p24" title="RRTSta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800" y="1175175"/>
            <a:ext cx="3120125" cy="313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 title="PRRTStar.mp4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600" y="1180149"/>
            <a:ext cx="3120125" cy="312015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1421450" y="4497750"/>
            <a:ext cx="218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RRT STAR: 100 Iterations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5452450" y="4518950"/>
            <a:ext cx="240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PRRT Star: 100 Iterations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5" title="PRRTStar_50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5700" y="1242438"/>
            <a:ext cx="3146569" cy="314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 title="RRTStar_500.mp4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517" y="1200000"/>
            <a:ext cx="3128008" cy="314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1336600" y="4561400"/>
            <a:ext cx="223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RRT Star: 500 iterations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10600" y="10600"/>
            <a:ext cx="7818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RRT* vs PRRT*:  Advantages of PRRT*</a:t>
            </a:r>
            <a:endParaRPr sz="26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5579750" y="4561400"/>
            <a:ext cx="233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PRRT Star: 500 iterations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RRT* vs PRRT*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470" b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90"/>
              <a:buNone/>
            </a:pPr>
            <a:endParaRPr sz="2340"/>
          </a:p>
        </p:txBody>
      </p:sp>
      <p:sp>
        <p:nvSpPr>
          <p:cNvPr id="176" name="Google Shape;176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470"/>
              <a:t>Number of nodes generated </a:t>
            </a:r>
            <a:r>
              <a:rPr lang="en" sz="1470" b="1"/>
              <a:t>for </a:t>
            </a:r>
            <a:r>
              <a:rPr lang="en" sz="1470"/>
              <a:t>the same iteration</a:t>
            </a:r>
            <a:endParaRPr sz="147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77" name="Google Shape;177;p26"/>
          <p:cNvGraphicFramePr/>
          <p:nvPr/>
        </p:nvGraphicFramePr>
        <p:xfrm>
          <a:off x="2260975" y="2571750"/>
          <a:ext cx="4451700" cy="2194415"/>
        </p:xfrm>
        <a:graphic>
          <a:graphicData uri="http://schemas.openxmlformats.org/drawingml/2006/table">
            <a:tbl>
              <a:tblPr>
                <a:noFill/>
                <a:tableStyleId>{348ED749-1E5A-423A-BC31-F492A46DA5CA}</a:tableStyleId>
              </a:tblPr>
              <a:tblGrid>
                <a:gridCol w="145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Iterations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 of path RRT Star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 of path PRRT Star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path found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13.8336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path found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14.6192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path found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13.3935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14.61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13.4835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RRT* vs PRRT*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470" b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90"/>
              <a:buNone/>
            </a:pPr>
            <a:endParaRPr sz="2340"/>
          </a:p>
        </p:txBody>
      </p:sp>
      <p:sp>
        <p:nvSpPr>
          <p:cNvPr id="183" name="Google Shape;183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70"/>
              <a:t>Number of nodes generated </a:t>
            </a:r>
            <a:r>
              <a:rPr lang="en" sz="1470" b="1"/>
              <a:t>for </a:t>
            </a:r>
            <a:r>
              <a:rPr lang="en" sz="1470"/>
              <a:t>an optimal path</a:t>
            </a:r>
            <a:endParaRPr sz="147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84" name="Google Shape;184;p27"/>
          <p:cNvGraphicFramePr/>
          <p:nvPr/>
        </p:nvGraphicFramePr>
        <p:xfrm>
          <a:off x="2439425" y="2615975"/>
          <a:ext cx="4826025" cy="1798200"/>
        </p:xfrm>
        <a:graphic>
          <a:graphicData uri="http://schemas.openxmlformats.org/drawingml/2006/table">
            <a:tbl>
              <a:tblPr>
                <a:noFill/>
                <a:tableStyleId>{348ED749-1E5A-423A-BC31-F492A46DA5CA}</a:tableStyleId>
              </a:tblPr>
              <a:tblGrid>
                <a:gridCol w="160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Nodes for RRT Star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Nodes for PRRT Star 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~13.39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~12.9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~13.34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body" idx="1"/>
          </p:nvPr>
        </p:nvSpPr>
        <p:spPr>
          <a:xfrm>
            <a:off x="886525" y="1581525"/>
            <a:ext cx="7688700" cy="29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Running a gradient descent with high learning rate can sometimes aggressively sample near the goal position.</a:t>
            </a:r>
            <a:endParaRPr sz="17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This leads to lesser no. of way points in the path.</a:t>
            </a:r>
            <a:endParaRPr sz="17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If can incorporate a way to gradually shift the sampling mean from start node to goal node can improve the performance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6" name="Google Shape;196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A. Yershova, L. Jaillet, T. Simeon and S. M. LaValle, "Dynamic-Domain RRTs: Efficient Exploration by Controlling the Sampling Domain," Proceedings of the 2005 IEEE International Conference on Robotics and Automation, Barcelona, Spain, 2005, pp. 3856-3861, doi: 10.1109/ROBOT.2005.1570709.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[2] J. Amiryan and M. Jamzad, "Adaptive motion planning with artificial potential fields using a prior path," 2015 3rd RSI International Conference on Robotics and Mechatronics (ICROM), Tehran, Iran, 2015, pp. 731-736, doi: 10.1109/ICRoM.2015.7367873.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https://ieeexplore.ieee.org/document/736787</a:t>
            </a:r>
            <a:r>
              <a:rPr lang="en"/>
              <a:t>3)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[3] Qureshi, A.H., Ayaz, Y. Potential functions based sampling heuristic for optimal path planning. Auton Robot 40, 1079–1093 (2016). 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https://doi.org/10.1007/s10514-015-9518-0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https://sci.esa.int/web/lisa-pathfinder/-/56434-spacetime-curvature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[5]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https://www.researchgate.net/figure/An-example-of-a-traditional-potential-field-which-can-be-used-for-navigating-toward-a_fig2_294645105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[6]</a:t>
            </a:r>
            <a:r>
              <a:rPr lang="en" u="sng">
                <a:solidFill>
                  <a:schemeClr val="hlink"/>
                </a:solidFill>
                <a:hlinkClick r:id="rId5"/>
              </a:rPr>
              <a:t> https://www.researchgate.net/figure/Example-of-a-Potential-Field_fig2_49402674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[7] https://morioh.com/p/15c995420be6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RRT and RRT*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1926475"/>
            <a:ext cx="7688700" cy="28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33316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596"/>
              <a:t>Randomized sampling techniques which generates space filling trees.</a:t>
            </a:r>
            <a:endParaRPr sz="6596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596"/>
          </a:p>
          <a:p>
            <a:pPr marL="457200" lvl="0" indent="-333316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6596"/>
              <a:t>Computationally faster than action based method for exploration.</a:t>
            </a:r>
            <a:endParaRPr sz="6596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596"/>
          </a:p>
          <a:p>
            <a:pPr marL="457200" lvl="0" indent="-333316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6596"/>
              <a:t>Sampling is done uniformly over the C space</a:t>
            </a:r>
            <a:endParaRPr sz="6596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596"/>
          </a:p>
          <a:p>
            <a:pPr marL="457200" lvl="0" indent="-333316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6596"/>
              <a:t>How do we sample better?</a:t>
            </a:r>
            <a:endParaRPr sz="6596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Potential Fields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function that returns potential field value for every point in the configuration space of the robot. </a:t>
            </a:r>
            <a:endParaRPr sz="15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 is computed with respect to goal and obstacle locations. </a:t>
            </a:r>
            <a:endParaRPr sz="15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potential would be the least at the goal location, attracting the robot towards 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425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42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" y="0"/>
            <a:ext cx="9092458" cy="5114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0" y="0"/>
            <a:ext cx="7332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Attractive Potential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5275"/>
            <a:ext cx="4944650" cy="422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0" y="0"/>
            <a:ext cx="7332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Repulsive Potential</a:t>
            </a:r>
            <a:endParaRPr sz="2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4944650" y="1117225"/>
            <a:ext cx="41994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Obstacles are modelled as repulsive potential fields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When, the equations are integrated over time it will avoid paths colliding with the obstacle.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/>
        </p:nvSpPr>
        <p:spPr>
          <a:xfrm>
            <a:off x="0" y="0"/>
            <a:ext cx="7332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How do we integrate?</a:t>
            </a:r>
            <a:endParaRPr sz="2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2693850" y="850725"/>
            <a:ext cx="3756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Gradient Descent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325" y="1343325"/>
            <a:ext cx="5607554" cy="34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5600"/>
            <a:ext cx="6519900" cy="388989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0" y="0"/>
            <a:ext cx="7332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Problem of Local Minima</a:t>
            </a:r>
            <a:endParaRPr sz="2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4236000" y="615600"/>
            <a:ext cx="49080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Planning using APFs doesn’t guarantee a solution!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It’s hard to reach a global minima with non-convex obstacles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APF + RRT* = PRRT*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7688700" cy="31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guide the sampling using the artificial potential field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have added a new function in RRT* called Randomised Gradient Descent (RGD)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function takes the randomly sampled point and outputs a new sample point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new sample point is always directed towards goal position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Attractive Potential Gradient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00" y="2772525"/>
            <a:ext cx="8264451" cy="171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7175" y="1773875"/>
            <a:ext cx="584835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827</Words>
  <Application>Microsoft Office PowerPoint</Application>
  <PresentationFormat>On-screen Show (16:9)</PresentationFormat>
  <Paragraphs>103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Lato</vt:lpstr>
      <vt:lpstr>Raleway</vt:lpstr>
      <vt:lpstr>Arial</vt:lpstr>
      <vt:lpstr>Streamline</vt:lpstr>
      <vt:lpstr>Potential functions based sampling heuristic for optimal path planning</vt:lpstr>
      <vt:lpstr>RRT and RRT*</vt:lpstr>
      <vt:lpstr>Artificial Potential Fields</vt:lpstr>
      <vt:lpstr>PowerPoint Presentation</vt:lpstr>
      <vt:lpstr>PowerPoint Presentation</vt:lpstr>
      <vt:lpstr>PowerPoint Presentation</vt:lpstr>
      <vt:lpstr>PowerPoint Presentation</vt:lpstr>
      <vt:lpstr>APF + RRT* = PRRT* </vt:lpstr>
      <vt:lpstr>Attractive Potential Gradient  </vt:lpstr>
      <vt:lpstr> Randomised Gradient Descent </vt:lpstr>
      <vt:lpstr>Visualisation of Resampling in PRRT*</vt:lpstr>
      <vt:lpstr>RRT* vs PRRT*:  Advantages of PRRT*</vt:lpstr>
      <vt:lpstr>PowerPoint Presentation</vt:lpstr>
      <vt:lpstr>Results: RRT* vs PRRT*  </vt:lpstr>
      <vt:lpstr>Results: RRT* vs PRRT*  </vt:lpstr>
      <vt:lpstr>Improvements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Potential functions based sampling heuristic for optimal path planning</dc:title>
  <cp:lastModifiedBy>Sameer Satish Pusegaonkar</cp:lastModifiedBy>
  <cp:revision>1</cp:revision>
  <dcterms:modified xsi:type="dcterms:W3CDTF">2021-05-09T19:48:06Z</dcterms:modified>
</cp:coreProperties>
</file>