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9" r:id="rId4"/>
    <p:sldId id="260" r:id="rId5"/>
    <p:sldId id="273" r:id="rId6"/>
    <p:sldId id="261" r:id="rId7"/>
    <p:sldId id="274" r:id="rId8"/>
    <p:sldId id="262" r:id="rId9"/>
    <p:sldId id="263" r:id="rId10"/>
    <p:sldId id="275" r:id="rId11"/>
    <p:sldId id="276" r:id="rId12"/>
    <p:sldId id="277" r:id="rId13"/>
    <p:sldId id="267" r:id="rId14"/>
    <p:sldId id="268" r:id="rId15"/>
    <p:sldId id="269" r:id="rId16"/>
    <p:sldId id="270" r:id="rId17"/>
    <p:sldId id="271" r:id="rId18"/>
    <p:sldId id="272" r:id="rId19"/>
  </p:sldIdLst>
  <p:sldSz cx="12192000" cy="6858000"/>
  <p:notesSz cx="6858000" cy="9144000"/>
  <p:embeddedFontLst>
    <p:embeddedFont>
      <p:font typeface="Montserrat" panose="020B0604020202020204" charset="0"/>
      <p:regular r:id="rId21"/>
      <p:bold r:id="rId22"/>
      <p:italic r:id="rId23"/>
      <p:boldItalic r:id="rId24"/>
    </p:embeddedFont>
    <p:embeddedFont>
      <p:font typeface="Exo" panose="020B060402020202020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Arimo" panose="020B060402020202020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0bAjciDlxu25rJFyU4ZaiK6Fv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361223-F499-431D-9C38-1D16362C9DE0}">
  <a:tblStyle styleId="{50361223-F499-431D-9C38-1D16362C9DE0}"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DDA41E16-8D42-4F2B-BD51-C347022982E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732" autoAdjust="0"/>
  </p:normalViewPr>
  <p:slideViewPr>
    <p:cSldViewPr snapToGrid="0">
      <p:cViewPr>
        <p:scale>
          <a:sx n="50" d="100"/>
          <a:sy n="50" d="100"/>
        </p:scale>
        <p:origin x="1906" y="22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heme" Target="theme/theme1.xml"/><Relationship Id="rId2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62347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731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1001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1244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9403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5. Plan de Implementación</a:t>
            </a:r>
            <a:endParaRPr/>
          </a:p>
          <a:p>
            <a:pPr marL="457200" marR="0" lvl="0" indent="-298450" algn="l" rtl="0">
              <a:lnSpc>
                <a:spcPct val="100000"/>
              </a:lnSpc>
              <a:spcBef>
                <a:spcPts val="0"/>
              </a:spcBef>
              <a:spcAft>
                <a:spcPts val="0"/>
              </a:spcAft>
              <a:buClr>
                <a:srgbClr val="000000"/>
              </a:buClr>
              <a:buSzPts val="1100"/>
              <a:buFont typeface="Arial"/>
              <a:buChar char="●"/>
            </a:pPr>
            <a:r>
              <a:rPr lang="es-ES"/>
              <a:t>Una vez identificadas, analizadas y medidas las causas raíz, iniciamos nuestro plan de implementación:</a:t>
            </a:r>
            <a:endParaRPr/>
          </a:p>
          <a:p>
            <a:pPr marL="457200" lvl="0" indent="-298450" algn="l" rtl="0">
              <a:lnSpc>
                <a:spcPct val="100000"/>
              </a:lnSpc>
              <a:spcBef>
                <a:spcPts val="0"/>
              </a:spcBef>
              <a:spcAft>
                <a:spcPts val="0"/>
              </a:spcAft>
              <a:buSzPts val="1100"/>
              <a:buFont typeface="Arial"/>
              <a:buChar char="•"/>
            </a:pPr>
            <a:r>
              <a:rPr lang="es-ES"/>
              <a:t>Realizamos un brainstorming utilizando la técnica 635 (6 personas, 3 ideas por persona, 5 minutos) para generar la mayor cantidad de ideas posibles.</a:t>
            </a:r>
            <a:endParaRPr/>
          </a:p>
          <a:p>
            <a:pPr marL="0" lvl="0" indent="0" algn="l" rtl="0">
              <a:lnSpc>
                <a:spcPct val="100000"/>
              </a:lnSpc>
              <a:spcBef>
                <a:spcPts val="0"/>
              </a:spcBef>
              <a:spcAft>
                <a:spcPts val="0"/>
              </a:spcAft>
              <a:buSzPts val="1100"/>
              <a:buNone/>
            </a:pPr>
            <a:endParaRPr/>
          </a:p>
        </p:txBody>
      </p:sp>
      <p:sp>
        <p:nvSpPr>
          <p:cNvPr id="483" name="Google Shape;4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5943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6 Plan de Implementación</a:t>
            </a:r>
            <a:endParaRPr/>
          </a:p>
          <a:p>
            <a:pPr marL="457200" lvl="0" indent="-298450" algn="l" rtl="0">
              <a:lnSpc>
                <a:spcPct val="100000"/>
              </a:lnSpc>
              <a:spcBef>
                <a:spcPts val="0"/>
              </a:spcBef>
              <a:spcAft>
                <a:spcPts val="0"/>
              </a:spcAft>
              <a:buSzPts val="1100"/>
              <a:buFont typeface="Arial"/>
              <a:buChar char="•"/>
            </a:pPr>
            <a:r>
              <a:rPr lang="es-ES"/>
              <a:t>Evaluamos las propuestas para verificar su viabilidad en términos de presupuesto, recursos y personal.</a:t>
            </a:r>
            <a:endParaRPr/>
          </a:p>
          <a:p>
            <a:pPr marL="457200" lvl="0" indent="-298450" algn="l" rtl="0">
              <a:lnSpc>
                <a:spcPct val="100000"/>
              </a:lnSpc>
              <a:spcBef>
                <a:spcPts val="0"/>
              </a:spcBef>
              <a:spcAft>
                <a:spcPts val="0"/>
              </a:spcAft>
              <a:buSzPts val="1100"/>
              <a:buFont typeface="Arial"/>
              <a:buChar char="•"/>
            </a:pPr>
            <a:r>
              <a:rPr lang="es-ES"/>
              <a:t>Elaboramos un plan de acción detallado con la oportunidad, acción, responsable, fecha de ejecución, avances y observaciones.</a:t>
            </a:r>
            <a:endParaRPr/>
          </a:p>
          <a:p>
            <a:pPr marL="0" lvl="0" indent="0" algn="l" rtl="0">
              <a:lnSpc>
                <a:spcPct val="100000"/>
              </a:lnSpc>
              <a:spcBef>
                <a:spcPts val="0"/>
              </a:spcBef>
              <a:spcAft>
                <a:spcPts val="0"/>
              </a:spcAft>
              <a:buSzPts val="1100"/>
              <a:buNone/>
            </a:pPr>
            <a:endParaRPr/>
          </a:p>
        </p:txBody>
      </p:sp>
      <p:sp>
        <p:nvSpPr>
          <p:cNvPr id="495" name="Google Shape;4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9570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7. Plan de Control</a:t>
            </a:r>
            <a:endParaRPr/>
          </a:p>
          <a:p>
            <a:pPr marL="457200" marR="0" lvl="0" indent="-298450" algn="l" rtl="0">
              <a:lnSpc>
                <a:spcPct val="100000"/>
              </a:lnSpc>
              <a:spcBef>
                <a:spcPts val="0"/>
              </a:spcBef>
              <a:spcAft>
                <a:spcPts val="0"/>
              </a:spcAft>
              <a:buClr>
                <a:srgbClr val="000000"/>
              </a:buClr>
              <a:buSzPts val="1100"/>
              <a:buFont typeface="Arial"/>
              <a:buChar char="●"/>
            </a:pPr>
            <a:r>
              <a:rPr lang="es-ES"/>
              <a:t>El plan de control documenta cómo controlaremos las causas raíz identificadas:</a:t>
            </a:r>
            <a:endParaRPr/>
          </a:p>
          <a:p>
            <a:pPr marL="457200" lvl="0" indent="-298450" algn="l" rtl="0">
              <a:lnSpc>
                <a:spcPct val="100000"/>
              </a:lnSpc>
              <a:spcBef>
                <a:spcPts val="0"/>
              </a:spcBef>
              <a:spcAft>
                <a:spcPts val="0"/>
              </a:spcAft>
              <a:buSzPts val="1100"/>
              <a:buFont typeface="Arial"/>
              <a:buChar char="•"/>
            </a:pPr>
            <a:r>
              <a:rPr lang="es-ES"/>
              <a:t>Definimos la etapa o paso a controlar, el parámetro crítico, los límites de especificación, el método de medición, y el método de control.</a:t>
            </a:r>
            <a:endParaRPr/>
          </a:p>
          <a:p>
            <a:pPr marL="457200" lvl="0" indent="-298450" algn="l" rtl="0">
              <a:lnSpc>
                <a:spcPct val="100000"/>
              </a:lnSpc>
              <a:spcBef>
                <a:spcPts val="0"/>
              </a:spcBef>
              <a:spcAft>
                <a:spcPts val="0"/>
              </a:spcAft>
              <a:buSzPts val="1100"/>
              <a:buFont typeface="Arial"/>
              <a:buChar char="•"/>
            </a:pPr>
            <a:r>
              <a:rPr lang="es-ES"/>
              <a:t>Establecemos el tamaño y frecuencia de la muestra, quién realiza la medición y dónde se almacena la información.</a:t>
            </a:r>
            <a:endParaRPr/>
          </a:p>
          <a:p>
            <a:pPr marL="457200" lvl="0" indent="-298450" algn="l" rtl="0">
              <a:lnSpc>
                <a:spcPct val="100000"/>
              </a:lnSpc>
              <a:spcBef>
                <a:spcPts val="0"/>
              </a:spcBef>
              <a:spcAft>
                <a:spcPts val="0"/>
              </a:spcAft>
              <a:buSzPts val="1100"/>
              <a:buFont typeface="Arial"/>
              <a:buChar char="•"/>
            </a:pPr>
            <a:r>
              <a:rPr lang="es-ES"/>
              <a:t>Documentamos esto en un SOP (Procedimiento Estándar de Trabajo).</a:t>
            </a:r>
            <a:endParaRPr/>
          </a:p>
          <a:p>
            <a:pPr marL="0" lvl="0" indent="0" algn="l" rtl="0">
              <a:lnSpc>
                <a:spcPct val="100000"/>
              </a:lnSpc>
              <a:spcBef>
                <a:spcPts val="0"/>
              </a:spcBef>
              <a:spcAft>
                <a:spcPts val="0"/>
              </a:spcAft>
              <a:buSzPts val="1100"/>
              <a:buNone/>
            </a:pPr>
            <a:endParaRPr/>
          </a:p>
        </p:txBody>
      </p:sp>
      <p:sp>
        <p:nvSpPr>
          <p:cNvPr id="506" name="Google Shape;5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7507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6. Evaluación de Beneficios Financieros</a:t>
            </a:r>
            <a:endParaRPr/>
          </a:p>
          <a:p>
            <a:pPr marL="457200" marR="0" lvl="0" indent="-298450" algn="l" rtl="0">
              <a:lnSpc>
                <a:spcPct val="100000"/>
              </a:lnSpc>
              <a:spcBef>
                <a:spcPts val="0"/>
              </a:spcBef>
              <a:spcAft>
                <a:spcPts val="0"/>
              </a:spcAft>
              <a:buClr>
                <a:srgbClr val="000000"/>
              </a:buClr>
              <a:buSzPts val="1100"/>
              <a:buFont typeface="Arial"/>
              <a:buChar char="●"/>
            </a:pPr>
            <a:r>
              <a:rPr lang="es-ES"/>
              <a:t>Evaluamos los beneficios financieros del proyecto en términos de ahorros, incremento de piezas, productividad y evitar la pérdida de clientes, traduciendo todo esto en dólares proyectados anualmente.</a:t>
            </a:r>
            <a:endParaRPr/>
          </a:p>
          <a:p>
            <a:pPr marL="0" lvl="0" indent="0" algn="l" rtl="0">
              <a:lnSpc>
                <a:spcPct val="100000"/>
              </a:lnSpc>
              <a:spcBef>
                <a:spcPts val="0"/>
              </a:spcBef>
              <a:spcAft>
                <a:spcPts val="0"/>
              </a:spcAft>
              <a:buSzPts val="1100"/>
              <a:buNone/>
            </a:pPr>
            <a:endParaRPr/>
          </a:p>
        </p:txBody>
      </p:sp>
      <p:sp>
        <p:nvSpPr>
          <p:cNvPr id="518" name="Google Shape;5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047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dirty="0"/>
              <a:t>Poner las lecciones aprendidas sobre el proyecto </a:t>
            </a:r>
            <a:r>
              <a:rPr lang="es-ES" dirty="0" err="1"/>
              <a:t>reallas</a:t>
            </a:r>
            <a:r>
              <a:rPr lang="es-ES" dirty="0"/>
              <a:t> herramientas y experiencias ganadas o relacionadas con lecciones sobre eventualidades o situaciones que debieron ser obstáculos en el proyecto y como fueron superadas.</a:t>
            </a:r>
            <a:endParaRPr dirty="0"/>
          </a:p>
          <a:p>
            <a:pPr marL="0" lvl="0" indent="0" algn="l" rtl="0">
              <a:lnSpc>
                <a:spcPct val="100000"/>
              </a:lnSpc>
              <a:spcBef>
                <a:spcPts val="0"/>
              </a:spcBef>
              <a:spcAft>
                <a:spcPts val="0"/>
              </a:spcAft>
              <a:buSzPts val="1100"/>
              <a:buNone/>
            </a:pPr>
            <a:endParaRPr dirty="0"/>
          </a:p>
        </p:txBody>
      </p:sp>
      <p:sp>
        <p:nvSpPr>
          <p:cNvPr id="527" name="Google Shape;5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2038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6" name="Google Shape;5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273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1">
                <a:highlight>
                  <a:srgbClr val="FFFF00"/>
                </a:highlight>
                <a:latin typeface="Montserrat"/>
                <a:ea typeface="Montserrat"/>
                <a:cs typeface="Montserrat"/>
                <a:sym typeface="Montserrat"/>
              </a:rPr>
              <a:t>-Incluir esta información en la hoja el nombre del proyecto.</a:t>
            </a:r>
            <a:endParaRPr/>
          </a:p>
          <a:p>
            <a:pPr marL="0" marR="0" lvl="0" indent="0" algn="l" rtl="0">
              <a:lnSpc>
                <a:spcPct val="100000"/>
              </a:lnSpc>
              <a:spcBef>
                <a:spcPts val="0"/>
              </a:spcBef>
              <a:spcAft>
                <a:spcPts val="0"/>
              </a:spcAft>
              <a:buClr>
                <a:srgbClr val="000000"/>
              </a:buClr>
              <a:buSzPts val="1100"/>
              <a:buFont typeface="Arial"/>
              <a:buNone/>
            </a:pPr>
            <a:r>
              <a:rPr lang="es-ES" sz="1100" b="1">
                <a:highlight>
                  <a:srgbClr val="FFFF00"/>
                </a:highlight>
                <a:latin typeface="Montserrat"/>
                <a:ea typeface="Montserrat"/>
                <a:cs typeface="Montserrat"/>
                <a:sym typeface="Montserrat"/>
              </a:rPr>
              <a:t>-Poner en esta Hoja  el Nombre completo (como aparece en el acta de nacimiento) + Generación + Nombre del proyecto + Indicar si el proyecto es trabajado en equipo o individual + Ahorros anualizados en USD , Empresa o institución y correo electrónico. </a:t>
            </a: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010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dirty="0"/>
              <a:t>Síntesis en el A3</a:t>
            </a:r>
            <a:endParaRPr dirty="0"/>
          </a:p>
          <a:p>
            <a:pPr marL="457200" marR="0" lvl="0" indent="-298450" algn="l" rtl="0">
              <a:lnSpc>
                <a:spcPct val="100000"/>
              </a:lnSpc>
              <a:spcBef>
                <a:spcPts val="0"/>
              </a:spcBef>
              <a:spcAft>
                <a:spcPts val="0"/>
              </a:spcAft>
              <a:buClr>
                <a:srgbClr val="000000"/>
              </a:buClr>
              <a:buSzPts val="1100"/>
              <a:buFont typeface="Arial"/>
              <a:buChar char="●"/>
            </a:pPr>
            <a:r>
              <a:rPr lang="es-ES" dirty="0"/>
              <a:t>Toda la información recolectada se sintetiza en el A3 de la siguiente manera:</a:t>
            </a:r>
            <a:endParaRPr dirty="0"/>
          </a:p>
          <a:p>
            <a:pPr marL="457200" lvl="0" indent="-298450" algn="l" rtl="0">
              <a:lnSpc>
                <a:spcPct val="100000"/>
              </a:lnSpc>
              <a:spcBef>
                <a:spcPts val="0"/>
              </a:spcBef>
              <a:spcAft>
                <a:spcPts val="0"/>
              </a:spcAft>
              <a:buSzPts val="1100"/>
              <a:buFont typeface="Arial"/>
              <a:buChar char="•"/>
            </a:pPr>
            <a:r>
              <a:rPr lang="es-ES" b="1" dirty="0"/>
              <a:t>Apartado 1</a:t>
            </a:r>
            <a:r>
              <a:rPr lang="es-ES" dirty="0"/>
              <a:t>: Definición del problema con el 5W2H.</a:t>
            </a:r>
            <a:endParaRPr dirty="0"/>
          </a:p>
          <a:p>
            <a:pPr marL="457200" lvl="0" indent="-298450" algn="l" rtl="0">
              <a:lnSpc>
                <a:spcPct val="100000"/>
              </a:lnSpc>
              <a:spcBef>
                <a:spcPts val="0"/>
              </a:spcBef>
              <a:spcAft>
                <a:spcPts val="0"/>
              </a:spcAft>
              <a:buSzPts val="1100"/>
              <a:buFont typeface="Arial"/>
              <a:buChar char="•"/>
            </a:pPr>
            <a:r>
              <a:rPr lang="es-ES" b="1" dirty="0"/>
              <a:t>Apartado 2</a:t>
            </a:r>
            <a:r>
              <a:rPr lang="es-ES" dirty="0"/>
              <a:t>: Resumen del </a:t>
            </a:r>
            <a:r>
              <a:rPr lang="es-ES" dirty="0" err="1"/>
              <a:t>swimlane</a:t>
            </a:r>
            <a:r>
              <a:rPr lang="es-ES" dirty="0"/>
              <a:t> y situación actual.</a:t>
            </a:r>
            <a:endParaRPr dirty="0"/>
          </a:p>
          <a:p>
            <a:pPr marL="457200" lvl="0" indent="-298450" algn="l" rtl="0">
              <a:lnSpc>
                <a:spcPct val="100000"/>
              </a:lnSpc>
              <a:spcBef>
                <a:spcPts val="0"/>
              </a:spcBef>
              <a:spcAft>
                <a:spcPts val="0"/>
              </a:spcAft>
              <a:buSzPts val="1100"/>
              <a:buFont typeface="Arial"/>
              <a:buChar char="•"/>
            </a:pPr>
            <a:r>
              <a:rPr lang="es-ES" b="1" dirty="0"/>
              <a:t>Apartado 3</a:t>
            </a:r>
            <a:r>
              <a:rPr lang="es-ES" dirty="0"/>
              <a:t>: Metas y objetivos específicos.</a:t>
            </a:r>
            <a:endParaRPr dirty="0"/>
          </a:p>
          <a:p>
            <a:pPr marL="457200" lvl="0" indent="-298450" algn="l" rtl="0">
              <a:lnSpc>
                <a:spcPct val="100000"/>
              </a:lnSpc>
              <a:spcBef>
                <a:spcPts val="0"/>
              </a:spcBef>
              <a:spcAft>
                <a:spcPts val="0"/>
              </a:spcAft>
              <a:buSzPts val="1100"/>
              <a:buFont typeface="Arial"/>
              <a:buChar char="•"/>
            </a:pPr>
            <a:r>
              <a:rPr lang="es-ES" b="1" dirty="0"/>
              <a:t>Apartado 4</a:t>
            </a:r>
            <a:r>
              <a:rPr lang="es-ES" dirty="0"/>
              <a:t>: Herramientas utilizadas (Ishikawa, árbol causal, Pareto) y breves descripciones de las causas raíces.</a:t>
            </a:r>
            <a:endParaRPr dirty="0"/>
          </a:p>
          <a:p>
            <a:pPr marL="457200" lvl="0" indent="-298450" algn="l" rtl="0">
              <a:lnSpc>
                <a:spcPct val="100000"/>
              </a:lnSpc>
              <a:spcBef>
                <a:spcPts val="0"/>
              </a:spcBef>
              <a:spcAft>
                <a:spcPts val="0"/>
              </a:spcAft>
              <a:buSzPts val="1100"/>
              <a:buFont typeface="Arial"/>
              <a:buChar char="•"/>
            </a:pPr>
            <a:r>
              <a:rPr lang="es-ES" b="1" dirty="0"/>
              <a:t>Apartado 5</a:t>
            </a:r>
            <a:r>
              <a:rPr lang="es-ES" dirty="0"/>
              <a:t>: Propuestas de mejora y cómo afectan las causas raíz.</a:t>
            </a:r>
            <a:endParaRPr dirty="0"/>
          </a:p>
          <a:p>
            <a:pPr marL="457200" lvl="0" indent="-298450" algn="l" rtl="0">
              <a:lnSpc>
                <a:spcPct val="100000"/>
              </a:lnSpc>
              <a:spcBef>
                <a:spcPts val="0"/>
              </a:spcBef>
              <a:spcAft>
                <a:spcPts val="0"/>
              </a:spcAft>
              <a:buSzPts val="1100"/>
              <a:buFont typeface="Arial"/>
              <a:buChar char="•"/>
            </a:pPr>
            <a:r>
              <a:rPr lang="es-ES" b="1" dirty="0"/>
              <a:t>Apartado 6</a:t>
            </a:r>
            <a:r>
              <a:rPr lang="es-ES" dirty="0"/>
              <a:t>: Plan de acción resumido con actividades, responsables y fechas.</a:t>
            </a:r>
            <a:endParaRPr dirty="0"/>
          </a:p>
          <a:p>
            <a:pPr marL="457200" lvl="0" indent="-298450" algn="l" rtl="0">
              <a:lnSpc>
                <a:spcPct val="100000"/>
              </a:lnSpc>
              <a:spcBef>
                <a:spcPts val="0"/>
              </a:spcBef>
              <a:spcAft>
                <a:spcPts val="0"/>
              </a:spcAft>
              <a:buSzPts val="1100"/>
              <a:buFont typeface="Arial"/>
              <a:buChar char="•"/>
            </a:pPr>
            <a:r>
              <a:rPr lang="es-ES" b="1" dirty="0"/>
              <a:t>Apartado 7</a:t>
            </a:r>
            <a:r>
              <a:rPr lang="es-ES" dirty="0"/>
              <a:t>: Problemas anticipados, medidas de control y lecciones aprendidas.</a:t>
            </a:r>
            <a:endParaRPr dirty="0"/>
          </a:p>
          <a:p>
            <a:pPr marL="0" lvl="0" indent="0" algn="l" rtl="0">
              <a:lnSpc>
                <a:spcPct val="100000"/>
              </a:lnSpc>
              <a:spcBef>
                <a:spcPts val="0"/>
              </a:spcBef>
              <a:spcAft>
                <a:spcPts val="0"/>
              </a:spcAft>
              <a:buSzPts val="1100"/>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5060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dirty="0"/>
              <a:t>1. Definición del Problema</a:t>
            </a:r>
            <a:endParaRPr dirty="0"/>
          </a:p>
          <a:p>
            <a:pPr marL="457200" marR="0" lvl="0" indent="-298450" algn="l" rtl="0">
              <a:lnSpc>
                <a:spcPct val="100000"/>
              </a:lnSpc>
              <a:spcBef>
                <a:spcPts val="0"/>
              </a:spcBef>
              <a:spcAft>
                <a:spcPts val="0"/>
              </a:spcAft>
              <a:buClr>
                <a:srgbClr val="000000"/>
              </a:buClr>
              <a:buSzPts val="1100"/>
              <a:buFont typeface="Arial"/>
              <a:buChar char="●"/>
            </a:pPr>
            <a:r>
              <a:rPr lang="es-ES" dirty="0"/>
              <a:t>Para empezar con nuestros proyectos, utilizamos la herramienta conocida como el 5W2H. Esta herramienta nos ayuda a definir el problema respondiendo preguntas clave:</a:t>
            </a:r>
            <a:endParaRPr dirty="0"/>
          </a:p>
          <a:p>
            <a:pPr marL="457200" lvl="0" indent="-298450" algn="l" rtl="0">
              <a:lnSpc>
                <a:spcPct val="100000"/>
              </a:lnSpc>
              <a:spcBef>
                <a:spcPts val="0"/>
              </a:spcBef>
              <a:spcAft>
                <a:spcPts val="0"/>
              </a:spcAft>
              <a:buSzPts val="1100"/>
              <a:buFont typeface="Arial"/>
              <a:buChar char="•"/>
            </a:pPr>
            <a:r>
              <a:rPr lang="es-ES" dirty="0"/>
              <a:t>¿Cuál es el problema?</a:t>
            </a:r>
            <a:endParaRPr dirty="0"/>
          </a:p>
          <a:p>
            <a:pPr marL="457200" lvl="0" indent="-298450" algn="l" rtl="0">
              <a:lnSpc>
                <a:spcPct val="100000"/>
              </a:lnSpc>
              <a:spcBef>
                <a:spcPts val="0"/>
              </a:spcBef>
              <a:spcAft>
                <a:spcPts val="0"/>
              </a:spcAft>
              <a:buSzPts val="1100"/>
              <a:buFont typeface="Arial"/>
              <a:buChar char="•"/>
            </a:pPr>
            <a:r>
              <a:rPr lang="es-ES" dirty="0"/>
              <a:t>¿Quién es el cliente (interno o externo) más afectado por el problema?</a:t>
            </a:r>
            <a:endParaRPr dirty="0"/>
          </a:p>
          <a:p>
            <a:pPr marL="457200" lvl="0" indent="-298450" algn="l" rtl="0">
              <a:lnSpc>
                <a:spcPct val="100000"/>
              </a:lnSpc>
              <a:spcBef>
                <a:spcPts val="0"/>
              </a:spcBef>
              <a:spcAft>
                <a:spcPts val="0"/>
              </a:spcAft>
              <a:buSzPts val="1100"/>
              <a:buFont typeface="Arial"/>
              <a:buChar char="•"/>
            </a:pPr>
            <a:r>
              <a:rPr lang="es-ES" dirty="0"/>
              <a:t>¿Cuáles son los criterios críticos en términos de calidad, entrega y costos?</a:t>
            </a:r>
            <a:endParaRPr dirty="0"/>
          </a:p>
          <a:p>
            <a:pPr marL="457200" lvl="0" indent="-298450" algn="l" rtl="0">
              <a:lnSpc>
                <a:spcPct val="100000"/>
              </a:lnSpc>
              <a:spcBef>
                <a:spcPts val="0"/>
              </a:spcBef>
              <a:spcAft>
                <a:spcPts val="0"/>
              </a:spcAft>
              <a:buSzPts val="1100"/>
              <a:buFont typeface="Arial"/>
              <a:buChar char="•"/>
            </a:pPr>
            <a:r>
              <a:rPr lang="es-ES" dirty="0"/>
              <a:t>¿Cuál es la medición del problema, si es que existe?</a:t>
            </a:r>
            <a:endParaRPr dirty="0"/>
          </a:p>
          <a:p>
            <a:pPr marL="457200" lvl="0" indent="-298450" algn="l" rtl="0">
              <a:lnSpc>
                <a:spcPct val="100000"/>
              </a:lnSpc>
              <a:spcBef>
                <a:spcPts val="0"/>
              </a:spcBef>
              <a:spcAft>
                <a:spcPts val="0"/>
              </a:spcAft>
              <a:buSzPts val="1100"/>
              <a:buFont typeface="Arial"/>
              <a:buChar char="•"/>
            </a:pPr>
            <a:r>
              <a:rPr lang="es-ES" dirty="0"/>
              <a:t>¿Dónde y cuándo fue observado el problema por primera vez?</a:t>
            </a:r>
            <a:endParaRPr dirty="0"/>
          </a:p>
          <a:p>
            <a:pPr marL="457200" lvl="0" indent="-298450" algn="l" rtl="0">
              <a:lnSpc>
                <a:spcPct val="100000"/>
              </a:lnSpc>
              <a:spcBef>
                <a:spcPts val="0"/>
              </a:spcBef>
              <a:spcAft>
                <a:spcPts val="0"/>
              </a:spcAft>
              <a:buSzPts val="1100"/>
              <a:buFont typeface="Arial"/>
              <a:buChar char="•"/>
            </a:pPr>
            <a:r>
              <a:rPr lang="es-ES" dirty="0"/>
              <a:t>¿Cuál es la magnitud del problema dentro del negocio?</a:t>
            </a:r>
            <a:endParaRPr dirty="0"/>
          </a:p>
          <a:p>
            <a:pPr marL="457200" marR="0" lvl="0" indent="-298450" algn="l" rtl="0">
              <a:lnSpc>
                <a:spcPct val="100000"/>
              </a:lnSpc>
              <a:spcBef>
                <a:spcPts val="0"/>
              </a:spcBef>
              <a:spcAft>
                <a:spcPts val="0"/>
              </a:spcAft>
              <a:buClr>
                <a:srgbClr val="000000"/>
              </a:buClr>
              <a:buSzPts val="1100"/>
              <a:buFont typeface="Arial"/>
              <a:buChar char="●"/>
            </a:pPr>
            <a:r>
              <a:rPr lang="es-ES" dirty="0"/>
              <a:t>Con esta información, hacemos un resumen completo del problema para incluirlo en la sección de antecedentes del A3.</a:t>
            </a:r>
            <a:endParaRPr dirty="0"/>
          </a:p>
          <a:p>
            <a:pPr marL="0" lvl="0" indent="0" algn="l" rtl="0">
              <a:lnSpc>
                <a:spcPct val="100000"/>
              </a:lnSpc>
              <a:spcBef>
                <a:spcPts val="0"/>
              </a:spcBef>
              <a:spcAft>
                <a:spcPts val="0"/>
              </a:spcAft>
              <a:buSzPts val="1100"/>
              <a:buNone/>
            </a:pPr>
            <a:endParaRPr dirty="0"/>
          </a:p>
        </p:txBody>
      </p:sp>
      <p:sp>
        <p:nvSpPr>
          <p:cNvPr id="141" name="Google Shape;14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726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dirty="0"/>
              <a:t>1. Definición del Problema</a:t>
            </a:r>
            <a:endParaRPr dirty="0"/>
          </a:p>
          <a:p>
            <a:pPr marL="457200" marR="0" lvl="0" indent="-298450" algn="l" rtl="0">
              <a:lnSpc>
                <a:spcPct val="100000"/>
              </a:lnSpc>
              <a:spcBef>
                <a:spcPts val="0"/>
              </a:spcBef>
              <a:spcAft>
                <a:spcPts val="0"/>
              </a:spcAft>
              <a:buClr>
                <a:srgbClr val="000000"/>
              </a:buClr>
              <a:buSzPts val="1100"/>
              <a:buFont typeface="Arial"/>
              <a:buChar char="●"/>
            </a:pPr>
            <a:r>
              <a:rPr lang="es-ES" dirty="0"/>
              <a:t>Para empezar con nuestros proyectos, utilizamos la herramienta conocida como el 5W2H. Esta herramienta nos ayuda a definir el problema respondiendo preguntas clave:</a:t>
            </a:r>
            <a:endParaRPr dirty="0"/>
          </a:p>
          <a:p>
            <a:pPr marL="457200" lvl="0" indent="-298450" algn="l" rtl="0">
              <a:lnSpc>
                <a:spcPct val="100000"/>
              </a:lnSpc>
              <a:spcBef>
                <a:spcPts val="0"/>
              </a:spcBef>
              <a:spcAft>
                <a:spcPts val="0"/>
              </a:spcAft>
              <a:buSzPts val="1100"/>
              <a:buFont typeface="Arial"/>
              <a:buChar char="•"/>
            </a:pPr>
            <a:r>
              <a:rPr lang="es-ES" dirty="0"/>
              <a:t>¿Cuál es el problema?</a:t>
            </a:r>
            <a:endParaRPr dirty="0"/>
          </a:p>
          <a:p>
            <a:pPr marL="457200" lvl="0" indent="-298450" algn="l" rtl="0">
              <a:lnSpc>
                <a:spcPct val="100000"/>
              </a:lnSpc>
              <a:spcBef>
                <a:spcPts val="0"/>
              </a:spcBef>
              <a:spcAft>
                <a:spcPts val="0"/>
              </a:spcAft>
              <a:buSzPts val="1100"/>
              <a:buFont typeface="Arial"/>
              <a:buChar char="•"/>
            </a:pPr>
            <a:r>
              <a:rPr lang="es-ES" dirty="0"/>
              <a:t>¿Quién es el cliente (interno o externo) más afectado por el problema?</a:t>
            </a:r>
            <a:endParaRPr dirty="0"/>
          </a:p>
          <a:p>
            <a:pPr marL="457200" lvl="0" indent="-298450" algn="l" rtl="0">
              <a:lnSpc>
                <a:spcPct val="100000"/>
              </a:lnSpc>
              <a:spcBef>
                <a:spcPts val="0"/>
              </a:spcBef>
              <a:spcAft>
                <a:spcPts val="0"/>
              </a:spcAft>
              <a:buSzPts val="1100"/>
              <a:buFont typeface="Arial"/>
              <a:buChar char="•"/>
            </a:pPr>
            <a:r>
              <a:rPr lang="es-ES" dirty="0"/>
              <a:t>¿Cuáles son los criterios críticos en términos de calidad, entrega y costos?</a:t>
            </a:r>
            <a:endParaRPr dirty="0"/>
          </a:p>
          <a:p>
            <a:pPr marL="457200" lvl="0" indent="-298450" algn="l" rtl="0">
              <a:lnSpc>
                <a:spcPct val="100000"/>
              </a:lnSpc>
              <a:spcBef>
                <a:spcPts val="0"/>
              </a:spcBef>
              <a:spcAft>
                <a:spcPts val="0"/>
              </a:spcAft>
              <a:buSzPts val="1100"/>
              <a:buFont typeface="Arial"/>
              <a:buChar char="•"/>
            </a:pPr>
            <a:r>
              <a:rPr lang="es-ES" dirty="0"/>
              <a:t>¿Cuál es la medición del problema, si es que existe?</a:t>
            </a:r>
            <a:endParaRPr dirty="0"/>
          </a:p>
          <a:p>
            <a:pPr marL="457200" lvl="0" indent="-298450" algn="l" rtl="0">
              <a:lnSpc>
                <a:spcPct val="100000"/>
              </a:lnSpc>
              <a:spcBef>
                <a:spcPts val="0"/>
              </a:spcBef>
              <a:spcAft>
                <a:spcPts val="0"/>
              </a:spcAft>
              <a:buSzPts val="1100"/>
              <a:buFont typeface="Arial"/>
              <a:buChar char="•"/>
            </a:pPr>
            <a:r>
              <a:rPr lang="es-ES" dirty="0"/>
              <a:t>¿Dónde y cuándo fue observado el problema por primera vez?</a:t>
            </a:r>
            <a:endParaRPr dirty="0"/>
          </a:p>
          <a:p>
            <a:pPr marL="457200" lvl="0" indent="-298450" algn="l" rtl="0">
              <a:lnSpc>
                <a:spcPct val="100000"/>
              </a:lnSpc>
              <a:spcBef>
                <a:spcPts val="0"/>
              </a:spcBef>
              <a:spcAft>
                <a:spcPts val="0"/>
              </a:spcAft>
              <a:buSzPts val="1100"/>
              <a:buFont typeface="Arial"/>
              <a:buChar char="•"/>
            </a:pPr>
            <a:r>
              <a:rPr lang="es-ES" dirty="0"/>
              <a:t>¿Cuál es la magnitud del problema dentro del negocio?</a:t>
            </a:r>
            <a:endParaRPr dirty="0"/>
          </a:p>
          <a:p>
            <a:pPr marL="457200" marR="0" lvl="0" indent="-298450" algn="l" rtl="0">
              <a:lnSpc>
                <a:spcPct val="100000"/>
              </a:lnSpc>
              <a:spcBef>
                <a:spcPts val="0"/>
              </a:spcBef>
              <a:spcAft>
                <a:spcPts val="0"/>
              </a:spcAft>
              <a:buClr>
                <a:srgbClr val="000000"/>
              </a:buClr>
              <a:buSzPts val="1100"/>
              <a:buFont typeface="Arial"/>
              <a:buChar char="●"/>
            </a:pPr>
            <a:r>
              <a:rPr lang="es-ES" dirty="0"/>
              <a:t>Con esta información, hacemos un resumen completo del problema para incluirlo en la sección de antecedentes del A3.</a:t>
            </a:r>
            <a:endParaRPr dirty="0"/>
          </a:p>
          <a:p>
            <a:pPr marL="0" lvl="0" indent="0" algn="l" rtl="0">
              <a:lnSpc>
                <a:spcPct val="100000"/>
              </a:lnSpc>
              <a:spcBef>
                <a:spcPts val="0"/>
              </a:spcBef>
              <a:spcAft>
                <a:spcPts val="0"/>
              </a:spcAft>
              <a:buSzPts val="1100"/>
              <a:buNone/>
            </a:pPr>
            <a:endParaRPr dirty="0"/>
          </a:p>
        </p:txBody>
      </p:sp>
      <p:sp>
        <p:nvSpPr>
          <p:cNvPr id="141" name="Google Shape;14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9069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a:t>2. Una vez completada la definición del problema, procedemos a mapear el proceso utilizando el swimlane. Esta herramienta de mapeo identifica las áreas y pasos involucrados, las decisiones que se toman y cómo ocurre el proceso. Durante este mapeo, identificamos:</a:t>
            </a:r>
            <a:endParaRPr/>
          </a:p>
          <a:p>
            <a:pPr marL="457200" lvl="0" indent="-298450" algn="l" rtl="0">
              <a:lnSpc>
                <a:spcPct val="100000"/>
              </a:lnSpc>
              <a:spcBef>
                <a:spcPts val="0"/>
              </a:spcBef>
              <a:spcAft>
                <a:spcPts val="0"/>
              </a:spcAft>
              <a:buSzPts val="1100"/>
              <a:buFont typeface="Arial"/>
              <a:buChar char="•"/>
            </a:pPr>
            <a:r>
              <a:rPr lang="es-ES"/>
              <a:t>Operaciones manuales</a:t>
            </a:r>
            <a:endParaRPr/>
          </a:p>
          <a:p>
            <a:pPr marL="457200" lvl="0" indent="-298450" algn="l" rtl="0">
              <a:lnSpc>
                <a:spcPct val="100000"/>
              </a:lnSpc>
              <a:spcBef>
                <a:spcPts val="0"/>
              </a:spcBef>
              <a:spcAft>
                <a:spcPts val="0"/>
              </a:spcAft>
              <a:buSzPts val="1100"/>
              <a:buFont typeface="Arial"/>
              <a:buChar char="•"/>
            </a:pPr>
            <a:r>
              <a:rPr lang="es-ES"/>
              <a:t>Cuellos de botella</a:t>
            </a:r>
            <a:endParaRPr/>
          </a:p>
          <a:p>
            <a:pPr marL="457200" lvl="0" indent="-298450" algn="l" rtl="0">
              <a:lnSpc>
                <a:spcPct val="100000"/>
              </a:lnSpc>
              <a:spcBef>
                <a:spcPts val="0"/>
              </a:spcBef>
              <a:spcAft>
                <a:spcPts val="0"/>
              </a:spcAft>
              <a:buSzPts val="1100"/>
              <a:buFont typeface="Arial"/>
              <a:buChar char="•"/>
            </a:pPr>
            <a:r>
              <a:rPr lang="es-ES"/>
              <a:t>Tiempos asociados a cada paso</a:t>
            </a:r>
            <a:endParaRPr/>
          </a:p>
          <a:p>
            <a:pPr marL="457200" lvl="0" indent="-298450" algn="l" rtl="0">
              <a:lnSpc>
                <a:spcPct val="100000"/>
              </a:lnSpc>
              <a:spcBef>
                <a:spcPts val="0"/>
              </a:spcBef>
              <a:spcAft>
                <a:spcPts val="0"/>
              </a:spcAft>
              <a:buSzPts val="1100"/>
              <a:buFont typeface="Arial"/>
              <a:buChar char="•"/>
            </a:pPr>
            <a:r>
              <a:rPr lang="es-ES"/>
              <a:t>Si cada operación agrega valor, no agrega valor, o es una operación necesaria sin agregar valor</a:t>
            </a:r>
            <a:endParaRPr/>
          </a:p>
          <a:p>
            <a:pPr marL="457200" marR="0" lvl="0" indent="-298450" algn="l" rtl="0">
              <a:lnSpc>
                <a:spcPct val="100000"/>
              </a:lnSpc>
              <a:spcBef>
                <a:spcPts val="0"/>
              </a:spcBef>
              <a:spcAft>
                <a:spcPts val="0"/>
              </a:spcAft>
              <a:buClr>
                <a:srgbClr val="000000"/>
              </a:buClr>
              <a:buSzPts val="1100"/>
              <a:buFont typeface="Arial"/>
              <a:buChar char="●"/>
            </a:pPr>
            <a:r>
              <a:rPr lang="es-ES"/>
              <a:t>Finalizado el swimlane, realizamos un resumen de la situación actual, visualizando cómo estamos actualmente en este proceso o procedimientos.</a:t>
            </a:r>
            <a:endParaRPr/>
          </a:p>
          <a:p>
            <a:pPr marL="0" lvl="0" indent="0" algn="l" rtl="0">
              <a:lnSpc>
                <a:spcPct val="100000"/>
              </a:lnSpc>
              <a:spcBef>
                <a:spcPts val="0"/>
              </a:spcBef>
              <a:spcAft>
                <a:spcPts val="0"/>
              </a:spcAft>
              <a:buSzPts val="1100"/>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9352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a:t>2. Una vez completada la definición del problema, procedemos a mapear el proceso utilizando el swimlane. Esta herramienta de mapeo identifica las áreas y pasos involucrados, las decisiones que se toman y cómo ocurre el proceso. Durante este mapeo, identificamos:</a:t>
            </a:r>
            <a:endParaRPr/>
          </a:p>
          <a:p>
            <a:pPr marL="457200" lvl="0" indent="-298450" algn="l" rtl="0">
              <a:lnSpc>
                <a:spcPct val="100000"/>
              </a:lnSpc>
              <a:spcBef>
                <a:spcPts val="0"/>
              </a:spcBef>
              <a:spcAft>
                <a:spcPts val="0"/>
              </a:spcAft>
              <a:buSzPts val="1100"/>
              <a:buFont typeface="Arial"/>
              <a:buChar char="•"/>
            </a:pPr>
            <a:r>
              <a:rPr lang="es-ES"/>
              <a:t>Operaciones manuales</a:t>
            </a:r>
            <a:endParaRPr/>
          </a:p>
          <a:p>
            <a:pPr marL="457200" lvl="0" indent="-298450" algn="l" rtl="0">
              <a:lnSpc>
                <a:spcPct val="100000"/>
              </a:lnSpc>
              <a:spcBef>
                <a:spcPts val="0"/>
              </a:spcBef>
              <a:spcAft>
                <a:spcPts val="0"/>
              </a:spcAft>
              <a:buSzPts val="1100"/>
              <a:buFont typeface="Arial"/>
              <a:buChar char="•"/>
            </a:pPr>
            <a:r>
              <a:rPr lang="es-ES"/>
              <a:t>Cuellos de botella</a:t>
            </a:r>
            <a:endParaRPr/>
          </a:p>
          <a:p>
            <a:pPr marL="457200" lvl="0" indent="-298450" algn="l" rtl="0">
              <a:lnSpc>
                <a:spcPct val="100000"/>
              </a:lnSpc>
              <a:spcBef>
                <a:spcPts val="0"/>
              </a:spcBef>
              <a:spcAft>
                <a:spcPts val="0"/>
              </a:spcAft>
              <a:buSzPts val="1100"/>
              <a:buFont typeface="Arial"/>
              <a:buChar char="•"/>
            </a:pPr>
            <a:r>
              <a:rPr lang="es-ES"/>
              <a:t>Tiempos asociados a cada paso</a:t>
            </a:r>
            <a:endParaRPr/>
          </a:p>
          <a:p>
            <a:pPr marL="457200" lvl="0" indent="-298450" algn="l" rtl="0">
              <a:lnSpc>
                <a:spcPct val="100000"/>
              </a:lnSpc>
              <a:spcBef>
                <a:spcPts val="0"/>
              </a:spcBef>
              <a:spcAft>
                <a:spcPts val="0"/>
              </a:spcAft>
              <a:buSzPts val="1100"/>
              <a:buFont typeface="Arial"/>
              <a:buChar char="•"/>
            </a:pPr>
            <a:r>
              <a:rPr lang="es-ES"/>
              <a:t>Si cada operación agrega valor, no agrega valor, o es una operación necesaria sin agregar valor</a:t>
            </a:r>
            <a:endParaRPr/>
          </a:p>
          <a:p>
            <a:pPr marL="457200" marR="0" lvl="0" indent="-298450" algn="l" rtl="0">
              <a:lnSpc>
                <a:spcPct val="100000"/>
              </a:lnSpc>
              <a:spcBef>
                <a:spcPts val="0"/>
              </a:spcBef>
              <a:spcAft>
                <a:spcPts val="0"/>
              </a:spcAft>
              <a:buClr>
                <a:srgbClr val="000000"/>
              </a:buClr>
              <a:buSzPts val="1100"/>
              <a:buFont typeface="Arial"/>
              <a:buChar char="●"/>
            </a:pPr>
            <a:r>
              <a:rPr lang="es-ES"/>
              <a:t>Finalizado el swimlane, realizamos un resumen de la situación actual, visualizando cómo estamos actualmente en este proceso o procedimientos.</a:t>
            </a:r>
            <a:endParaRPr/>
          </a:p>
          <a:p>
            <a:pPr marL="0" lvl="0" indent="0" algn="l" rtl="0">
              <a:lnSpc>
                <a:spcPct val="100000"/>
              </a:lnSpc>
              <a:spcBef>
                <a:spcPts val="0"/>
              </a:spcBef>
              <a:spcAft>
                <a:spcPts val="0"/>
              </a:spcAft>
              <a:buSzPts val="1100"/>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297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b="1"/>
              <a:t>3. Objetivos SMART</a:t>
            </a:r>
            <a:endParaRPr/>
          </a:p>
          <a:p>
            <a:pPr marL="457200" marR="0" lvl="0" indent="-298450" algn="l" rtl="0">
              <a:lnSpc>
                <a:spcPct val="100000"/>
              </a:lnSpc>
              <a:spcBef>
                <a:spcPts val="0"/>
              </a:spcBef>
              <a:spcAft>
                <a:spcPts val="0"/>
              </a:spcAft>
              <a:buClr>
                <a:srgbClr val="000000"/>
              </a:buClr>
              <a:buSzPts val="1100"/>
              <a:buFont typeface="Arial"/>
              <a:buChar char="●"/>
            </a:pPr>
            <a:r>
              <a:rPr lang="es-ES"/>
              <a:t>Para asegurar el éxito en nuestros proyectos, establecemos objetivos SMART: Specific (Específico), Measurable (Medible), Achievable (Alcanzable), Relevant (Relevante) y Time-bound (Con límite de tiempo).</a:t>
            </a:r>
            <a:endParaRPr/>
          </a:p>
          <a:p>
            <a:pPr marL="457200" lvl="0" indent="-298450" algn="l" rtl="0">
              <a:lnSpc>
                <a:spcPct val="100000"/>
              </a:lnSpc>
              <a:spcBef>
                <a:spcPts val="0"/>
              </a:spcBef>
              <a:spcAft>
                <a:spcPts val="0"/>
              </a:spcAft>
              <a:buSzPts val="1100"/>
              <a:buFont typeface="Arial"/>
              <a:buAutoNum type="arabicPeriod"/>
            </a:pPr>
            <a:r>
              <a:rPr lang="es-ES" b="1"/>
              <a:t>Specific (Específico)</a:t>
            </a:r>
            <a:r>
              <a:rPr lang="es-ES"/>
              <a:t>: Definimos claramente qué queremos lograr, quién está involucrado, dónde y por qué es importante. Ejemplo: "Reducir el tiempo de procesamiento de órdenes en el departamento de ventas en un 20%."</a:t>
            </a:r>
            <a:endParaRPr/>
          </a:p>
          <a:p>
            <a:pPr marL="457200" lvl="0" indent="-298450" algn="l" rtl="0">
              <a:lnSpc>
                <a:spcPct val="100000"/>
              </a:lnSpc>
              <a:spcBef>
                <a:spcPts val="0"/>
              </a:spcBef>
              <a:spcAft>
                <a:spcPts val="0"/>
              </a:spcAft>
              <a:buSzPts val="1100"/>
              <a:buFont typeface="Arial"/>
              <a:buAutoNum type="arabicPeriod"/>
            </a:pPr>
            <a:r>
              <a:rPr lang="es-ES" b="1"/>
              <a:t>Measurable (Medible)</a:t>
            </a:r>
            <a:r>
              <a:rPr lang="es-ES"/>
              <a:t>: Establecemos criterios concretos para evaluar el progreso y el éxito. Ejemplo: "Reducir el tiempo de procesamiento de órdenes de 10 días a 8 días."</a:t>
            </a:r>
            <a:endParaRPr/>
          </a:p>
          <a:p>
            <a:pPr marL="457200" lvl="0" indent="-298450" algn="l" rtl="0">
              <a:lnSpc>
                <a:spcPct val="100000"/>
              </a:lnSpc>
              <a:spcBef>
                <a:spcPts val="0"/>
              </a:spcBef>
              <a:spcAft>
                <a:spcPts val="0"/>
              </a:spcAft>
              <a:buSzPts val="1100"/>
              <a:buFont typeface="Arial"/>
              <a:buAutoNum type="arabicPeriod"/>
            </a:pPr>
            <a:r>
              <a:rPr lang="es-ES" b="1"/>
              <a:t>Achievable (Alcanzable)</a:t>
            </a:r>
            <a:r>
              <a:rPr lang="es-ES"/>
              <a:t>: Aseguramos que el objetivo sea realista y posible con los recursos disponibles. Ejemplo: "Implementar un nuevo software de gestión de pedidos para lograr la reducción."</a:t>
            </a:r>
            <a:endParaRPr/>
          </a:p>
          <a:p>
            <a:pPr marL="457200" lvl="0" indent="-298450" algn="l" rtl="0">
              <a:lnSpc>
                <a:spcPct val="100000"/>
              </a:lnSpc>
              <a:spcBef>
                <a:spcPts val="0"/>
              </a:spcBef>
              <a:spcAft>
                <a:spcPts val="0"/>
              </a:spcAft>
              <a:buSzPts val="1100"/>
              <a:buFont typeface="Arial"/>
              <a:buAutoNum type="arabicPeriod"/>
            </a:pPr>
            <a:r>
              <a:rPr lang="es-ES" b="1"/>
              <a:t>Relevant (Relevante)</a:t>
            </a:r>
            <a:r>
              <a:rPr lang="es-ES"/>
              <a:t>: Nos aseguramos de que el objetivo sea significativo y alineado con los objetivos generales del negocio. Ejemplo: "Mejorar la satisfacción del cliente y aumentar las ventas repetitivas."</a:t>
            </a:r>
            <a:endParaRPr/>
          </a:p>
          <a:p>
            <a:pPr marL="457200" lvl="0" indent="-298450" algn="l" rtl="0">
              <a:lnSpc>
                <a:spcPct val="100000"/>
              </a:lnSpc>
              <a:spcBef>
                <a:spcPts val="0"/>
              </a:spcBef>
              <a:spcAft>
                <a:spcPts val="0"/>
              </a:spcAft>
              <a:buSzPts val="1100"/>
              <a:buFont typeface="Arial"/>
              <a:buAutoNum type="arabicPeriod"/>
            </a:pPr>
            <a:r>
              <a:rPr lang="es-ES" b="1"/>
              <a:t>Time-bound (Con límite de tiempo)</a:t>
            </a:r>
            <a:r>
              <a:rPr lang="es-ES"/>
              <a:t>: Definimos un plazo claro para la consecución del objetivo. Ejemplo: "Reducir el tiempo de procesamiento en un período de 6 meses."</a:t>
            </a:r>
            <a:endParaRPr/>
          </a:p>
          <a:p>
            <a:pPr marL="457200" marR="0" lvl="0" indent="-298450" algn="l" rtl="0">
              <a:lnSpc>
                <a:spcPct val="100000"/>
              </a:lnSpc>
              <a:spcBef>
                <a:spcPts val="0"/>
              </a:spcBef>
              <a:spcAft>
                <a:spcPts val="0"/>
              </a:spcAft>
              <a:buClr>
                <a:srgbClr val="000000"/>
              </a:buClr>
              <a:buSzPts val="1100"/>
              <a:buFont typeface="Arial"/>
              <a:buChar char="●"/>
            </a:pPr>
            <a:r>
              <a:rPr lang="es-ES" b="1"/>
              <a:t>Aplicación en el A3</a:t>
            </a:r>
            <a:endParaRPr/>
          </a:p>
          <a:p>
            <a:pPr marL="457200" lvl="0" indent="-298450" algn="l" rtl="0">
              <a:lnSpc>
                <a:spcPct val="100000"/>
              </a:lnSpc>
              <a:spcBef>
                <a:spcPts val="0"/>
              </a:spcBef>
              <a:spcAft>
                <a:spcPts val="0"/>
              </a:spcAft>
              <a:buSzPts val="1100"/>
              <a:buFont typeface="Arial"/>
              <a:buChar char="•"/>
            </a:pPr>
            <a:r>
              <a:rPr lang="es-ES" b="1"/>
              <a:t>Apartado 3</a:t>
            </a:r>
            <a:r>
              <a:rPr lang="es-ES"/>
              <a:t>: Establecemos metas y objetivos específicos y realizables.</a:t>
            </a:r>
            <a:endParaRPr/>
          </a:p>
          <a:p>
            <a:pPr marL="0" lvl="0" indent="0" algn="l" rtl="0">
              <a:lnSpc>
                <a:spcPct val="100000"/>
              </a:lnSpc>
              <a:spcBef>
                <a:spcPts val="0"/>
              </a:spcBef>
              <a:spcAft>
                <a:spcPts val="0"/>
              </a:spcAft>
              <a:buSzPts val="1100"/>
              <a:buNone/>
            </a:pPr>
            <a:endParaRPr/>
          </a:p>
        </p:txBody>
      </p:sp>
      <p:sp>
        <p:nvSpPr>
          <p:cNvPr id="253" name="Google Shape;2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6737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436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5401"/>
            <a:ext cx="12192000"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a:off x="276225" y="295393"/>
            <a:ext cx="11658600" cy="18774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s-MX" sz="4800" b="1" i="1" u="none" strike="noStrike" cap="none" dirty="0">
                <a:solidFill>
                  <a:schemeClr val="bg1"/>
                </a:solidFill>
                <a:latin typeface="Calibri"/>
                <a:ea typeface="Calibri"/>
                <a:cs typeface="Calibri"/>
                <a:sym typeface="Calibri"/>
              </a:rPr>
              <a:t>Proyecto Integrador</a:t>
            </a:r>
            <a:endParaRPr sz="1400" b="0" i="0" u="none" strike="noStrike" cap="none" dirty="0">
              <a:solidFill>
                <a:schemeClr val="bg1"/>
              </a:solidFil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s-MX" sz="2800" b="1" i="1" u="none" strike="noStrike" cap="none" dirty="0">
                <a:solidFill>
                  <a:schemeClr val="bg1"/>
                </a:solidFill>
                <a:latin typeface="Calibri"/>
                <a:ea typeface="Calibri"/>
                <a:cs typeface="Calibri"/>
                <a:sym typeface="Calibri"/>
              </a:rPr>
              <a:t>Sistemas de Manufactura</a:t>
            </a:r>
            <a:endParaRPr sz="4000" b="1" i="1" u="none" strike="noStrike" cap="none" dirty="0">
              <a:solidFill>
                <a:schemeClr val="bg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000"/>
              <a:buFont typeface="Arial"/>
              <a:buNone/>
            </a:pPr>
            <a:endParaRPr sz="4000" b="1" i="1" u="sng" strike="noStrike" cap="none" dirty="0">
              <a:solidFill>
                <a:schemeClr val="lt1"/>
              </a:solidFill>
              <a:latin typeface="Calibri"/>
              <a:ea typeface="Calibri"/>
              <a:cs typeface="Calibri"/>
              <a:sym typeface="Calibri"/>
            </a:endParaRPr>
          </a:p>
        </p:txBody>
      </p:sp>
      <p:sp>
        <p:nvSpPr>
          <p:cNvPr id="3" name="Google Shape;85;p1">
            <a:extLst>
              <a:ext uri="{FF2B5EF4-FFF2-40B4-BE49-F238E27FC236}">
                <a16:creationId xmlns:a16="http://schemas.microsoft.com/office/drawing/2014/main" xmlns="" id="{533E32DA-EC60-CDEC-9F7D-B3C4487CBB7D}"/>
              </a:ext>
            </a:extLst>
          </p:cNvPr>
          <p:cNvSpPr/>
          <p:nvPr/>
        </p:nvSpPr>
        <p:spPr>
          <a:xfrm>
            <a:off x="4086809" y="2172830"/>
            <a:ext cx="4018915" cy="4679769"/>
          </a:xfrm>
          <a:custGeom>
            <a:avLst/>
            <a:gdLst/>
            <a:ahLst/>
            <a:cxnLst/>
            <a:rect l="l" t="t" r="r" b="b"/>
            <a:pathLst>
              <a:path w="4018915" h="4685665" extrusionOk="0">
                <a:moveTo>
                  <a:pt x="0" y="4685169"/>
                </a:moveTo>
                <a:lnTo>
                  <a:pt x="0" y="0"/>
                </a:lnTo>
                <a:lnTo>
                  <a:pt x="4018381" y="0"/>
                </a:lnTo>
                <a:lnTo>
                  <a:pt x="4018381" y="4685169"/>
                </a:lnTo>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1026" name="Picture 2" descr="Instituto Tecnológico de Querétaro">
            <a:extLst>
              <a:ext uri="{FF2B5EF4-FFF2-40B4-BE49-F238E27FC236}">
                <a16:creationId xmlns:a16="http://schemas.microsoft.com/office/drawing/2014/main" xmlns="" id="{7C46270C-AB0D-E187-84D2-AFE7F2F6442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58" b="98539" l="1722" r="96270">
                        <a14:foregroundMark x1="76901" y1="93360" x2="76901" y2="93360"/>
                      </a14:backgroundRemoval>
                    </a14:imgEffect>
                  </a14:imgLayer>
                </a14:imgProps>
              </a:ext>
              <a:ext uri="{28A0092B-C50C-407E-A947-70E740481C1C}">
                <a14:useLocalDpi xmlns:a14="http://schemas.microsoft.com/office/drawing/2010/main" val="0"/>
              </a:ext>
            </a:extLst>
          </a:blip>
          <a:srcRect b="10256"/>
          <a:stretch/>
        </p:blipFill>
        <p:spPr bwMode="auto">
          <a:xfrm>
            <a:off x="4086809" y="2529170"/>
            <a:ext cx="4092006" cy="3967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7"/>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2" name="Imagen 1"/>
          <p:cNvPicPr>
            <a:picLocks noChangeAspect="1"/>
          </p:cNvPicPr>
          <p:nvPr/>
        </p:nvPicPr>
        <p:blipFill>
          <a:blip r:embed="rId3"/>
          <a:stretch>
            <a:fillRect/>
          </a:stretch>
        </p:blipFill>
        <p:spPr>
          <a:xfrm>
            <a:off x="1340123" y="1415086"/>
            <a:ext cx="9521443" cy="5219875"/>
          </a:xfrm>
          <a:prstGeom prst="rect">
            <a:avLst/>
          </a:prstGeom>
        </p:spPr>
      </p:pic>
    </p:spTree>
    <p:extLst>
      <p:ext uri="{BB962C8B-B14F-4D97-AF65-F5344CB8AC3E}">
        <p14:creationId xmlns:p14="http://schemas.microsoft.com/office/powerpoint/2010/main" val="9435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7"/>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3" name="Imagen 2"/>
          <p:cNvPicPr>
            <a:picLocks noChangeAspect="1"/>
          </p:cNvPicPr>
          <p:nvPr/>
        </p:nvPicPr>
        <p:blipFill>
          <a:blip r:embed="rId3"/>
          <a:stretch>
            <a:fillRect/>
          </a:stretch>
        </p:blipFill>
        <p:spPr>
          <a:xfrm>
            <a:off x="552723" y="1340395"/>
            <a:ext cx="11363524" cy="4445550"/>
          </a:xfrm>
          <a:prstGeom prst="rect">
            <a:avLst/>
          </a:prstGeom>
        </p:spPr>
      </p:pic>
    </p:spTree>
    <p:extLst>
      <p:ext uri="{BB962C8B-B14F-4D97-AF65-F5344CB8AC3E}">
        <p14:creationId xmlns:p14="http://schemas.microsoft.com/office/powerpoint/2010/main" val="1356976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7"/>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2" name="Imagen 1"/>
          <p:cNvPicPr>
            <a:picLocks noChangeAspect="1"/>
          </p:cNvPicPr>
          <p:nvPr/>
        </p:nvPicPr>
        <p:blipFill>
          <a:blip r:embed="rId3"/>
          <a:stretch>
            <a:fillRect/>
          </a:stretch>
        </p:blipFill>
        <p:spPr>
          <a:xfrm>
            <a:off x="1340123" y="2521828"/>
            <a:ext cx="3704318" cy="2377440"/>
          </a:xfrm>
          <a:prstGeom prst="rect">
            <a:avLst/>
          </a:prstGeom>
        </p:spPr>
      </p:pic>
      <p:pic>
        <p:nvPicPr>
          <p:cNvPr id="4" name="Imagen 3"/>
          <p:cNvPicPr>
            <a:picLocks noChangeAspect="1"/>
          </p:cNvPicPr>
          <p:nvPr/>
        </p:nvPicPr>
        <p:blipFill>
          <a:blip r:embed="rId4"/>
          <a:stretch>
            <a:fillRect/>
          </a:stretch>
        </p:blipFill>
        <p:spPr>
          <a:xfrm>
            <a:off x="6149181" y="1569720"/>
            <a:ext cx="5040965" cy="4281656"/>
          </a:xfrm>
          <a:prstGeom prst="rect">
            <a:avLst/>
          </a:prstGeom>
        </p:spPr>
      </p:pic>
    </p:spTree>
    <p:extLst>
      <p:ext uri="{BB962C8B-B14F-4D97-AF65-F5344CB8AC3E}">
        <p14:creationId xmlns:p14="http://schemas.microsoft.com/office/powerpoint/2010/main" val="282611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Google Shape;486;p8"/>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p8"/>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Propuesta de Mejora</a:t>
            </a:r>
            <a:endParaRPr sz="3200">
              <a:latin typeface="Century Gothic"/>
              <a:ea typeface="Century Gothic"/>
              <a:cs typeface="Century Gothic"/>
              <a:sym typeface="Century Gothic"/>
            </a:endParaRPr>
          </a:p>
        </p:txBody>
      </p:sp>
      <p:sp>
        <p:nvSpPr>
          <p:cNvPr id="488" name="Google Shape;488;p8"/>
          <p:cNvSpPr txBox="1"/>
          <p:nvPr/>
        </p:nvSpPr>
        <p:spPr>
          <a:xfrm>
            <a:off x="552723" y="1783080"/>
            <a:ext cx="5120640" cy="4293443"/>
          </a:xfrm>
          <a:prstGeom prst="rect">
            <a:avLst/>
          </a:prstGeom>
          <a:noFill/>
          <a:ln>
            <a:noFill/>
          </a:ln>
        </p:spPr>
        <p:txBody>
          <a:bodyPr spcFirstLastPara="1" wrap="square" lIns="91425" tIns="45700" rIns="91425" bIns="45700" anchor="t" anchorCtr="0">
            <a:spAutoFit/>
          </a:bodyPr>
          <a:lstStyle/>
          <a:p>
            <a:pPr marL="914400" lvl="1" indent="-457200">
              <a:lnSpc>
                <a:spcPct val="150000"/>
              </a:lnSpc>
              <a:buClr>
                <a:srgbClr val="595959"/>
              </a:buClr>
              <a:buSzPts val="2400"/>
              <a:buFont typeface="Arial"/>
              <a:buChar char="•"/>
            </a:pPr>
            <a:r>
              <a:rPr lang="es-MX" dirty="0"/>
              <a:t>Establecer un sistema de recompensas (certificados o reconocimientos) para quienes sobresalgan en su </a:t>
            </a:r>
            <a:r>
              <a:rPr lang="es-MX" dirty="0" smtClean="0"/>
              <a:t>aprendizaje</a:t>
            </a:r>
          </a:p>
          <a:p>
            <a:pPr marL="914400" indent="-457200">
              <a:lnSpc>
                <a:spcPct val="150000"/>
              </a:lnSpc>
              <a:buClr>
                <a:srgbClr val="595959"/>
              </a:buClr>
              <a:buSzPts val="2400"/>
              <a:buFont typeface="Arial"/>
              <a:buChar char="•"/>
            </a:pPr>
            <a:r>
              <a:rPr lang="es-MX" dirty="0"/>
              <a:t>Realizar sesiones prácticas frecuentes para mejorar la destreza técnica de los estudiantes</a:t>
            </a:r>
            <a:r>
              <a:rPr lang="es-MX" dirty="0" smtClean="0"/>
              <a:t>.</a:t>
            </a:r>
          </a:p>
          <a:p>
            <a:pPr marL="914400" lvl="1" indent="-457200">
              <a:lnSpc>
                <a:spcPct val="150000"/>
              </a:lnSpc>
              <a:buClr>
                <a:srgbClr val="595959"/>
              </a:buClr>
              <a:buSzPts val="2400"/>
              <a:buFont typeface="Arial"/>
              <a:buChar char="•"/>
            </a:pPr>
            <a:r>
              <a:rPr lang="es-MX" dirty="0"/>
              <a:t>Introducir una lista de comandos esenciales en las primeras sesiones del curso</a:t>
            </a:r>
            <a:r>
              <a:rPr lang="es-MX" dirty="0" smtClean="0"/>
              <a:t>.</a:t>
            </a:r>
          </a:p>
          <a:p>
            <a:pPr marL="914400" lvl="1" indent="-457200">
              <a:lnSpc>
                <a:spcPct val="150000"/>
              </a:lnSpc>
              <a:buClr>
                <a:srgbClr val="595959"/>
              </a:buClr>
              <a:buSzPts val="2400"/>
              <a:buFont typeface="Arial"/>
              <a:buChar char="•"/>
            </a:pPr>
            <a:r>
              <a:rPr lang="es-MX" dirty="0"/>
              <a:t>Asignar ejercicios donde cada estudiante deba crear una rama y realizar cambios en equipo</a:t>
            </a:r>
            <a:r>
              <a:rPr lang="es-MX" dirty="0" smtClean="0"/>
              <a:t>.</a:t>
            </a:r>
          </a:p>
          <a:p>
            <a:pPr marL="914400" lvl="1" indent="-457200">
              <a:lnSpc>
                <a:spcPct val="150000"/>
              </a:lnSpc>
              <a:buClr>
                <a:srgbClr val="595959"/>
              </a:buClr>
              <a:buSzPts val="2400"/>
              <a:buFont typeface="Arial"/>
              <a:buChar char="•"/>
            </a:pPr>
            <a:r>
              <a:rPr lang="es-MX" dirty="0"/>
              <a:t>Realizar talleres prácticos donde los estudiantes clonen repositorios bajo supervisión</a:t>
            </a:r>
            <a:r>
              <a:rPr lang="es-MX" dirty="0" smtClean="0"/>
              <a:t>.</a:t>
            </a:r>
          </a:p>
          <a:p>
            <a:pPr marL="914400" lvl="1" indent="-457200">
              <a:lnSpc>
                <a:spcPct val="150000"/>
              </a:lnSpc>
              <a:buClr>
                <a:srgbClr val="595959"/>
              </a:buClr>
              <a:buSzPts val="2400"/>
              <a:buFont typeface="Arial"/>
              <a:buChar char="•"/>
            </a:pPr>
            <a:r>
              <a:rPr lang="es-MX" dirty="0"/>
              <a:t>Diseñar actividades donde la asesoría con el profesor sea un requisito previo para avanzar.</a:t>
            </a:r>
            <a:endParaRPr b="0" i="0" u="none" strike="noStrike" cap="none" dirty="0">
              <a:solidFill>
                <a:srgbClr val="000000"/>
              </a:solidFill>
              <a:sym typeface="Arial"/>
            </a:endParaRPr>
          </a:p>
        </p:txBody>
      </p:sp>
      <p:pic>
        <p:nvPicPr>
          <p:cNvPr id="3" name="Imagen 2"/>
          <p:cNvPicPr>
            <a:picLocks noChangeAspect="1"/>
          </p:cNvPicPr>
          <p:nvPr/>
        </p:nvPicPr>
        <p:blipFill>
          <a:blip r:embed="rId3"/>
          <a:stretch>
            <a:fillRect/>
          </a:stretch>
        </p:blipFill>
        <p:spPr>
          <a:xfrm>
            <a:off x="5673364" y="622300"/>
            <a:ext cx="6225490" cy="575877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8" name="Google Shape;498;p9"/>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Google Shape;499;p9"/>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Plan de Trabajo y Recursos</a:t>
            </a:r>
            <a:endParaRPr sz="3200">
              <a:latin typeface="Century Gothic"/>
              <a:ea typeface="Century Gothic"/>
              <a:cs typeface="Century Gothic"/>
              <a:sym typeface="Century Gothic"/>
            </a:endParaRPr>
          </a:p>
        </p:txBody>
      </p:sp>
      <p:sp>
        <p:nvSpPr>
          <p:cNvPr id="500" name="Google Shape;500;p9"/>
          <p:cNvSpPr txBox="1"/>
          <p:nvPr/>
        </p:nvSpPr>
        <p:spPr>
          <a:xfrm>
            <a:off x="170688" y="1797884"/>
            <a:ext cx="2901696" cy="36932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1800" b="0" i="0" u="none" strike="noStrike" cap="none">
              <a:solidFill>
                <a:srgbClr val="595959"/>
              </a:solidFill>
              <a:latin typeface="Calibri"/>
              <a:ea typeface="Calibri"/>
              <a:cs typeface="Calibri"/>
              <a:sym typeface="Calibri"/>
            </a:endParaRPr>
          </a:p>
          <a:p>
            <a:pPr marL="914400" marR="0" lvl="1" indent="-457200" algn="l" rtl="0">
              <a:lnSpc>
                <a:spcPct val="100000"/>
              </a:lnSpc>
              <a:spcBef>
                <a:spcPts val="0"/>
              </a:spcBef>
              <a:spcAft>
                <a:spcPts val="0"/>
              </a:spcAft>
              <a:buClr>
                <a:srgbClr val="595959"/>
              </a:buClr>
              <a:buSzPts val="2400"/>
              <a:buFont typeface="Arial"/>
              <a:buChar char="•"/>
            </a:pPr>
            <a:r>
              <a:rPr lang="es-ES" sz="1800" b="0" i="0" u="none" strike="noStrike" cap="none">
                <a:solidFill>
                  <a:srgbClr val="595959"/>
                </a:solidFill>
                <a:latin typeface="Calibri"/>
                <a:ea typeface="Calibri"/>
                <a:cs typeface="Calibri"/>
                <a:sym typeface="Calibri"/>
              </a:rPr>
              <a:t>Describe el plan de implementación y recursos necesarios. </a:t>
            </a:r>
            <a:endParaRPr sz="1100" b="0" i="0" u="none" strike="noStrike" cap="none">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rgbClr val="595959"/>
              </a:buClr>
              <a:buSzPts val="2400"/>
              <a:buFont typeface="Arial"/>
              <a:buChar char="•"/>
            </a:pPr>
            <a:r>
              <a:rPr lang="es-ES" sz="1800" b="0" i="0" u="none" strike="noStrike" cap="none">
                <a:solidFill>
                  <a:srgbClr val="595959"/>
                </a:solidFill>
                <a:latin typeface="Calibri"/>
                <a:ea typeface="Calibri"/>
                <a:cs typeface="Calibri"/>
                <a:sym typeface="Calibri"/>
              </a:rPr>
              <a:t>Establece los impactos esperados (ahorros suaves y duros).</a:t>
            </a:r>
            <a:endParaRPr sz="1100" b="0" i="0" u="none" strike="noStrike" cap="none">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rgbClr val="595959"/>
              </a:buClr>
              <a:buSzPts val="2400"/>
              <a:buFont typeface="Arial"/>
              <a:buChar char="•"/>
            </a:pPr>
            <a:r>
              <a:rPr lang="es-ES" sz="1800" b="0" i="0" u="none" strike="noStrike" cap="none">
                <a:solidFill>
                  <a:srgbClr val="595959"/>
                </a:solidFill>
                <a:latin typeface="Calibri"/>
                <a:ea typeface="Calibri"/>
                <a:cs typeface="Calibri"/>
                <a:sym typeface="Calibri"/>
              </a:rPr>
              <a:t>Utiliza los formatos Plan de Ejecución de tu archivo de herramientas.</a:t>
            </a:r>
            <a:endParaRPr sz="1100" b="0" i="0" u="none" strike="noStrike" cap="none">
              <a:solidFill>
                <a:srgbClr val="000000"/>
              </a:solidFill>
              <a:latin typeface="Arial"/>
              <a:ea typeface="Arial"/>
              <a:cs typeface="Arial"/>
              <a:sym typeface="Arial"/>
            </a:endParaRPr>
          </a:p>
        </p:txBody>
      </p:sp>
      <p:pic>
        <p:nvPicPr>
          <p:cNvPr id="3" name="Imagen 2"/>
          <p:cNvPicPr>
            <a:picLocks noChangeAspect="1"/>
          </p:cNvPicPr>
          <p:nvPr/>
        </p:nvPicPr>
        <p:blipFill>
          <a:blip r:embed="rId3"/>
          <a:stretch>
            <a:fillRect/>
          </a:stretch>
        </p:blipFill>
        <p:spPr>
          <a:xfrm>
            <a:off x="5024338" y="1188522"/>
            <a:ext cx="6538177" cy="45723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10"/>
          <p:cNvSpPr txBox="1"/>
          <p:nvPr/>
        </p:nvSpPr>
        <p:spPr>
          <a:xfrm>
            <a:off x="3957402" y="6575840"/>
            <a:ext cx="658618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ES" sz="1000" b="0" i="0" u="none" strike="noStrike" cap="none">
                <a:solidFill>
                  <a:schemeClr val="dk1"/>
                </a:solidFill>
                <a:latin typeface="Calibri"/>
                <a:ea typeface="Calibri"/>
                <a:cs typeface="Calibri"/>
                <a:sym typeface="Calibri"/>
              </a:rPr>
              <a:t>© LSS International. Todos los derechos reservados. Se prohíbe la reproducción total o parcial por cualquier método.</a:t>
            </a:r>
            <a:endParaRPr sz="1000" b="0" i="0" u="none" strike="noStrike" cap="none">
              <a:solidFill>
                <a:schemeClr val="dk1"/>
              </a:solidFill>
              <a:latin typeface="Calibri"/>
              <a:ea typeface="Calibri"/>
              <a:cs typeface="Calibri"/>
              <a:sym typeface="Calibri"/>
            </a:endParaRPr>
          </a:p>
        </p:txBody>
      </p:sp>
      <p:sp>
        <p:nvSpPr>
          <p:cNvPr id="509" name="Google Shape;509;p10"/>
          <p:cNvSpPr/>
          <p:nvPr/>
        </p:nvSpPr>
        <p:spPr>
          <a:xfrm>
            <a:off x="1981200" y="1524000"/>
            <a:ext cx="9296400" cy="3733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0" name="Google Shape;510;p10"/>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1" name="Google Shape;511;p10"/>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Plan de Control y Seguimiento</a:t>
            </a:r>
            <a:endParaRPr sz="3200" dirty="0">
              <a:latin typeface="Century Gothic"/>
              <a:ea typeface="Century Gothic"/>
              <a:cs typeface="Century Gothic"/>
              <a:sym typeface="Century Gothic"/>
            </a:endParaRPr>
          </a:p>
        </p:txBody>
      </p:sp>
      <p:sp>
        <p:nvSpPr>
          <p:cNvPr id="512" name="Google Shape;512;p10"/>
          <p:cNvSpPr txBox="1"/>
          <p:nvPr/>
        </p:nvSpPr>
        <p:spPr>
          <a:xfrm>
            <a:off x="697766" y="929971"/>
            <a:ext cx="11079600" cy="1569900"/>
          </a:xfrm>
          <a:prstGeom prst="rect">
            <a:avLst/>
          </a:prstGeom>
          <a:noFill/>
          <a:ln>
            <a:noFill/>
          </a:ln>
        </p:spPr>
        <p:txBody>
          <a:bodyPr spcFirstLastPara="1" wrap="square" lIns="91425" tIns="45700" rIns="91425" bIns="45700" anchor="t" anchorCtr="0">
            <a:spAutoFit/>
          </a:bodyPr>
          <a:lstStyle/>
          <a:p>
            <a:pPr marL="914400" marR="0" lvl="1" indent="-457200" algn="l" rtl="0">
              <a:lnSpc>
                <a:spcPct val="100000"/>
              </a:lnSpc>
              <a:spcBef>
                <a:spcPts val="0"/>
              </a:spcBef>
              <a:spcAft>
                <a:spcPts val="0"/>
              </a:spcAft>
              <a:buClr>
                <a:srgbClr val="595959"/>
              </a:buClr>
              <a:buSzPts val="2400"/>
              <a:buFont typeface="Arial"/>
              <a:buChar char="•"/>
            </a:pPr>
            <a:r>
              <a:rPr lang="es-ES" sz="1600" b="0" i="0" u="none" strike="noStrike" cap="none">
                <a:solidFill>
                  <a:srgbClr val="595959"/>
                </a:solidFill>
                <a:latin typeface="Calibri"/>
                <a:ea typeface="Calibri"/>
                <a:cs typeface="Calibri"/>
                <a:sym typeface="Calibri"/>
              </a:rPr>
              <a:t>Describe  los resultados alcanzados.</a:t>
            </a:r>
            <a:endParaRPr sz="1050" b="0" i="0" u="none" strike="noStrike" cap="none">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rgbClr val="595959"/>
              </a:buClr>
              <a:buSzPts val="2400"/>
              <a:buFont typeface="Arial"/>
              <a:buChar char="•"/>
            </a:pPr>
            <a:r>
              <a:rPr lang="es-ES" sz="1600" b="0" i="0" u="none" strike="noStrike" cap="none">
                <a:solidFill>
                  <a:srgbClr val="595959"/>
                </a:solidFill>
                <a:latin typeface="Calibri"/>
                <a:ea typeface="Calibri"/>
                <a:cs typeface="Calibri"/>
                <a:sym typeface="Calibri"/>
              </a:rPr>
              <a:t>Genera en caso de ser necesario el plan de seguimiento posterior a tus implementaciones.</a:t>
            </a:r>
            <a:endParaRPr sz="1050" b="0" i="0" u="none" strike="noStrike" cap="none">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rgbClr val="595959"/>
              </a:buClr>
              <a:buSzPts val="2400"/>
              <a:buFont typeface="Arial"/>
              <a:buChar char="•"/>
            </a:pPr>
            <a:r>
              <a:rPr lang="es-ES" sz="1600" b="0" i="0" u="none" strike="noStrike" cap="none">
                <a:solidFill>
                  <a:srgbClr val="595959"/>
                </a:solidFill>
                <a:latin typeface="Calibri"/>
                <a:ea typeface="Calibri"/>
                <a:cs typeface="Calibri"/>
                <a:sym typeface="Calibri"/>
              </a:rPr>
              <a:t>Nombra la documentación generada tras la modificación o creación del nuevo proceso.</a:t>
            </a:r>
            <a:endParaRPr sz="1050" b="0" i="0" u="none" strike="noStrike" cap="none">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rgbClr val="595959"/>
              </a:buClr>
              <a:buSzPts val="2400"/>
              <a:buFont typeface="Arial"/>
              <a:buChar char="•"/>
            </a:pPr>
            <a:r>
              <a:rPr lang="es-ES" sz="1600" b="0" i="0" u="none" strike="noStrike" cap="none">
                <a:solidFill>
                  <a:srgbClr val="595959"/>
                </a:solidFill>
                <a:latin typeface="Calibri"/>
                <a:ea typeface="Calibri"/>
                <a:cs typeface="Calibri"/>
                <a:sym typeface="Calibri"/>
              </a:rPr>
              <a:t>Utiliza los formatos Plan de Control de tu archivo de herramientas.</a:t>
            </a:r>
            <a:endParaRPr sz="1050" b="0" i="0" u="none" strike="noStrike" cap="none">
              <a:solidFill>
                <a:srgbClr val="000000"/>
              </a:solidFill>
              <a:latin typeface="Arial"/>
              <a:ea typeface="Arial"/>
              <a:cs typeface="Arial"/>
              <a:sym typeface="Arial"/>
            </a:endParaRPr>
          </a:p>
        </p:txBody>
      </p:sp>
      <p:graphicFrame>
        <p:nvGraphicFramePr>
          <p:cNvPr id="514" name="Google Shape;514;p10"/>
          <p:cNvGraphicFramePr/>
          <p:nvPr/>
        </p:nvGraphicFramePr>
        <p:xfrm>
          <a:off x="423854" y="2499868"/>
          <a:ext cx="11436175" cy="4200125"/>
        </p:xfrm>
        <a:graphic>
          <a:graphicData uri="http://schemas.openxmlformats.org/drawingml/2006/table">
            <a:tbl>
              <a:tblPr>
                <a:noFill/>
                <a:tableStyleId>{DDA41E16-8D42-4F2B-BD51-C347022982EF}</a:tableStyleId>
              </a:tblPr>
              <a:tblGrid>
                <a:gridCol w="688150">
                  <a:extLst>
                    <a:ext uri="{9D8B030D-6E8A-4147-A177-3AD203B41FA5}">
                      <a16:colId xmlns:a16="http://schemas.microsoft.com/office/drawing/2014/main" xmlns="" val="20000"/>
                    </a:ext>
                  </a:extLst>
                </a:gridCol>
                <a:gridCol w="849675">
                  <a:extLst>
                    <a:ext uri="{9D8B030D-6E8A-4147-A177-3AD203B41FA5}">
                      <a16:colId xmlns:a16="http://schemas.microsoft.com/office/drawing/2014/main" xmlns="" val="20001"/>
                    </a:ext>
                  </a:extLst>
                </a:gridCol>
                <a:gridCol w="849675">
                  <a:extLst>
                    <a:ext uri="{9D8B030D-6E8A-4147-A177-3AD203B41FA5}">
                      <a16:colId xmlns:a16="http://schemas.microsoft.com/office/drawing/2014/main" xmlns="" val="20002"/>
                    </a:ext>
                  </a:extLst>
                </a:gridCol>
                <a:gridCol w="503525">
                  <a:extLst>
                    <a:ext uri="{9D8B030D-6E8A-4147-A177-3AD203B41FA5}">
                      <a16:colId xmlns:a16="http://schemas.microsoft.com/office/drawing/2014/main" xmlns="" val="20003"/>
                    </a:ext>
                  </a:extLst>
                </a:gridCol>
                <a:gridCol w="948300">
                  <a:extLst>
                    <a:ext uri="{9D8B030D-6E8A-4147-A177-3AD203B41FA5}">
                      <a16:colId xmlns:a16="http://schemas.microsoft.com/office/drawing/2014/main" xmlns="" val="20004"/>
                    </a:ext>
                  </a:extLst>
                </a:gridCol>
                <a:gridCol w="1023825">
                  <a:extLst>
                    <a:ext uri="{9D8B030D-6E8A-4147-A177-3AD203B41FA5}">
                      <a16:colId xmlns:a16="http://schemas.microsoft.com/office/drawing/2014/main" xmlns="" val="20005"/>
                    </a:ext>
                  </a:extLst>
                </a:gridCol>
                <a:gridCol w="1023825">
                  <a:extLst>
                    <a:ext uri="{9D8B030D-6E8A-4147-A177-3AD203B41FA5}">
                      <a16:colId xmlns:a16="http://schemas.microsoft.com/office/drawing/2014/main" xmlns="" val="20006"/>
                    </a:ext>
                  </a:extLst>
                </a:gridCol>
                <a:gridCol w="814025">
                  <a:extLst>
                    <a:ext uri="{9D8B030D-6E8A-4147-A177-3AD203B41FA5}">
                      <a16:colId xmlns:a16="http://schemas.microsoft.com/office/drawing/2014/main" xmlns="" val="20007"/>
                    </a:ext>
                  </a:extLst>
                </a:gridCol>
                <a:gridCol w="772050">
                  <a:extLst>
                    <a:ext uri="{9D8B030D-6E8A-4147-A177-3AD203B41FA5}">
                      <a16:colId xmlns:a16="http://schemas.microsoft.com/office/drawing/2014/main" xmlns="" val="20008"/>
                    </a:ext>
                  </a:extLst>
                </a:gridCol>
                <a:gridCol w="444775">
                  <a:extLst>
                    <a:ext uri="{9D8B030D-6E8A-4147-A177-3AD203B41FA5}">
                      <a16:colId xmlns:a16="http://schemas.microsoft.com/office/drawing/2014/main" xmlns="" val="20009"/>
                    </a:ext>
                  </a:extLst>
                </a:gridCol>
                <a:gridCol w="1023825">
                  <a:extLst>
                    <a:ext uri="{9D8B030D-6E8A-4147-A177-3AD203B41FA5}">
                      <a16:colId xmlns:a16="http://schemas.microsoft.com/office/drawing/2014/main" xmlns="" val="20010"/>
                    </a:ext>
                  </a:extLst>
                </a:gridCol>
                <a:gridCol w="814025">
                  <a:extLst>
                    <a:ext uri="{9D8B030D-6E8A-4147-A177-3AD203B41FA5}">
                      <a16:colId xmlns:a16="http://schemas.microsoft.com/office/drawing/2014/main" xmlns="" val="20011"/>
                    </a:ext>
                  </a:extLst>
                </a:gridCol>
                <a:gridCol w="1309150">
                  <a:extLst>
                    <a:ext uri="{9D8B030D-6E8A-4147-A177-3AD203B41FA5}">
                      <a16:colId xmlns:a16="http://schemas.microsoft.com/office/drawing/2014/main" xmlns="" val="20012"/>
                    </a:ext>
                  </a:extLst>
                </a:gridCol>
                <a:gridCol w="371350">
                  <a:extLst>
                    <a:ext uri="{9D8B030D-6E8A-4147-A177-3AD203B41FA5}">
                      <a16:colId xmlns:a16="http://schemas.microsoft.com/office/drawing/2014/main" xmlns="" val="20013"/>
                    </a:ext>
                  </a:extLst>
                </a:gridCol>
              </a:tblGrid>
              <a:tr h="870725">
                <a:tc gridSpan="14">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F2F2F2"/>
                          </a:highlight>
                          <a:latin typeface="Calibri"/>
                          <a:ea typeface="Calibri"/>
                          <a:cs typeface="Calibri"/>
                          <a:sym typeface="Calibri"/>
                        </a:rPr>
                        <a:t>PLAN DE CONTROL</a:t>
                      </a:r>
                      <a:endParaRPr sz="700" b="0" i="0" u="none" strike="noStrike" cap="none">
                        <a:solidFill>
                          <a:srgbClr val="000000"/>
                        </a:solidFill>
                        <a:latin typeface="Calibri"/>
                        <a:ea typeface="Calibri"/>
                        <a:cs typeface="Calibri"/>
                        <a:sym typeface="Calibri"/>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10000"/>
                  </a:ext>
                </a:extLst>
              </a:tr>
              <a:tr h="572800">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3200" b="0" i="0" u="none" strike="noStrike" cap="none">
                          <a:solidFill>
                            <a:srgbClr val="244062"/>
                          </a:solidFill>
                          <a:highlight>
                            <a:srgbClr val="244062"/>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4062"/>
                    </a:solidFill>
                  </a:tcPr>
                </a:tc>
                <a:extLst>
                  <a:ext uri="{0D108BD9-81ED-4DB2-BD59-A6C34878D82A}">
                    <a16:rowId xmlns:a16="http://schemas.microsoft.com/office/drawing/2014/main" xmlns="" val="10001"/>
                  </a:ext>
                </a:extLst>
              </a:tr>
              <a:tr h="125300">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125300">
                <a:tc>
                  <a:txBody>
                    <a:bodyPr/>
                    <a:lstStyle/>
                    <a:p>
                      <a:pPr marL="0" marR="0" lvl="0" indent="0" algn="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Fecha:</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44062"/>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244062"/>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244062"/>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244062"/>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Revisión:</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244062"/>
                      </a:solidFill>
                      <a:prstDash val="solid"/>
                      <a:round/>
                      <a:headEnd type="none" w="sm" len="sm"/>
                      <a:tailEnd type="none" w="sm" len="sm"/>
                    </a:lnB>
                    <a:solidFill>
                      <a:srgbClr val="244062"/>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xmlns="" val="10003"/>
                  </a:ext>
                </a:extLst>
              </a:tr>
              <a:tr h="250600">
                <a:tc>
                  <a:txBody>
                    <a:bodyPr/>
                    <a:lstStyle/>
                    <a:p>
                      <a:pPr marL="0" marR="0" lvl="0" indent="0" algn="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Producto/Servicio:</a:t>
                      </a:r>
                      <a:endParaRPr/>
                    </a:p>
                  </a:txBody>
                  <a:tcPr marL="0" marR="0" marT="0" marB="0" anchor="ctr">
                    <a:lnL w="12700" cap="flat" cmpd="sng">
                      <a:solidFill>
                        <a:srgbClr val="000000"/>
                      </a:solidFill>
                      <a:prstDash val="solid"/>
                      <a:round/>
                      <a:headEnd type="none" w="sm" len="sm"/>
                      <a:tailEnd type="none" w="sm" len="sm"/>
                    </a:lnL>
                    <a:lnR w="9525" cap="flat" cmpd="sng">
                      <a:solidFill>
                        <a:srgbClr val="244062"/>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44062"/>
                    </a:solidFill>
                  </a:tcPr>
                </a:tc>
                <a:tc gridSpan="4">
                  <a:txBody>
                    <a:bodyPr/>
                    <a:lstStyle/>
                    <a:p>
                      <a:pPr marL="0" marR="0" lvl="0" indent="0" algn="ctr" rtl="0">
                        <a:lnSpc>
                          <a:spcPct val="100000"/>
                        </a:lnSpc>
                        <a:spcBef>
                          <a:spcPts val="0"/>
                        </a:spcBef>
                        <a:spcAft>
                          <a:spcPts val="0"/>
                        </a:spcAft>
                        <a:buNone/>
                      </a:pPr>
                      <a:r>
                        <a:rPr lang="es-ES" sz="700" b="0" i="0" u="none" strike="noStrike" cap="none">
                          <a:solidFill>
                            <a:srgbClr val="000000"/>
                          </a:solidFill>
                          <a:latin typeface="Avenir"/>
                          <a:ea typeface="Avenir"/>
                          <a:cs typeface="Avenir"/>
                          <a:sym typeface="Avenir"/>
                        </a:rPr>
                        <a:t> </a:t>
                      </a:r>
                      <a:endParaRPr/>
                    </a:p>
                  </a:txBody>
                  <a:tcPr marL="0" marR="0" marT="0" marB="0" anchor="b">
                    <a:lnL w="9525" cap="flat" cmpd="sng">
                      <a:solidFill>
                        <a:srgbClr val="244062"/>
                      </a:solidFill>
                      <a:prstDash val="solid"/>
                      <a:round/>
                      <a:headEnd type="none" w="sm" len="sm"/>
                      <a:tailEnd type="none" w="sm" len="sm"/>
                    </a:lnL>
                    <a:lnR w="9525" cap="flat" cmpd="sng">
                      <a:solidFill>
                        <a:srgbClr val="244062"/>
                      </a:solidFill>
                      <a:prstDash val="solid"/>
                      <a:round/>
                      <a:headEnd type="none" w="sm" len="sm"/>
                      <a:tailEnd type="none" w="sm" len="sm"/>
                    </a:lnR>
                    <a:lnT w="9525" cap="flat" cmpd="sng">
                      <a:solidFill>
                        <a:srgbClr val="244062"/>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MX"/>
                    </a:p>
                  </a:txBody>
                  <a:tcPr/>
                </a:tc>
                <a:tc hMerge="1">
                  <a:txBody>
                    <a:bodyPr/>
                    <a:lstStyle/>
                    <a:p>
                      <a:endParaRPr lang="es-MX"/>
                    </a:p>
                  </a:txBody>
                  <a:tcPr/>
                </a:tc>
                <a:tc hMerge="1">
                  <a:txBody>
                    <a:bodyPr/>
                    <a:lstStyle/>
                    <a:p>
                      <a:endParaRPr lang="es-MX"/>
                    </a:p>
                  </a:txBody>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244062"/>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xmlns="" val="10004"/>
                  </a:ext>
                </a:extLst>
              </a:tr>
              <a:tr h="125300">
                <a:tc>
                  <a:txBody>
                    <a:bodyPr/>
                    <a:lstStyle/>
                    <a:p>
                      <a:pPr marL="0" marR="0" lvl="0" indent="0" algn="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Proceso:</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5"/>
                  </a:ext>
                </a:extLst>
              </a:tr>
              <a:tr h="125300">
                <a:tc gridSpan="14">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10006"/>
                  </a:ext>
                </a:extLst>
              </a:tr>
              <a:tr h="125300">
                <a:tc gridSpan="4">
                  <a:txBody>
                    <a:bodyPr/>
                    <a:lstStyle/>
                    <a:p>
                      <a:pPr marL="0" marR="0" lvl="0" indent="0" algn="ctr" rtl="0">
                        <a:lnSpc>
                          <a:spcPct val="100000"/>
                        </a:lnSpc>
                        <a:spcBef>
                          <a:spcPts val="0"/>
                        </a:spcBef>
                        <a:spcAft>
                          <a:spcPts val="0"/>
                        </a:spcAft>
                        <a:buNone/>
                      </a:pPr>
                      <a:r>
                        <a:rPr lang="es-ES" sz="700" b="0" i="0" u="none" strike="noStrike" cap="none">
                          <a:solidFill>
                            <a:srgbClr val="244062"/>
                          </a:solidFill>
                          <a:highlight>
                            <a:srgbClr val="D9D9D9"/>
                          </a:highlight>
                          <a:latin typeface="Calibri"/>
                          <a:ea typeface="Calibri"/>
                          <a:cs typeface="Calibri"/>
                          <a:sym typeface="Calibri"/>
                        </a:rPr>
                        <a:t>Proceso</a:t>
                      </a:r>
                      <a:endParaRPr/>
                    </a:p>
                  </a:txBody>
                  <a:tcPr marL="0" marR="0"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hMerge="1">
                  <a:txBody>
                    <a:bodyPr/>
                    <a:lstStyle/>
                    <a:p>
                      <a:endParaRPr lang="es-MX"/>
                    </a:p>
                  </a:txBody>
                  <a:tcPr/>
                </a:tc>
                <a:tc hMerge="1">
                  <a:txBody>
                    <a:bodyPr/>
                    <a:lstStyle/>
                    <a:p>
                      <a:endParaRPr lang="es-MX"/>
                    </a:p>
                  </a:txBody>
                  <a:tcPr/>
                </a:tc>
                <a:tc hMerge="1">
                  <a:txBody>
                    <a:bodyPr/>
                    <a:lstStyle/>
                    <a:p>
                      <a:endParaRPr lang="es-MX"/>
                    </a:p>
                  </a:txBody>
                  <a:tcPr/>
                </a:tc>
                <a:tc gridSpan="4">
                  <a:txBody>
                    <a:bodyPr/>
                    <a:lstStyle/>
                    <a:p>
                      <a:pPr marL="0" marR="0" lvl="0" indent="0" algn="ctr" rtl="0">
                        <a:lnSpc>
                          <a:spcPct val="100000"/>
                        </a:lnSpc>
                        <a:spcBef>
                          <a:spcPts val="0"/>
                        </a:spcBef>
                        <a:spcAft>
                          <a:spcPts val="0"/>
                        </a:spcAft>
                        <a:buNone/>
                      </a:pPr>
                      <a:r>
                        <a:rPr lang="es-ES" sz="700" b="0" i="0" u="none" strike="noStrike" cap="none">
                          <a:solidFill>
                            <a:srgbClr val="244062"/>
                          </a:solidFill>
                          <a:highlight>
                            <a:srgbClr val="D9D9D9"/>
                          </a:highlight>
                          <a:latin typeface="Calibri"/>
                          <a:ea typeface="Calibri"/>
                          <a:cs typeface="Calibri"/>
                          <a:sym typeface="Calibri"/>
                        </a:rPr>
                        <a:t>Proceso de medición</a:t>
                      </a:r>
                      <a:endParaRPr/>
                    </a:p>
                  </a:txBody>
                  <a:tcPr marL="0" marR="0"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hMerge="1">
                  <a:txBody>
                    <a:bodyPr/>
                    <a:lstStyle/>
                    <a:p>
                      <a:endParaRPr lang="es-MX"/>
                    </a:p>
                  </a:txBody>
                  <a:tcPr/>
                </a:tc>
                <a:tc hMerge="1">
                  <a:txBody>
                    <a:bodyPr/>
                    <a:lstStyle/>
                    <a:p>
                      <a:endParaRPr lang="es-MX"/>
                    </a:p>
                  </a:txBody>
                  <a:tcPr/>
                </a:tc>
                <a:tc hMerge="1">
                  <a:txBody>
                    <a:bodyPr/>
                    <a:lstStyle/>
                    <a:p>
                      <a:endParaRPr lang="es-MX"/>
                    </a:p>
                  </a:txBody>
                  <a:tcPr/>
                </a:tc>
                <a:tc gridSpan="3">
                  <a:txBody>
                    <a:bodyPr/>
                    <a:lstStyle/>
                    <a:p>
                      <a:pPr marL="0" marR="0" lvl="0" indent="0" algn="ctr" rtl="0">
                        <a:lnSpc>
                          <a:spcPct val="100000"/>
                        </a:lnSpc>
                        <a:spcBef>
                          <a:spcPts val="0"/>
                        </a:spcBef>
                        <a:spcAft>
                          <a:spcPts val="0"/>
                        </a:spcAft>
                        <a:buNone/>
                      </a:pPr>
                      <a:r>
                        <a:rPr lang="es-ES" sz="700" b="0" i="0" u="none" strike="noStrike" cap="none">
                          <a:solidFill>
                            <a:srgbClr val="244062"/>
                          </a:solidFill>
                          <a:highlight>
                            <a:srgbClr val="D9D9D9"/>
                          </a:highlight>
                          <a:latin typeface="Calibri"/>
                          <a:ea typeface="Calibri"/>
                          <a:cs typeface="Calibri"/>
                          <a:sym typeface="Calibri"/>
                        </a:rPr>
                        <a:t>Muestreo</a:t>
                      </a:r>
                      <a:endParaRPr/>
                    </a:p>
                  </a:txBody>
                  <a:tcPr marL="0" marR="0"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hMerge="1">
                  <a:txBody>
                    <a:bodyPr/>
                    <a:lstStyle/>
                    <a:p>
                      <a:endParaRPr lang="es-MX"/>
                    </a:p>
                  </a:txBody>
                  <a:tcPr/>
                </a:tc>
                <a:tc hMerge="1">
                  <a:txBody>
                    <a:bodyPr/>
                    <a:lstStyle/>
                    <a:p>
                      <a:endParaRPr lang="es-MX"/>
                    </a:p>
                  </a:txBody>
                  <a:tcPr/>
                </a:tc>
                <a:tc gridSpan="3">
                  <a:txBody>
                    <a:bodyPr/>
                    <a:lstStyle/>
                    <a:p>
                      <a:pPr marL="0" marR="0" lvl="0" indent="0" algn="ctr" rtl="0">
                        <a:lnSpc>
                          <a:spcPct val="100000"/>
                        </a:lnSpc>
                        <a:spcBef>
                          <a:spcPts val="0"/>
                        </a:spcBef>
                        <a:spcAft>
                          <a:spcPts val="0"/>
                        </a:spcAft>
                        <a:buNone/>
                      </a:pPr>
                      <a:r>
                        <a:rPr lang="es-ES" sz="700" b="0" i="0" u="none" strike="noStrike" cap="none">
                          <a:solidFill>
                            <a:srgbClr val="244062"/>
                          </a:solidFill>
                          <a:highlight>
                            <a:srgbClr val="D9D9D9"/>
                          </a:highlight>
                          <a:latin typeface="Calibri"/>
                          <a:ea typeface="Calibri"/>
                          <a:cs typeface="Calibri"/>
                          <a:sym typeface="Calibri"/>
                        </a:rPr>
                        <a:t>Toma de decisiones</a:t>
                      </a:r>
                      <a:endParaRPr/>
                    </a:p>
                  </a:txBody>
                  <a:tcPr marL="0" marR="0"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10007"/>
                  </a:ext>
                </a:extLst>
              </a:tr>
              <a:tr h="250600">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Paso</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¿Qué está controlado?</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¿Parámetro crítico?</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¿Entrada o Salida?</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Límites de Espec./ Requerimientos</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Método de medición</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Lugar de medición</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Método Control</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Tamaño de muestra</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Frec.</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¡Quién/Qué hace la medición?</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¿Dónde se almacena?</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Regla de Decisión/Accion correctiva</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tc>
                  <a:txBody>
                    <a:bodyPr/>
                    <a:lstStyle/>
                    <a:p>
                      <a:pPr marL="0" marR="0" lvl="0" indent="0" algn="ctr" rtl="0">
                        <a:lnSpc>
                          <a:spcPct val="100000"/>
                        </a:lnSpc>
                        <a:spcBef>
                          <a:spcPts val="0"/>
                        </a:spcBef>
                        <a:spcAft>
                          <a:spcPts val="0"/>
                        </a:spcAft>
                        <a:buNone/>
                      </a:pPr>
                      <a:r>
                        <a:rPr lang="es-ES" sz="700" b="1" i="0" u="none" strike="noStrike" cap="none">
                          <a:solidFill>
                            <a:srgbClr val="D9D9D9"/>
                          </a:solidFill>
                          <a:highlight>
                            <a:srgbClr val="244062"/>
                          </a:highlight>
                          <a:latin typeface="Calibri"/>
                          <a:ea typeface="Calibri"/>
                          <a:cs typeface="Calibri"/>
                          <a:sym typeface="Calibri"/>
                        </a:rPr>
                        <a:t>SOP #</a:t>
                      </a:r>
                      <a:endParaRPr/>
                    </a:p>
                  </a:txBody>
                  <a:tcPr marL="0" marR="0" marT="0"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44062"/>
                    </a:solidFill>
                  </a:tcPr>
                </a:tc>
                <a:extLst>
                  <a:ext uri="{0D108BD9-81ED-4DB2-BD59-A6C34878D82A}">
                    <a16:rowId xmlns:a16="http://schemas.microsoft.com/office/drawing/2014/main" xmlns="" val="10008"/>
                  </a:ext>
                </a:extLst>
              </a:tr>
              <a:tr h="125300">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9"/>
                  </a:ext>
                </a:extLst>
              </a:tr>
              <a:tr h="125300">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10"/>
                  </a:ext>
                </a:extLst>
              </a:tr>
              <a:tr h="125300">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11"/>
                  </a:ext>
                </a:extLst>
              </a:tr>
              <a:tr h="125300">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12"/>
                  </a:ext>
                </a:extLst>
              </a:tr>
              <a:tr h="125300">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13"/>
                  </a:ext>
                </a:extLst>
              </a:tr>
              <a:tr h="125300">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14"/>
                  </a:ext>
                </a:extLst>
              </a:tr>
              <a:tr h="125300">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15"/>
                  </a:ext>
                </a:extLst>
              </a:tr>
              <a:tr h="125300">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16"/>
                  </a:ext>
                </a:extLst>
              </a:tr>
              <a:tr h="125300">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17"/>
                  </a:ext>
                </a:extLst>
              </a:tr>
              <a:tr h="125300">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gridSpan="2">
                  <a:txBody>
                    <a:bodyPr/>
                    <a:lstStyle/>
                    <a:p>
                      <a:pPr marL="0" marR="0" lvl="0" indent="0" algn="l" rtl="0">
                        <a:lnSpc>
                          <a:spcPct val="100000"/>
                        </a:lnSpc>
                        <a:spcBef>
                          <a:spcPts val="0"/>
                        </a:spcBef>
                        <a:spcAft>
                          <a:spcPts val="0"/>
                        </a:spcAft>
                        <a:buNone/>
                      </a:pPr>
                      <a:r>
                        <a:rPr lang="es-ES" sz="700" b="1" i="0" u="none" strike="noStrike" cap="none">
                          <a:solidFill>
                            <a:srgbClr val="000000"/>
                          </a:solidFill>
                          <a:highlight>
                            <a:srgbClr val="FFFFFF"/>
                          </a:highlight>
                          <a:latin typeface="Calibri"/>
                          <a:ea typeface="Calibri"/>
                          <a:cs typeface="Calibri"/>
                          <a:sym typeface="Calibri"/>
                        </a:rPr>
                        <a:t>Abrobado por:</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hMerge="1">
                  <a:txBody>
                    <a:bodyPr/>
                    <a:lstStyle/>
                    <a:p>
                      <a:endParaRPr lang="es-MX"/>
                    </a:p>
                  </a:txBody>
                  <a:tcPr/>
                </a:tc>
                <a:tc gridSpan="4">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10018"/>
                  </a:ext>
                </a:extLst>
              </a:tr>
              <a:tr h="125300">
                <a:tc gridSpan="8">
                  <a:txBody>
                    <a:bodyPr/>
                    <a:lstStyle/>
                    <a:p>
                      <a:pPr marL="0" marR="0" lvl="0" indent="0" algn="ctr" rtl="0">
                        <a:lnSpc>
                          <a:spcPct val="100000"/>
                        </a:lnSpc>
                        <a:spcBef>
                          <a:spcPts val="0"/>
                        </a:spcBef>
                        <a:spcAft>
                          <a:spcPts val="0"/>
                        </a:spcAft>
                        <a:buNone/>
                      </a:pPr>
                      <a:r>
                        <a:rPr lang="es-ES" sz="600" b="0" i="0" u="none" strike="noStrike" cap="none">
                          <a:solidFill>
                            <a:srgbClr val="000000"/>
                          </a:solidFill>
                          <a:latin typeface="Avenir"/>
                          <a:ea typeface="Avenir"/>
                          <a:cs typeface="Avenir"/>
                          <a:sym typeface="Avenir"/>
                        </a:rPr>
                        <a:t>LSS International ® Todos los derechos reservados Prohibida su reproducción total o parcial por cualquier método</a:t>
                      </a:r>
                      <a:endParaRPr/>
                    </a:p>
                  </a:txBody>
                  <a:tcPr marL="0" marR="0" marT="0" marB="0" anchor="b">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2">
                  <a:txBody>
                    <a:bodyPr/>
                    <a:lstStyle/>
                    <a:p>
                      <a:pPr marL="0" marR="0" lvl="0" indent="0" algn="l" rtl="0">
                        <a:lnSpc>
                          <a:spcPct val="100000"/>
                        </a:lnSpc>
                        <a:spcBef>
                          <a:spcPts val="0"/>
                        </a:spcBef>
                        <a:spcAft>
                          <a:spcPts val="0"/>
                        </a:spcAft>
                        <a:buNone/>
                      </a:pPr>
                      <a:r>
                        <a:rPr lang="es-ES" sz="700" b="1" i="0" u="none" strike="noStrike" cap="none">
                          <a:solidFill>
                            <a:srgbClr val="000000"/>
                          </a:solidFill>
                          <a:highlight>
                            <a:srgbClr val="FFFFFF"/>
                          </a:highlight>
                          <a:latin typeface="Calibri"/>
                          <a:ea typeface="Calibri"/>
                          <a:cs typeface="Calibri"/>
                          <a:sym typeface="Calibri"/>
                        </a:rPr>
                        <a:t>Abrobado por:</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hMerge="1">
                  <a:txBody>
                    <a:bodyPr/>
                    <a:lstStyle/>
                    <a:p>
                      <a:endParaRPr lang="es-MX"/>
                    </a:p>
                  </a:txBody>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19"/>
                  </a:ext>
                </a:extLst>
              </a:tr>
              <a:tr h="125300">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gridSpan="2">
                  <a:txBody>
                    <a:bodyPr/>
                    <a:lstStyle/>
                    <a:p>
                      <a:pPr marL="0" marR="0" lvl="0" indent="0" algn="l" rtl="0">
                        <a:lnSpc>
                          <a:spcPct val="100000"/>
                        </a:lnSpc>
                        <a:spcBef>
                          <a:spcPts val="0"/>
                        </a:spcBef>
                        <a:spcAft>
                          <a:spcPts val="0"/>
                        </a:spcAft>
                        <a:buNone/>
                      </a:pPr>
                      <a:r>
                        <a:rPr lang="es-ES" sz="700" b="1" i="0" u="none" strike="noStrike" cap="none">
                          <a:solidFill>
                            <a:srgbClr val="000000"/>
                          </a:solidFill>
                          <a:highlight>
                            <a:srgbClr val="FFFFFF"/>
                          </a:highlight>
                          <a:latin typeface="Calibri"/>
                          <a:ea typeface="Calibri"/>
                          <a:cs typeface="Calibri"/>
                          <a:sym typeface="Calibri"/>
                        </a:rPr>
                        <a:t>Abrobado por:</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hMerge="1">
                  <a:txBody>
                    <a:bodyPr/>
                    <a:lstStyle/>
                    <a:p>
                      <a:endParaRPr lang="es-MX"/>
                    </a:p>
                  </a:txBody>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20"/>
                  </a:ext>
                </a:extLst>
              </a:tr>
              <a:tr h="125300">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b">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gridSpan="2">
                  <a:txBody>
                    <a:bodyPr/>
                    <a:lstStyle/>
                    <a:p>
                      <a:pPr marL="0" marR="0" lvl="0" indent="0" algn="l" rtl="0">
                        <a:lnSpc>
                          <a:spcPct val="100000"/>
                        </a:lnSpc>
                        <a:spcBef>
                          <a:spcPts val="0"/>
                        </a:spcBef>
                        <a:spcAft>
                          <a:spcPts val="0"/>
                        </a:spcAft>
                        <a:buNone/>
                      </a:pPr>
                      <a:r>
                        <a:rPr lang="es-ES" sz="700" b="1" i="0" u="none" strike="noStrike" cap="none">
                          <a:solidFill>
                            <a:srgbClr val="000000"/>
                          </a:solidFill>
                          <a:highlight>
                            <a:srgbClr val="FFFFFF"/>
                          </a:highlight>
                          <a:latin typeface="Calibri"/>
                          <a:ea typeface="Calibri"/>
                          <a:cs typeface="Calibri"/>
                          <a:sym typeface="Calibri"/>
                        </a:rPr>
                        <a:t>Abrobado por:</a:t>
                      </a:r>
                      <a:endParaRPr/>
                    </a:p>
                  </a:txBody>
                  <a:tcPr marL="0" marR="0" marT="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endParaRPr lang="es-MX"/>
                    </a:p>
                  </a:txBody>
                  <a:tcPr/>
                </a:tc>
                <a:tc gridSpan="4">
                  <a:txBody>
                    <a:bodyPr/>
                    <a:lstStyle/>
                    <a:p>
                      <a:pPr marL="0" marR="0" lvl="0" indent="0" algn="l" rtl="0">
                        <a:lnSpc>
                          <a:spcPct val="100000"/>
                        </a:lnSpc>
                        <a:spcBef>
                          <a:spcPts val="0"/>
                        </a:spcBef>
                        <a:spcAft>
                          <a:spcPts val="0"/>
                        </a:spcAft>
                        <a:buNone/>
                      </a:pPr>
                      <a:r>
                        <a:rPr lang="es-ES" sz="700" b="0" i="0" u="none" strike="noStrike" cap="none">
                          <a:solidFill>
                            <a:srgbClr val="000000"/>
                          </a:solidFill>
                          <a:highlight>
                            <a:srgbClr val="FFFFFF"/>
                          </a:highlight>
                          <a:latin typeface="Calibri"/>
                          <a:ea typeface="Calibri"/>
                          <a:cs typeface="Calibri"/>
                          <a:sym typeface="Calibri"/>
                        </a:rPr>
                        <a:t> </a:t>
                      </a:r>
                      <a:endParaRPr/>
                    </a:p>
                  </a:txBody>
                  <a:tcPr marL="0" marR="0" marT="0"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1002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1" name="Google Shape;521;p11"/>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11"/>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Ahorros Generados</a:t>
            </a:r>
            <a:endParaRPr sz="3200">
              <a:latin typeface="Century Gothic"/>
              <a:ea typeface="Century Gothic"/>
              <a:cs typeface="Century Gothic"/>
              <a:sym typeface="Century Gothic"/>
            </a:endParaRPr>
          </a:p>
        </p:txBody>
      </p:sp>
      <p:sp>
        <p:nvSpPr>
          <p:cNvPr id="523" name="Google Shape;523;p11"/>
          <p:cNvSpPr txBox="1"/>
          <p:nvPr/>
        </p:nvSpPr>
        <p:spPr>
          <a:xfrm>
            <a:off x="552723" y="1420314"/>
            <a:ext cx="11140440" cy="4308831"/>
          </a:xfrm>
          <a:prstGeom prst="rect">
            <a:avLst/>
          </a:prstGeom>
          <a:noFill/>
          <a:ln>
            <a:noFill/>
          </a:ln>
        </p:spPr>
        <p:txBody>
          <a:bodyPr spcFirstLastPara="1" wrap="square" lIns="91425" tIns="45700" rIns="91425" bIns="45700" anchor="t" anchorCtr="0">
            <a:spAutoFit/>
          </a:bodyPr>
          <a:lstStyle/>
          <a:p>
            <a:pPr marL="914400" lvl="1" indent="-457200">
              <a:spcBef>
                <a:spcPts val="140"/>
              </a:spcBef>
              <a:spcAft>
                <a:spcPts val="140"/>
              </a:spcAft>
              <a:buClr>
                <a:srgbClr val="595959"/>
              </a:buClr>
              <a:buSzPts val="2400"/>
              <a:buFont typeface="Arial"/>
              <a:buChar char="•"/>
            </a:pPr>
            <a:r>
              <a:rPr lang="es-MX" sz="2400" dirty="0">
                <a:solidFill>
                  <a:srgbClr val="595959"/>
                </a:solidFill>
                <a:latin typeface="Calibri"/>
                <a:ea typeface="Calibri"/>
                <a:cs typeface="Calibri"/>
                <a:sym typeface="Calibri"/>
              </a:rPr>
              <a:t>El proyecto logró aumentar la motivación de los estudiantes para mejorar sus habilidades en </a:t>
            </a:r>
            <a:r>
              <a:rPr lang="es-MX" sz="2400" dirty="0" err="1">
                <a:solidFill>
                  <a:srgbClr val="595959"/>
                </a:solidFill>
                <a:latin typeface="Calibri"/>
                <a:ea typeface="Calibri"/>
                <a:cs typeface="Calibri"/>
                <a:sym typeface="Calibri"/>
              </a:rPr>
              <a:t>GitHub</a:t>
            </a:r>
            <a:r>
              <a:rPr lang="es-MX" sz="2400" dirty="0">
                <a:solidFill>
                  <a:srgbClr val="595959"/>
                </a:solidFill>
                <a:latin typeface="Calibri"/>
                <a:ea typeface="Calibri"/>
                <a:cs typeface="Calibri"/>
                <a:sym typeface="Calibri"/>
              </a:rPr>
              <a:t>, así como su conocimiento sobre los comandos básicos de </a:t>
            </a:r>
            <a:r>
              <a:rPr lang="es-MX" sz="2400" dirty="0" err="1">
                <a:solidFill>
                  <a:srgbClr val="595959"/>
                </a:solidFill>
                <a:latin typeface="Calibri"/>
                <a:ea typeface="Calibri"/>
                <a:cs typeface="Calibri"/>
                <a:sym typeface="Calibri"/>
              </a:rPr>
              <a:t>Git</a:t>
            </a:r>
            <a:r>
              <a:rPr lang="es-MX" sz="2400" dirty="0">
                <a:solidFill>
                  <a:srgbClr val="595959"/>
                </a:solidFill>
                <a:latin typeface="Calibri"/>
                <a:ea typeface="Calibri"/>
                <a:cs typeface="Calibri"/>
                <a:sym typeface="Calibri"/>
              </a:rPr>
              <a:t>. También se observó una mejora en su capacidad para usar la computadora, crear </a:t>
            </a:r>
            <a:r>
              <a:rPr lang="es-MX" sz="2400" dirty="0" err="1">
                <a:solidFill>
                  <a:srgbClr val="595959"/>
                </a:solidFill>
                <a:latin typeface="Calibri"/>
                <a:ea typeface="Calibri"/>
                <a:cs typeface="Calibri"/>
                <a:sym typeface="Calibri"/>
              </a:rPr>
              <a:t>branches</a:t>
            </a:r>
            <a:r>
              <a:rPr lang="es-MX" sz="2400" dirty="0">
                <a:solidFill>
                  <a:srgbClr val="595959"/>
                </a:solidFill>
                <a:latin typeface="Calibri"/>
                <a:ea typeface="Calibri"/>
                <a:cs typeface="Calibri"/>
                <a:sym typeface="Calibri"/>
              </a:rPr>
              <a:t> correctamente y clonar repositorios de manera eficiente. Además, los alumnos mostraron mayor iniciativa para consultar al profesor sobre dudas y problemas relacionados con la plataforma</a:t>
            </a:r>
            <a:r>
              <a:rPr lang="es-MX" sz="2400" dirty="0" smtClean="0">
                <a:solidFill>
                  <a:srgbClr val="595959"/>
                </a:solidFill>
                <a:latin typeface="Calibri"/>
                <a:ea typeface="Calibri"/>
                <a:cs typeface="Calibri"/>
                <a:sym typeface="Calibri"/>
              </a:rPr>
              <a:t>.</a:t>
            </a:r>
          </a:p>
          <a:p>
            <a:pPr marL="914400" lvl="1" indent="-457200">
              <a:spcBef>
                <a:spcPts val="140"/>
              </a:spcBef>
              <a:spcAft>
                <a:spcPts val="140"/>
              </a:spcAft>
              <a:buClr>
                <a:srgbClr val="595959"/>
              </a:buClr>
              <a:buSzPts val="2400"/>
              <a:buFont typeface="Arial"/>
              <a:buChar char="•"/>
            </a:pPr>
            <a:endParaRPr lang="es-MX" sz="2400" dirty="0" smtClean="0">
              <a:solidFill>
                <a:srgbClr val="595959"/>
              </a:solidFill>
              <a:latin typeface="Calibri"/>
              <a:ea typeface="Calibri"/>
              <a:cs typeface="Calibri"/>
              <a:sym typeface="Calibri"/>
            </a:endParaRPr>
          </a:p>
          <a:p>
            <a:pPr marL="457200" lvl="1">
              <a:spcBef>
                <a:spcPts val="140"/>
              </a:spcBef>
              <a:spcAft>
                <a:spcPts val="140"/>
              </a:spcAft>
              <a:buClr>
                <a:srgbClr val="595959"/>
              </a:buClr>
              <a:buSzPts val="2400"/>
            </a:pPr>
            <a:r>
              <a:rPr lang="es-MX" sz="2400" dirty="0">
                <a:solidFill>
                  <a:srgbClr val="595959"/>
                </a:solidFill>
                <a:latin typeface="Calibri"/>
                <a:ea typeface="Calibri"/>
                <a:cs typeface="Calibri"/>
                <a:sym typeface="Calibri"/>
              </a:rPr>
              <a:t>Los ahorros anualizados relacionados con el proyecto incluyen</a:t>
            </a:r>
            <a:r>
              <a:rPr lang="es-MX" sz="2400" dirty="0" smtClean="0">
                <a:solidFill>
                  <a:srgbClr val="595959"/>
                </a:solidFill>
                <a:latin typeface="Calibri"/>
                <a:ea typeface="Calibri"/>
                <a:cs typeface="Calibri"/>
                <a:sym typeface="Calibri"/>
              </a:rPr>
              <a:t>:</a:t>
            </a:r>
          </a:p>
          <a:p>
            <a:pPr marL="914400" lvl="1" indent="-457200">
              <a:spcBef>
                <a:spcPts val="140"/>
              </a:spcBef>
              <a:spcAft>
                <a:spcPts val="140"/>
              </a:spcAft>
              <a:buClr>
                <a:srgbClr val="595959"/>
              </a:buClr>
              <a:buSzPts val="2400"/>
              <a:buFont typeface="Arial"/>
              <a:buChar char="•"/>
            </a:pPr>
            <a:r>
              <a:rPr lang="es-MX" sz="2400" dirty="0" smtClean="0">
                <a:solidFill>
                  <a:srgbClr val="595959"/>
                </a:solidFill>
                <a:latin typeface="Calibri"/>
                <a:ea typeface="Calibri"/>
                <a:cs typeface="Calibri"/>
                <a:sym typeface="Calibri"/>
              </a:rPr>
              <a:t>Refrescos</a:t>
            </a:r>
            <a:r>
              <a:rPr lang="es-MX" sz="2400" dirty="0">
                <a:solidFill>
                  <a:srgbClr val="595959"/>
                </a:solidFill>
                <a:latin typeface="Calibri"/>
                <a:ea typeface="Calibri"/>
                <a:cs typeface="Calibri"/>
                <a:sym typeface="Calibri"/>
              </a:rPr>
              <a:t>, dulces y </a:t>
            </a:r>
            <a:r>
              <a:rPr lang="es-MX" sz="2400" dirty="0" smtClean="0">
                <a:solidFill>
                  <a:srgbClr val="595959"/>
                </a:solidFill>
                <a:latin typeface="Calibri"/>
                <a:ea typeface="Calibri"/>
                <a:cs typeface="Calibri"/>
                <a:sym typeface="Calibri"/>
              </a:rPr>
              <a:t>cigarros: </a:t>
            </a:r>
            <a:r>
              <a:rPr lang="es-MX" sz="2400" dirty="0">
                <a:solidFill>
                  <a:srgbClr val="595959"/>
                </a:solidFill>
                <a:latin typeface="Calibri"/>
                <a:ea typeface="Calibri"/>
                <a:cs typeface="Calibri"/>
                <a:sym typeface="Calibri"/>
              </a:rPr>
              <a:t>216.54 </a:t>
            </a:r>
            <a:r>
              <a:rPr lang="es-MX" sz="2400" dirty="0" smtClean="0">
                <a:solidFill>
                  <a:srgbClr val="595959"/>
                </a:solidFill>
                <a:latin typeface="Calibri"/>
                <a:ea typeface="Calibri"/>
                <a:cs typeface="Calibri"/>
                <a:sym typeface="Calibri"/>
              </a:rPr>
              <a:t>USD </a:t>
            </a:r>
          </a:p>
          <a:p>
            <a:pPr marL="914400" lvl="1" indent="-457200">
              <a:spcBef>
                <a:spcPts val="140"/>
              </a:spcBef>
              <a:spcAft>
                <a:spcPts val="140"/>
              </a:spcAft>
              <a:buClr>
                <a:srgbClr val="595959"/>
              </a:buClr>
              <a:buSzPts val="2400"/>
              <a:buFont typeface="Arial"/>
              <a:buChar char="•"/>
            </a:pPr>
            <a:r>
              <a:rPr lang="es-MX" sz="2400" dirty="0" smtClean="0">
                <a:solidFill>
                  <a:srgbClr val="595959"/>
                </a:solidFill>
                <a:latin typeface="Calibri"/>
                <a:ea typeface="Calibri"/>
                <a:cs typeface="Calibri"/>
                <a:sym typeface="Calibri"/>
              </a:rPr>
              <a:t>Pasajes </a:t>
            </a:r>
            <a:r>
              <a:rPr lang="es-MX" sz="2400" dirty="0">
                <a:solidFill>
                  <a:srgbClr val="595959"/>
                </a:solidFill>
                <a:latin typeface="Calibri"/>
                <a:ea typeface="Calibri"/>
                <a:cs typeface="Calibri"/>
                <a:sym typeface="Calibri"/>
              </a:rPr>
              <a:t>de transporte público: </a:t>
            </a:r>
            <a:r>
              <a:rPr lang="es-MX" sz="2400" dirty="0" smtClean="0">
                <a:solidFill>
                  <a:srgbClr val="595959"/>
                </a:solidFill>
                <a:latin typeface="Calibri"/>
                <a:ea typeface="Calibri"/>
                <a:cs typeface="Calibri"/>
                <a:sym typeface="Calibri"/>
              </a:rPr>
              <a:t>106.76USD</a:t>
            </a:r>
          </a:p>
          <a:p>
            <a:pPr marL="914400" lvl="1" indent="-457200">
              <a:spcBef>
                <a:spcPts val="140"/>
              </a:spcBef>
              <a:spcAft>
                <a:spcPts val="140"/>
              </a:spcAft>
              <a:buClr>
                <a:srgbClr val="595959"/>
              </a:buClr>
              <a:buSzPts val="2400"/>
              <a:buFont typeface="Arial"/>
              <a:buChar char="•"/>
            </a:pPr>
            <a:r>
              <a:rPr lang="es-MX" sz="2400" dirty="0" smtClean="0">
                <a:solidFill>
                  <a:srgbClr val="595959"/>
                </a:solidFill>
                <a:latin typeface="Calibri"/>
                <a:ea typeface="Calibri"/>
                <a:cs typeface="Calibri"/>
                <a:sym typeface="Calibri"/>
              </a:rPr>
              <a:t>Comidas</a:t>
            </a:r>
            <a:r>
              <a:rPr lang="es-MX" sz="2400" dirty="0">
                <a:solidFill>
                  <a:srgbClr val="595959"/>
                </a:solidFill>
                <a:latin typeface="Calibri"/>
                <a:ea typeface="Calibri"/>
                <a:cs typeface="Calibri"/>
                <a:sym typeface="Calibri"/>
              </a:rPr>
              <a:t>: 285.51 </a:t>
            </a:r>
            <a:r>
              <a:rPr lang="es-MX" sz="2400" dirty="0" smtClean="0">
                <a:solidFill>
                  <a:srgbClr val="595959"/>
                </a:solidFill>
                <a:latin typeface="Calibri"/>
                <a:ea typeface="Calibri"/>
                <a:cs typeface="Calibri"/>
                <a:sym typeface="Calibri"/>
              </a:rPr>
              <a:t>USD.</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12"/>
          <p:cNvSpPr/>
          <p:nvPr/>
        </p:nvSpPr>
        <p:spPr>
          <a:xfrm>
            <a:off x="0" y="0"/>
            <a:ext cx="3592286"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0" name="Google Shape;530;p12"/>
          <p:cNvSpPr/>
          <p:nvPr/>
        </p:nvSpPr>
        <p:spPr>
          <a:xfrm>
            <a:off x="578392" y="2057652"/>
            <a:ext cx="1044575" cy="1044575"/>
          </a:xfrm>
          <a:custGeom>
            <a:avLst/>
            <a:gdLst/>
            <a:ahLst/>
            <a:cxnLst/>
            <a:rect l="l" t="t" r="r" b="b"/>
            <a:pathLst>
              <a:path w="1044575" h="1044575" extrusionOk="0">
                <a:moveTo>
                  <a:pt x="522084" y="0"/>
                </a:moveTo>
                <a:lnTo>
                  <a:pt x="474563" y="2133"/>
                </a:lnTo>
                <a:lnTo>
                  <a:pt x="428238" y="8411"/>
                </a:lnTo>
                <a:lnTo>
                  <a:pt x="383293" y="18649"/>
                </a:lnTo>
                <a:lnTo>
                  <a:pt x="339911" y="32662"/>
                </a:lnTo>
                <a:lnTo>
                  <a:pt x="298278" y="50267"/>
                </a:lnTo>
                <a:lnTo>
                  <a:pt x="258577" y="71279"/>
                </a:lnTo>
                <a:lnTo>
                  <a:pt x="220993" y="95514"/>
                </a:lnTo>
                <a:lnTo>
                  <a:pt x="185711" y="122787"/>
                </a:lnTo>
                <a:lnTo>
                  <a:pt x="152914" y="152914"/>
                </a:lnTo>
                <a:lnTo>
                  <a:pt x="122787" y="185711"/>
                </a:lnTo>
                <a:lnTo>
                  <a:pt x="95514" y="220993"/>
                </a:lnTo>
                <a:lnTo>
                  <a:pt x="71279" y="258577"/>
                </a:lnTo>
                <a:lnTo>
                  <a:pt x="50267" y="298278"/>
                </a:lnTo>
                <a:lnTo>
                  <a:pt x="32662" y="339911"/>
                </a:lnTo>
                <a:lnTo>
                  <a:pt x="18649" y="383293"/>
                </a:lnTo>
                <a:lnTo>
                  <a:pt x="8411" y="428238"/>
                </a:lnTo>
                <a:lnTo>
                  <a:pt x="2133" y="474563"/>
                </a:lnTo>
                <a:lnTo>
                  <a:pt x="0" y="522084"/>
                </a:lnTo>
                <a:lnTo>
                  <a:pt x="2133" y="569604"/>
                </a:lnTo>
                <a:lnTo>
                  <a:pt x="8411" y="615929"/>
                </a:lnTo>
                <a:lnTo>
                  <a:pt x="18649" y="660874"/>
                </a:lnTo>
                <a:lnTo>
                  <a:pt x="32662" y="704255"/>
                </a:lnTo>
                <a:lnTo>
                  <a:pt x="50267" y="745887"/>
                </a:lnTo>
                <a:lnTo>
                  <a:pt x="71279" y="785587"/>
                </a:lnTo>
                <a:lnTo>
                  <a:pt x="95514" y="823170"/>
                </a:lnTo>
                <a:lnTo>
                  <a:pt x="122787" y="858451"/>
                </a:lnTo>
                <a:lnTo>
                  <a:pt x="152914" y="891247"/>
                </a:lnTo>
                <a:lnTo>
                  <a:pt x="185711" y="921374"/>
                </a:lnTo>
                <a:lnTo>
                  <a:pt x="220993" y="948646"/>
                </a:lnTo>
                <a:lnTo>
                  <a:pt x="258577" y="972879"/>
                </a:lnTo>
                <a:lnTo>
                  <a:pt x="298278" y="993890"/>
                </a:lnTo>
                <a:lnTo>
                  <a:pt x="339911" y="1011494"/>
                </a:lnTo>
                <a:lnTo>
                  <a:pt x="383293" y="1025507"/>
                </a:lnTo>
                <a:lnTo>
                  <a:pt x="428238" y="1035744"/>
                </a:lnTo>
                <a:lnTo>
                  <a:pt x="474563" y="1042022"/>
                </a:lnTo>
                <a:lnTo>
                  <a:pt x="522084" y="1044155"/>
                </a:lnTo>
                <a:lnTo>
                  <a:pt x="569604" y="1042022"/>
                </a:lnTo>
                <a:lnTo>
                  <a:pt x="615930" y="1035744"/>
                </a:lnTo>
                <a:lnTo>
                  <a:pt x="660875" y="1025507"/>
                </a:lnTo>
                <a:lnTo>
                  <a:pt x="704257" y="1011494"/>
                </a:lnTo>
                <a:lnTo>
                  <a:pt x="745890" y="993890"/>
                </a:lnTo>
                <a:lnTo>
                  <a:pt x="785590" y="972879"/>
                </a:lnTo>
                <a:lnTo>
                  <a:pt x="823174" y="948646"/>
                </a:lnTo>
                <a:lnTo>
                  <a:pt x="858457" y="921374"/>
                </a:lnTo>
                <a:lnTo>
                  <a:pt x="891254" y="891247"/>
                </a:lnTo>
                <a:lnTo>
                  <a:pt x="921381" y="858451"/>
                </a:lnTo>
                <a:lnTo>
                  <a:pt x="948654" y="823170"/>
                </a:lnTo>
                <a:lnTo>
                  <a:pt x="972889" y="785587"/>
                </a:lnTo>
                <a:lnTo>
                  <a:pt x="993901" y="745887"/>
                </a:lnTo>
                <a:lnTo>
                  <a:pt x="1011505" y="704255"/>
                </a:lnTo>
                <a:lnTo>
                  <a:pt x="1025519" y="660874"/>
                </a:lnTo>
                <a:lnTo>
                  <a:pt x="1035757" y="615929"/>
                </a:lnTo>
                <a:lnTo>
                  <a:pt x="1042035" y="569604"/>
                </a:lnTo>
                <a:lnTo>
                  <a:pt x="1044168" y="522084"/>
                </a:lnTo>
                <a:lnTo>
                  <a:pt x="1042035" y="474563"/>
                </a:lnTo>
                <a:lnTo>
                  <a:pt x="1035757" y="428238"/>
                </a:lnTo>
                <a:lnTo>
                  <a:pt x="1025519" y="383293"/>
                </a:lnTo>
                <a:lnTo>
                  <a:pt x="1011505" y="339911"/>
                </a:lnTo>
                <a:lnTo>
                  <a:pt x="993901" y="298278"/>
                </a:lnTo>
                <a:lnTo>
                  <a:pt x="972889" y="258577"/>
                </a:lnTo>
                <a:lnTo>
                  <a:pt x="948654" y="220993"/>
                </a:lnTo>
                <a:lnTo>
                  <a:pt x="921381" y="185711"/>
                </a:lnTo>
                <a:lnTo>
                  <a:pt x="891254" y="152914"/>
                </a:lnTo>
                <a:lnTo>
                  <a:pt x="858457" y="122787"/>
                </a:lnTo>
                <a:lnTo>
                  <a:pt x="823174" y="95514"/>
                </a:lnTo>
                <a:lnTo>
                  <a:pt x="785590" y="71279"/>
                </a:lnTo>
                <a:lnTo>
                  <a:pt x="745890" y="50267"/>
                </a:lnTo>
                <a:lnTo>
                  <a:pt x="704257" y="32662"/>
                </a:lnTo>
                <a:lnTo>
                  <a:pt x="660875" y="18649"/>
                </a:lnTo>
                <a:lnTo>
                  <a:pt x="615930" y="8411"/>
                </a:lnTo>
                <a:lnTo>
                  <a:pt x="569604" y="2133"/>
                </a:lnTo>
                <a:lnTo>
                  <a:pt x="522084" y="0"/>
                </a:lnTo>
                <a:close/>
              </a:path>
            </a:pathLst>
          </a:custGeom>
          <a:solidFill>
            <a:srgbClr val="005C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1" name="Google Shape;531;p12"/>
          <p:cNvSpPr txBox="1">
            <a:spLocks noGrp="1"/>
          </p:cNvSpPr>
          <p:nvPr>
            <p:ph type="title"/>
          </p:nvPr>
        </p:nvSpPr>
        <p:spPr>
          <a:xfrm>
            <a:off x="941734" y="2275114"/>
            <a:ext cx="3325466" cy="997068"/>
          </a:xfrm>
          <a:prstGeom prst="rect">
            <a:avLst/>
          </a:prstGeom>
          <a:noFill/>
          <a:ln>
            <a:noFill/>
          </a:ln>
        </p:spPr>
        <p:txBody>
          <a:bodyPr spcFirstLastPara="1" wrap="square" lIns="0" tIns="12050" rIns="0" bIns="0" anchor="ctr" anchorCtr="0">
            <a:spAutoFit/>
          </a:bodyPr>
          <a:lstStyle/>
          <a:p>
            <a:pPr marL="12700" marR="5080" lvl="0" indent="0" algn="l" rtl="0">
              <a:lnSpc>
                <a:spcPct val="100000"/>
              </a:lnSpc>
              <a:spcBef>
                <a:spcPts val="0"/>
              </a:spcBef>
              <a:spcAft>
                <a:spcPts val="0"/>
              </a:spcAft>
              <a:buClr>
                <a:srgbClr val="FFFFFF"/>
              </a:buClr>
              <a:buSzPts val="3200"/>
              <a:buFont typeface="Century Gothic"/>
              <a:buNone/>
            </a:pPr>
            <a:r>
              <a:rPr lang="es-ES" sz="3200" b="1">
                <a:solidFill>
                  <a:srgbClr val="FFFFFF"/>
                </a:solidFill>
                <a:latin typeface="Century Gothic"/>
                <a:ea typeface="Century Gothic"/>
                <a:cs typeface="Century Gothic"/>
                <a:sym typeface="Century Gothic"/>
              </a:rPr>
              <a:t>Lecciones</a:t>
            </a:r>
            <a:br>
              <a:rPr lang="es-ES" sz="3200" b="1">
                <a:solidFill>
                  <a:srgbClr val="FFFFFF"/>
                </a:solidFill>
                <a:latin typeface="Century Gothic"/>
                <a:ea typeface="Century Gothic"/>
                <a:cs typeface="Century Gothic"/>
                <a:sym typeface="Century Gothic"/>
              </a:rPr>
            </a:br>
            <a:r>
              <a:rPr lang="es-ES" sz="3200" b="1">
                <a:solidFill>
                  <a:srgbClr val="FFFFFF"/>
                </a:solidFill>
                <a:latin typeface="Century Gothic"/>
                <a:ea typeface="Century Gothic"/>
                <a:cs typeface="Century Gothic"/>
                <a:sym typeface="Century Gothic"/>
              </a:rPr>
              <a:t>Aprendidas</a:t>
            </a:r>
            <a:endParaRPr sz="3200">
              <a:latin typeface="Century Gothic"/>
              <a:ea typeface="Century Gothic"/>
              <a:cs typeface="Century Gothic"/>
              <a:sym typeface="Century Gothic"/>
            </a:endParaRPr>
          </a:p>
        </p:txBody>
      </p:sp>
      <p:sp>
        <p:nvSpPr>
          <p:cNvPr id="532" name="Google Shape;532;p12"/>
          <p:cNvSpPr txBox="1"/>
          <p:nvPr/>
        </p:nvSpPr>
        <p:spPr>
          <a:xfrm>
            <a:off x="3955628" y="612864"/>
            <a:ext cx="7757160" cy="5724604"/>
          </a:xfrm>
          <a:prstGeom prst="rect">
            <a:avLst/>
          </a:prstGeom>
          <a:noFill/>
          <a:ln>
            <a:noFill/>
          </a:ln>
        </p:spPr>
        <p:txBody>
          <a:bodyPr spcFirstLastPara="1" wrap="square" lIns="91425" tIns="45700" rIns="91425" bIns="45700" anchor="t" anchorCtr="0">
            <a:spAutoFit/>
          </a:bodyPr>
          <a:lstStyle/>
          <a:p>
            <a:pPr marL="457200" lvl="1" algn="ctr">
              <a:buClr>
                <a:srgbClr val="595959"/>
              </a:buClr>
              <a:buSzPts val="2400"/>
            </a:pPr>
            <a:r>
              <a:rPr lang="es-MX" sz="2400" dirty="0">
                <a:solidFill>
                  <a:srgbClr val="595959"/>
                </a:solidFill>
                <a:latin typeface="Calibri"/>
                <a:ea typeface="Calibri"/>
                <a:cs typeface="Calibri"/>
                <a:sym typeface="Calibri"/>
              </a:rPr>
              <a:t>Aprendizajes y reflexiones del proyecto</a:t>
            </a:r>
            <a:r>
              <a:rPr lang="es-MX" sz="2400" dirty="0" smtClean="0">
                <a:solidFill>
                  <a:srgbClr val="595959"/>
                </a:solidFill>
                <a:latin typeface="Calibri"/>
                <a:ea typeface="Calibri"/>
                <a:cs typeface="Calibri"/>
                <a:sym typeface="Calibri"/>
              </a:rPr>
              <a:t>:</a:t>
            </a:r>
          </a:p>
          <a:p>
            <a:pPr marL="457200" lvl="1" algn="just">
              <a:buClr>
                <a:srgbClr val="595959"/>
              </a:buClr>
              <a:buSzPts val="2400"/>
            </a:pPr>
            <a:endParaRPr lang="es-MX" sz="1800" dirty="0">
              <a:solidFill>
                <a:srgbClr val="595959"/>
              </a:solidFill>
              <a:latin typeface="Calibri"/>
              <a:ea typeface="Calibri"/>
              <a:cs typeface="Calibri"/>
              <a:sym typeface="Calibri"/>
            </a:endParaRPr>
          </a:p>
          <a:p>
            <a:pPr marL="457200" lvl="1" algn="just">
              <a:buClr>
                <a:srgbClr val="595959"/>
              </a:buClr>
              <a:buSzPts val="2400"/>
            </a:pPr>
            <a:r>
              <a:rPr lang="es-MX" sz="1800" dirty="0" smtClean="0">
                <a:solidFill>
                  <a:srgbClr val="595959"/>
                </a:solidFill>
                <a:latin typeface="Calibri"/>
                <a:ea typeface="Calibri"/>
                <a:cs typeface="Calibri"/>
                <a:sym typeface="Calibri"/>
              </a:rPr>
              <a:t>El </a:t>
            </a:r>
            <a:r>
              <a:rPr lang="es-MX" sz="1800" dirty="0">
                <a:solidFill>
                  <a:srgbClr val="595959"/>
                </a:solidFill>
                <a:latin typeface="Calibri"/>
                <a:ea typeface="Calibri"/>
                <a:cs typeface="Calibri"/>
                <a:sym typeface="Calibri"/>
              </a:rPr>
              <a:t>desarrollo de este proyecto me permitió no solo adquirir nuevas habilidades, sino también ser más responsable al trabajar con herramientas de manufactura avanzadas. La experiencia de enfrentar un problema real me ayudó a entender cómo aplicar de manera práctica los conceptos aprendidos en clase, y a usar nuevas tecnologías que son clave en el ámbito profesional</a:t>
            </a:r>
            <a:r>
              <a:rPr lang="es-MX" sz="1800" dirty="0" smtClean="0">
                <a:solidFill>
                  <a:srgbClr val="595959"/>
                </a:solidFill>
                <a:latin typeface="Calibri"/>
                <a:ea typeface="Calibri"/>
                <a:cs typeface="Calibri"/>
                <a:sym typeface="Calibri"/>
              </a:rPr>
              <a:t>.</a:t>
            </a:r>
          </a:p>
          <a:p>
            <a:pPr marL="457200" lvl="1" algn="just">
              <a:buClr>
                <a:srgbClr val="595959"/>
              </a:buClr>
              <a:buSzPts val="2400"/>
            </a:pPr>
            <a:endParaRPr lang="es-MX" sz="1800" dirty="0">
              <a:solidFill>
                <a:srgbClr val="595959"/>
              </a:solidFill>
              <a:latin typeface="Calibri"/>
              <a:ea typeface="Calibri"/>
              <a:cs typeface="Calibri"/>
              <a:sym typeface="Calibri"/>
            </a:endParaRPr>
          </a:p>
          <a:p>
            <a:pPr marL="457200" lvl="1" algn="just">
              <a:buClr>
                <a:srgbClr val="595959"/>
              </a:buClr>
              <a:buSzPts val="2400"/>
            </a:pPr>
            <a:r>
              <a:rPr lang="es-MX" sz="1800" dirty="0" smtClean="0">
                <a:solidFill>
                  <a:srgbClr val="595959"/>
                </a:solidFill>
                <a:latin typeface="Calibri"/>
                <a:ea typeface="Calibri"/>
                <a:cs typeface="Calibri"/>
                <a:sym typeface="Calibri"/>
              </a:rPr>
              <a:t>Aunque </a:t>
            </a:r>
            <a:r>
              <a:rPr lang="es-MX" sz="1800" dirty="0">
                <a:solidFill>
                  <a:srgbClr val="595959"/>
                </a:solidFill>
                <a:latin typeface="Calibri"/>
                <a:ea typeface="Calibri"/>
                <a:cs typeface="Calibri"/>
                <a:sym typeface="Calibri"/>
              </a:rPr>
              <a:t>inicialmente contaba con poca experiencia en la resolución de problemas de esta magnitud, logré familiarizarme con las herramientas, lo que facilitará su aplicación en proyectos futuros. Además, este proceso reforzó mi capacidad para organizarme, cumplir con los tiempos establecidos y adaptarme a los retos inesperados del </a:t>
            </a:r>
            <a:r>
              <a:rPr lang="es-MX" sz="1800" dirty="0" err="1">
                <a:solidFill>
                  <a:srgbClr val="595959"/>
                </a:solidFill>
                <a:latin typeface="Calibri"/>
                <a:ea typeface="Calibri"/>
                <a:cs typeface="Calibri"/>
                <a:sym typeface="Calibri"/>
              </a:rPr>
              <a:t>proyecto.Esta</a:t>
            </a:r>
            <a:r>
              <a:rPr lang="es-MX" sz="1800" dirty="0">
                <a:solidFill>
                  <a:srgbClr val="595959"/>
                </a:solidFill>
                <a:latin typeface="Calibri"/>
                <a:ea typeface="Calibri"/>
                <a:cs typeface="Calibri"/>
                <a:sym typeface="Calibri"/>
              </a:rPr>
              <a:t> clase también me permitió consolidar conocimientos esenciales que no se habían abordado con suficiente profundidad en materias anteriores. </a:t>
            </a:r>
            <a:endParaRPr lang="es-MX" sz="1800" dirty="0" smtClean="0">
              <a:solidFill>
                <a:srgbClr val="595959"/>
              </a:solidFill>
              <a:latin typeface="Calibri"/>
              <a:ea typeface="Calibri"/>
              <a:cs typeface="Calibri"/>
              <a:sym typeface="Calibri"/>
            </a:endParaRPr>
          </a:p>
          <a:p>
            <a:pPr marL="457200" lvl="1" algn="just">
              <a:buClr>
                <a:srgbClr val="595959"/>
              </a:buClr>
              <a:buSzPts val="2400"/>
            </a:pPr>
            <a:endParaRPr lang="es-MX" sz="1800" dirty="0">
              <a:solidFill>
                <a:srgbClr val="595959"/>
              </a:solidFill>
              <a:latin typeface="Calibri"/>
              <a:ea typeface="Calibri"/>
              <a:cs typeface="Calibri"/>
              <a:sym typeface="Calibri"/>
            </a:endParaRPr>
          </a:p>
          <a:p>
            <a:pPr marL="457200" lvl="1" algn="just">
              <a:buClr>
                <a:srgbClr val="595959"/>
              </a:buClr>
              <a:buSzPts val="2400"/>
            </a:pPr>
            <a:r>
              <a:rPr lang="es-MX" sz="1800" dirty="0" smtClean="0">
                <a:solidFill>
                  <a:srgbClr val="595959"/>
                </a:solidFill>
                <a:latin typeface="Calibri"/>
                <a:ea typeface="Calibri"/>
                <a:cs typeface="Calibri"/>
                <a:sym typeface="Calibri"/>
              </a:rPr>
              <a:t>Ahora </a:t>
            </a:r>
            <a:r>
              <a:rPr lang="es-MX" sz="1800" dirty="0">
                <a:solidFill>
                  <a:srgbClr val="595959"/>
                </a:solidFill>
                <a:latin typeface="Calibri"/>
                <a:ea typeface="Calibri"/>
                <a:cs typeface="Calibri"/>
                <a:sym typeface="Calibri"/>
              </a:rPr>
              <a:t>me siento más preparado para aplicar herramientas de manufactura y tomar decisiones fundamentadas, habilidades que considero fundamentales para mi formación como ingeniero industrial.</a:t>
            </a:r>
            <a:endParaRPr sz="2000" b="0" i="0" u="none" strike="noStrike" cap="none" dirty="0">
              <a:solidFill>
                <a:srgbClr val="595959"/>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3"/>
          <p:cNvSpPr/>
          <p:nvPr/>
        </p:nvSpPr>
        <p:spPr>
          <a:xfrm>
            <a:off x="0" y="0"/>
            <a:ext cx="12192000"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9" name="Google Shape;539;p13"/>
          <p:cNvSpPr txBox="1">
            <a:spLocks noGrp="1"/>
          </p:cNvSpPr>
          <p:nvPr>
            <p:ph type="title"/>
          </p:nvPr>
        </p:nvSpPr>
        <p:spPr>
          <a:xfrm>
            <a:off x="1098927" y="1820055"/>
            <a:ext cx="9994145" cy="61555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11111"/>
              <a:buFont typeface="Calibri"/>
              <a:buNone/>
            </a:pPr>
            <a:r>
              <a:rPr lang="es-ES" sz="3600" b="1" i="1" dirty="0">
                <a:solidFill>
                  <a:schemeClr val="lt1"/>
                </a:solidFill>
              </a:rPr>
              <a:t>Foto de Equipo Implementador</a:t>
            </a:r>
            <a:r>
              <a:rPr lang="es-ES" sz="3600" i="1" dirty="0">
                <a:solidFill>
                  <a:schemeClr val="lt1"/>
                </a:solidFill>
              </a:rPr>
              <a:t/>
            </a:r>
            <a:br>
              <a:rPr lang="es-ES" sz="3600" i="1" dirty="0">
                <a:solidFill>
                  <a:schemeClr val="lt1"/>
                </a:solidFill>
              </a:rPr>
            </a:br>
            <a:endParaRPr dirty="0"/>
          </a:p>
        </p:txBody>
      </p:sp>
      <p:sp>
        <p:nvSpPr>
          <p:cNvPr id="540" name="Google Shape;540;p13" descr="Ver las imágenes de origen"/>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41" name="Google Shape;541;p13"/>
          <p:cNvPicPr preferRelativeResize="0"/>
          <p:nvPr/>
        </p:nvPicPr>
        <p:blipFill rotWithShape="1">
          <a:blip r:embed="rId3">
            <a:alphaModFix/>
          </a:blip>
          <a:srcRect/>
          <a:stretch/>
        </p:blipFill>
        <p:spPr>
          <a:xfrm>
            <a:off x="4812625" y="3276600"/>
            <a:ext cx="2566748" cy="1980063"/>
          </a:xfrm>
          <a:prstGeom prst="rect">
            <a:avLst/>
          </a:prstGeom>
          <a:noFill/>
          <a:ln>
            <a:noFill/>
          </a:ln>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5325" y="2588008"/>
            <a:ext cx="3486150" cy="28210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0" y="0"/>
            <a:ext cx="3592286"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2"/>
          <p:cNvSpPr/>
          <p:nvPr/>
        </p:nvSpPr>
        <p:spPr>
          <a:xfrm>
            <a:off x="578392" y="2057652"/>
            <a:ext cx="1044575" cy="1044575"/>
          </a:xfrm>
          <a:custGeom>
            <a:avLst/>
            <a:gdLst/>
            <a:ahLst/>
            <a:cxnLst/>
            <a:rect l="l" t="t" r="r" b="b"/>
            <a:pathLst>
              <a:path w="1044575" h="1044575" extrusionOk="0">
                <a:moveTo>
                  <a:pt x="522084" y="0"/>
                </a:moveTo>
                <a:lnTo>
                  <a:pt x="474563" y="2133"/>
                </a:lnTo>
                <a:lnTo>
                  <a:pt x="428238" y="8411"/>
                </a:lnTo>
                <a:lnTo>
                  <a:pt x="383293" y="18649"/>
                </a:lnTo>
                <a:lnTo>
                  <a:pt x="339911" y="32662"/>
                </a:lnTo>
                <a:lnTo>
                  <a:pt x="298278" y="50267"/>
                </a:lnTo>
                <a:lnTo>
                  <a:pt x="258577" y="71279"/>
                </a:lnTo>
                <a:lnTo>
                  <a:pt x="220993" y="95514"/>
                </a:lnTo>
                <a:lnTo>
                  <a:pt x="185711" y="122787"/>
                </a:lnTo>
                <a:lnTo>
                  <a:pt x="152914" y="152914"/>
                </a:lnTo>
                <a:lnTo>
                  <a:pt x="122787" y="185711"/>
                </a:lnTo>
                <a:lnTo>
                  <a:pt x="95514" y="220993"/>
                </a:lnTo>
                <a:lnTo>
                  <a:pt x="71279" y="258577"/>
                </a:lnTo>
                <a:lnTo>
                  <a:pt x="50267" y="298278"/>
                </a:lnTo>
                <a:lnTo>
                  <a:pt x="32662" y="339911"/>
                </a:lnTo>
                <a:lnTo>
                  <a:pt x="18649" y="383293"/>
                </a:lnTo>
                <a:lnTo>
                  <a:pt x="8411" y="428238"/>
                </a:lnTo>
                <a:lnTo>
                  <a:pt x="2133" y="474563"/>
                </a:lnTo>
                <a:lnTo>
                  <a:pt x="0" y="522084"/>
                </a:lnTo>
                <a:lnTo>
                  <a:pt x="2133" y="569604"/>
                </a:lnTo>
                <a:lnTo>
                  <a:pt x="8411" y="615929"/>
                </a:lnTo>
                <a:lnTo>
                  <a:pt x="18649" y="660874"/>
                </a:lnTo>
                <a:lnTo>
                  <a:pt x="32662" y="704255"/>
                </a:lnTo>
                <a:lnTo>
                  <a:pt x="50267" y="745887"/>
                </a:lnTo>
                <a:lnTo>
                  <a:pt x="71279" y="785587"/>
                </a:lnTo>
                <a:lnTo>
                  <a:pt x="95514" y="823170"/>
                </a:lnTo>
                <a:lnTo>
                  <a:pt x="122787" y="858451"/>
                </a:lnTo>
                <a:lnTo>
                  <a:pt x="152914" y="891247"/>
                </a:lnTo>
                <a:lnTo>
                  <a:pt x="185711" y="921374"/>
                </a:lnTo>
                <a:lnTo>
                  <a:pt x="220993" y="948646"/>
                </a:lnTo>
                <a:lnTo>
                  <a:pt x="258577" y="972879"/>
                </a:lnTo>
                <a:lnTo>
                  <a:pt x="298278" y="993890"/>
                </a:lnTo>
                <a:lnTo>
                  <a:pt x="339911" y="1011494"/>
                </a:lnTo>
                <a:lnTo>
                  <a:pt x="383293" y="1025507"/>
                </a:lnTo>
                <a:lnTo>
                  <a:pt x="428238" y="1035744"/>
                </a:lnTo>
                <a:lnTo>
                  <a:pt x="474563" y="1042022"/>
                </a:lnTo>
                <a:lnTo>
                  <a:pt x="522084" y="1044155"/>
                </a:lnTo>
                <a:lnTo>
                  <a:pt x="569604" y="1042022"/>
                </a:lnTo>
                <a:lnTo>
                  <a:pt x="615930" y="1035744"/>
                </a:lnTo>
                <a:lnTo>
                  <a:pt x="660875" y="1025507"/>
                </a:lnTo>
                <a:lnTo>
                  <a:pt x="704257" y="1011494"/>
                </a:lnTo>
                <a:lnTo>
                  <a:pt x="745890" y="993890"/>
                </a:lnTo>
                <a:lnTo>
                  <a:pt x="785590" y="972879"/>
                </a:lnTo>
                <a:lnTo>
                  <a:pt x="823174" y="948646"/>
                </a:lnTo>
                <a:lnTo>
                  <a:pt x="858457" y="921374"/>
                </a:lnTo>
                <a:lnTo>
                  <a:pt x="891254" y="891247"/>
                </a:lnTo>
                <a:lnTo>
                  <a:pt x="921381" y="858451"/>
                </a:lnTo>
                <a:lnTo>
                  <a:pt x="948654" y="823170"/>
                </a:lnTo>
                <a:lnTo>
                  <a:pt x="972889" y="785587"/>
                </a:lnTo>
                <a:lnTo>
                  <a:pt x="993901" y="745887"/>
                </a:lnTo>
                <a:lnTo>
                  <a:pt x="1011505" y="704255"/>
                </a:lnTo>
                <a:lnTo>
                  <a:pt x="1025519" y="660874"/>
                </a:lnTo>
                <a:lnTo>
                  <a:pt x="1035757" y="615929"/>
                </a:lnTo>
                <a:lnTo>
                  <a:pt x="1042035" y="569604"/>
                </a:lnTo>
                <a:lnTo>
                  <a:pt x="1044168" y="522084"/>
                </a:lnTo>
                <a:lnTo>
                  <a:pt x="1042035" y="474563"/>
                </a:lnTo>
                <a:lnTo>
                  <a:pt x="1035757" y="428238"/>
                </a:lnTo>
                <a:lnTo>
                  <a:pt x="1025519" y="383293"/>
                </a:lnTo>
                <a:lnTo>
                  <a:pt x="1011505" y="339911"/>
                </a:lnTo>
                <a:lnTo>
                  <a:pt x="993901" y="298278"/>
                </a:lnTo>
                <a:lnTo>
                  <a:pt x="972889" y="258577"/>
                </a:lnTo>
                <a:lnTo>
                  <a:pt x="948654" y="220993"/>
                </a:lnTo>
                <a:lnTo>
                  <a:pt x="921381" y="185711"/>
                </a:lnTo>
                <a:lnTo>
                  <a:pt x="891254" y="152914"/>
                </a:lnTo>
                <a:lnTo>
                  <a:pt x="858457" y="122787"/>
                </a:lnTo>
                <a:lnTo>
                  <a:pt x="823174" y="95514"/>
                </a:lnTo>
                <a:lnTo>
                  <a:pt x="785590" y="71279"/>
                </a:lnTo>
                <a:lnTo>
                  <a:pt x="745890" y="50267"/>
                </a:lnTo>
                <a:lnTo>
                  <a:pt x="704257" y="32662"/>
                </a:lnTo>
                <a:lnTo>
                  <a:pt x="660875" y="18649"/>
                </a:lnTo>
                <a:lnTo>
                  <a:pt x="615930" y="8411"/>
                </a:lnTo>
                <a:lnTo>
                  <a:pt x="569604" y="2133"/>
                </a:lnTo>
                <a:lnTo>
                  <a:pt x="522084" y="0"/>
                </a:lnTo>
                <a:close/>
              </a:path>
            </a:pathLst>
          </a:custGeom>
          <a:solidFill>
            <a:srgbClr val="005C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2"/>
          <p:cNvSpPr txBox="1">
            <a:spLocks noGrp="1"/>
          </p:cNvSpPr>
          <p:nvPr>
            <p:ph type="title"/>
          </p:nvPr>
        </p:nvSpPr>
        <p:spPr>
          <a:xfrm>
            <a:off x="941734" y="2275114"/>
            <a:ext cx="3325466" cy="997068"/>
          </a:xfrm>
          <a:prstGeom prst="rect">
            <a:avLst/>
          </a:prstGeom>
          <a:noFill/>
          <a:ln>
            <a:noFill/>
          </a:ln>
        </p:spPr>
        <p:txBody>
          <a:bodyPr spcFirstLastPara="1" wrap="square" lIns="0" tIns="12050" rIns="0" bIns="0" anchor="ctr" anchorCtr="0">
            <a:spAutoFit/>
          </a:bodyPr>
          <a:lstStyle/>
          <a:p>
            <a:pPr marL="12700" marR="5080" lvl="0" indent="0" algn="l" rtl="0">
              <a:lnSpc>
                <a:spcPct val="100000"/>
              </a:lnSpc>
              <a:spcBef>
                <a:spcPts val="0"/>
              </a:spcBef>
              <a:spcAft>
                <a:spcPts val="0"/>
              </a:spcAft>
              <a:buClr>
                <a:srgbClr val="FFFFFF"/>
              </a:buClr>
              <a:buSzPts val="3200"/>
              <a:buFont typeface="Century Gothic"/>
              <a:buNone/>
            </a:pPr>
            <a:r>
              <a:rPr lang="es-ES" sz="3200" b="1">
                <a:solidFill>
                  <a:srgbClr val="FFFFFF"/>
                </a:solidFill>
                <a:latin typeface="Century Gothic"/>
                <a:ea typeface="Century Gothic"/>
                <a:cs typeface="Century Gothic"/>
                <a:sym typeface="Century Gothic"/>
              </a:rPr>
              <a:t>Nombre Proyecto</a:t>
            </a:r>
            <a:endParaRPr sz="3200">
              <a:latin typeface="Century Gothic"/>
              <a:ea typeface="Century Gothic"/>
              <a:cs typeface="Century Gothic"/>
              <a:sym typeface="Century Gothic"/>
            </a:endParaRPr>
          </a:p>
        </p:txBody>
      </p:sp>
      <p:sp>
        <p:nvSpPr>
          <p:cNvPr id="2" name="CuadroTexto 1">
            <a:extLst>
              <a:ext uri="{FF2B5EF4-FFF2-40B4-BE49-F238E27FC236}">
                <a16:creationId xmlns:a16="http://schemas.microsoft.com/office/drawing/2014/main" xmlns="" id="{B949F4AA-0989-82AB-2472-39E043148F53}"/>
              </a:ext>
            </a:extLst>
          </p:cNvPr>
          <p:cNvSpPr txBox="1"/>
          <p:nvPr/>
        </p:nvSpPr>
        <p:spPr>
          <a:xfrm>
            <a:off x="4600133" y="379827"/>
            <a:ext cx="6231989" cy="6186309"/>
          </a:xfrm>
          <a:prstGeom prst="rect">
            <a:avLst/>
          </a:prstGeom>
          <a:noFill/>
        </p:spPr>
        <p:txBody>
          <a:bodyPr wrap="square" rtlCol="0">
            <a:spAutoFit/>
          </a:bodyPr>
          <a:lstStyle/>
          <a:p>
            <a:pPr marL="285750" indent="-285750">
              <a:buFont typeface="Arial" panose="020B0604020202020204" pitchFamily="34" charset="0"/>
              <a:buChar char="•"/>
            </a:pPr>
            <a:r>
              <a:rPr lang="es-MX" sz="1800" b="1" dirty="0">
                <a:solidFill>
                  <a:schemeClr val="tx1"/>
                </a:solidFill>
              </a:rPr>
              <a:t>Nombre: Ariel Misael </a:t>
            </a:r>
            <a:r>
              <a:rPr lang="es-MX" sz="1800" b="1" dirty="0" err="1">
                <a:solidFill>
                  <a:schemeClr val="tx1"/>
                </a:solidFill>
              </a:rPr>
              <a:t>Zuniga</a:t>
            </a:r>
            <a:r>
              <a:rPr lang="es-MX" sz="1800" b="1" dirty="0">
                <a:solidFill>
                  <a:schemeClr val="tx1"/>
                </a:solidFill>
              </a:rPr>
              <a:t> </a:t>
            </a:r>
            <a:r>
              <a:rPr lang="es-MX" sz="1800" b="1" dirty="0" err="1" smtClean="0">
                <a:solidFill>
                  <a:schemeClr val="tx1"/>
                </a:solidFill>
              </a:rPr>
              <a:t>Sanchez</a:t>
            </a:r>
            <a:r>
              <a:rPr lang="es-MX" sz="1800" b="1" dirty="0" smtClean="0">
                <a:solidFill>
                  <a:schemeClr val="tx1"/>
                </a:solidFill>
              </a:rPr>
              <a:t>.</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Correo </a:t>
            </a:r>
            <a:r>
              <a:rPr lang="es-MX" sz="1800" b="1" dirty="0" smtClean="0">
                <a:solidFill>
                  <a:schemeClr val="tx1"/>
                </a:solidFill>
              </a:rPr>
              <a:t>electrónico: </a:t>
            </a:r>
            <a:r>
              <a:rPr lang="en-US" sz="1800" b="1" dirty="0" smtClean="0">
                <a:solidFill>
                  <a:schemeClr val="tx1"/>
                </a:solidFill>
              </a:rPr>
              <a:t>l21140361@queretaro.tecnm.mx</a:t>
            </a:r>
            <a:endParaRPr lang="es-MX" sz="1800" b="1" dirty="0">
              <a:solidFill>
                <a:schemeClr val="tx1"/>
              </a:solidFill>
            </a:endParaRPr>
          </a:p>
          <a:p>
            <a:pPr marL="285750" indent="-285750">
              <a:buFont typeface="Arial" panose="020B0604020202020204" pitchFamily="34" charset="0"/>
              <a:buChar char="•"/>
            </a:pPr>
            <a:endParaRPr lang="en-US" sz="1800" b="1" dirty="0" smtClean="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Institución</a:t>
            </a:r>
            <a:r>
              <a:rPr lang="es-MX" sz="1800" b="1" dirty="0" smtClean="0">
                <a:solidFill>
                  <a:schemeClr val="tx1"/>
                </a:solidFill>
              </a:rPr>
              <a:t>: Instituto </a:t>
            </a:r>
            <a:r>
              <a:rPr lang="es-MX" sz="1800" b="1" dirty="0" err="1" smtClean="0">
                <a:solidFill>
                  <a:schemeClr val="tx1"/>
                </a:solidFill>
              </a:rPr>
              <a:t>Tecnologico</a:t>
            </a:r>
            <a:r>
              <a:rPr lang="es-MX" sz="1800" b="1" dirty="0" smtClean="0">
                <a:solidFill>
                  <a:schemeClr val="tx1"/>
                </a:solidFill>
              </a:rPr>
              <a:t> De </a:t>
            </a:r>
            <a:r>
              <a:rPr lang="es-MX" sz="1800" b="1" dirty="0" err="1" smtClean="0">
                <a:solidFill>
                  <a:schemeClr val="tx1"/>
                </a:solidFill>
              </a:rPr>
              <a:t>Queretaro</a:t>
            </a:r>
            <a:r>
              <a:rPr lang="es-MX" sz="1800" b="1" dirty="0" smtClean="0">
                <a:solidFill>
                  <a:schemeClr val="tx1"/>
                </a:solidFill>
              </a:rPr>
              <a:t>.</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smtClean="0">
              <a:solidFill>
                <a:schemeClr val="tx1"/>
              </a:solidFill>
            </a:endParaRPr>
          </a:p>
          <a:p>
            <a:pPr marL="285750" indent="-285750">
              <a:buFont typeface="Arial" panose="020B0604020202020204" pitchFamily="34" charset="0"/>
              <a:buChar char="•"/>
            </a:pPr>
            <a:r>
              <a:rPr lang="es-MX" sz="1800" b="1" dirty="0" smtClean="0">
                <a:solidFill>
                  <a:schemeClr val="tx1"/>
                </a:solidFill>
              </a:rPr>
              <a:t>Profesor: </a:t>
            </a:r>
            <a:r>
              <a:rPr lang="es-MX" sz="1800" b="1" dirty="0" smtClean="0"/>
              <a:t> Luis Alberto </a:t>
            </a:r>
            <a:r>
              <a:rPr lang="es-MX" sz="1800" b="1" dirty="0" err="1" smtClean="0"/>
              <a:t>Angeles</a:t>
            </a:r>
            <a:r>
              <a:rPr lang="es-MX" sz="1800" b="1" dirty="0" smtClean="0"/>
              <a:t> Hurtado.</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Tipo de proyecto aplicado (real) o teórico</a:t>
            </a:r>
            <a:r>
              <a:rPr lang="es-MX" sz="1800" b="1" dirty="0" smtClean="0">
                <a:solidFill>
                  <a:schemeClr val="tx1"/>
                </a:solidFill>
              </a:rPr>
              <a:t>: Real.</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Ahorros anualizados en USD</a:t>
            </a:r>
            <a:r>
              <a:rPr lang="es-MX" sz="1800" b="1" dirty="0" smtClean="0">
                <a:solidFill>
                  <a:schemeClr val="tx1"/>
                </a:solidFill>
              </a:rPr>
              <a:t>: 740.16</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smtClean="0">
                <a:solidFill>
                  <a:schemeClr val="tx1"/>
                </a:solidFill>
              </a:rPr>
              <a:t>Ciudad: Santiago De </a:t>
            </a:r>
            <a:r>
              <a:rPr lang="es-MX" sz="1800" b="1" dirty="0" err="1" smtClean="0">
                <a:solidFill>
                  <a:schemeClr val="tx1"/>
                </a:solidFill>
              </a:rPr>
              <a:t>Queretaro</a:t>
            </a:r>
            <a:r>
              <a:rPr lang="es-MX" sz="1800" b="1" dirty="0" smtClean="0">
                <a:solidFill>
                  <a:schemeClr val="tx1"/>
                </a:solidFill>
              </a:rPr>
              <a:t>.</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Fecha</a:t>
            </a:r>
            <a:r>
              <a:rPr lang="es-MX" sz="1800" b="1" dirty="0" smtClean="0">
                <a:solidFill>
                  <a:schemeClr val="tx1"/>
                </a:solidFill>
              </a:rPr>
              <a:t>: 13/12/2013</a:t>
            </a:r>
            <a:endParaRPr lang="es-MX" sz="18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110" name="Google Shape;110;p3"/>
          <p:cNvGrpSpPr/>
          <p:nvPr/>
        </p:nvGrpSpPr>
        <p:grpSpPr>
          <a:xfrm>
            <a:off x="378759" y="228429"/>
            <a:ext cx="11813441" cy="6588851"/>
            <a:chOff x="-3183512" y="-3991643"/>
            <a:chExt cx="19212993" cy="14475608"/>
          </a:xfrm>
        </p:grpSpPr>
        <p:sp>
          <p:nvSpPr>
            <p:cNvPr id="111" name="Google Shape;111;p3"/>
            <p:cNvSpPr/>
            <p:nvPr/>
          </p:nvSpPr>
          <p:spPr>
            <a:xfrm>
              <a:off x="958453" y="-3991643"/>
              <a:ext cx="10750550" cy="631318"/>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TITULO PROYECTO: Infografías asertivas para reducción de consultas del estudiante </a:t>
              </a:r>
              <a:endParaRPr dirty="0"/>
            </a:p>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Líder:</a:t>
              </a:r>
              <a:endParaRPr dirty="0"/>
            </a:p>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Coach:</a:t>
              </a:r>
              <a:endParaRPr dirty="0"/>
            </a:p>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Equipo:</a:t>
              </a:r>
              <a:endParaRPr dirty="0"/>
            </a:p>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Área:</a:t>
              </a:r>
              <a:endParaRPr sz="1200" b="1" i="0" u="none" strike="noStrike" cap="none" dirty="0">
                <a:solidFill>
                  <a:srgbClr val="666699"/>
                </a:solidFill>
                <a:latin typeface="Calibri"/>
                <a:ea typeface="Calibri"/>
                <a:cs typeface="Calibri"/>
                <a:sym typeface="Calibri"/>
              </a:endParaRPr>
            </a:p>
            <a:p>
              <a:pPr marL="0" marR="0" lvl="0" indent="0" algn="l" rtl="0">
                <a:lnSpc>
                  <a:spcPct val="100000"/>
                </a:lnSpc>
                <a:spcBef>
                  <a:spcPts val="0"/>
                </a:spcBef>
                <a:spcAft>
                  <a:spcPts val="0"/>
                </a:spcAft>
                <a:buNone/>
              </a:pPr>
              <a:endParaRPr sz="1200" b="1" i="0" u="none" strike="noStrike" cap="none" dirty="0">
                <a:solidFill>
                  <a:srgbClr val="666699"/>
                </a:solidFill>
                <a:latin typeface="Calibri"/>
                <a:ea typeface="Calibri"/>
                <a:cs typeface="Calibri"/>
                <a:sym typeface="Calibri"/>
              </a:endParaRPr>
            </a:p>
            <a:p>
              <a:pPr marL="0" marR="0" lvl="0" indent="0" algn="l" rtl="0">
                <a:lnSpc>
                  <a:spcPct val="100000"/>
                </a:lnSpc>
                <a:spcBef>
                  <a:spcPts val="0"/>
                </a:spcBef>
                <a:spcAft>
                  <a:spcPts val="0"/>
                </a:spcAft>
                <a:buNone/>
              </a:pPr>
              <a:endParaRPr sz="1200" b="1" i="0" u="none" strike="noStrike" cap="none" dirty="0">
                <a:solidFill>
                  <a:srgbClr val="666699"/>
                </a:solidFill>
                <a:latin typeface="Calibri"/>
                <a:ea typeface="Calibri"/>
                <a:cs typeface="Calibri"/>
                <a:sym typeface="Calibri"/>
              </a:endParaRPr>
            </a:p>
          </p:txBody>
        </p:sp>
        <p:grpSp>
          <p:nvGrpSpPr>
            <p:cNvPr id="112" name="Google Shape;112;p3"/>
            <p:cNvGrpSpPr/>
            <p:nvPr/>
          </p:nvGrpSpPr>
          <p:grpSpPr>
            <a:xfrm>
              <a:off x="-3177393" y="-1705098"/>
              <a:ext cx="8896060" cy="2854205"/>
              <a:chOff x="39140" y="1646546"/>
              <a:chExt cx="14877" cy="4308"/>
            </a:xfrm>
          </p:grpSpPr>
          <p:sp>
            <p:nvSpPr>
              <p:cNvPr id="113" name="Google Shape;113;p3"/>
              <p:cNvSpPr/>
              <p:nvPr/>
            </p:nvSpPr>
            <p:spPr>
              <a:xfrm>
                <a:off x="39140" y="1647179"/>
                <a:ext cx="14877" cy="3675"/>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algn="just"/>
                <a:r>
                  <a:rPr lang="es-ES" sz="1100" b="0" i="0" u="none" strike="noStrike" cap="none" dirty="0">
                    <a:solidFill>
                      <a:schemeClr val="tx1"/>
                    </a:solidFill>
                    <a:latin typeface="Calibri"/>
                    <a:ea typeface="Calibri"/>
                    <a:cs typeface="Calibri"/>
                    <a:sym typeface="Calibri"/>
                  </a:rPr>
                  <a:t>¿Por qué estamos hablando de este problema</a:t>
                </a:r>
                <a:r>
                  <a:rPr lang="es-ES" sz="1100" b="0" i="0" u="none" strike="noStrike" cap="none" dirty="0" smtClean="0">
                    <a:solidFill>
                      <a:schemeClr val="tx1"/>
                    </a:solidFill>
                    <a:latin typeface="Calibri"/>
                    <a:ea typeface="Calibri"/>
                    <a:cs typeface="Calibri"/>
                    <a:sym typeface="Calibri"/>
                  </a:rPr>
                  <a:t>? </a:t>
                </a:r>
                <a:r>
                  <a:rPr lang="es-ES_tradnl" sz="1100" dirty="0">
                    <a:solidFill>
                      <a:schemeClr val="tx1"/>
                    </a:solidFill>
                    <a:latin typeface="Calibri" panose="020F0502020204030204" pitchFamily="34" charset="0"/>
                    <a:cs typeface="Calibri" panose="020F0502020204030204" pitchFamily="34" charset="0"/>
                  </a:rPr>
                  <a:t>En la clase de Sistemas De Manufactura muchos de los compa</a:t>
                </a:r>
                <a:r>
                  <a:rPr lang="es-MX" sz="1100" dirty="0">
                    <a:solidFill>
                      <a:schemeClr val="tx1"/>
                    </a:solidFill>
                    <a:latin typeface="Calibri" panose="020F0502020204030204" pitchFamily="34" charset="0"/>
                    <a:cs typeface="Calibri" panose="020F0502020204030204" pitchFamily="34" charset="0"/>
                  </a:rPr>
                  <a:t>ñeros  </a:t>
                </a:r>
                <a:r>
                  <a:rPr lang="es-MX" sz="1100" dirty="0" err="1">
                    <a:solidFill>
                      <a:schemeClr val="tx1"/>
                    </a:solidFill>
                    <a:latin typeface="Calibri" panose="020F0502020204030204" pitchFamily="34" charset="0"/>
                    <a:cs typeface="Calibri" panose="020F0502020204030204" pitchFamily="34" charset="0"/>
                  </a:rPr>
                  <a:t>registados</a:t>
                </a:r>
                <a:r>
                  <a:rPr lang="es-MX" sz="1100" dirty="0">
                    <a:solidFill>
                      <a:schemeClr val="tx1"/>
                    </a:solidFill>
                    <a:latin typeface="Calibri" panose="020F0502020204030204" pitchFamily="34" charset="0"/>
                    <a:cs typeface="Calibri" panose="020F0502020204030204" pitchFamily="34" charset="0"/>
                  </a:rPr>
                  <a:t> en la clase presentaron varios problemas con usar la plataforma de </a:t>
                </a:r>
                <a:r>
                  <a:rPr lang="es-MX" sz="1100" dirty="0" err="1">
                    <a:solidFill>
                      <a:schemeClr val="tx1"/>
                    </a:solidFill>
                    <a:latin typeface="Calibri" panose="020F0502020204030204" pitchFamily="34" charset="0"/>
                    <a:cs typeface="Calibri" panose="020F0502020204030204" pitchFamily="34" charset="0"/>
                  </a:rPr>
                  <a:t>Github</a:t>
                </a:r>
                <a:r>
                  <a:rPr lang="es-MX" sz="1100" dirty="0">
                    <a:solidFill>
                      <a:schemeClr val="tx1"/>
                    </a:solidFill>
                    <a:latin typeface="Calibri" panose="020F0502020204030204" pitchFamily="34" charset="0"/>
                    <a:cs typeface="Calibri" panose="020F0502020204030204" pitchFamily="34" charset="0"/>
                  </a:rPr>
                  <a:t> , lo que </a:t>
                </a:r>
                <a:r>
                  <a:rPr lang="es-MX" sz="1100" dirty="0" err="1">
                    <a:solidFill>
                      <a:schemeClr val="tx1"/>
                    </a:solidFill>
                    <a:latin typeface="Calibri" panose="020F0502020204030204" pitchFamily="34" charset="0"/>
                    <a:cs typeface="Calibri" panose="020F0502020204030204" pitchFamily="34" charset="0"/>
                  </a:rPr>
                  <a:t>ociono</a:t>
                </a:r>
                <a:r>
                  <a:rPr lang="es-MX" sz="1100" dirty="0">
                    <a:solidFill>
                      <a:schemeClr val="tx1"/>
                    </a:solidFill>
                    <a:latin typeface="Calibri" panose="020F0502020204030204" pitchFamily="34" charset="0"/>
                    <a:cs typeface="Calibri" panose="020F0502020204030204" pitchFamily="34" charset="0"/>
                  </a:rPr>
                  <a:t> que varios </a:t>
                </a:r>
                <a:r>
                  <a:rPr lang="es-ES_tradnl" sz="1100" dirty="0">
                    <a:solidFill>
                      <a:schemeClr val="tx1"/>
                    </a:solidFill>
                    <a:latin typeface="Calibri" panose="020F0502020204030204" pitchFamily="34" charset="0"/>
                    <a:cs typeface="Calibri" panose="020F0502020204030204" pitchFamily="34" charset="0"/>
                  </a:rPr>
                  <a:t>compa</a:t>
                </a:r>
                <a:r>
                  <a:rPr lang="es-MX" sz="1100" dirty="0">
                    <a:solidFill>
                      <a:schemeClr val="tx1"/>
                    </a:solidFill>
                    <a:latin typeface="Calibri" panose="020F0502020204030204" pitchFamily="34" charset="0"/>
                    <a:cs typeface="Calibri" panose="020F0502020204030204" pitchFamily="34" charset="0"/>
                  </a:rPr>
                  <a:t>ñeros  del grupo se atrasaran y tuvieron demoras en el flujo de trabajo, esto afecto  que el avance del proyecto por la falta de experiencia con la plataforma </a:t>
                </a:r>
                <a:r>
                  <a:rPr lang="es-MX" sz="1100" dirty="0" err="1">
                    <a:solidFill>
                      <a:schemeClr val="tx1"/>
                    </a:solidFill>
                    <a:latin typeface="Calibri" panose="020F0502020204030204" pitchFamily="34" charset="0"/>
                    <a:cs typeface="Calibri" panose="020F0502020204030204" pitchFamily="34" charset="0"/>
                  </a:rPr>
                  <a:t>GitHub</a:t>
                </a:r>
                <a:r>
                  <a:rPr lang="es-MX" sz="1100" dirty="0">
                    <a:solidFill>
                      <a:schemeClr val="tx1"/>
                    </a:solidFill>
                    <a:latin typeface="Calibri" panose="020F0502020204030204" pitchFamily="34" charset="0"/>
                    <a:cs typeface="Calibri" panose="020F0502020204030204" pitchFamily="34" charset="0"/>
                  </a:rPr>
                  <a:t>.</a:t>
                </a:r>
              </a:p>
              <a:p>
                <a:pPr marL="0" marR="0" lvl="0" indent="0" algn="just" rtl="0">
                  <a:lnSpc>
                    <a:spcPct val="100000"/>
                  </a:lnSpc>
                  <a:spcBef>
                    <a:spcPts val="0"/>
                  </a:spcBef>
                  <a:spcAft>
                    <a:spcPts val="0"/>
                  </a:spcAft>
                  <a:buNone/>
                </a:pPr>
                <a:r>
                  <a:rPr lang="es-ES" sz="1100" b="0" i="0" u="none" strike="noStrike" cap="none" dirty="0" smtClean="0">
                    <a:solidFill>
                      <a:schemeClr val="tx1"/>
                    </a:solidFill>
                    <a:latin typeface="Calibri"/>
                    <a:ea typeface="Calibri"/>
                    <a:cs typeface="Calibri"/>
                    <a:sym typeface="Calibri"/>
                  </a:rPr>
                  <a:t> </a:t>
                </a:r>
                <a:endParaRPr sz="1100" dirty="0">
                  <a:solidFill>
                    <a:schemeClr val="tx1"/>
                  </a:solidFill>
                </a:endParaRPr>
              </a:p>
            </p:txBody>
          </p:sp>
          <p:sp>
            <p:nvSpPr>
              <p:cNvPr id="114" name="Google Shape;114;p3"/>
              <p:cNvSpPr/>
              <p:nvPr/>
            </p:nvSpPr>
            <p:spPr>
              <a:xfrm>
                <a:off x="39682" y="1646546"/>
                <a:ext cx="7596" cy="773"/>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dirty="0">
                    <a:solidFill>
                      <a:srgbClr val="666699"/>
                    </a:solidFill>
                    <a:latin typeface="Calibri"/>
                    <a:ea typeface="Calibri"/>
                    <a:cs typeface="Calibri"/>
                    <a:sym typeface="Calibri"/>
                  </a:rPr>
                  <a:t>1. ANTECEDENTES :</a:t>
                </a:r>
                <a:endParaRPr dirty="0"/>
              </a:p>
              <a:p>
                <a:pPr marL="0" marR="0" lvl="0" indent="0" algn="l" rtl="0">
                  <a:lnSpc>
                    <a:spcPct val="100000"/>
                  </a:lnSpc>
                  <a:spcBef>
                    <a:spcPts val="0"/>
                  </a:spcBef>
                  <a:spcAft>
                    <a:spcPts val="0"/>
                  </a:spcAft>
                  <a:buNone/>
                </a:pPr>
                <a:endParaRPr sz="1100" b="1" i="0" u="none" strike="noStrike" cap="none" dirty="0">
                  <a:solidFill>
                    <a:srgbClr val="666699"/>
                  </a:solidFill>
                  <a:latin typeface="Calibri"/>
                  <a:ea typeface="Calibri"/>
                  <a:cs typeface="Calibri"/>
                  <a:sym typeface="Calibri"/>
                </a:endParaRPr>
              </a:p>
            </p:txBody>
          </p:sp>
        </p:grpSp>
        <p:grpSp>
          <p:nvGrpSpPr>
            <p:cNvPr id="115" name="Google Shape;115;p3"/>
            <p:cNvGrpSpPr/>
            <p:nvPr/>
          </p:nvGrpSpPr>
          <p:grpSpPr>
            <a:xfrm>
              <a:off x="-3183481" y="1042627"/>
              <a:ext cx="8896068" cy="2578830"/>
              <a:chOff x="48638" y="3774729"/>
              <a:chExt cx="14864" cy="3872"/>
            </a:xfrm>
          </p:grpSpPr>
          <p:sp>
            <p:nvSpPr>
              <p:cNvPr id="116" name="Google Shape;116;p3"/>
              <p:cNvSpPr/>
              <p:nvPr/>
            </p:nvSpPr>
            <p:spPr>
              <a:xfrm>
                <a:off x="48638" y="3775430"/>
                <a:ext cx="14864" cy="3171"/>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algn="just"/>
                <a:r>
                  <a:rPr lang="es-ES" sz="1100" b="0" i="0" u="none" strike="noStrike" cap="none" dirty="0">
                    <a:solidFill>
                      <a:schemeClr val="tx1"/>
                    </a:solidFill>
                    <a:latin typeface="Calibri" panose="020F0502020204030204" pitchFamily="34" charset="0"/>
                    <a:ea typeface="Calibri"/>
                    <a:cs typeface="Calibri" panose="020F0502020204030204" pitchFamily="34" charset="0"/>
                    <a:sym typeface="Calibri"/>
                  </a:rPr>
                  <a:t>¿Cómo estamos hoy en día</a:t>
                </a:r>
                <a:r>
                  <a:rPr lang="es-ES" sz="1100" b="0" i="0" u="none" strike="noStrike" cap="none" dirty="0" smtClean="0">
                    <a:solidFill>
                      <a:schemeClr val="tx1"/>
                    </a:solidFill>
                    <a:latin typeface="Calibri" panose="020F0502020204030204" pitchFamily="34" charset="0"/>
                    <a:ea typeface="Calibri"/>
                    <a:cs typeface="Calibri" panose="020F0502020204030204" pitchFamily="34" charset="0"/>
                    <a:sym typeface="Calibri"/>
                  </a:rPr>
                  <a:t>? </a:t>
                </a:r>
                <a:r>
                  <a:rPr lang="es-ES_tradnl" sz="1100" dirty="0">
                    <a:solidFill>
                      <a:schemeClr val="tx1"/>
                    </a:solidFill>
                    <a:latin typeface="Calibri" pitchFamily="2" charset="0"/>
                    <a:cs typeface="Calibri" pitchFamily="2" charset="0"/>
                  </a:rPr>
                  <a:t>Actualmente, los compañeros de clase de la materia de Sistemas De Manufactura  tiene problemas frecuentes al utilizar </a:t>
                </a:r>
                <a:r>
                  <a:rPr lang="es-ES_tradnl" sz="1100" dirty="0" err="1">
                    <a:solidFill>
                      <a:schemeClr val="tx1"/>
                    </a:solidFill>
                    <a:latin typeface="Calibri" pitchFamily="2" charset="0"/>
                    <a:cs typeface="Calibri" pitchFamily="2" charset="0"/>
                  </a:rPr>
                  <a:t>GitHub</a:t>
                </a:r>
                <a:r>
                  <a:rPr lang="es-ES_tradnl" sz="1100" dirty="0">
                    <a:solidFill>
                      <a:schemeClr val="tx1"/>
                    </a:solidFill>
                    <a:latin typeface="Calibri" pitchFamily="2" charset="0"/>
                    <a:cs typeface="Calibri" pitchFamily="2" charset="0"/>
                  </a:rPr>
                  <a:t>, como errores al hacer </a:t>
                </a:r>
                <a:r>
                  <a:rPr lang="es-ES_tradnl" sz="1100" dirty="0" err="1">
                    <a:solidFill>
                      <a:schemeClr val="tx1"/>
                    </a:solidFill>
                    <a:latin typeface="Calibri" pitchFamily="2" charset="0"/>
                    <a:cs typeface="Calibri" pitchFamily="2" charset="0"/>
                  </a:rPr>
                  <a:t>merge,conflictos</a:t>
                </a:r>
                <a:r>
                  <a:rPr lang="es-ES_tradnl" sz="1100" dirty="0">
                    <a:solidFill>
                      <a:schemeClr val="tx1"/>
                    </a:solidFill>
                    <a:latin typeface="Calibri" pitchFamily="2" charset="0"/>
                    <a:cs typeface="Calibri" pitchFamily="2" charset="0"/>
                  </a:rPr>
                  <a:t> no resueltos, y falta de </a:t>
                </a:r>
                <a:r>
                  <a:rPr lang="es-ES_tradnl" sz="1100" dirty="0" err="1">
                    <a:solidFill>
                      <a:schemeClr val="tx1"/>
                    </a:solidFill>
                    <a:latin typeface="Calibri" pitchFamily="2" charset="0"/>
                    <a:cs typeface="Calibri" pitchFamily="2" charset="0"/>
                  </a:rPr>
                  <a:t>organizacion</a:t>
                </a:r>
                <a:r>
                  <a:rPr lang="es-ES_tradnl" sz="1100" dirty="0">
                    <a:solidFill>
                      <a:schemeClr val="tx1"/>
                    </a:solidFill>
                    <a:latin typeface="Calibri" pitchFamily="2" charset="0"/>
                    <a:cs typeface="Calibri" pitchFamily="2" charset="0"/>
                  </a:rPr>
                  <a:t> en los repositorios. Esto </a:t>
                </a:r>
                <a:r>
                  <a:rPr lang="es-ES_tradnl" sz="1100" dirty="0" err="1">
                    <a:solidFill>
                      <a:schemeClr val="tx1"/>
                    </a:solidFill>
                    <a:latin typeface="Calibri" pitchFamily="2" charset="0"/>
                    <a:cs typeface="Calibri" pitchFamily="2" charset="0"/>
                  </a:rPr>
                  <a:t>ah</a:t>
                </a:r>
                <a:r>
                  <a:rPr lang="es-ES_tradnl" sz="1100" dirty="0">
                    <a:solidFill>
                      <a:schemeClr val="tx1"/>
                    </a:solidFill>
                    <a:latin typeface="Calibri" pitchFamily="2" charset="0"/>
                    <a:cs typeface="Calibri" pitchFamily="2" charset="0"/>
                  </a:rPr>
                  <a:t> provocado demoras en las entregas y </a:t>
                </a:r>
                <a:r>
                  <a:rPr lang="es-ES_tradnl" sz="1100" dirty="0" err="1">
                    <a:solidFill>
                      <a:schemeClr val="tx1"/>
                    </a:solidFill>
                    <a:latin typeface="Calibri" pitchFamily="2" charset="0"/>
                    <a:cs typeface="Calibri" pitchFamily="2" charset="0"/>
                  </a:rPr>
                  <a:t>confucion</a:t>
                </a:r>
                <a:r>
                  <a:rPr lang="es-ES_tradnl" sz="1100" dirty="0">
                    <a:solidFill>
                      <a:schemeClr val="tx1"/>
                    </a:solidFill>
                    <a:latin typeface="Calibri" pitchFamily="2" charset="0"/>
                    <a:cs typeface="Calibri" pitchFamily="2" charset="0"/>
                  </a:rPr>
                  <a:t> entre los compañeros.</a:t>
                </a:r>
              </a:p>
              <a:p>
                <a:pPr algn="just"/>
                <a:r>
                  <a:rPr lang="es-ES" sz="1100" b="0" i="0" u="none" strike="noStrike" cap="none" dirty="0" smtClean="0">
                    <a:solidFill>
                      <a:schemeClr val="tx1"/>
                    </a:solidFill>
                    <a:latin typeface="Calibri" panose="020F0502020204030204" pitchFamily="34" charset="0"/>
                    <a:ea typeface="Calibri"/>
                    <a:cs typeface="Calibri" panose="020F0502020204030204" pitchFamily="34" charset="0"/>
                    <a:sym typeface="Calibri"/>
                  </a:rPr>
                  <a:t> </a:t>
                </a:r>
                <a:endParaRPr sz="1100" dirty="0">
                  <a:solidFill>
                    <a:schemeClr val="tx1"/>
                  </a:solidFill>
                </a:endParaRPr>
              </a:p>
            </p:txBody>
          </p:sp>
          <p:sp>
            <p:nvSpPr>
              <p:cNvPr id="117" name="Google Shape;117;p3"/>
              <p:cNvSpPr/>
              <p:nvPr/>
            </p:nvSpPr>
            <p:spPr>
              <a:xfrm>
                <a:off x="49157" y="3774729"/>
                <a:ext cx="7574" cy="833"/>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dirty="0">
                    <a:solidFill>
                      <a:srgbClr val="666699"/>
                    </a:solidFill>
                    <a:latin typeface="Calibri"/>
                    <a:ea typeface="Calibri"/>
                    <a:cs typeface="Calibri"/>
                    <a:sym typeface="Calibri"/>
                  </a:rPr>
                  <a:t>2. SITUACIÓN ACTUAL :</a:t>
                </a:r>
                <a:endParaRPr dirty="0"/>
              </a:p>
              <a:p>
                <a:pPr marL="0" marR="0" lvl="0" indent="0" algn="l" rtl="0">
                  <a:lnSpc>
                    <a:spcPct val="100000"/>
                  </a:lnSpc>
                  <a:spcBef>
                    <a:spcPts val="0"/>
                  </a:spcBef>
                  <a:spcAft>
                    <a:spcPts val="0"/>
                  </a:spcAft>
                  <a:buNone/>
                </a:pPr>
                <a:endParaRPr sz="1100" b="1" i="0" u="none" strike="noStrike" cap="none" dirty="0">
                  <a:solidFill>
                    <a:srgbClr val="666699"/>
                  </a:solidFill>
                  <a:latin typeface="Calibri"/>
                  <a:ea typeface="Calibri"/>
                  <a:cs typeface="Calibri"/>
                  <a:sym typeface="Calibri"/>
                </a:endParaRPr>
              </a:p>
            </p:txBody>
          </p:sp>
        </p:grpSp>
        <p:grpSp>
          <p:nvGrpSpPr>
            <p:cNvPr id="118" name="Google Shape;118;p3"/>
            <p:cNvGrpSpPr/>
            <p:nvPr/>
          </p:nvGrpSpPr>
          <p:grpSpPr>
            <a:xfrm>
              <a:off x="5857891" y="-1706239"/>
              <a:ext cx="10133478" cy="3277978"/>
              <a:chOff x="9772525" y="1618013"/>
              <a:chExt cx="16353" cy="4930"/>
            </a:xfrm>
          </p:grpSpPr>
          <p:sp>
            <p:nvSpPr>
              <p:cNvPr id="119" name="Google Shape;119;p3"/>
              <p:cNvSpPr/>
              <p:nvPr/>
            </p:nvSpPr>
            <p:spPr>
              <a:xfrm>
                <a:off x="9772525" y="1618606"/>
                <a:ext cx="16353" cy="4337"/>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08333"/>
                  </a:lnSpc>
                  <a:spcBef>
                    <a:spcPts val="0"/>
                  </a:spcBef>
                  <a:spcAft>
                    <a:spcPts val="0"/>
                  </a:spcAft>
                  <a:buNone/>
                </a:pPr>
                <a:r>
                  <a:rPr lang="es-ES" sz="1100" b="0" i="0" u="none" strike="noStrike" cap="none" dirty="0">
                    <a:solidFill>
                      <a:srgbClr val="333333"/>
                    </a:solidFill>
                    <a:latin typeface="Calibri" panose="020F0502020204030204" pitchFamily="34" charset="0"/>
                    <a:ea typeface="Calibri"/>
                    <a:cs typeface="Calibri" panose="020F0502020204030204" pitchFamily="34" charset="0"/>
                    <a:sym typeface="Calibri"/>
                  </a:rPr>
                  <a:t>¿Cuál es la propuesta para alcanzar el estado deseado?</a:t>
                </a:r>
                <a:endParaRPr sz="1100" dirty="0">
                  <a:latin typeface="Calibri" panose="020F0502020204030204" pitchFamily="34" charset="0"/>
                  <a:cs typeface="Calibri" panose="020F0502020204030204" pitchFamily="34" charset="0"/>
                </a:endParaRPr>
              </a:p>
              <a:p>
                <a:pPr marL="0" marR="0" lvl="0" indent="0" algn="just" rtl="0">
                  <a:lnSpc>
                    <a:spcPct val="108333"/>
                  </a:lnSpc>
                  <a:spcBef>
                    <a:spcPts val="0"/>
                  </a:spcBef>
                  <a:spcAft>
                    <a:spcPts val="0"/>
                  </a:spcAft>
                  <a:buNone/>
                </a:pPr>
                <a:r>
                  <a:rPr lang="es-ES" sz="1100" b="0" i="0" u="none" strike="noStrike" cap="none" dirty="0">
                    <a:solidFill>
                      <a:srgbClr val="333333"/>
                    </a:solidFill>
                    <a:latin typeface="Calibri" panose="020F0502020204030204" pitchFamily="34" charset="0"/>
                    <a:ea typeface="Calibri"/>
                    <a:cs typeface="Calibri" panose="020F0502020204030204" pitchFamily="34" charset="0"/>
                    <a:sym typeface="Calibri"/>
                  </a:rPr>
                  <a:t>¿Cómo afectan tus medidas propuestas la causa raíz para alcanzar los objetivos</a:t>
                </a:r>
                <a:r>
                  <a:rPr lang="es-ES" sz="1100" b="0" i="0" u="none" strike="noStrike" cap="none" dirty="0" smtClean="0">
                    <a:solidFill>
                      <a:srgbClr val="333333"/>
                    </a:solidFill>
                    <a:latin typeface="Calibri" panose="020F0502020204030204" pitchFamily="34" charset="0"/>
                    <a:ea typeface="Calibri"/>
                    <a:cs typeface="Calibri" panose="020F0502020204030204" pitchFamily="34" charset="0"/>
                    <a:sym typeface="Calibri"/>
                  </a:rPr>
                  <a:t>?</a:t>
                </a:r>
              </a:p>
              <a:p>
                <a:pPr algn="just">
                  <a:lnSpc>
                    <a:spcPct val="108333"/>
                  </a:lnSpc>
                </a:pPr>
                <a:r>
                  <a:rPr lang="es-ES_tradnl" sz="1100" dirty="0" smtClean="0">
                    <a:solidFill>
                      <a:srgbClr val="333333"/>
                    </a:solidFill>
                    <a:latin typeface="Calibri" panose="020F0502020204030204" pitchFamily="34" charset="0"/>
                    <a:cs typeface="Calibri" panose="020F0502020204030204" pitchFamily="34" charset="0"/>
                  </a:rPr>
                  <a:t>-Propuesta</a:t>
                </a:r>
                <a:r>
                  <a:rPr lang="es-ES_tradnl" sz="1100" dirty="0">
                    <a:solidFill>
                      <a:srgbClr val="333333"/>
                    </a:solidFill>
                    <a:latin typeface="Calibri" panose="020F0502020204030204" pitchFamily="34" charset="0"/>
                    <a:cs typeface="Calibri" panose="020F0502020204030204" pitchFamily="34" charset="0"/>
                  </a:rPr>
                  <a:t>: Realizar una </a:t>
                </a:r>
                <a:r>
                  <a:rPr lang="es-ES_tradnl" sz="1100" dirty="0" err="1">
                    <a:solidFill>
                      <a:srgbClr val="333333"/>
                    </a:solidFill>
                    <a:latin typeface="Calibri" panose="020F0502020204030204" pitchFamily="34" charset="0"/>
                    <a:cs typeface="Calibri" panose="020F0502020204030204" pitchFamily="34" charset="0"/>
                  </a:rPr>
                  <a:t>capacitacion</a:t>
                </a:r>
                <a:r>
                  <a:rPr lang="es-ES_tradnl" sz="1100" dirty="0">
                    <a:solidFill>
                      <a:srgbClr val="333333"/>
                    </a:solidFill>
                    <a:latin typeface="Calibri" panose="020F0502020204030204" pitchFamily="34" charset="0"/>
                    <a:cs typeface="Calibri" panose="020F0502020204030204" pitchFamily="34" charset="0"/>
                  </a:rPr>
                  <a:t> intensiva sobre el uso de </a:t>
                </a:r>
                <a:r>
                  <a:rPr lang="es-ES_tradnl" sz="1100" dirty="0" err="1">
                    <a:solidFill>
                      <a:srgbClr val="333333"/>
                    </a:solidFill>
                    <a:latin typeface="Calibri" panose="020F0502020204030204" pitchFamily="34" charset="0"/>
                    <a:cs typeface="Calibri" panose="020F0502020204030204" pitchFamily="34" charset="0"/>
                  </a:rPr>
                  <a:t>GitHub</a:t>
                </a:r>
                <a:r>
                  <a:rPr lang="es-ES_tradnl" sz="1100" dirty="0">
                    <a:solidFill>
                      <a:srgbClr val="333333"/>
                    </a:solidFill>
                    <a:latin typeface="Calibri" panose="020F0502020204030204" pitchFamily="34" charset="0"/>
                    <a:cs typeface="Calibri" panose="020F0502020204030204" pitchFamily="34" charset="0"/>
                  </a:rPr>
                  <a:t>, donde cubra temas como: </a:t>
                </a:r>
                <a:r>
                  <a:rPr lang="es-ES_tradnl" sz="1100" dirty="0" err="1" smtClean="0">
                    <a:solidFill>
                      <a:srgbClr val="333333"/>
                    </a:solidFill>
                    <a:latin typeface="Calibri" panose="020F0502020204030204" pitchFamily="34" charset="0"/>
                    <a:cs typeface="Calibri" panose="020F0502020204030204" pitchFamily="34" charset="0"/>
                  </a:rPr>
                  <a:t>Clonacion</a:t>
                </a:r>
                <a:r>
                  <a:rPr lang="es-ES_tradnl" sz="1100" dirty="0" smtClean="0">
                    <a:solidFill>
                      <a:srgbClr val="333333"/>
                    </a:solidFill>
                    <a:latin typeface="Calibri" panose="020F0502020204030204" pitchFamily="34" charset="0"/>
                    <a:cs typeface="Calibri" panose="020F0502020204030204" pitchFamily="34" charset="0"/>
                  </a:rPr>
                  <a:t> </a:t>
                </a:r>
                <a:r>
                  <a:rPr lang="es-ES_tradnl" sz="1100" dirty="0">
                    <a:solidFill>
                      <a:srgbClr val="333333"/>
                    </a:solidFill>
                    <a:latin typeface="Calibri" panose="020F0502020204030204" pitchFamily="34" charset="0"/>
                    <a:cs typeface="Calibri" panose="020F0502020204030204" pitchFamily="34" charset="0"/>
                  </a:rPr>
                  <a:t>De Repositorios, </a:t>
                </a:r>
                <a:r>
                  <a:rPr lang="es-ES_tradnl" sz="1100" dirty="0" err="1">
                    <a:solidFill>
                      <a:srgbClr val="333333"/>
                    </a:solidFill>
                    <a:latin typeface="Calibri" panose="020F0502020204030204" pitchFamily="34" charset="0"/>
                    <a:cs typeface="Calibri" panose="020F0502020204030204" pitchFamily="34" charset="0"/>
                  </a:rPr>
                  <a:t>Commits</a:t>
                </a:r>
                <a:r>
                  <a:rPr lang="es-ES_tradnl" sz="1100" dirty="0">
                    <a:solidFill>
                      <a:srgbClr val="333333"/>
                    </a:solidFill>
                    <a:latin typeface="Calibri" panose="020F0502020204030204" pitchFamily="34" charset="0"/>
                    <a:cs typeface="Calibri" panose="020F0502020204030204" pitchFamily="34" charset="0"/>
                  </a:rPr>
                  <a:t>, </a:t>
                </a:r>
                <a:r>
                  <a:rPr lang="es-ES_tradnl" sz="1100" dirty="0" err="1">
                    <a:solidFill>
                      <a:srgbClr val="333333"/>
                    </a:solidFill>
                    <a:latin typeface="Calibri" panose="020F0502020204030204" pitchFamily="34" charset="0"/>
                    <a:cs typeface="Calibri" panose="020F0502020204030204" pitchFamily="34" charset="0"/>
                  </a:rPr>
                  <a:t>Merge</a:t>
                </a:r>
                <a:r>
                  <a:rPr lang="es-ES_tradnl" sz="1100" dirty="0">
                    <a:solidFill>
                      <a:srgbClr val="333333"/>
                    </a:solidFill>
                    <a:latin typeface="Calibri" panose="020F0502020204030204" pitchFamily="34" charset="0"/>
                    <a:cs typeface="Calibri" panose="020F0502020204030204" pitchFamily="34" charset="0"/>
                  </a:rPr>
                  <a:t> y Manejo De Conflictos. Esta </a:t>
                </a:r>
                <a:r>
                  <a:rPr lang="es-ES_tradnl" sz="1100" dirty="0" err="1">
                    <a:solidFill>
                      <a:srgbClr val="333333"/>
                    </a:solidFill>
                    <a:latin typeface="Calibri" panose="020F0502020204030204" pitchFamily="34" charset="0"/>
                    <a:cs typeface="Calibri" panose="020F0502020204030204" pitchFamily="34" charset="0"/>
                  </a:rPr>
                  <a:t>formacion</a:t>
                </a:r>
                <a:r>
                  <a:rPr lang="es-ES_tradnl" sz="1100" dirty="0">
                    <a:solidFill>
                      <a:srgbClr val="333333"/>
                    </a:solidFill>
                    <a:latin typeface="Calibri" panose="020F0502020204030204" pitchFamily="34" charset="0"/>
                    <a:cs typeface="Calibri" panose="020F0502020204030204" pitchFamily="34" charset="0"/>
                  </a:rPr>
                  <a:t> ayudara a mejorar las habilidades de los </a:t>
                </a:r>
                <a:r>
                  <a:rPr lang="es-ES_tradnl" sz="1100" dirty="0" err="1">
                    <a:solidFill>
                      <a:srgbClr val="333333"/>
                    </a:solidFill>
                    <a:latin typeface="Calibri" panose="020F0502020204030204" pitchFamily="34" charset="0"/>
                    <a:cs typeface="Calibri" panose="020F0502020204030204" pitchFamily="34" charset="0"/>
                  </a:rPr>
                  <a:t>companeros</a:t>
                </a:r>
                <a:r>
                  <a:rPr lang="es-ES_tradnl" sz="1100" dirty="0">
                    <a:solidFill>
                      <a:srgbClr val="333333"/>
                    </a:solidFill>
                    <a:latin typeface="Calibri" panose="020F0502020204030204" pitchFamily="34" charset="0"/>
                    <a:cs typeface="Calibri" panose="020F0502020204030204" pitchFamily="34" charset="0"/>
                  </a:rPr>
                  <a:t> de clase, esto para que se pueda reducir errores y aumente la eficiencia en el trabajo colaborativo de todos los compañeros de clase.</a:t>
                </a:r>
              </a:p>
              <a:p>
                <a:pPr marL="0" marR="0" lvl="0" indent="0" algn="just" rtl="0">
                  <a:lnSpc>
                    <a:spcPct val="108333"/>
                  </a:lnSpc>
                  <a:spcBef>
                    <a:spcPts val="0"/>
                  </a:spcBef>
                  <a:spcAft>
                    <a:spcPts val="0"/>
                  </a:spcAft>
                  <a:buNone/>
                </a:pPr>
                <a:r>
                  <a:rPr lang="es-ES" sz="1100" b="0" i="0" u="none" strike="noStrike" cap="none" dirty="0" smtClean="0">
                    <a:solidFill>
                      <a:srgbClr val="333333"/>
                    </a:solidFill>
                    <a:latin typeface="Calibri"/>
                    <a:ea typeface="Calibri"/>
                    <a:cs typeface="Calibri"/>
                    <a:sym typeface="Calibri"/>
                  </a:rPr>
                  <a:t> </a:t>
                </a:r>
              </a:p>
              <a:p>
                <a:pPr marL="0" marR="0" lvl="0" indent="0" algn="l" rtl="0">
                  <a:lnSpc>
                    <a:spcPct val="108333"/>
                  </a:lnSpc>
                  <a:spcBef>
                    <a:spcPts val="0"/>
                  </a:spcBef>
                  <a:spcAft>
                    <a:spcPts val="0"/>
                  </a:spcAft>
                  <a:buNone/>
                </a:pPr>
                <a:endParaRPr dirty="0"/>
              </a:p>
              <a:p>
                <a:pPr marL="0" marR="0" lvl="0" indent="0" algn="l" rtl="0">
                  <a:lnSpc>
                    <a:spcPct val="100000"/>
                  </a:lnSpc>
                  <a:spcBef>
                    <a:spcPts val="0"/>
                  </a:spcBef>
                  <a:spcAft>
                    <a:spcPts val="0"/>
                  </a:spcAft>
                  <a:buNone/>
                </a:pPr>
                <a:endParaRPr sz="1200" b="0" i="0" u="none" strike="noStrike" cap="none" dirty="0">
                  <a:solidFill>
                    <a:srgbClr val="333333"/>
                  </a:solidFill>
                  <a:latin typeface="Calibri"/>
                  <a:ea typeface="Calibri"/>
                  <a:cs typeface="Calibri"/>
                  <a:sym typeface="Calibri"/>
                </a:endParaRPr>
              </a:p>
            </p:txBody>
          </p:sp>
          <p:sp>
            <p:nvSpPr>
              <p:cNvPr id="120" name="Google Shape;120;p3"/>
              <p:cNvSpPr/>
              <p:nvPr/>
            </p:nvSpPr>
            <p:spPr>
              <a:xfrm>
                <a:off x="9773350" y="1618013"/>
                <a:ext cx="7637" cy="770"/>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a:solidFill>
                      <a:srgbClr val="666699"/>
                    </a:solidFill>
                    <a:latin typeface="Calibri"/>
                    <a:ea typeface="Calibri"/>
                    <a:cs typeface="Calibri"/>
                    <a:sym typeface="Calibri"/>
                  </a:rPr>
                  <a:t>5. MEJORA PROPUESTA :</a:t>
                </a:r>
                <a:endParaRPr/>
              </a:p>
              <a:p>
                <a:pPr marL="0" marR="0" lvl="0" indent="0" algn="l" rtl="0">
                  <a:lnSpc>
                    <a:spcPct val="100000"/>
                  </a:lnSpc>
                  <a:spcBef>
                    <a:spcPts val="0"/>
                  </a:spcBef>
                  <a:spcAft>
                    <a:spcPts val="0"/>
                  </a:spcAft>
                  <a:buNone/>
                </a:pPr>
                <a:endParaRPr sz="1100" b="1" i="0" u="none" strike="noStrike" cap="none">
                  <a:solidFill>
                    <a:srgbClr val="666699"/>
                  </a:solidFill>
                  <a:latin typeface="Calibri"/>
                  <a:ea typeface="Calibri"/>
                  <a:cs typeface="Calibri"/>
                  <a:sym typeface="Calibri"/>
                </a:endParaRPr>
              </a:p>
            </p:txBody>
          </p:sp>
        </p:grpSp>
        <p:grpSp>
          <p:nvGrpSpPr>
            <p:cNvPr id="121" name="Google Shape;121;p3"/>
            <p:cNvGrpSpPr/>
            <p:nvPr/>
          </p:nvGrpSpPr>
          <p:grpSpPr>
            <a:xfrm>
              <a:off x="5857583" y="1418386"/>
              <a:ext cx="10171898" cy="5471998"/>
              <a:chOff x="9801053" y="5341385"/>
              <a:chExt cx="16415" cy="8222"/>
            </a:xfrm>
          </p:grpSpPr>
          <p:sp>
            <p:nvSpPr>
              <p:cNvPr id="122" name="Google Shape;122;p3"/>
              <p:cNvSpPr/>
              <p:nvPr/>
            </p:nvSpPr>
            <p:spPr>
              <a:xfrm>
                <a:off x="9801053" y="5341960"/>
                <a:ext cx="16415" cy="7647"/>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8333"/>
                  </a:lnSpc>
                  <a:spcBef>
                    <a:spcPts val="0"/>
                  </a:spcBef>
                  <a:spcAft>
                    <a:spcPts val="0"/>
                  </a:spcAft>
                  <a:buNone/>
                </a:pPr>
                <a:r>
                  <a:rPr lang="es-ES" sz="1100" b="0" i="0" u="none" strike="noStrike" cap="none" dirty="0">
                    <a:solidFill>
                      <a:srgbClr val="333333"/>
                    </a:solidFill>
                    <a:latin typeface="Calibri"/>
                    <a:ea typeface="Calibri"/>
                    <a:cs typeface="Calibri"/>
                    <a:sym typeface="Calibri"/>
                  </a:rPr>
                  <a:t>¿Qué actividades serán requeridas para la implementación y quien será responsable de qué y cuándo</a:t>
                </a:r>
                <a:r>
                  <a:rPr lang="es-ES" sz="1100" b="0" i="0" u="none" strike="noStrike" cap="none" dirty="0" smtClean="0">
                    <a:solidFill>
                      <a:srgbClr val="333333"/>
                    </a:solidFill>
                    <a:latin typeface="Calibri"/>
                    <a:ea typeface="Calibri"/>
                    <a:cs typeface="Calibri"/>
                    <a:sym typeface="Calibri"/>
                  </a:rPr>
                  <a:t>? ¿</a:t>
                </a:r>
                <a:r>
                  <a:rPr lang="es-ES" sz="1100" b="0" i="0" u="none" strike="noStrike" cap="none" dirty="0">
                    <a:solidFill>
                      <a:srgbClr val="333333"/>
                    </a:solidFill>
                    <a:latin typeface="Calibri"/>
                    <a:ea typeface="Calibri"/>
                    <a:cs typeface="Calibri"/>
                    <a:sym typeface="Calibri"/>
                  </a:rPr>
                  <a:t>Cuáles son los indicadores de desempeño o progreso?  </a:t>
                </a:r>
                <a:endParaRPr lang="es-ES" sz="1100" b="0" i="0" u="none" strike="noStrike" cap="none" dirty="0" smtClean="0">
                  <a:solidFill>
                    <a:srgbClr val="333333"/>
                  </a:solidFill>
                  <a:latin typeface="Calibri"/>
                  <a:ea typeface="Calibri"/>
                  <a:cs typeface="Calibri"/>
                  <a:sym typeface="Calibri"/>
                </a:endParaRPr>
              </a:p>
              <a:p>
                <a:pPr algn="just"/>
                <a:r>
                  <a:rPr lang="es-ES_tradnl" sz="1100" dirty="0">
                    <a:latin typeface="Calibri" panose="020F0502020204030204" pitchFamily="34" charset="0"/>
                    <a:cs typeface="Calibri" panose="020F0502020204030204" pitchFamily="34" charset="0"/>
                  </a:rPr>
                  <a:t>Actividades:</a:t>
                </a:r>
                <a:endParaRPr lang="es-MX" sz="1100" dirty="0">
                  <a:latin typeface="Calibri" panose="020F0502020204030204" pitchFamily="34" charset="0"/>
                  <a:cs typeface="Calibri" panose="020F0502020204030204" pitchFamily="34" charset="0"/>
                </a:endParaRPr>
              </a:p>
              <a:p>
                <a:pPr algn="just"/>
                <a:r>
                  <a:rPr lang="es-ES_tradnl" sz="1100" dirty="0" smtClean="0">
                    <a:latin typeface="Calibri" panose="020F0502020204030204" pitchFamily="34" charset="0"/>
                    <a:cs typeface="Calibri" panose="020F0502020204030204" pitchFamily="34" charset="0"/>
                  </a:rPr>
                  <a:t>-Organizar </a:t>
                </a:r>
                <a:r>
                  <a:rPr lang="es-ES_tradnl" sz="1100" dirty="0">
                    <a:latin typeface="Calibri" panose="020F0502020204030204" pitchFamily="34" charset="0"/>
                    <a:cs typeface="Calibri" panose="020F0502020204030204" pitchFamily="34" charset="0"/>
                  </a:rPr>
                  <a:t>sesiones de </a:t>
                </a:r>
                <a:r>
                  <a:rPr lang="es-ES_tradnl" sz="1100" dirty="0" err="1">
                    <a:latin typeface="Calibri" panose="020F0502020204030204" pitchFamily="34" charset="0"/>
                    <a:cs typeface="Calibri" panose="020F0502020204030204" pitchFamily="34" charset="0"/>
                  </a:rPr>
                  <a:t>capacitacion</a:t>
                </a:r>
                <a:r>
                  <a:rPr lang="es-ES_tradnl" sz="1100" dirty="0">
                    <a:latin typeface="Calibri" panose="020F0502020204030204" pitchFamily="34" charset="0"/>
                    <a:cs typeface="Calibri" panose="020F0502020204030204" pitchFamily="34" charset="0"/>
                  </a:rPr>
                  <a:t>.</a:t>
                </a:r>
                <a:endParaRPr lang="es-MX" sz="1100" dirty="0">
                  <a:latin typeface="Calibri" panose="020F0502020204030204" pitchFamily="34" charset="0"/>
                  <a:cs typeface="Calibri" panose="020F0502020204030204" pitchFamily="34" charset="0"/>
                </a:endParaRPr>
              </a:p>
              <a:p>
                <a:pPr algn="just"/>
                <a:r>
                  <a:rPr lang="es-ES_tradnl" sz="1100" dirty="0" smtClean="0">
                    <a:latin typeface="Calibri" panose="020F0502020204030204" pitchFamily="34" charset="0"/>
                    <a:cs typeface="Calibri" panose="020F0502020204030204" pitchFamily="34" charset="0"/>
                  </a:rPr>
                  <a:t>-</a:t>
                </a:r>
                <a:r>
                  <a:rPr lang="es-ES_tradnl" sz="1100" dirty="0">
                    <a:latin typeface="Calibri" panose="020F0502020204030204" pitchFamily="34" charset="0"/>
                    <a:cs typeface="Calibri" panose="020F0502020204030204" pitchFamily="34" charset="0"/>
                  </a:rPr>
                  <a:t>Implementar un sistema de </a:t>
                </a:r>
                <a:r>
                  <a:rPr lang="es-ES_tradnl" sz="1100" dirty="0" err="1">
                    <a:latin typeface="Calibri" panose="020F0502020204030204" pitchFamily="34" charset="0"/>
                    <a:cs typeface="Calibri" panose="020F0502020204030204" pitchFamily="34" charset="0"/>
                  </a:rPr>
                  <a:t>revision</a:t>
                </a:r>
                <a:r>
                  <a:rPr lang="es-ES_tradnl" sz="1100" dirty="0">
                    <a:latin typeface="Calibri" panose="020F0502020204030204" pitchFamily="34" charset="0"/>
                    <a:cs typeface="Calibri" panose="020F0502020204030204" pitchFamily="34" charset="0"/>
                  </a:rPr>
                  <a:t> de </a:t>
                </a:r>
                <a:r>
                  <a:rPr lang="es-ES_tradnl" sz="1100" dirty="0" err="1">
                    <a:latin typeface="Calibri" panose="020F0502020204030204" pitchFamily="34" charset="0"/>
                    <a:cs typeface="Calibri" panose="020F0502020204030204" pitchFamily="34" charset="0"/>
                  </a:rPr>
                  <a:t>codigo</a:t>
                </a:r>
                <a:r>
                  <a:rPr lang="es-ES_tradnl" sz="1100" dirty="0">
                    <a:latin typeface="Calibri" panose="020F0502020204030204" pitchFamily="34" charset="0"/>
                    <a:cs typeface="Calibri" panose="020F0502020204030204" pitchFamily="34" charset="0"/>
                  </a:rPr>
                  <a:t> para asegurar el cumplimiento de las practicas.</a:t>
                </a:r>
                <a:endParaRPr lang="es-MX" sz="1100" dirty="0">
                  <a:latin typeface="Calibri" panose="020F0502020204030204" pitchFamily="34" charset="0"/>
                  <a:cs typeface="Calibri" panose="020F0502020204030204" pitchFamily="34" charset="0"/>
                </a:endParaRPr>
              </a:p>
              <a:p>
                <a:pPr algn="just"/>
                <a:r>
                  <a:rPr lang="es-ES_tradnl" sz="1100" dirty="0">
                    <a:latin typeface="Calibri" panose="020F0502020204030204" pitchFamily="34" charset="0"/>
                    <a:cs typeface="Calibri" panose="020F0502020204030204" pitchFamily="34" charset="0"/>
                  </a:rPr>
                  <a:t>Responsables:</a:t>
                </a:r>
                <a:endParaRPr lang="es-MX" sz="1100" dirty="0">
                  <a:latin typeface="Calibri" panose="020F0502020204030204" pitchFamily="34" charset="0"/>
                  <a:cs typeface="Calibri" panose="020F0502020204030204" pitchFamily="34" charset="0"/>
                </a:endParaRPr>
              </a:p>
              <a:p>
                <a:pPr algn="just"/>
                <a:r>
                  <a:rPr lang="es-ES_tradnl" sz="1100" dirty="0">
                    <a:latin typeface="Calibri" panose="020F0502020204030204" pitchFamily="34" charset="0"/>
                    <a:cs typeface="Calibri" panose="020F0502020204030204" pitchFamily="34" charset="0"/>
                  </a:rPr>
                  <a:t>-El Profesor/Coach del grupo coordinara la </a:t>
                </a:r>
                <a:r>
                  <a:rPr lang="es-ES_tradnl" sz="1100" dirty="0" err="1">
                    <a:latin typeface="Calibri" panose="020F0502020204030204" pitchFamily="34" charset="0"/>
                    <a:cs typeface="Calibri" panose="020F0502020204030204" pitchFamily="34" charset="0"/>
                  </a:rPr>
                  <a:t>capacitacion</a:t>
                </a:r>
                <a:r>
                  <a:rPr lang="es-ES_tradnl" sz="1100" dirty="0">
                    <a:latin typeface="Calibri" panose="020F0502020204030204" pitchFamily="34" charset="0"/>
                    <a:cs typeface="Calibri" panose="020F0502020204030204" pitchFamily="34" charset="0"/>
                  </a:rPr>
                  <a:t>, el jefe de grupo supervisara el cumplimiento y apoyara al  grupo.</a:t>
                </a:r>
                <a:endParaRPr lang="es-MX" sz="1100" dirty="0">
                  <a:latin typeface="Calibri" panose="020F0502020204030204" pitchFamily="34" charset="0"/>
                  <a:cs typeface="Calibri" panose="020F0502020204030204" pitchFamily="34" charset="0"/>
                </a:endParaRPr>
              </a:p>
              <a:p>
                <a:pPr algn="just"/>
                <a:r>
                  <a:rPr lang="es-ES_tradnl" sz="1100" dirty="0" smtClean="0">
                    <a:latin typeface="Calibri" panose="020F0502020204030204" pitchFamily="34" charset="0"/>
                    <a:cs typeface="Calibri" panose="020F0502020204030204" pitchFamily="34" charset="0"/>
                  </a:rPr>
                  <a:t>Indicadores </a:t>
                </a:r>
                <a:r>
                  <a:rPr lang="es-ES_tradnl" sz="1100" dirty="0">
                    <a:latin typeface="Calibri" panose="020F0502020204030204" pitchFamily="34" charset="0"/>
                    <a:cs typeface="Calibri" panose="020F0502020204030204" pitchFamily="34" charset="0"/>
                  </a:rPr>
                  <a:t>De Desempeño:</a:t>
                </a:r>
                <a:endParaRPr lang="es-MX" sz="1100" dirty="0">
                  <a:latin typeface="Calibri" panose="020F0502020204030204" pitchFamily="34" charset="0"/>
                  <a:cs typeface="Calibri" panose="020F0502020204030204" pitchFamily="34" charset="0"/>
                </a:endParaRPr>
              </a:p>
              <a:p>
                <a:pPr algn="just"/>
                <a:r>
                  <a:rPr lang="es-ES_tradnl" sz="1100" dirty="0" smtClean="0">
                    <a:latin typeface="Calibri" panose="020F0502020204030204" pitchFamily="34" charset="0"/>
                    <a:cs typeface="Calibri" panose="020F0502020204030204" pitchFamily="34" charset="0"/>
                  </a:rPr>
                  <a:t>-</a:t>
                </a:r>
                <a:r>
                  <a:rPr lang="es-MX" sz="1100" dirty="0">
                    <a:latin typeface="Calibri" panose="020F0502020204030204" pitchFamily="34" charset="0"/>
                    <a:cs typeface="Calibri" panose="020F0502020204030204" pitchFamily="34" charset="0"/>
                  </a:rPr>
                  <a:t>100 % del cumplimiento al programa de </a:t>
                </a:r>
                <a:r>
                  <a:rPr lang="es-MX" sz="1100" dirty="0" smtClean="0">
                    <a:latin typeface="Calibri" panose="020F0502020204030204" pitchFamily="34" charset="0"/>
                    <a:cs typeface="Calibri" panose="020F0502020204030204" pitchFamily="34" charset="0"/>
                  </a:rPr>
                  <a:t>capacitación.</a:t>
                </a:r>
              </a:p>
              <a:p>
                <a:pPr algn="just"/>
                <a:r>
                  <a:rPr lang="es-ES_tradnl" sz="1100" dirty="0" smtClean="0">
                    <a:latin typeface="Calibri" panose="020F0502020204030204" pitchFamily="34" charset="0"/>
                    <a:cs typeface="Calibri" panose="020F0502020204030204" pitchFamily="34" charset="0"/>
                  </a:rPr>
                  <a:t>-</a:t>
                </a:r>
                <a:r>
                  <a:rPr lang="es-MX" sz="1100" dirty="0">
                    <a:latin typeface="Calibri" panose="020F0502020204030204" pitchFamily="34" charset="0"/>
                    <a:cs typeface="Calibri" panose="020F0502020204030204" pitchFamily="34" charset="0"/>
                  </a:rPr>
                  <a:t>Cumplir con la </a:t>
                </a:r>
                <a:r>
                  <a:rPr lang="es-MX" sz="1100" dirty="0" err="1">
                    <a:latin typeface="Calibri" panose="020F0502020204030204" pitchFamily="34" charset="0"/>
                    <a:cs typeface="Calibri" panose="020F0502020204030204" pitchFamily="34" charset="0"/>
                  </a:rPr>
                  <a:t>rubrica</a:t>
                </a:r>
                <a:r>
                  <a:rPr lang="es-MX" sz="1100" dirty="0">
                    <a:latin typeface="Calibri" panose="020F0502020204030204" pitchFamily="34" charset="0"/>
                    <a:cs typeface="Calibri" panose="020F0502020204030204" pitchFamily="34" charset="0"/>
                  </a:rPr>
                  <a:t> establecida por el profesor </a:t>
                </a:r>
                <a:r>
                  <a:rPr lang="es-MX" sz="1100" dirty="0" smtClean="0">
                    <a:latin typeface="Calibri" panose="020F0502020204030204" pitchFamily="34" charset="0"/>
                    <a:cs typeface="Calibri" panose="020F0502020204030204" pitchFamily="34" charset="0"/>
                  </a:rPr>
                  <a:t>como: 10% Asistencia, 20</a:t>
                </a:r>
                <a:r>
                  <a:rPr lang="es-MX" sz="1100" dirty="0">
                    <a:latin typeface="Calibri" panose="020F0502020204030204" pitchFamily="34" charset="0"/>
                    <a:cs typeface="Calibri" panose="020F0502020204030204" pitchFamily="34" charset="0"/>
                  </a:rPr>
                  <a:t>% Asistencia,70%, </a:t>
                </a:r>
                <a:r>
                  <a:rPr lang="es-MX" sz="1100" dirty="0" err="1">
                    <a:latin typeface="Calibri" panose="020F0502020204030204" pitchFamily="34" charset="0"/>
                    <a:cs typeface="Calibri" panose="020F0502020204030204" pitchFamily="34" charset="0"/>
                  </a:rPr>
                  <a:t>evaluacion</a:t>
                </a:r>
                <a:r>
                  <a:rPr lang="es-MX" sz="1100" dirty="0">
                    <a:latin typeface="Calibri" panose="020F0502020204030204" pitchFamily="34" charset="0"/>
                    <a:cs typeface="Calibri" panose="020F0502020204030204" pitchFamily="34" charset="0"/>
                  </a:rPr>
                  <a:t>/unidad.</a:t>
                </a:r>
                <a:endParaRPr lang="es-ES_tradnl" sz="1100" dirty="0">
                  <a:solidFill>
                    <a:srgbClr val="333333"/>
                  </a:solidFill>
                  <a:latin typeface="Calibri" panose="020F0502020204030204" pitchFamily="34" charset="0"/>
                  <a:cs typeface="Calibri" panose="020F0502020204030204" pitchFamily="34" charset="0"/>
                </a:endParaRPr>
              </a:p>
              <a:p>
                <a:pPr marL="0" marR="0" lvl="0" indent="0" algn="just" rtl="0">
                  <a:lnSpc>
                    <a:spcPct val="108333"/>
                  </a:lnSpc>
                  <a:spcBef>
                    <a:spcPts val="0"/>
                  </a:spcBef>
                  <a:spcAft>
                    <a:spcPts val="0"/>
                  </a:spcAft>
                  <a:buNone/>
                </a:pPr>
                <a:endParaRPr sz="1100" dirty="0">
                  <a:latin typeface="Calibri" panose="020F0502020204030204" pitchFamily="34" charset="0"/>
                  <a:cs typeface="Calibri" panose="020F0502020204030204" pitchFamily="34" charset="0"/>
                </a:endParaRPr>
              </a:p>
              <a:p>
                <a:pPr marL="0" marR="0" lvl="0" indent="0" algn="just" rtl="0">
                  <a:lnSpc>
                    <a:spcPct val="100000"/>
                  </a:lnSpc>
                  <a:spcBef>
                    <a:spcPts val="0"/>
                  </a:spcBef>
                  <a:spcAft>
                    <a:spcPts val="0"/>
                  </a:spcAft>
                  <a:buNone/>
                </a:pPr>
                <a:endParaRPr sz="1200" b="0" i="0" u="none" strike="noStrike" cap="none" dirty="0">
                  <a:solidFill>
                    <a:srgbClr val="333333"/>
                  </a:solidFill>
                  <a:latin typeface="Calibri"/>
                  <a:ea typeface="Calibri"/>
                  <a:cs typeface="Calibri"/>
                  <a:sym typeface="Calibri"/>
                </a:endParaRPr>
              </a:p>
            </p:txBody>
          </p:sp>
          <p:sp>
            <p:nvSpPr>
              <p:cNvPr id="123" name="Google Shape;123;p3"/>
              <p:cNvSpPr/>
              <p:nvPr/>
            </p:nvSpPr>
            <p:spPr>
              <a:xfrm>
                <a:off x="9801878" y="5341385"/>
                <a:ext cx="7990" cy="726"/>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dirty="0">
                    <a:solidFill>
                      <a:srgbClr val="666699"/>
                    </a:solidFill>
                    <a:latin typeface="Calibri"/>
                    <a:ea typeface="Calibri"/>
                    <a:cs typeface="Calibri"/>
                    <a:sym typeface="Calibri"/>
                  </a:rPr>
                  <a:t>6. PLAN (BENEFICIOS ESPERADOS Y RECURSOS) :</a:t>
                </a:r>
                <a:endParaRPr dirty="0"/>
              </a:p>
              <a:p>
                <a:pPr marL="0" marR="0" lvl="0" indent="0" algn="l" rtl="0">
                  <a:lnSpc>
                    <a:spcPct val="100000"/>
                  </a:lnSpc>
                  <a:spcBef>
                    <a:spcPts val="0"/>
                  </a:spcBef>
                  <a:spcAft>
                    <a:spcPts val="0"/>
                  </a:spcAft>
                  <a:buNone/>
                </a:pPr>
                <a:endParaRPr sz="1100" b="1" i="0" u="none" strike="noStrike" cap="none" dirty="0">
                  <a:solidFill>
                    <a:srgbClr val="666699"/>
                  </a:solidFill>
                  <a:latin typeface="Calibri"/>
                  <a:ea typeface="Calibri"/>
                  <a:cs typeface="Calibri"/>
                  <a:sym typeface="Calibri"/>
                </a:endParaRPr>
              </a:p>
            </p:txBody>
          </p:sp>
        </p:grpSp>
        <p:grpSp>
          <p:nvGrpSpPr>
            <p:cNvPr id="124" name="Google Shape;124;p3"/>
            <p:cNvGrpSpPr/>
            <p:nvPr/>
          </p:nvGrpSpPr>
          <p:grpSpPr>
            <a:xfrm>
              <a:off x="5857769" y="6716076"/>
              <a:ext cx="10134098" cy="3767792"/>
              <a:chOff x="9810563" y="9042670"/>
              <a:chExt cx="16354" cy="5677"/>
            </a:xfrm>
          </p:grpSpPr>
          <p:sp>
            <p:nvSpPr>
              <p:cNvPr id="125" name="Google Shape;125;p3"/>
              <p:cNvSpPr/>
              <p:nvPr/>
            </p:nvSpPr>
            <p:spPr>
              <a:xfrm>
                <a:off x="9810563" y="9043278"/>
                <a:ext cx="16354" cy="5069"/>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8333"/>
                  </a:lnSpc>
                  <a:spcBef>
                    <a:spcPts val="0"/>
                  </a:spcBef>
                  <a:spcAft>
                    <a:spcPts val="0"/>
                  </a:spcAft>
                  <a:buNone/>
                </a:pPr>
                <a:r>
                  <a:rPr lang="es-ES" sz="1200" b="0" i="0" u="none" strike="noStrike" cap="none" dirty="0">
                    <a:solidFill>
                      <a:srgbClr val="333333"/>
                    </a:solidFill>
                    <a:latin typeface="Calibri"/>
                    <a:ea typeface="Calibri"/>
                    <a:cs typeface="Calibri"/>
                    <a:sym typeface="Calibri"/>
                  </a:rPr>
                  <a:t>¿Qué problemas pueden ser anticipados</a:t>
                </a:r>
                <a:r>
                  <a:rPr lang="es-ES" sz="1200" b="0" i="0" u="none" strike="noStrike" cap="none" dirty="0" smtClean="0">
                    <a:solidFill>
                      <a:srgbClr val="333333"/>
                    </a:solidFill>
                    <a:latin typeface="Calibri"/>
                    <a:ea typeface="Calibri"/>
                    <a:cs typeface="Calibri"/>
                    <a:sym typeface="Calibri"/>
                  </a:rPr>
                  <a:t>?,  Asegurar </a:t>
                </a:r>
                <a:r>
                  <a:rPr lang="es-ES" sz="1200" b="0" i="0" u="none" strike="noStrike" cap="none" dirty="0">
                    <a:solidFill>
                      <a:srgbClr val="333333"/>
                    </a:solidFill>
                    <a:latin typeface="Calibri"/>
                    <a:ea typeface="Calibri"/>
                    <a:cs typeface="Calibri"/>
                    <a:sym typeface="Calibri"/>
                  </a:rPr>
                  <a:t>el proceso </a:t>
                </a:r>
                <a:r>
                  <a:rPr lang="es-ES" sz="1200" b="0" i="0" u="none" strike="noStrike" cap="none" dirty="0" smtClean="0">
                    <a:solidFill>
                      <a:srgbClr val="333333"/>
                    </a:solidFill>
                    <a:latin typeface="Calibri"/>
                    <a:ea typeface="Calibri"/>
                    <a:cs typeface="Calibri"/>
                    <a:sym typeface="Calibri"/>
                  </a:rPr>
                  <a:t>PDCA, Capturar </a:t>
                </a:r>
                <a:r>
                  <a:rPr lang="es-ES" sz="1200" b="0" i="0" u="none" strike="noStrike" cap="none" dirty="0">
                    <a:solidFill>
                      <a:srgbClr val="333333"/>
                    </a:solidFill>
                    <a:latin typeface="Calibri"/>
                    <a:ea typeface="Calibri"/>
                    <a:cs typeface="Calibri"/>
                    <a:sym typeface="Calibri"/>
                  </a:rPr>
                  <a:t>y compartir lo aprendido</a:t>
                </a:r>
                <a:r>
                  <a:rPr lang="es-ES" sz="1200" b="0" i="0" u="none" strike="noStrike" cap="none" dirty="0" smtClean="0">
                    <a:solidFill>
                      <a:srgbClr val="333333"/>
                    </a:solidFill>
                    <a:latin typeface="Calibri"/>
                    <a:ea typeface="Calibri"/>
                    <a:cs typeface="Calibri"/>
                    <a:sym typeface="Calibri"/>
                  </a:rPr>
                  <a:t>.</a:t>
                </a:r>
              </a:p>
              <a:p>
                <a:pPr lvl="0">
                  <a:lnSpc>
                    <a:spcPct val="108333"/>
                  </a:lnSpc>
                </a:pPr>
                <a:r>
                  <a:rPr lang="es-MX" sz="1100" dirty="0">
                    <a:latin typeface="Calibri" panose="020F0502020204030204" pitchFamily="34" charset="0"/>
                    <a:cs typeface="Calibri" panose="020F0502020204030204" pitchFamily="34" charset="0"/>
                  </a:rPr>
                  <a:t>-Problemas Anticipados: Algunos </a:t>
                </a:r>
                <a:r>
                  <a:rPr lang="es-MX" sz="1100" dirty="0" err="1">
                    <a:latin typeface="Calibri" panose="020F0502020204030204" pitchFamily="34" charset="0"/>
                    <a:cs typeface="Calibri" panose="020F0502020204030204" pitchFamily="34" charset="0"/>
                  </a:rPr>
                  <a:t>mienbros</a:t>
                </a:r>
                <a:r>
                  <a:rPr lang="es-MX" sz="1100" dirty="0">
                    <a:latin typeface="Calibri" panose="020F0502020204030204" pitchFamily="34" charset="0"/>
                    <a:cs typeface="Calibri" panose="020F0502020204030204" pitchFamily="34" charset="0"/>
                  </a:rPr>
                  <a:t> </a:t>
                </a:r>
                <a:r>
                  <a:rPr lang="es-MX" sz="1100" dirty="0" err="1">
                    <a:latin typeface="Calibri" panose="020F0502020204030204" pitchFamily="34" charset="0"/>
                    <a:cs typeface="Calibri" panose="020F0502020204030204" pitchFamily="34" charset="0"/>
                  </a:rPr>
                  <a:t>podrian</a:t>
                </a:r>
                <a:r>
                  <a:rPr lang="es-MX" sz="1100" dirty="0">
                    <a:latin typeface="Calibri" panose="020F0502020204030204" pitchFamily="34" charset="0"/>
                    <a:cs typeface="Calibri" panose="020F0502020204030204" pitchFamily="34" charset="0"/>
                  </a:rPr>
                  <a:t> seguir teniendo dificultades o </a:t>
                </a:r>
                <a:r>
                  <a:rPr lang="es-MX" sz="1100" dirty="0" err="1">
                    <a:latin typeface="Calibri" panose="020F0502020204030204" pitchFamily="34" charset="0"/>
                    <a:cs typeface="Calibri" panose="020F0502020204030204" pitchFamily="34" charset="0"/>
                  </a:rPr>
                  <a:t>podria</a:t>
                </a:r>
                <a:r>
                  <a:rPr lang="es-MX" sz="1100" dirty="0">
                    <a:latin typeface="Calibri" panose="020F0502020204030204" pitchFamily="34" charset="0"/>
                    <a:cs typeface="Calibri" panose="020F0502020204030204" pitchFamily="34" charset="0"/>
                  </a:rPr>
                  <a:t> ser necesario realizar sesiones de seguimiento fuera del horario de clase/trabajo.</a:t>
                </a:r>
              </a:p>
              <a:p>
                <a:pPr lvl="0">
                  <a:lnSpc>
                    <a:spcPct val="108333"/>
                  </a:lnSpc>
                </a:pPr>
                <a:r>
                  <a:rPr lang="es-MX" sz="1100" dirty="0">
                    <a:latin typeface="Calibri" panose="020F0502020204030204" pitchFamily="34" charset="0"/>
                    <a:cs typeface="Calibri" panose="020F0502020204030204" pitchFamily="34" charset="0"/>
                  </a:rPr>
                  <a:t>-</a:t>
                </a:r>
                <a:r>
                  <a:rPr lang="es-MX" sz="1100" dirty="0" err="1">
                    <a:latin typeface="Calibri" panose="020F0502020204030204" pitchFamily="34" charset="0"/>
                    <a:cs typeface="Calibri" panose="020F0502020204030204" pitchFamily="34" charset="0"/>
                  </a:rPr>
                  <a:t>Control:Realizar</a:t>
                </a:r>
                <a:r>
                  <a:rPr lang="es-MX" sz="1100" dirty="0">
                    <a:latin typeface="Calibri" panose="020F0502020204030204" pitchFamily="34" charset="0"/>
                    <a:cs typeface="Calibri" panose="020F0502020204030204" pitchFamily="34" charset="0"/>
                  </a:rPr>
                  <a:t> reuniones semanales para discutir avances y </a:t>
                </a:r>
                <a:r>
                  <a:rPr lang="es-MX" sz="1100" dirty="0" err="1">
                    <a:latin typeface="Calibri" panose="020F0502020204030204" pitchFamily="34" charset="0"/>
                    <a:cs typeface="Calibri" panose="020F0502020204030204" pitchFamily="34" charset="0"/>
                  </a:rPr>
                  <a:t>desafios</a:t>
                </a:r>
                <a:r>
                  <a:rPr lang="es-MX" sz="1100" dirty="0">
                    <a:latin typeface="Calibri" panose="020F0502020204030204" pitchFamily="34" charset="0"/>
                    <a:cs typeface="Calibri" panose="020F0502020204030204" pitchFamily="34" charset="0"/>
                  </a:rPr>
                  <a:t>, y ajustes en la </a:t>
                </a:r>
                <a:r>
                  <a:rPr lang="es-MX" sz="1100" dirty="0" err="1">
                    <a:latin typeface="Calibri" panose="020F0502020204030204" pitchFamily="34" charset="0"/>
                    <a:cs typeface="Calibri" panose="020F0502020204030204" pitchFamily="34" charset="0"/>
                  </a:rPr>
                  <a:t>capacitacion</a:t>
                </a:r>
                <a:r>
                  <a:rPr lang="es-MX" sz="1100" dirty="0">
                    <a:latin typeface="Calibri" panose="020F0502020204030204" pitchFamily="34" charset="0"/>
                    <a:cs typeface="Calibri" panose="020F0502020204030204" pitchFamily="34" charset="0"/>
                  </a:rPr>
                  <a:t> si es necesario. Compartir </a:t>
                </a:r>
                <a:r>
                  <a:rPr lang="es-MX" sz="1100" dirty="0" err="1">
                    <a:latin typeface="Calibri" panose="020F0502020204030204" pitchFamily="34" charset="0"/>
                    <a:cs typeface="Calibri" panose="020F0502020204030204" pitchFamily="34" charset="0"/>
                  </a:rPr>
                  <a:t>documentacion</a:t>
                </a:r>
                <a:r>
                  <a:rPr lang="es-MX" sz="1100" dirty="0">
                    <a:latin typeface="Calibri" panose="020F0502020204030204" pitchFamily="34" charset="0"/>
                    <a:cs typeface="Calibri" panose="020F0502020204030204" pitchFamily="34" charset="0"/>
                  </a:rPr>
                  <a:t> y recursos </a:t>
                </a:r>
                <a:r>
                  <a:rPr lang="es-MX" sz="1100" dirty="0" err="1">
                    <a:latin typeface="Calibri" panose="020F0502020204030204" pitchFamily="34" charset="0"/>
                    <a:cs typeface="Calibri" panose="020F0502020204030204" pitchFamily="34" charset="0"/>
                  </a:rPr>
                  <a:t>utiles</a:t>
                </a:r>
                <a:r>
                  <a:rPr lang="es-MX" sz="1100" dirty="0">
                    <a:latin typeface="Calibri" panose="020F0502020204030204" pitchFamily="34" charset="0"/>
                    <a:cs typeface="Calibri" panose="020F0502020204030204" pitchFamily="34" charset="0"/>
                  </a:rPr>
                  <a:t> en un </a:t>
                </a:r>
                <a:r>
                  <a:rPr lang="es-MX" sz="1100" dirty="0" err="1">
                    <a:latin typeface="Calibri" panose="020F0502020204030204" pitchFamily="34" charset="0"/>
                    <a:cs typeface="Calibri" panose="020F0502020204030204" pitchFamily="34" charset="0"/>
                  </a:rPr>
                  <a:t>espacion</a:t>
                </a:r>
                <a:r>
                  <a:rPr lang="es-MX" sz="1100" dirty="0">
                    <a:latin typeface="Calibri" panose="020F0502020204030204" pitchFamily="34" charset="0"/>
                    <a:cs typeface="Calibri" panose="020F0502020204030204" pitchFamily="34" charset="0"/>
                  </a:rPr>
                  <a:t> </a:t>
                </a:r>
                <a:r>
                  <a:rPr lang="es-MX" sz="1100" dirty="0" err="1">
                    <a:latin typeface="Calibri" panose="020F0502020204030204" pitchFamily="34" charset="0"/>
                    <a:cs typeface="Calibri" panose="020F0502020204030204" pitchFamily="34" charset="0"/>
                  </a:rPr>
                  <a:t>comun</a:t>
                </a:r>
                <a:r>
                  <a:rPr lang="es-MX" sz="1100" dirty="0">
                    <a:latin typeface="Calibri" panose="020F0502020204030204" pitchFamily="34" charset="0"/>
                    <a:cs typeface="Calibri" panose="020F0502020204030204" pitchFamily="34" charset="0"/>
                  </a:rPr>
                  <a:t> (como un repositorio de </a:t>
                </a:r>
                <a:r>
                  <a:rPr lang="es-MX" sz="1100" dirty="0" err="1">
                    <a:latin typeface="Calibri" panose="020F0502020204030204" pitchFamily="34" charset="0"/>
                    <a:cs typeface="Calibri" panose="020F0502020204030204" pitchFamily="34" charset="0"/>
                  </a:rPr>
                  <a:t>GitHub</a:t>
                </a:r>
                <a:r>
                  <a:rPr lang="es-MX" sz="1100" dirty="0">
                    <a:latin typeface="Calibri" panose="020F0502020204030204" pitchFamily="34" charset="0"/>
                    <a:cs typeface="Calibri" panose="020F0502020204030204" pitchFamily="34" charset="0"/>
                  </a:rPr>
                  <a:t> de aprendizaje) para una futura consulta.</a:t>
                </a:r>
              </a:p>
              <a:p>
                <a:pPr marL="0" marR="0" lvl="0" indent="0" algn="l" rtl="0">
                  <a:lnSpc>
                    <a:spcPct val="108333"/>
                  </a:lnSpc>
                  <a:spcBef>
                    <a:spcPts val="0"/>
                  </a:spcBef>
                  <a:spcAft>
                    <a:spcPts val="0"/>
                  </a:spcAft>
                  <a:buNone/>
                </a:pPr>
                <a:endParaRPr dirty="0" smtClean="0"/>
              </a:p>
              <a:p>
                <a:pPr marL="0" marR="0" lvl="0" indent="0" algn="l" rtl="0">
                  <a:lnSpc>
                    <a:spcPct val="108333"/>
                  </a:lnSpc>
                  <a:spcBef>
                    <a:spcPts val="0"/>
                  </a:spcBef>
                  <a:spcAft>
                    <a:spcPts val="0"/>
                  </a:spcAft>
                  <a:buNone/>
                </a:pPr>
                <a:endParaRPr sz="1200" b="0" i="0" u="none" strike="noStrike" cap="none" dirty="0">
                  <a:solidFill>
                    <a:srgbClr val="333333"/>
                  </a:solidFill>
                  <a:latin typeface="Calibri"/>
                  <a:ea typeface="Calibri"/>
                  <a:cs typeface="Calibri"/>
                  <a:sym typeface="Calibri"/>
                </a:endParaRPr>
              </a:p>
              <a:p>
                <a:pPr marL="0" marR="0" lvl="0" indent="0" algn="l" rtl="0">
                  <a:lnSpc>
                    <a:spcPct val="100000"/>
                  </a:lnSpc>
                  <a:spcBef>
                    <a:spcPts val="0"/>
                  </a:spcBef>
                  <a:spcAft>
                    <a:spcPts val="0"/>
                  </a:spcAft>
                  <a:buNone/>
                </a:pPr>
                <a:endParaRPr sz="1200" b="0" i="0" u="none" strike="noStrike" cap="none" dirty="0">
                  <a:solidFill>
                    <a:srgbClr val="333333"/>
                  </a:solidFill>
                  <a:latin typeface="Calibri"/>
                  <a:ea typeface="Calibri"/>
                  <a:cs typeface="Calibri"/>
                  <a:sym typeface="Calibri"/>
                </a:endParaRPr>
              </a:p>
            </p:txBody>
          </p:sp>
          <p:sp>
            <p:nvSpPr>
              <p:cNvPr id="126" name="Google Shape;126;p3"/>
              <p:cNvSpPr/>
              <p:nvPr/>
            </p:nvSpPr>
            <p:spPr>
              <a:xfrm>
                <a:off x="9811389" y="9042670"/>
                <a:ext cx="7637" cy="811"/>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9090"/>
                  </a:lnSpc>
                  <a:spcBef>
                    <a:spcPts val="0"/>
                  </a:spcBef>
                  <a:spcAft>
                    <a:spcPts val="0"/>
                  </a:spcAft>
                  <a:buNone/>
                </a:pPr>
                <a:r>
                  <a:rPr lang="es-ES" sz="1100" b="1" i="0" u="none" strike="noStrike" cap="none">
                    <a:solidFill>
                      <a:srgbClr val="666699"/>
                    </a:solidFill>
                    <a:latin typeface="Calibri"/>
                    <a:ea typeface="Calibri"/>
                    <a:cs typeface="Calibri"/>
                    <a:sym typeface="Calibri"/>
                  </a:rPr>
                  <a:t>7. SEGUIMIENTO (CONTROL) :</a:t>
                </a:r>
                <a:endParaRPr/>
              </a:p>
              <a:p>
                <a:pPr marL="0" marR="0" lvl="0" indent="0" algn="l" rtl="0">
                  <a:lnSpc>
                    <a:spcPct val="109090"/>
                  </a:lnSpc>
                  <a:spcBef>
                    <a:spcPts val="0"/>
                  </a:spcBef>
                  <a:spcAft>
                    <a:spcPts val="0"/>
                  </a:spcAft>
                  <a:buNone/>
                </a:pPr>
                <a:endParaRPr sz="1100" b="1" i="0" u="none" strike="noStrike" cap="none">
                  <a:solidFill>
                    <a:srgbClr val="666699"/>
                  </a:solidFill>
                  <a:latin typeface="Calibri"/>
                  <a:ea typeface="Calibri"/>
                  <a:cs typeface="Calibri"/>
                  <a:sym typeface="Calibri"/>
                </a:endParaRPr>
              </a:p>
            </p:txBody>
          </p:sp>
        </p:grpSp>
        <p:grpSp>
          <p:nvGrpSpPr>
            <p:cNvPr id="127" name="Google Shape;127;p3"/>
            <p:cNvGrpSpPr/>
            <p:nvPr/>
          </p:nvGrpSpPr>
          <p:grpSpPr>
            <a:xfrm>
              <a:off x="-3183352" y="3494015"/>
              <a:ext cx="8895793" cy="3413293"/>
              <a:chOff x="1094" y="5934169"/>
              <a:chExt cx="14880" cy="5151"/>
            </a:xfrm>
          </p:grpSpPr>
          <p:sp>
            <p:nvSpPr>
              <p:cNvPr id="128" name="Google Shape;128;p3"/>
              <p:cNvSpPr/>
              <p:nvPr/>
            </p:nvSpPr>
            <p:spPr>
              <a:xfrm>
                <a:off x="1094" y="5934908"/>
                <a:ext cx="14880" cy="4412"/>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lvl="0" algn="just"/>
                <a:r>
                  <a:rPr lang="es-ES" sz="1100" b="0" i="0" u="none" strike="noStrike" cap="none" dirty="0" smtClean="0">
                    <a:solidFill>
                      <a:schemeClr val="tx1"/>
                    </a:solidFill>
                    <a:latin typeface="Calibri"/>
                    <a:ea typeface="Calibri"/>
                    <a:cs typeface="Calibri"/>
                    <a:sym typeface="Calibri"/>
                  </a:rPr>
                  <a:t>¿Qué resultados específicos se requieren? </a:t>
                </a:r>
                <a:r>
                  <a:rPr lang="es-MX" sz="1100" dirty="0">
                    <a:solidFill>
                      <a:schemeClr val="tx1"/>
                    </a:solidFill>
                    <a:latin typeface="Calibri"/>
                    <a:ea typeface="Calibri"/>
                    <a:cs typeface="Calibri"/>
                    <a:sym typeface="Calibri"/>
                  </a:rPr>
                  <a:t>Establece una meta u objetivo claro para la situación</a:t>
                </a:r>
                <a:r>
                  <a:rPr lang="es-MX" sz="1100" dirty="0" smtClean="0">
                    <a:solidFill>
                      <a:schemeClr val="tx1"/>
                    </a:solidFill>
                    <a:latin typeface="Calibri"/>
                    <a:ea typeface="Calibri"/>
                    <a:cs typeface="Calibri"/>
                    <a:sym typeface="Calibri"/>
                  </a:rPr>
                  <a:t>.</a:t>
                </a:r>
              </a:p>
              <a:p>
                <a:pPr algn="just">
                  <a:lnSpc>
                    <a:spcPts val="1200"/>
                  </a:lnSpc>
                  <a:defRPr sz="1000"/>
                </a:pPr>
                <a:r>
                  <a:rPr lang="es-ES_tradnl" sz="1100" dirty="0">
                    <a:solidFill>
                      <a:schemeClr val="tx1"/>
                    </a:solidFill>
                    <a:latin typeface="Calibri" pitchFamily="2" charset="0"/>
                    <a:cs typeface="Calibri" pitchFamily="2" charset="0"/>
                  </a:rPr>
                  <a:t>Objetivo</a:t>
                </a:r>
                <a:r>
                  <a:rPr lang="es-ES_tradnl" sz="1100" dirty="0" smtClean="0">
                    <a:solidFill>
                      <a:schemeClr val="tx1"/>
                    </a:solidFill>
                    <a:latin typeface="Calibri" pitchFamily="2" charset="0"/>
                    <a:cs typeface="Calibri" pitchFamily="2" charset="0"/>
                  </a:rPr>
                  <a:t>: Implementar </a:t>
                </a:r>
                <a:r>
                  <a:rPr lang="es-ES_tradnl" sz="1100" dirty="0">
                    <a:solidFill>
                      <a:schemeClr val="tx1"/>
                    </a:solidFill>
                    <a:latin typeface="Calibri" pitchFamily="2" charset="0"/>
                    <a:cs typeface="Calibri" pitchFamily="2" charset="0"/>
                  </a:rPr>
                  <a:t>una </a:t>
                </a:r>
                <a:r>
                  <a:rPr lang="es-ES_tradnl" sz="1100" dirty="0" err="1">
                    <a:solidFill>
                      <a:schemeClr val="tx1"/>
                    </a:solidFill>
                    <a:latin typeface="Calibri" pitchFamily="2" charset="0"/>
                    <a:cs typeface="Calibri" pitchFamily="2" charset="0"/>
                  </a:rPr>
                  <a:t>capacitacion</a:t>
                </a:r>
                <a:r>
                  <a:rPr lang="es-ES_tradnl" sz="1100" dirty="0">
                    <a:solidFill>
                      <a:schemeClr val="tx1"/>
                    </a:solidFill>
                    <a:latin typeface="Calibri" pitchFamily="2" charset="0"/>
                    <a:cs typeface="Calibri" pitchFamily="2" charset="0"/>
                  </a:rPr>
                  <a:t> en </a:t>
                </a:r>
                <a:r>
                  <a:rPr lang="es-ES_tradnl" sz="1100" dirty="0" err="1">
                    <a:solidFill>
                      <a:schemeClr val="tx1"/>
                    </a:solidFill>
                    <a:latin typeface="Calibri" pitchFamily="2" charset="0"/>
                    <a:cs typeface="Calibri" pitchFamily="2" charset="0"/>
                  </a:rPr>
                  <a:t>GitHub</a:t>
                </a:r>
                <a:r>
                  <a:rPr lang="es-ES_tradnl" sz="1100" dirty="0">
                    <a:solidFill>
                      <a:schemeClr val="tx1"/>
                    </a:solidFill>
                    <a:latin typeface="Calibri" pitchFamily="2" charset="0"/>
                    <a:cs typeface="Calibri" pitchFamily="2" charset="0"/>
                  </a:rPr>
                  <a:t> y mejorar las habilidades del equipo en el uso de esta herramienta, de modo que todos puedan </a:t>
                </a:r>
                <a:r>
                  <a:rPr lang="es-ES_tradnl" sz="1100" dirty="0" err="1">
                    <a:solidFill>
                      <a:schemeClr val="tx1"/>
                    </a:solidFill>
                    <a:latin typeface="Calibri" pitchFamily="2" charset="0"/>
                    <a:cs typeface="Calibri" pitchFamily="2" charset="0"/>
                  </a:rPr>
                  <a:t>coloborar</a:t>
                </a:r>
                <a:r>
                  <a:rPr lang="es-ES_tradnl" sz="1100" dirty="0">
                    <a:solidFill>
                      <a:schemeClr val="tx1"/>
                    </a:solidFill>
                    <a:latin typeface="Calibri" pitchFamily="2" charset="0"/>
                    <a:cs typeface="Calibri" pitchFamily="2" charset="0"/>
                  </a:rPr>
                  <a:t> eficazmente y evitar errores comunes.</a:t>
                </a:r>
              </a:p>
              <a:p>
                <a:pPr algn="just">
                  <a:lnSpc>
                    <a:spcPts val="1200"/>
                  </a:lnSpc>
                  <a:defRPr sz="1000"/>
                </a:pPr>
                <a:r>
                  <a:rPr lang="es-ES_tradnl" sz="1100" dirty="0">
                    <a:solidFill>
                      <a:schemeClr val="tx1"/>
                    </a:solidFill>
                    <a:latin typeface="Calibri" pitchFamily="2" charset="0"/>
                    <a:cs typeface="Calibri" pitchFamily="2" charset="0"/>
                  </a:rPr>
                  <a:t>Meta</a:t>
                </a:r>
                <a:r>
                  <a:rPr lang="es-ES_tradnl" sz="1100" dirty="0" smtClean="0">
                    <a:solidFill>
                      <a:schemeClr val="tx1"/>
                    </a:solidFill>
                    <a:latin typeface="Calibri" pitchFamily="2" charset="0"/>
                    <a:cs typeface="Calibri" pitchFamily="2" charset="0"/>
                  </a:rPr>
                  <a:t>: Reducir </a:t>
                </a:r>
                <a:r>
                  <a:rPr lang="es-ES_tradnl" sz="1100" dirty="0">
                    <a:solidFill>
                      <a:schemeClr val="tx1"/>
                    </a:solidFill>
                    <a:latin typeface="Calibri" pitchFamily="2" charset="0"/>
                    <a:cs typeface="Calibri" pitchFamily="2" charset="0"/>
                  </a:rPr>
                  <a:t>los errores de control de versiones en un 80% en lo que resta del semestre </a:t>
                </a:r>
                <a:r>
                  <a:rPr lang="es-ES_tradnl" sz="1100" dirty="0" err="1">
                    <a:solidFill>
                      <a:schemeClr val="tx1"/>
                    </a:solidFill>
                    <a:latin typeface="Calibri" pitchFamily="2" charset="0"/>
                    <a:cs typeface="Calibri" pitchFamily="2" charset="0"/>
                  </a:rPr>
                  <a:t>Ago</a:t>
                </a:r>
                <a:r>
                  <a:rPr lang="es-ES_tradnl" sz="1100" dirty="0">
                    <a:solidFill>
                      <a:schemeClr val="tx1"/>
                    </a:solidFill>
                    <a:latin typeface="Calibri" pitchFamily="2" charset="0"/>
                    <a:cs typeface="Calibri" pitchFamily="2" charset="0"/>
                  </a:rPr>
                  <a:t>-Dic 2024.</a:t>
                </a:r>
                <a:endParaRPr lang="es-MX" sz="1100" dirty="0">
                  <a:solidFill>
                    <a:schemeClr val="tx1"/>
                  </a:solidFill>
                  <a:latin typeface="Calibri"/>
                  <a:ea typeface="Calibri"/>
                  <a:cs typeface="Calibri"/>
                  <a:sym typeface="Calibri"/>
                </a:endParaRPr>
              </a:p>
              <a:p>
                <a:pPr marL="0" marR="0" lvl="0" indent="0" algn="just" rtl="0">
                  <a:lnSpc>
                    <a:spcPct val="100000"/>
                  </a:lnSpc>
                  <a:spcBef>
                    <a:spcPts val="0"/>
                  </a:spcBef>
                  <a:spcAft>
                    <a:spcPts val="0"/>
                  </a:spcAft>
                  <a:buNone/>
                </a:pPr>
                <a:endParaRPr sz="1100" dirty="0" smtClean="0">
                  <a:solidFill>
                    <a:schemeClr val="tx1"/>
                  </a:solidFill>
                </a:endParaRPr>
              </a:p>
              <a:p>
                <a:pPr marL="0" marR="0" lvl="0" indent="0" algn="just" rtl="0">
                  <a:lnSpc>
                    <a:spcPct val="100000"/>
                  </a:lnSpc>
                  <a:spcBef>
                    <a:spcPts val="0"/>
                  </a:spcBef>
                  <a:spcAft>
                    <a:spcPts val="0"/>
                  </a:spcAft>
                  <a:buNone/>
                </a:pPr>
                <a:endParaRPr sz="1100" b="0" i="0" u="none" strike="noStrike" cap="none" dirty="0">
                  <a:solidFill>
                    <a:schemeClr val="tx1"/>
                  </a:solidFill>
                  <a:latin typeface="Calibri"/>
                  <a:ea typeface="Calibri"/>
                  <a:cs typeface="Calibri"/>
                  <a:sym typeface="Calibri"/>
                </a:endParaRPr>
              </a:p>
            </p:txBody>
          </p:sp>
          <p:sp>
            <p:nvSpPr>
              <p:cNvPr id="129" name="Google Shape;129;p3"/>
              <p:cNvSpPr/>
              <p:nvPr/>
            </p:nvSpPr>
            <p:spPr>
              <a:xfrm>
                <a:off x="1598" y="5934169"/>
                <a:ext cx="7598" cy="929"/>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dirty="0">
                    <a:solidFill>
                      <a:srgbClr val="666699"/>
                    </a:solidFill>
                    <a:latin typeface="Calibri"/>
                    <a:ea typeface="Calibri"/>
                    <a:cs typeface="Calibri"/>
                    <a:sym typeface="Calibri"/>
                  </a:rPr>
                  <a:t>3. METAS Y OBJETIVOS (Y) :</a:t>
                </a:r>
                <a:endParaRPr dirty="0"/>
              </a:p>
              <a:p>
                <a:pPr marL="0" marR="0" lvl="0" indent="0" algn="l" rtl="0">
                  <a:lnSpc>
                    <a:spcPct val="100000"/>
                  </a:lnSpc>
                  <a:spcBef>
                    <a:spcPts val="0"/>
                  </a:spcBef>
                  <a:spcAft>
                    <a:spcPts val="0"/>
                  </a:spcAft>
                  <a:buNone/>
                </a:pPr>
                <a:endParaRPr sz="1100" b="1" i="0" u="none" strike="noStrike" cap="none" dirty="0">
                  <a:solidFill>
                    <a:srgbClr val="666699"/>
                  </a:solidFill>
                  <a:latin typeface="Calibri"/>
                  <a:ea typeface="Calibri"/>
                  <a:cs typeface="Calibri"/>
                  <a:sym typeface="Calibri"/>
                </a:endParaRPr>
              </a:p>
            </p:txBody>
          </p:sp>
        </p:grpSp>
        <p:grpSp>
          <p:nvGrpSpPr>
            <p:cNvPr id="130" name="Google Shape;130;p3"/>
            <p:cNvGrpSpPr/>
            <p:nvPr/>
          </p:nvGrpSpPr>
          <p:grpSpPr>
            <a:xfrm>
              <a:off x="-3183512" y="6786463"/>
              <a:ext cx="8895795" cy="3697502"/>
              <a:chOff x="39130" y="8250217"/>
              <a:chExt cx="14880" cy="5560"/>
            </a:xfrm>
          </p:grpSpPr>
          <p:sp>
            <p:nvSpPr>
              <p:cNvPr id="131" name="Google Shape;131;p3"/>
              <p:cNvSpPr/>
              <p:nvPr/>
            </p:nvSpPr>
            <p:spPr>
              <a:xfrm>
                <a:off x="39130" y="8250920"/>
                <a:ext cx="14880" cy="4857"/>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83333"/>
                  </a:lnSpc>
                  <a:spcBef>
                    <a:spcPts val="0"/>
                  </a:spcBef>
                  <a:spcAft>
                    <a:spcPts val="0"/>
                  </a:spcAft>
                  <a:buNone/>
                </a:pPr>
                <a:r>
                  <a:rPr lang="es-ES" sz="1100" b="0" i="0" u="none" strike="noStrike" cap="none" dirty="0">
                    <a:solidFill>
                      <a:schemeClr val="tx1"/>
                    </a:solidFill>
                    <a:latin typeface="Calibri" panose="020F0502020204030204" pitchFamily="34" charset="0"/>
                    <a:ea typeface="Calibri"/>
                    <a:cs typeface="Calibri" panose="020F0502020204030204" pitchFamily="34" charset="0"/>
                    <a:sym typeface="Calibri"/>
                  </a:rPr>
                  <a:t>¿Cuál es la causa raíz del problema?</a:t>
                </a:r>
                <a:endParaRPr sz="1100" dirty="0">
                  <a:solidFill>
                    <a:schemeClr val="tx1"/>
                  </a:solidFill>
                  <a:latin typeface="Calibri" panose="020F0502020204030204" pitchFamily="34" charset="0"/>
                  <a:cs typeface="Calibri" panose="020F0502020204030204" pitchFamily="34" charset="0"/>
                </a:endParaRPr>
              </a:p>
              <a:p>
                <a:pPr marL="0" marR="0" lvl="0" indent="0" algn="just" rtl="0">
                  <a:lnSpc>
                    <a:spcPct val="108333"/>
                  </a:lnSpc>
                  <a:spcBef>
                    <a:spcPts val="0"/>
                  </a:spcBef>
                  <a:spcAft>
                    <a:spcPts val="0"/>
                  </a:spcAft>
                  <a:buNone/>
                </a:pPr>
                <a:r>
                  <a:rPr lang="es-ES" sz="1100" b="0" i="0" u="none" strike="noStrike" cap="none" dirty="0">
                    <a:solidFill>
                      <a:schemeClr val="tx1"/>
                    </a:solidFill>
                    <a:latin typeface="Calibri" panose="020F0502020204030204" pitchFamily="34" charset="0"/>
                    <a:ea typeface="Calibri"/>
                    <a:cs typeface="Calibri" panose="020F0502020204030204" pitchFamily="34" charset="0"/>
                    <a:sym typeface="Calibri"/>
                  </a:rPr>
                  <a:t>Selecciona la herramienta más simple para que muestre claramente la causa raíz del problema</a:t>
                </a:r>
                <a:r>
                  <a:rPr lang="es-ES" sz="1100" b="0" i="0" u="none" strike="noStrike" cap="none" dirty="0" smtClean="0">
                    <a:solidFill>
                      <a:schemeClr val="tx1"/>
                    </a:solidFill>
                    <a:latin typeface="Calibri" panose="020F0502020204030204" pitchFamily="34" charset="0"/>
                    <a:ea typeface="Calibri"/>
                    <a:cs typeface="Calibri" panose="020F0502020204030204" pitchFamily="34" charset="0"/>
                    <a:sym typeface="Calibri"/>
                  </a:rPr>
                  <a:t>.</a:t>
                </a:r>
              </a:p>
              <a:p>
                <a:pPr algn="just">
                  <a:lnSpc>
                    <a:spcPts val="1200"/>
                  </a:lnSpc>
                  <a:defRPr sz="1000"/>
                </a:pPr>
                <a:r>
                  <a:rPr lang="es-ES_tradnl" sz="1100" dirty="0">
                    <a:solidFill>
                      <a:schemeClr val="tx1"/>
                    </a:solidFill>
                    <a:latin typeface="Calibri" panose="020F0502020204030204" pitchFamily="34" charset="0"/>
                    <a:cs typeface="Calibri" panose="020F0502020204030204" pitchFamily="34" charset="0"/>
                  </a:rPr>
                  <a:t>Objetivo</a:t>
                </a:r>
                <a:r>
                  <a:rPr lang="es-ES_tradnl" sz="1100" dirty="0" smtClean="0">
                    <a:solidFill>
                      <a:schemeClr val="tx1"/>
                    </a:solidFill>
                    <a:latin typeface="Calibri" panose="020F0502020204030204" pitchFamily="34" charset="0"/>
                    <a:cs typeface="Calibri" panose="020F0502020204030204" pitchFamily="34" charset="0"/>
                  </a:rPr>
                  <a:t>: Implementar </a:t>
                </a:r>
                <a:r>
                  <a:rPr lang="es-ES_tradnl" sz="1100" dirty="0">
                    <a:solidFill>
                      <a:schemeClr val="tx1"/>
                    </a:solidFill>
                    <a:latin typeface="Calibri" panose="020F0502020204030204" pitchFamily="34" charset="0"/>
                    <a:cs typeface="Calibri" panose="020F0502020204030204" pitchFamily="34" charset="0"/>
                  </a:rPr>
                  <a:t>una </a:t>
                </a:r>
                <a:r>
                  <a:rPr lang="es-ES_tradnl" sz="1100" dirty="0" err="1">
                    <a:solidFill>
                      <a:schemeClr val="tx1"/>
                    </a:solidFill>
                    <a:latin typeface="Calibri" panose="020F0502020204030204" pitchFamily="34" charset="0"/>
                    <a:cs typeface="Calibri" panose="020F0502020204030204" pitchFamily="34" charset="0"/>
                  </a:rPr>
                  <a:t>capacitacion</a:t>
                </a:r>
                <a:r>
                  <a:rPr lang="es-ES_tradnl" sz="1100" dirty="0">
                    <a:solidFill>
                      <a:schemeClr val="tx1"/>
                    </a:solidFill>
                    <a:latin typeface="Calibri" panose="020F0502020204030204" pitchFamily="34" charset="0"/>
                    <a:cs typeface="Calibri" panose="020F0502020204030204" pitchFamily="34" charset="0"/>
                  </a:rPr>
                  <a:t> en </a:t>
                </a:r>
                <a:r>
                  <a:rPr lang="es-ES_tradnl" sz="1100" dirty="0" err="1">
                    <a:solidFill>
                      <a:schemeClr val="tx1"/>
                    </a:solidFill>
                    <a:latin typeface="Calibri" panose="020F0502020204030204" pitchFamily="34" charset="0"/>
                    <a:cs typeface="Calibri" panose="020F0502020204030204" pitchFamily="34" charset="0"/>
                  </a:rPr>
                  <a:t>GitHub</a:t>
                </a:r>
                <a:r>
                  <a:rPr lang="es-ES_tradnl" sz="1100" dirty="0">
                    <a:solidFill>
                      <a:schemeClr val="tx1"/>
                    </a:solidFill>
                    <a:latin typeface="Calibri" panose="020F0502020204030204" pitchFamily="34" charset="0"/>
                    <a:cs typeface="Calibri" panose="020F0502020204030204" pitchFamily="34" charset="0"/>
                  </a:rPr>
                  <a:t> y mejorar las habilidades del equipo </a:t>
                </a:r>
                <a:r>
                  <a:rPr lang="es-ES_tradnl" sz="1100" dirty="0" smtClean="0">
                    <a:solidFill>
                      <a:schemeClr val="tx1"/>
                    </a:solidFill>
                    <a:latin typeface="Calibri" panose="020F0502020204030204" pitchFamily="34" charset="0"/>
                    <a:cs typeface="Calibri" panose="020F0502020204030204" pitchFamily="34" charset="0"/>
                  </a:rPr>
                  <a:t>en el </a:t>
                </a:r>
                <a:r>
                  <a:rPr lang="es-ES_tradnl" sz="1100" dirty="0">
                    <a:solidFill>
                      <a:schemeClr val="tx1"/>
                    </a:solidFill>
                    <a:latin typeface="Calibri" panose="020F0502020204030204" pitchFamily="34" charset="0"/>
                    <a:cs typeface="Calibri" panose="020F0502020204030204" pitchFamily="34" charset="0"/>
                  </a:rPr>
                  <a:t>uso de esta herramienta, de modo que todos puedan </a:t>
                </a:r>
                <a:r>
                  <a:rPr lang="es-ES_tradnl" sz="1100" dirty="0" err="1">
                    <a:solidFill>
                      <a:schemeClr val="tx1"/>
                    </a:solidFill>
                    <a:latin typeface="Calibri" panose="020F0502020204030204" pitchFamily="34" charset="0"/>
                    <a:cs typeface="Calibri" panose="020F0502020204030204" pitchFamily="34" charset="0"/>
                  </a:rPr>
                  <a:t>coloborar</a:t>
                </a:r>
                <a:r>
                  <a:rPr lang="es-ES_tradnl" sz="1100" dirty="0">
                    <a:solidFill>
                      <a:schemeClr val="tx1"/>
                    </a:solidFill>
                    <a:latin typeface="Calibri" panose="020F0502020204030204" pitchFamily="34" charset="0"/>
                    <a:cs typeface="Calibri" panose="020F0502020204030204" pitchFamily="34" charset="0"/>
                  </a:rPr>
                  <a:t> eficazmente y evitar errores comunes.</a:t>
                </a:r>
              </a:p>
              <a:p>
                <a:pPr algn="just">
                  <a:lnSpc>
                    <a:spcPts val="1200"/>
                  </a:lnSpc>
                  <a:defRPr sz="1000"/>
                </a:pPr>
                <a:r>
                  <a:rPr lang="es-ES_tradnl" sz="1100" dirty="0">
                    <a:solidFill>
                      <a:schemeClr val="tx1"/>
                    </a:solidFill>
                    <a:latin typeface="Calibri" panose="020F0502020204030204" pitchFamily="34" charset="0"/>
                    <a:cs typeface="Calibri" panose="020F0502020204030204" pitchFamily="34" charset="0"/>
                  </a:rPr>
                  <a:t>Meta</a:t>
                </a:r>
                <a:r>
                  <a:rPr lang="es-ES_tradnl" sz="1100" dirty="0" smtClean="0">
                    <a:solidFill>
                      <a:schemeClr val="tx1"/>
                    </a:solidFill>
                    <a:latin typeface="Calibri" panose="020F0502020204030204" pitchFamily="34" charset="0"/>
                    <a:cs typeface="Calibri" panose="020F0502020204030204" pitchFamily="34" charset="0"/>
                  </a:rPr>
                  <a:t>: Reducir </a:t>
                </a:r>
                <a:r>
                  <a:rPr lang="es-ES_tradnl" sz="1100" dirty="0">
                    <a:solidFill>
                      <a:schemeClr val="tx1"/>
                    </a:solidFill>
                    <a:latin typeface="Calibri" panose="020F0502020204030204" pitchFamily="34" charset="0"/>
                    <a:cs typeface="Calibri" panose="020F0502020204030204" pitchFamily="34" charset="0"/>
                  </a:rPr>
                  <a:t>los errores de control de versiones en un 80% en lo que resta del semestre </a:t>
                </a:r>
                <a:r>
                  <a:rPr lang="es-ES_tradnl" sz="1100" dirty="0" err="1">
                    <a:solidFill>
                      <a:schemeClr val="tx1"/>
                    </a:solidFill>
                    <a:latin typeface="Calibri" panose="020F0502020204030204" pitchFamily="34" charset="0"/>
                    <a:cs typeface="Calibri" panose="020F0502020204030204" pitchFamily="34" charset="0"/>
                  </a:rPr>
                  <a:t>Ago</a:t>
                </a:r>
                <a:r>
                  <a:rPr lang="es-ES_tradnl" sz="1100" dirty="0">
                    <a:solidFill>
                      <a:schemeClr val="tx1"/>
                    </a:solidFill>
                    <a:latin typeface="Calibri" panose="020F0502020204030204" pitchFamily="34" charset="0"/>
                    <a:cs typeface="Calibri" panose="020F0502020204030204" pitchFamily="34" charset="0"/>
                  </a:rPr>
                  <a:t>-Dic </a:t>
                </a:r>
                <a:r>
                  <a:rPr lang="es-ES_tradnl" sz="1100" dirty="0" smtClean="0">
                    <a:solidFill>
                      <a:schemeClr val="tx1"/>
                    </a:solidFill>
                    <a:latin typeface="Calibri" panose="020F0502020204030204" pitchFamily="34" charset="0"/>
                    <a:cs typeface="Calibri" panose="020F0502020204030204" pitchFamily="34" charset="0"/>
                  </a:rPr>
                  <a:t>2024.11</a:t>
                </a:r>
                <a:endParaRPr sz="1100" dirty="0">
                  <a:solidFill>
                    <a:schemeClr val="tx1"/>
                  </a:solidFill>
                  <a:latin typeface="Calibri" panose="020F0502020204030204" pitchFamily="34" charset="0"/>
                  <a:cs typeface="Calibri" panose="020F0502020204030204" pitchFamily="34" charset="0"/>
                </a:endParaRPr>
              </a:p>
            </p:txBody>
          </p:sp>
          <p:sp>
            <p:nvSpPr>
              <p:cNvPr id="132" name="Google Shape;132;p3"/>
              <p:cNvSpPr/>
              <p:nvPr/>
            </p:nvSpPr>
            <p:spPr>
              <a:xfrm>
                <a:off x="39634" y="8250217"/>
                <a:ext cx="7598" cy="926"/>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a:solidFill>
                      <a:srgbClr val="666699"/>
                    </a:solidFill>
                    <a:latin typeface="Calibri"/>
                    <a:ea typeface="Calibri"/>
                    <a:cs typeface="Calibri"/>
                    <a:sym typeface="Calibri"/>
                  </a:rPr>
                  <a:t>4. ANÁLISIS DE CAUSA RAÍZ (x) :</a:t>
                </a:r>
                <a:endParaRPr/>
              </a:p>
            </p:txBody>
          </p:sp>
        </p:grpSp>
      </p:grpSp>
      <p:sp>
        <p:nvSpPr>
          <p:cNvPr id="134" name="Google Shape;134;p3"/>
          <p:cNvSpPr/>
          <p:nvPr/>
        </p:nvSpPr>
        <p:spPr>
          <a:xfrm>
            <a:off x="3822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60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Google Shape;135;p3"/>
          <p:cNvSpPr txBox="1">
            <a:spLocks noGrp="1"/>
          </p:cNvSpPr>
          <p:nvPr>
            <p:ph type="title"/>
          </p:nvPr>
        </p:nvSpPr>
        <p:spPr>
          <a:xfrm>
            <a:off x="1169623" y="401924"/>
            <a:ext cx="10172001" cy="50589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A3</a:t>
            </a:r>
            <a:endParaRPr sz="3200" dirty="0">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4"/>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4"/>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Antecedentes</a:t>
            </a:r>
            <a:endParaRPr sz="3200" dirty="0">
              <a:latin typeface="Century Gothic"/>
              <a:ea typeface="Century Gothic"/>
              <a:cs typeface="Century Gothic"/>
              <a:sym typeface="Century Gothic"/>
            </a:endParaRPr>
          </a:p>
        </p:txBody>
      </p:sp>
      <p:sp>
        <p:nvSpPr>
          <p:cNvPr id="146" name="Google Shape;146;p4"/>
          <p:cNvSpPr txBox="1"/>
          <p:nvPr/>
        </p:nvSpPr>
        <p:spPr>
          <a:xfrm>
            <a:off x="828476" y="1592248"/>
            <a:ext cx="6090484" cy="3785611"/>
          </a:xfrm>
          <a:prstGeom prst="rect">
            <a:avLst/>
          </a:prstGeom>
          <a:noFill/>
          <a:ln>
            <a:noFill/>
          </a:ln>
        </p:spPr>
        <p:txBody>
          <a:bodyPr spcFirstLastPara="1" wrap="square" lIns="91425" tIns="45700" rIns="91425" bIns="45700" anchor="t" anchorCtr="0">
            <a:spAutoFit/>
          </a:bodyPr>
          <a:lstStyle/>
          <a:p>
            <a:pPr lvl="0" algn="just">
              <a:buSzPts val="2400"/>
            </a:pPr>
            <a:r>
              <a:rPr lang="es-MX" sz="1600" dirty="0">
                <a:solidFill>
                  <a:srgbClr val="595959"/>
                </a:solidFill>
                <a:latin typeface="Calibri"/>
                <a:ea typeface="Calibri"/>
                <a:cs typeface="Calibri"/>
                <a:sym typeface="Calibri"/>
              </a:rPr>
              <a:t>La falta de conocimientos y experiencia en el uso de </a:t>
            </a:r>
            <a:r>
              <a:rPr lang="es-MX" sz="1600" dirty="0" err="1">
                <a:solidFill>
                  <a:srgbClr val="595959"/>
                </a:solidFill>
                <a:latin typeface="Calibri"/>
                <a:ea typeface="Calibri"/>
                <a:cs typeface="Calibri"/>
                <a:sym typeface="Calibri"/>
              </a:rPr>
              <a:t>GitHub</a:t>
            </a:r>
            <a:r>
              <a:rPr lang="es-MX" sz="1600" dirty="0">
                <a:solidFill>
                  <a:srgbClr val="595959"/>
                </a:solidFill>
                <a:latin typeface="Calibri"/>
                <a:ea typeface="Calibri"/>
                <a:cs typeface="Calibri"/>
                <a:sym typeface="Calibri"/>
              </a:rPr>
              <a:t>, </a:t>
            </a:r>
            <a:r>
              <a:rPr lang="es-MX" sz="1600" dirty="0" err="1">
                <a:solidFill>
                  <a:srgbClr val="595959"/>
                </a:solidFill>
                <a:latin typeface="Calibri"/>
                <a:ea typeface="Calibri"/>
                <a:cs typeface="Calibri"/>
                <a:sym typeface="Calibri"/>
              </a:rPr>
              <a:t>ah</a:t>
            </a:r>
            <a:r>
              <a:rPr lang="es-MX" sz="1600" dirty="0">
                <a:solidFill>
                  <a:srgbClr val="595959"/>
                </a:solidFill>
                <a:latin typeface="Calibri"/>
                <a:ea typeface="Calibri"/>
                <a:cs typeface="Calibri"/>
                <a:sym typeface="Calibri"/>
              </a:rPr>
              <a:t> afectado negativamente la </a:t>
            </a:r>
            <a:r>
              <a:rPr lang="es-MX" sz="1600" dirty="0" err="1">
                <a:solidFill>
                  <a:srgbClr val="595959"/>
                </a:solidFill>
                <a:latin typeface="Calibri"/>
                <a:ea typeface="Calibri"/>
                <a:cs typeface="Calibri"/>
                <a:sym typeface="Calibri"/>
              </a:rPr>
              <a:t>coloboracion</a:t>
            </a:r>
            <a:r>
              <a:rPr lang="es-MX" sz="1600" dirty="0">
                <a:solidFill>
                  <a:srgbClr val="595959"/>
                </a:solidFill>
                <a:latin typeface="Calibri"/>
                <a:ea typeface="Calibri"/>
                <a:cs typeface="Calibri"/>
                <a:sym typeface="Calibri"/>
              </a:rPr>
              <a:t> y el flujo de trabajo en equipo con los alumnos de la materia Sistemas De </a:t>
            </a:r>
            <a:r>
              <a:rPr lang="es-MX" sz="1600" dirty="0" err="1">
                <a:solidFill>
                  <a:srgbClr val="595959"/>
                </a:solidFill>
                <a:latin typeface="Calibri"/>
                <a:ea typeface="Calibri"/>
                <a:cs typeface="Calibri"/>
                <a:sym typeface="Calibri"/>
              </a:rPr>
              <a:t>Manufactura.Esto</a:t>
            </a:r>
            <a:r>
              <a:rPr lang="es-MX" sz="1600" dirty="0">
                <a:solidFill>
                  <a:srgbClr val="595959"/>
                </a:solidFill>
                <a:latin typeface="Calibri"/>
                <a:ea typeface="Calibri"/>
                <a:cs typeface="Calibri"/>
                <a:sym typeface="Calibri"/>
              </a:rPr>
              <a:t> </a:t>
            </a:r>
            <a:r>
              <a:rPr lang="es-MX" sz="1600" dirty="0" err="1">
                <a:solidFill>
                  <a:srgbClr val="595959"/>
                </a:solidFill>
                <a:latin typeface="Calibri"/>
                <a:ea typeface="Calibri"/>
                <a:cs typeface="Calibri"/>
                <a:sym typeface="Calibri"/>
              </a:rPr>
              <a:t>ah</a:t>
            </a:r>
            <a:r>
              <a:rPr lang="es-MX" sz="1600" dirty="0">
                <a:solidFill>
                  <a:srgbClr val="595959"/>
                </a:solidFill>
                <a:latin typeface="Calibri"/>
                <a:ea typeface="Calibri"/>
                <a:cs typeface="Calibri"/>
                <a:sym typeface="Calibri"/>
              </a:rPr>
              <a:t> implicado principalmente a los alumnos, quienes son los </a:t>
            </a:r>
            <a:r>
              <a:rPr lang="es-MX" sz="1600" dirty="0" err="1">
                <a:solidFill>
                  <a:srgbClr val="595959"/>
                </a:solidFill>
                <a:latin typeface="Calibri"/>
                <a:ea typeface="Calibri"/>
                <a:cs typeface="Calibri"/>
                <a:sym typeface="Calibri"/>
              </a:rPr>
              <a:t>mas</a:t>
            </a:r>
            <a:r>
              <a:rPr lang="es-MX" sz="1600" dirty="0">
                <a:solidFill>
                  <a:srgbClr val="595959"/>
                </a:solidFill>
                <a:latin typeface="Calibri"/>
                <a:ea typeface="Calibri"/>
                <a:cs typeface="Calibri"/>
                <a:sym typeface="Calibri"/>
              </a:rPr>
              <a:t> afectados por las falta de dificultades para trabajar en </a:t>
            </a:r>
            <a:r>
              <a:rPr lang="es-MX" sz="1600" dirty="0" err="1">
                <a:solidFill>
                  <a:srgbClr val="595959"/>
                </a:solidFill>
                <a:latin typeface="Calibri"/>
                <a:ea typeface="Calibri"/>
                <a:cs typeface="Calibri"/>
                <a:sym typeface="Calibri"/>
              </a:rPr>
              <a:t>conjunto.Para</a:t>
            </a:r>
            <a:r>
              <a:rPr lang="es-MX" sz="1600" dirty="0">
                <a:solidFill>
                  <a:srgbClr val="595959"/>
                </a:solidFill>
                <a:latin typeface="Calibri"/>
                <a:ea typeface="Calibri"/>
                <a:cs typeface="Calibri"/>
                <a:sym typeface="Calibri"/>
              </a:rPr>
              <a:t> abordar este problema, es fundamental que los estudiantes cumplan con todos los requisitos del curso, incluyendo evaluaciones, asistencia, trabajos y tareas, y que desarrollen nuevas habilidades para mejorar la calidad, la entrega y el costo asociados con su desempeño </a:t>
            </a:r>
            <a:r>
              <a:rPr lang="es-MX" sz="1600" dirty="0" err="1">
                <a:solidFill>
                  <a:srgbClr val="595959"/>
                </a:solidFill>
                <a:latin typeface="Calibri"/>
                <a:ea typeface="Calibri"/>
                <a:cs typeface="Calibri"/>
                <a:sym typeface="Calibri"/>
              </a:rPr>
              <a:t>académico.Este</a:t>
            </a:r>
            <a:r>
              <a:rPr lang="es-MX" sz="1600" dirty="0">
                <a:solidFill>
                  <a:srgbClr val="595959"/>
                </a:solidFill>
                <a:latin typeface="Calibri"/>
                <a:ea typeface="Calibri"/>
                <a:cs typeface="Calibri"/>
                <a:sym typeface="Calibri"/>
              </a:rPr>
              <a:t> problema </a:t>
            </a:r>
            <a:r>
              <a:rPr lang="es-MX" sz="1600" dirty="0" err="1">
                <a:solidFill>
                  <a:srgbClr val="595959"/>
                </a:solidFill>
                <a:latin typeface="Calibri"/>
                <a:ea typeface="Calibri"/>
                <a:cs typeface="Calibri"/>
                <a:sym typeface="Calibri"/>
              </a:rPr>
              <a:t>ah</a:t>
            </a:r>
            <a:r>
              <a:rPr lang="es-MX" sz="1600" dirty="0">
                <a:solidFill>
                  <a:srgbClr val="595959"/>
                </a:solidFill>
                <a:latin typeface="Calibri"/>
                <a:ea typeface="Calibri"/>
                <a:cs typeface="Calibri"/>
                <a:sym typeface="Calibri"/>
              </a:rPr>
              <a:t> surgido en el Instituto Tecnológico de Querétaro, en el salón de clases C07 y en las actividades realizadas en casa, durante el horario de 2 PM a 3 PM. Como resultado, se han registrado calificaciones reprobatorias en tres unidades, lo que demuestra el impacto significativo del problema en el rendimiento académico de varios alumnos de la materia.</a:t>
            </a:r>
            <a:endParaRPr sz="1600" b="0" i="0" u="none" strike="noStrike" cap="none" dirty="0">
              <a:solidFill>
                <a:srgbClr val="595959"/>
              </a:solidFill>
              <a:latin typeface="Calibri"/>
              <a:ea typeface="Calibri"/>
              <a:cs typeface="Calibri"/>
              <a:sym typeface="Calibri"/>
            </a:endParaRPr>
          </a:p>
        </p:txBody>
      </p:sp>
      <p:pic>
        <p:nvPicPr>
          <p:cNvPr id="147" name="Google Shape;147;p4"/>
          <p:cNvPicPr preferRelativeResize="0"/>
          <p:nvPr/>
        </p:nvPicPr>
        <p:blipFill rotWithShape="1">
          <a:blip r:embed="rId3">
            <a:alphaModFix/>
          </a:blip>
          <a:srcRect/>
          <a:stretch/>
        </p:blipFill>
        <p:spPr>
          <a:xfrm>
            <a:off x="7315200" y="1858438"/>
            <a:ext cx="4754880" cy="3499455"/>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4"/>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4"/>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Antecedentes</a:t>
            </a:r>
            <a:endParaRPr sz="3200" dirty="0">
              <a:latin typeface="Century Gothic"/>
              <a:ea typeface="Century Gothic"/>
              <a:cs typeface="Century Gothic"/>
              <a:sym typeface="Century Gothic"/>
            </a:endParaRPr>
          </a:p>
        </p:txBody>
      </p:sp>
      <p:pic>
        <p:nvPicPr>
          <p:cNvPr id="147" name="Google Shape;147;p4"/>
          <p:cNvPicPr preferRelativeResize="0"/>
          <p:nvPr/>
        </p:nvPicPr>
        <p:blipFill rotWithShape="1">
          <a:blip r:embed="rId3">
            <a:alphaModFix/>
          </a:blip>
          <a:srcRect/>
          <a:stretch/>
        </p:blipFill>
        <p:spPr>
          <a:xfrm>
            <a:off x="0" y="2279548"/>
            <a:ext cx="3865444" cy="3023972"/>
          </a:xfrm>
          <a:prstGeom prst="rect">
            <a:avLst/>
          </a:prstGeom>
          <a:noFill/>
          <a:ln w="9525" cap="flat" cmpd="sng">
            <a:solidFill>
              <a:schemeClr val="accent1"/>
            </a:solidFill>
            <a:prstDash val="solid"/>
            <a:round/>
            <a:headEnd type="none" w="sm" len="sm"/>
            <a:tailEnd type="none" w="sm" len="sm"/>
          </a:ln>
        </p:spPr>
      </p:pic>
      <p:graphicFrame>
        <p:nvGraphicFramePr>
          <p:cNvPr id="149" name="Google Shape;149;p4"/>
          <p:cNvGraphicFramePr/>
          <p:nvPr>
            <p:extLst>
              <p:ext uri="{D42A27DB-BD31-4B8C-83A1-F6EECF244321}">
                <p14:modId xmlns:p14="http://schemas.microsoft.com/office/powerpoint/2010/main" val="1046070552"/>
              </p:ext>
            </p:extLst>
          </p:nvPr>
        </p:nvGraphicFramePr>
        <p:xfrm>
          <a:off x="4141196" y="213360"/>
          <a:ext cx="8050805" cy="6569433"/>
        </p:xfrm>
        <a:graphic>
          <a:graphicData uri="http://schemas.openxmlformats.org/drawingml/2006/table">
            <a:tbl>
              <a:tblPr>
                <a:noFill/>
                <a:tableStyleId>{DDA41E16-8D42-4F2B-BD51-C347022982EF}</a:tableStyleId>
              </a:tblPr>
              <a:tblGrid>
                <a:gridCol w="2198258">
                  <a:extLst>
                    <a:ext uri="{9D8B030D-6E8A-4147-A177-3AD203B41FA5}">
                      <a16:colId xmlns:a16="http://schemas.microsoft.com/office/drawing/2014/main" xmlns="" val="20000"/>
                    </a:ext>
                  </a:extLst>
                </a:gridCol>
                <a:gridCol w="439718">
                  <a:extLst>
                    <a:ext uri="{9D8B030D-6E8A-4147-A177-3AD203B41FA5}">
                      <a16:colId xmlns:a16="http://schemas.microsoft.com/office/drawing/2014/main" xmlns="" val="20001"/>
                    </a:ext>
                  </a:extLst>
                </a:gridCol>
                <a:gridCol w="2168156"/>
                <a:gridCol w="3244673">
                  <a:extLst>
                    <a:ext uri="{9D8B030D-6E8A-4147-A177-3AD203B41FA5}">
                      <a16:colId xmlns:a16="http://schemas.microsoft.com/office/drawing/2014/main" xmlns="" val="20002"/>
                    </a:ext>
                  </a:extLst>
                </a:gridCol>
              </a:tblGrid>
              <a:tr h="261344">
                <a:tc gridSpan="4">
                  <a:txBody>
                    <a:bodyPr/>
                    <a:lstStyle/>
                    <a:p>
                      <a:pPr marL="0" marR="0" lvl="0" indent="0" algn="ctr" rtl="0">
                        <a:lnSpc>
                          <a:spcPct val="100000"/>
                        </a:lnSpc>
                        <a:spcBef>
                          <a:spcPts val="0"/>
                        </a:spcBef>
                        <a:spcAft>
                          <a:spcPts val="0"/>
                        </a:spcAft>
                        <a:buNone/>
                      </a:pPr>
                      <a:r>
                        <a:rPr lang="es-ES" sz="1200" b="1" i="0" u="none" strike="noStrike" cap="none" dirty="0">
                          <a:solidFill>
                            <a:srgbClr val="FFFFFF"/>
                          </a:solidFill>
                          <a:highlight>
                            <a:srgbClr val="203764"/>
                          </a:highlight>
                          <a:latin typeface="Exo"/>
                          <a:ea typeface="Exo"/>
                          <a:cs typeface="Exo"/>
                          <a:sym typeface="Exo"/>
                        </a:rPr>
                        <a:t>5W Y 2 H</a:t>
                      </a:r>
                      <a:endParaRPr dirty="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203764"/>
                      </a:solidFill>
                      <a:prstDash val="solid"/>
                      <a:round/>
                      <a:headEnd type="none" w="sm" len="sm"/>
                      <a:tailEnd type="none" w="sm" len="sm"/>
                    </a:lnB>
                    <a:solidFill>
                      <a:srgbClr val="203764"/>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10000"/>
                  </a:ext>
                </a:extLst>
              </a:tr>
              <a:tr h="123200">
                <a:tc rowSpan="5">
                  <a:txBody>
                    <a:bodyPr/>
                    <a:lstStyle/>
                    <a:p>
                      <a:pPr marL="0" marR="0" lvl="0" indent="0" algn="l" rtl="0">
                        <a:lnSpc>
                          <a:spcPct val="100000"/>
                        </a:lnSpc>
                        <a:spcBef>
                          <a:spcPts val="0"/>
                        </a:spcBef>
                        <a:spcAft>
                          <a:spcPts val="0"/>
                        </a:spcAft>
                        <a:buNone/>
                      </a:pPr>
                      <a:r>
                        <a:rPr lang="es-ES" sz="600" b="0" i="0" u="none" strike="noStrike" cap="none">
                          <a:solidFill>
                            <a:srgbClr val="000000"/>
                          </a:solidFill>
                          <a:latin typeface="Avenir"/>
                          <a:ea typeface="Avenir"/>
                          <a:cs typeface="Avenir"/>
                          <a:sym typeface="Avenir"/>
                        </a:rPr>
                        <a:t> </a:t>
                      </a:r>
                      <a:endParaRPr sz="600" b="0" i="0" u="none" strike="noStrike" cap="none">
                        <a:solidFill>
                          <a:srgbClr val="000000"/>
                        </a:solidFill>
                        <a:latin typeface="Calibri"/>
                        <a:ea typeface="Calibri"/>
                        <a:cs typeface="Calibri"/>
                        <a:sym typeface="Calibri"/>
                      </a:endParaRPr>
                    </a:p>
                  </a:txBody>
                  <a:tcPr marL="0" marR="0" marT="0" marB="0">
                    <a:lnL w="9525" cap="flat" cmpd="sng">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203764"/>
                      </a:solidFill>
                      <a:prstDash val="solid"/>
                      <a:round/>
                      <a:headEnd type="none" w="sm" len="sm"/>
                      <a:tailEnd type="none" w="sm" len="sm"/>
                    </a:lnB>
                  </a:tcPr>
                </a:tc>
                <a:tc gridSpan="2">
                  <a:txBody>
                    <a:bodyPr/>
                    <a:lstStyle/>
                    <a:p>
                      <a:pPr marL="0" marR="0" lvl="0" indent="0" algn="l" rtl="0">
                        <a:lnSpc>
                          <a:spcPct val="100000"/>
                        </a:lnSpc>
                        <a:spcBef>
                          <a:spcPts val="0"/>
                        </a:spcBef>
                        <a:spcAft>
                          <a:spcPts val="0"/>
                        </a:spcAft>
                        <a:buNone/>
                      </a:pPr>
                      <a:r>
                        <a:rPr lang="es-ES" sz="1000" b="1" i="0" u="none" strike="noStrike" cap="none">
                          <a:solidFill>
                            <a:srgbClr val="000000"/>
                          </a:solidFill>
                          <a:highlight>
                            <a:srgbClr val="FFFFFF"/>
                          </a:highlight>
                          <a:latin typeface="Avenir"/>
                          <a:ea typeface="Avenir"/>
                          <a:cs typeface="Avenir"/>
                          <a:sym typeface="Avenir"/>
                        </a:rPr>
                        <a:t>Líder:</a:t>
                      </a:r>
                      <a:endParaRPr/>
                    </a:p>
                  </a:txBody>
                  <a:tcPr marL="0" marR="0" marT="0" marB="0" anchor="ctr">
                    <a:lnL w="9525" cap="flat" cmpd="sng">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203764"/>
                      </a:solidFill>
                      <a:prstDash val="solid"/>
                      <a:round/>
                      <a:headEnd type="none" w="sm" len="sm"/>
                      <a:tailEnd type="none" w="sm" len="sm"/>
                    </a:lnB>
                    <a:solidFill>
                      <a:srgbClr val="FFFFFF"/>
                    </a:solidFill>
                  </a:tcPr>
                </a:tc>
                <a:tc hMerge="1">
                  <a:txBody>
                    <a:bodyPr/>
                    <a:lstStyle/>
                    <a:p>
                      <a:endParaRPr lang="es-MX"/>
                    </a:p>
                  </a:txBody>
                  <a:tcPr/>
                </a:tc>
                <a:tc rowSpan="5">
                  <a:txBody>
                    <a:bodyPr/>
                    <a:lstStyle/>
                    <a:p>
                      <a:pPr marL="0" marR="0" lvl="0" indent="0" algn="ctr" rtl="0">
                        <a:lnSpc>
                          <a:spcPct val="100000"/>
                        </a:lnSpc>
                        <a:spcBef>
                          <a:spcPts val="0"/>
                        </a:spcBef>
                        <a:spcAft>
                          <a:spcPts val="0"/>
                        </a:spcAft>
                        <a:buNone/>
                      </a:pPr>
                      <a:r>
                        <a:rPr lang="es-ES" sz="1000" b="1" i="0" u="none" strike="noStrike" cap="none">
                          <a:solidFill>
                            <a:srgbClr val="000000"/>
                          </a:solidFill>
                          <a:latin typeface="Avenir"/>
                          <a:ea typeface="Avenir"/>
                          <a:cs typeface="Avenir"/>
                          <a:sym typeface="Avenir"/>
                        </a:rPr>
                        <a:t>Inserta tu logo aquí</a:t>
                      </a:r>
                      <a:endParaRPr/>
                    </a:p>
                  </a:txBody>
                  <a:tcPr marL="0" marR="0" marT="0" marB="0" anchor="ctr">
                    <a:lnL w="9525" cap="flat" cmpd="sng" algn="ctr">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lgn="ctr">
                      <a:solidFill>
                        <a:srgbClr val="203764"/>
                      </a:solidFill>
                      <a:prstDash val="solid"/>
                      <a:round/>
                      <a:headEnd type="none" w="sm" len="sm"/>
                      <a:tailEnd type="none" w="sm" len="sm"/>
                    </a:lnT>
                    <a:lnB w="9525" cap="flat" cmpd="sng" algn="ctr">
                      <a:solidFill>
                        <a:srgbClr val="203764"/>
                      </a:solidFill>
                      <a:prstDash val="solid"/>
                      <a:round/>
                      <a:headEnd type="none" w="sm" len="sm"/>
                      <a:tailEnd type="none" w="sm" len="sm"/>
                    </a:lnB>
                  </a:tcPr>
                </a:tc>
                <a:extLst>
                  <a:ext uri="{0D108BD9-81ED-4DB2-BD59-A6C34878D82A}">
                    <a16:rowId xmlns:a16="http://schemas.microsoft.com/office/drawing/2014/main" xmlns="" val="10001"/>
                  </a:ext>
                </a:extLst>
              </a:tr>
              <a:tr h="123200">
                <a:tc vMerge="1">
                  <a:txBody>
                    <a:bodyPr/>
                    <a:lstStyle/>
                    <a:p>
                      <a:endParaRPr lang="es-MX"/>
                    </a:p>
                  </a:txBody>
                  <a:tcPr/>
                </a:tc>
                <a:tc gridSpan="2">
                  <a:txBody>
                    <a:bodyPr/>
                    <a:lstStyle/>
                    <a:p>
                      <a:pPr marL="0" marR="0" lvl="0" indent="0" algn="l" rtl="0">
                        <a:lnSpc>
                          <a:spcPct val="100000"/>
                        </a:lnSpc>
                        <a:spcBef>
                          <a:spcPts val="0"/>
                        </a:spcBef>
                        <a:spcAft>
                          <a:spcPts val="0"/>
                        </a:spcAft>
                        <a:buNone/>
                      </a:pPr>
                      <a:r>
                        <a:rPr lang="es-ES" sz="1000" b="1" i="0" u="none" strike="noStrike" cap="none">
                          <a:solidFill>
                            <a:srgbClr val="000000"/>
                          </a:solidFill>
                          <a:highlight>
                            <a:srgbClr val="FFFFFF"/>
                          </a:highlight>
                          <a:latin typeface="Avenir"/>
                          <a:ea typeface="Avenir"/>
                          <a:cs typeface="Avenir"/>
                          <a:sym typeface="Avenir"/>
                        </a:rPr>
                        <a:t>Proyecto:</a:t>
                      </a:r>
                      <a:endParaRPr/>
                    </a:p>
                  </a:txBody>
                  <a:tcPr marL="0" marR="0" marT="0" marB="0" anchor="ctr">
                    <a:lnL w="9525" cap="flat" cmpd="sng">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203764"/>
                      </a:solidFill>
                      <a:prstDash val="solid"/>
                      <a:round/>
                      <a:headEnd type="none" w="sm" len="sm"/>
                      <a:tailEnd type="none" w="sm" len="sm"/>
                    </a:lnB>
                    <a:solidFill>
                      <a:srgbClr val="FFFFFF"/>
                    </a:solidFill>
                  </a:tcPr>
                </a:tc>
                <a:tc hMerge="1">
                  <a:txBody>
                    <a:bodyPr/>
                    <a:lstStyle/>
                    <a:p>
                      <a:endParaRPr lang="es-MX"/>
                    </a:p>
                  </a:txBody>
                  <a:tcPr/>
                </a:tc>
                <a:tc vMerge="1">
                  <a:txBody>
                    <a:bodyPr/>
                    <a:lstStyle/>
                    <a:p>
                      <a:endParaRPr lang="es-MX"/>
                    </a:p>
                  </a:txBody>
                  <a:tcPr/>
                </a:tc>
                <a:extLst>
                  <a:ext uri="{0D108BD9-81ED-4DB2-BD59-A6C34878D82A}">
                    <a16:rowId xmlns:a16="http://schemas.microsoft.com/office/drawing/2014/main" xmlns="" val="10002"/>
                  </a:ext>
                </a:extLst>
              </a:tr>
              <a:tr h="123200">
                <a:tc vMerge="1">
                  <a:txBody>
                    <a:bodyPr/>
                    <a:lstStyle/>
                    <a:p>
                      <a:endParaRPr lang="es-MX"/>
                    </a:p>
                  </a:txBody>
                  <a:tcPr/>
                </a:tc>
                <a:tc gridSpan="2">
                  <a:txBody>
                    <a:bodyPr/>
                    <a:lstStyle/>
                    <a:p>
                      <a:pPr marL="0" marR="0" lvl="0" indent="0" algn="l" rtl="0">
                        <a:lnSpc>
                          <a:spcPct val="100000"/>
                        </a:lnSpc>
                        <a:spcBef>
                          <a:spcPts val="0"/>
                        </a:spcBef>
                        <a:spcAft>
                          <a:spcPts val="0"/>
                        </a:spcAft>
                        <a:buNone/>
                      </a:pPr>
                      <a:r>
                        <a:rPr lang="es-ES" sz="1000" b="1" i="0" u="none" strike="noStrike" cap="none">
                          <a:solidFill>
                            <a:srgbClr val="000000"/>
                          </a:solidFill>
                          <a:highlight>
                            <a:srgbClr val="FFFFFF"/>
                          </a:highlight>
                          <a:latin typeface="Avenir"/>
                          <a:ea typeface="Avenir"/>
                          <a:cs typeface="Avenir"/>
                          <a:sym typeface="Avenir"/>
                        </a:rPr>
                        <a:t>Sponsor:</a:t>
                      </a:r>
                      <a:endParaRPr/>
                    </a:p>
                  </a:txBody>
                  <a:tcPr marL="0" marR="0" marT="0" marB="0" anchor="ctr">
                    <a:lnL w="9525" cap="flat" cmpd="sng">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203764"/>
                      </a:solidFill>
                      <a:prstDash val="solid"/>
                      <a:round/>
                      <a:headEnd type="none" w="sm" len="sm"/>
                      <a:tailEnd type="none" w="sm" len="sm"/>
                    </a:lnB>
                    <a:solidFill>
                      <a:srgbClr val="FFFFFF"/>
                    </a:solidFill>
                  </a:tcPr>
                </a:tc>
                <a:tc hMerge="1">
                  <a:txBody>
                    <a:bodyPr/>
                    <a:lstStyle/>
                    <a:p>
                      <a:endParaRPr lang="es-MX"/>
                    </a:p>
                  </a:txBody>
                  <a:tcPr/>
                </a:tc>
                <a:tc vMerge="1">
                  <a:txBody>
                    <a:bodyPr/>
                    <a:lstStyle/>
                    <a:p>
                      <a:endParaRPr lang="es-MX"/>
                    </a:p>
                  </a:txBody>
                  <a:tcPr/>
                </a:tc>
                <a:extLst>
                  <a:ext uri="{0D108BD9-81ED-4DB2-BD59-A6C34878D82A}">
                    <a16:rowId xmlns:a16="http://schemas.microsoft.com/office/drawing/2014/main" xmlns="" val="10003"/>
                  </a:ext>
                </a:extLst>
              </a:tr>
              <a:tr h="123200">
                <a:tc vMerge="1">
                  <a:txBody>
                    <a:bodyPr/>
                    <a:lstStyle/>
                    <a:p>
                      <a:endParaRPr lang="es-MX"/>
                    </a:p>
                  </a:txBody>
                  <a:tcPr/>
                </a:tc>
                <a:tc gridSpan="2">
                  <a:txBody>
                    <a:bodyPr/>
                    <a:lstStyle/>
                    <a:p>
                      <a:pPr marL="0" marR="0" lvl="0" indent="0" algn="l" rtl="0">
                        <a:lnSpc>
                          <a:spcPct val="100000"/>
                        </a:lnSpc>
                        <a:spcBef>
                          <a:spcPts val="0"/>
                        </a:spcBef>
                        <a:spcAft>
                          <a:spcPts val="0"/>
                        </a:spcAft>
                        <a:buNone/>
                      </a:pPr>
                      <a:r>
                        <a:rPr lang="es-ES" sz="1000" b="1" i="0" u="none" strike="noStrike" cap="none">
                          <a:solidFill>
                            <a:srgbClr val="000000"/>
                          </a:solidFill>
                          <a:highlight>
                            <a:srgbClr val="FFFFFF"/>
                          </a:highlight>
                          <a:latin typeface="Avenir"/>
                          <a:ea typeface="Avenir"/>
                          <a:cs typeface="Avenir"/>
                          <a:sym typeface="Avenir"/>
                        </a:rPr>
                        <a:t>Área:</a:t>
                      </a:r>
                      <a:endParaRPr/>
                    </a:p>
                  </a:txBody>
                  <a:tcPr marL="0" marR="0" marT="0" marB="0" anchor="ctr">
                    <a:lnL w="9525" cap="flat" cmpd="sng">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203764"/>
                      </a:solidFill>
                      <a:prstDash val="solid"/>
                      <a:round/>
                      <a:headEnd type="none" w="sm" len="sm"/>
                      <a:tailEnd type="none" w="sm" len="sm"/>
                    </a:lnB>
                    <a:solidFill>
                      <a:srgbClr val="FFFFFF"/>
                    </a:solidFill>
                  </a:tcPr>
                </a:tc>
                <a:tc hMerge="1">
                  <a:txBody>
                    <a:bodyPr/>
                    <a:lstStyle/>
                    <a:p>
                      <a:endParaRPr lang="es-MX"/>
                    </a:p>
                  </a:txBody>
                  <a:tcPr/>
                </a:tc>
                <a:tc vMerge="1">
                  <a:txBody>
                    <a:bodyPr/>
                    <a:lstStyle/>
                    <a:p>
                      <a:endParaRPr lang="es-MX"/>
                    </a:p>
                  </a:txBody>
                  <a:tcPr/>
                </a:tc>
                <a:extLst>
                  <a:ext uri="{0D108BD9-81ED-4DB2-BD59-A6C34878D82A}">
                    <a16:rowId xmlns:a16="http://schemas.microsoft.com/office/drawing/2014/main" xmlns="" val="10004"/>
                  </a:ext>
                </a:extLst>
              </a:tr>
              <a:tr h="166650">
                <a:tc vMerge="1">
                  <a:txBody>
                    <a:bodyPr/>
                    <a:lstStyle/>
                    <a:p>
                      <a:endParaRPr lang="es-MX"/>
                    </a:p>
                  </a:txBody>
                  <a:tcPr/>
                </a:tc>
                <a:tc gridSpan="2">
                  <a:txBody>
                    <a:bodyPr/>
                    <a:lstStyle/>
                    <a:p>
                      <a:pPr marL="0" marR="0" lvl="0" indent="0" algn="l" rtl="0">
                        <a:lnSpc>
                          <a:spcPct val="100000"/>
                        </a:lnSpc>
                        <a:spcBef>
                          <a:spcPts val="0"/>
                        </a:spcBef>
                        <a:spcAft>
                          <a:spcPts val="0"/>
                        </a:spcAft>
                        <a:buNone/>
                      </a:pPr>
                      <a:r>
                        <a:rPr lang="es-ES" sz="1000" b="1" i="0" u="none" strike="noStrike" cap="none">
                          <a:solidFill>
                            <a:srgbClr val="000000"/>
                          </a:solidFill>
                          <a:highlight>
                            <a:srgbClr val="FFFFFF"/>
                          </a:highlight>
                          <a:latin typeface="Avenir"/>
                          <a:ea typeface="Avenir"/>
                          <a:cs typeface="Avenir"/>
                          <a:sym typeface="Avenir"/>
                        </a:rPr>
                        <a:t>Fecha:</a:t>
                      </a:r>
                      <a:endParaRPr/>
                    </a:p>
                  </a:txBody>
                  <a:tcPr marL="0" marR="0" marT="0" marB="0" anchor="ctr">
                    <a:lnL w="9525" cap="flat" cmpd="sng">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203764"/>
                      </a:solidFill>
                      <a:prstDash val="solid"/>
                      <a:round/>
                      <a:headEnd type="none" w="sm" len="sm"/>
                      <a:tailEnd type="none" w="sm" len="sm"/>
                    </a:lnB>
                    <a:solidFill>
                      <a:srgbClr val="FFFFFF"/>
                    </a:solidFill>
                  </a:tcPr>
                </a:tc>
                <a:tc hMerge="1">
                  <a:txBody>
                    <a:bodyPr/>
                    <a:lstStyle/>
                    <a:p>
                      <a:endParaRPr lang="es-MX"/>
                    </a:p>
                  </a:txBody>
                  <a:tcPr/>
                </a:tc>
                <a:tc vMerge="1">
                  <a:txBody>
                    <a:bodyPr/>
                    <a:lstStyle/>
                    <a:p>
                      <a:endParaRPr lang="es-MX"/>
                    </a:p>
                  </a:txBody>
                  <a:tcPr/>
                </a:tc>
                <a:extLst>
                  <a:ext uri="{0D108BD9-81ED-4DB2-BD59-A6C34878D82A}">
                    <a16:rowId xmlns:a16="http://schemas.microsoft.com/office/drawing/2014/main" xmlns="" val="10005"/>
                  </a:ext>
                </a:extLst>
              </a:tr>
              <a:tr h="166600">
                <a:tc gridSpan="4">
                  <a:txBody>
                    <a:bodyPr/>
                    <a:lstStyle/>
                    <a:p>
                      <a:pPr marL="0" marR="0" lvl="0" indent="0" algn="l" rtl="0">
                        <a:lnSpc>
                          <a:spcPct val="100000"/>
                        </a:lnSpc>
                        <a:spcBef>
                          <a:spcPts val="0"/>
                        </a:spcBef>
                        <a:spcAft>
                          <a:spcPts val="0"/>
                        </a:spcAft>
                        <a:buNone/>
                      </a:pPr>
                      <a:endParaRPr sz="600" b="0" i="0" u="none" strike="noStrike" cap="none" dirty="0">
                        <a:solidFill>
                          <a:srgbClr val="000000"/>
                        </a:solidFill>
                        <a:highlight>
                          <a:srgbClr val="203764"/>
                        </a:highlight>
                        <a:latin typeface="Avenir"/>
                        <a:ea typeface="Avenir"/>
                        <a:cs typeface="Avenir"/>
                        <a:sym typeface="Aveni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000000"/>
                      </a:solidFill>
                      <a:prstDash val="solid"/>
                      <a:round/>
                      <a:headEnd type="none" w="sm" len="sm"/>
                      <a:tailEnd type="none" w="sm" len="sm"/>
                    </a:lnB>
                    <a:solidFill>
                      <a:srgbClr val="203764"/>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10006"/>
                  </a:ext>
                </a:extLst>
              </a:tr>
              <a:tr h="332418">
                <a:tc gridSpan="2">
                  <a:txBody>
                    <a:bodyPr/>
                    <a:lstStyle/>
                    <a:p>
                      <a:pPr marL="0" marR="0" lvl="0" indent="0" algn="l" rtl="0">
                        <a:lnSpc>
                          <a:spcPct val="100000"/>
                        </a:lnSpc>
                        <a:spcBef>
                          <a:spcPts val="0"/>
                        </a:spcBef>
                        <a:spcAft>
                          <a:spcPts val="0"/>
                        </a:spcAft>
                        <a:buNone/>
                      </a:pPr>
                      <a:r>
                        <a:rPr lang="es-ES" sz="900" b="1" i="0" u="sng" strike="noStrike" cap="none">
                          <a:solidFill>
                            <a:srgbClr val="000000"/>
                          </a:solidFill>
                          <a:highlight>
                            <a:srgbClr val="FFFFFF"/>
                          </a:highlight>
                          <a:latin typeface="Calibri"/>
                          <a:ea typeface="Calibri"/>
                          <a:cs typeface="Calibri"/>
                          <a:sym typeface="Calibri"/>
                        </a:rPr>
                        <a:t>What</a:t>
                      </a:r>
                      <a:r>
                        <a:rPr lang="es-ES" sz="900" b="0" i="0" u="none" strike="noStrike" cap="none">
                          <a:solidFill>
                            <a:srgbClr val="000000"/>
                          </a:solidFill>
                          <a:highlight>
                            <a:srgbClr val="FFFFFF"/>
                          </a:highlight>
                          <a:latin typeface="Calibri"/>
                          <a:ea typeface="Calibri"/>
                          <a:cs typeface="Calibri"/>
                          <a:sym typeface="Calibri"/>
                        </a:rPr>
                        <a:t> ¿Qué / Cuál es el problema específico que afecta el desempeño del negocio?</a:t>
                      </a:r>
                      <a:endParaRPr sz="900" b="1" i="0" u="sng" strike="noStrike" cap="none">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ES" sz="1000" b="0" i="0" u="none" strike="noStrike" cap="none" dirty="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La falta de conocimientos y experiencia en el uso de </a:t>
                      </a:r>
                      <a:r>
                        <a:rPr lang="es-MX" sz="1000" b="0" i="0" u="none" strike="noStrike" cap="none" dirty="0" err="1" smtClean="0">
                          <a:solidFill>
                            <a:srgbClr val="000000"/>
                          </a:solidFill>
                          <a:latin typeface="Calibri"/>
                          <a:ea typeface="Calibri"/>
                          <a:cs typeface="Calibri"/>
                          <a:sym typeface="Calibri"/>
                        </a:rPr>
                        <a:t>GitHub</a:t>
                      </a:r>
                      <a:r>
                        <a:rPr lang="es-MX" sz="1000" b="0" i="0" u="none" strike="noStrike" cap="none" dirty="0" smtClean="0">
                          <a:solidFill>
                            <a:srgbClr val="000000"/>
                          </a:solidFill>
                          <a:latin typeface="Calibri"/>
                          <a:ea typeface="Calibri"/>
                          <a:cs typeface="Calibri"/>
                          <a:sym typeface="Calibri"/>
                        </a:rPr>
                        <a:t>, lo cual; afecta negativamente la </a:t>
                      </a:r>
                      <a:r>
                        <a:rPr lang="es-MX" sz="1000" b="0" i="0" u="none" strike="noStrike" cap="none" dirty="0" err="1" smtClean="0">
                          <a:solidFill>
                            <a:srgbClr val="000000"/>
                          </a:solidFill>
                          <a:latin typeface="Calibri"/>
                          <a:ea typeface="Calibri"/>
                          <a:cs typeface="Calibri"/>
                          <a:sym typeface="Calibri"/>
                        </a:rPr>
                        <a:t>coloboracion</a:t>
                      </a:r>
                      <a:r>
                        <a:rPr lang="es-MX" sz="1000" b="0" i="0" u="none" strike="noStrike" cap="none" dirty="0" smtClean="0">
                          <a:solidFill>
                            <a:srgbClr val="000000"/>
                          </a:solidFill>
                          <a:latin typeface="Calibri"/>
                          <a:ea typeface="Calibri"/>
                          <a:cs typeface="Calibri"/>
                          <a:sym typeface="Calibri"/>
                        </a:rPr>
                        <a:t> y el flujo de trabajo en equipo con los alumnos de la materia Sistemas De Manufactura.	</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7"/>
                  </a:ext>
                </a:extLst>
              </a:tr>
              <a:tr h="111701">
                <a:tc gridSpan="2">
                  <a:txBody>
                    <a:bodyPr/>
                    <a:lstStyle/>
                    <a:p>
                      <a:pPr marL="0" marR="0" lvl="0" indent="0" algn="l" rtl="0">
                        <a:lnSpc>
                          <a:spcPct val="100000"/>
                        </a:lnSpc>
                        <a:spcBef>
                          <a:spcPts val="0"/>
                        </a:spcBef>
                        <a:spcAft>
                          <a:spcPts val="0"/>
                        </a:spcAft>
                        <a:buNone/>
                      </a:pPr>
                      <a:r>
                        <a:rPr lang="es-ES" sz="900" b="1" i="0" u="sng" strike="noStrike" cap="none">
                          <a:solidFill>
                            <a:srgbClr val="000000"/>
                          </a:solidFill>
                          <a:highlight>
                            <a:srgbClr val="FFFFFF"/>
                          </a:highlight>
                          <a:latin typeface="Calibri"/>
                          <a:ea typeface="Calibri"/>
                          <a:cs typeface="Calibri"/>
                          <a:sym typeface="Calibri"/>
                        </a:rPr>
                        <a:t>Who </a:t>
                      </a:r>
                      <a:r>
                        <a:rPr lang="es-ES" sz="900" b="0" i="0" u="none" strike="noStrike" cap="none">
                          <a:solidFill>
                            <a:srgbClr val="000000"/>
                          </a:solidFill>
                          <a:highlight>
                            <a:srgbClr val="FFFFFF"/>
                          </a:highlight>
                          <a:latin typeface="Calibri"/>
                          <a:ea typeface="Calibri"/>
                          <a:cs typeface="Calibri"/>
                          <a:sym typeface="Calibri"/>
                        </a:rPr>
                        <a:t>¿Quién es el cliente Interno o Externo más afectado por el problema</a:t>
                      </a:r>
                      <a:endParaRPr sz="900" b="1" i="0" u="sng" strike="noStrike" cap="none">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dirty="0">
                        <a:latin typeface="Calibri" panose="020F0502020204030204" pitchFamily="34" charset="0"/>
                        <a:cs typeface="Calibri" panose="020F0502020204030204" pitchFamily="34" charset="0"/>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MX" sz="1100" dirty="0" smtClean="0">
                          <a:latin typeface="Calibri" panose="020F0502020204030204" pitchFamily="34" charset="0"/>
                          <a:cs typeface="Calibri" panose="020F0502020204030204" pitchFamily="34" charset="0"/>
                        </a:rPr>
                        <a:t>Los Alumnos.</a:t>
                      </a:r>
                      <a:endParaRPr dirty="0">
                        <a:latin typeface="Calibri" panose="020F0502020204030204" pitchFamily="34" charset="0"/>
                        <a:cs typeface="Calibri" panose="020F0502020204030204" pitchFamily="34" charset="0"/>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dirty="0">
                        <a:latin typeface="Calibri" panose="020F0502020204030204" pitchFamily="34" charset="0"/>
                        <a:cs typeface="Calibri" panose="020F0502020204030204" pitchFamily="34" charset="0"/>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8"/>
                  </a:ext>
                </a:extLst>
              </a:tr>
              <a:tr h="725214">
                <a:tc gridSpan="2">
                  <a:txBody>
                    <a:bodyPr/>
                    <a:lstStyle/>
                    <a:p>
                      <a:pPr marL="0" marR="0" lvl="0" indent="0" algn="l" rtl="0">
                        <a:lnSpc>
                          <a:spcPct val="100000"/>
                        </a:lnSpc>
                        <a:spcBef>
                          <a:spcPts val="0"/>
                        </a:spcBef>
                        <a:spcAft>
                          <a:spcPts val="0"/>
                        </a:spcAft>
                        <a:buNone/>
                      </a:pPr>
                      <a:r>
                        <a:rPr lang="es-ES" sz="900" b="1" i="0" u="sng" strike="noStrike" cap="none">
                          <a:solidFill>
                            <a:srgbClr val="000000"/>
                          </a:solidFill>
                          <a:highlight>
                            <a:srgbClr val="FFFFFF"/>
                          </a:highlight>
                          <a:latin typeface="Calibri"/>
                          <a:ea typeface="Calibri"/>
                          <a:cs typeface="Calibri"/>
                          <a:sym typeface="Calibri"/>
                        </a:rPr>
                        <a:t>Why.</a:t>
                      </a:r>
                      <a:r>
                        <a:rPr lang="es-ES" sz="900" b="0" i="0" u="none" strike="noStrike" cap="none">
                          <a:solidFill>
                            <a:srgbClr val="000000"/>
                          </a:solidFill>
                          <a:highlight>
                            <a:srgbClr val="FFFFFF"/>
                          </a:highlight>
                          <a:latin typeface="Calibri"/>
                          <a:ea typeface="Calibri"/>
                          <a:cs typeface="Calibri"/>
                          <a:sym typeface="Calibri"/>
                        </a:rPr>
                        <a:t> Identifica los requerimento críticos del cliente en términos de Calidad, Entrega y Costo asociados con el problema</a:t>
                      </a:r>
                      <a:endParaRPr sz="900" b="1" i="0" u="sng" strike="noStrike" cap="none">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ES" sz="1000" b="0" i="0" u="none" strike="noStrike" cap="none" dirty="0" smtClean="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Estar </a:t>
                      </a:r>
                      <a:r>
                        <a:rPr lang="es-MX" sz="1000" b="0" i="0" u="none" strike="noStrike" cap="none" dirty="0" err="1" smtClean="0">
                          <a:solidFill>
                            <a:srgbClr val="000000"/>
                          </a:solidFill>
                          <a:latin typeface="Calibri"/>
                          <a:ea typeface="Calibri"/>
                          <a:cs typeface="Calibri"/>
                          <a:sym typeface="Calibri"/>
                        </a:rPr>
                        <a:t>mas</a:t>
                      </a:r>
                      <a:r>
                        <a:rPr lang="es-MX" sz="1000" b="0" i="0" u="none" strike="noStrike" cap="none" dirty="0" smtClean="0">
                          <a:solidFill>
                            <a:srgbClr val="000000"/>
                          </a:solidFill>
                          <a:latin typeface="Calibri"/>
                          <a:ea typeface="Calibri"/>
                          <a:cs typeface="Calibri"/>
                          <a:sym typeface="Calibri"/>
                        </a:rPr>
                        <a:t> enfocado en todos los requerimientos y dedicarle </a:t>
                      </a:r>
                      <a:r>
                        <a:rPr lang="es-MX" sz="1000" b="0" i="0" u="none" strike="noStrike" cap="none" dirty="0" err="1" smtClean="0">
                          <a:solidFill>
                            <a:srgbClr val="000000"/>
                          </a:solidFill>
                          <a:latin typeface="Calibri"/>
                          <a:ea typeface="Calibri"/>
                          <a:cs typeface="Calibri"/>
                          <a:sym typeface="Calibri"/>
                        </a:rPr>
                        <a:t>mas</a:t>
                      </a:r>
                      <a:r>
                        <a:rPr lang="es-MX" sz="1000" b="0" i="0" u="none" strike="noStrike" cap="none" dirty="0" smtClean="0">
                          <a:solidFill>
                            <a:srgbClr val="000000"/>
                          </a:solidFill>
                          <a:latin typeface="Calibri"/>
                          <a:ea typeface="Calibri"/>
                          <a:cs typeface="Calibri"/>
                          <a:sym typeface="Calibri"/>
                        </a:rPr>
                        <a:t> tiempo a la materia para desarrollar nuevas habilidades que me ayuden a tener una buena experiencia.		</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9"/>
                  </a:ext>
                </a:extLst>
              </a:tr>
              <a:tr h="362607">
                <a:tc gridSpan="2">
                  <a:txBody>
                    <a:bodyPr/>
                    <a:lstStyle/>
                    <a:p>
                      <a:pPr marL="0" marR="0" lvl="0" indent="0" algn="l" rtl="0">
                        <a:lnSpc>
                          <a:spcPct val="100000"/>
                        </a:lnSpc>
                        <a:spcBef>
                          <a:spcPts val="0"/>
                        </a:spcBef>
                        <a:spcAft>
                          <a:spcPts val="0"/>
                        </a:spcAft>
                        <a:buNone/>
                      </a:pPr>
                      <a:r>
                        <a:rPr lang="es-ES" sz="900" b="1" i="0" u="sng" strike="noStrike" cap="none">
                          <a:solidFill>
                            <a:srgbClr val="000000"/>
                          </a:solidFill>
                          <a:highlight>
                            <a:srgbClr val="FFFFFF"/>
                          </a:highlight>
                          <a:latin typeface="Calibri"/>
                          <a:ea typeface="Calibri"/>
                          <a:cs typeface="Calibri"/>
                          <a:sym typeface="Calibri"/>
                        </a:rPr>
                        <a:t>Why.</a:t>
                      </a:r>
                      <a:r>
                        <a:rPr lang="es-ES" sz="900" b="0" i="0" u="none" strike="noStrike" cap="none">
                          <a:solidFill>
                            <a:srgbClr val="000000"/>
                          </a:solidFill>
                          <a:highlight>
                            <a:srgbClr val="FFFFFF"/>
                          </a:highlight>
                          <a:latin typeface="Calibri"/>
                          <a:ea typeface="Calibri"/>
                          <a:cs typeface="Calibri"/>
                          <a:sym typeface="Calibri"/>
                        </a:rPr>
                        <a:t> Nombra el métrico del negocio asociado con el problema</a:t>
                      </a:r>
                      <a:endParaRPr sz="900" b="1" i="0" u="sng" strike="noStrike" cap="none">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ES" sz="1000" b="0" i="0" u="none" strike="noStrike" cap="none" dirty="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Cumplir con el curso y la Rubrica (Evaluaciones/</a:t>
                      </a:r>
                      <a:r>
                        <a:rPr lang="es-MX" sz="1000" b="0" i="0" u="none" strike="noStrike" cap="none" dirty="0" err="1" smtClean="0">
                          <a:solidFill>
                            <a:srgbClr val="000000"/>
                          </a:solidFill>
                          <a:latin typeface="Calibri"/>
                          <a:ea typeface="Calibri"/>
                          <a:cs typeface="Calibri"/>
                          <a:sym typeface="Calibri"/>
                        </a:rPr>
                        <a:t>unidad,Asistencia</a:t>
                      </a:r>
                      <a:r>
                        <a:rPr lang="es-MX" sz="1000" b="0" i="0" u="none" strike="noStrike" cap="none" dirty="0" smtClean="0">
                          <a:solidFill>
                            <a:srgbClr val="000000"/>
                          </a:solidFill>
                          <a:latin typeface="Calibri"/>
                          <a:ea typeface="Calibri"/>
                          <a:cs typeface="Calibri"/>
                          <a:sym typeface="Calibri"/>
                        </a:rPr>
                        <a:t>, Trabajos Y Tareas).</a:t>
                      </a:r>
                      <a:endParaRPr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10"/>
                  </a:ext>
                </a:extLst>
              </a:tr>
              <a:tr h="693682">
                <a:tc gridSpan="2">
                  <a:txBody>
                    <a:bodyPr/>
                    <a:lstStyle/>
                    <a:p>
                      <a:pPr marL="0" marR="0" lvl="0" indent="0" algn="l" rtl="0">
                        <a:lnSpc>
                          <a:spcPct val="100000"/>
                        </a:lnSpc>
                        <a:spcBef>
                          <a:spcPts val="0"/>
                        </a:spcBef>
                        <a:spcAft>
                          <a:spcPts val="0"/>
                        </a:spcAft>
                        <a:buNone/>
                      </a:pPr>
                      <a:r>
                        <a:rPr lang="es-ES" sz="900" b="1" i="0" u="sng" strike="noStrike" cap="none" dirty="0" err="1">
                          <a:solidFill>
                            <a:srgbClr val="000000"/>
                          </a:solidFill>
                          <a:highlight>
                            <a:srgbClr val="FFFFFF"/>
                          </a:highlight>
                          <a:latin typeface="Calibri"/>
                          <a:ea typeface="Calibri"/>
                          <a:cs typeface="Calibri"/>
                          <a:sym typeface="Calibri"/>
                        </a:rPr>
                        <a:t>Where</a:t>
                      </a:r>
                      <a:r>
                        <a:rPr lang="es-ES" sz="900" b="0" i="0" u="none" strike="noStrike" cap="none" dirty="0">
                          <a:solidFill>
                            <a:srgbClr val="000000"/>
                          </a:solidFill>
                          <a:highlight>
                            <a:srgbClr val="FFFFFF"/>
                          </a:highlight>
                          <a:latin typeface="Calibri"/>
                          <a:ea typeface="Calibri"/>
                          <a:cs typeface="Calibri"/>
                          <a:sym typeface="Calibri"/>
                        </a:rPr>
                        <a:t> ¿En dónde ocurre el problema (localización geográfica o en el proceso)?</a:t>
                      </a:r>
                      <a:endParaRPr sz="900" b="1" i="0" u="sng" strike="noStrike" cap="none" dirty="0">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MX" sz="1100" dirty="0" smtClean="0">
                          <a:latin typeface="Calibri" panose="020F0502020204030204" pitchFamily="34" charset="0"/>
                          <a:cs typeface="Calibri" panose="020F0502020204030204" pitchFamily="34" charset="0"/>
                        </a:rPr>
                        <a:t>Instituto Tecnológico De Querétaro, Salón De Clases C07 Y En </a:t>
                      </a:r>
                      <a:r>
                        <a:rPr lang="es-MX" sz="1100" dirty="0" err="1" smtClean="0">
                          <a:latin typeface="Calibri" panose="020F0502020204030204" pitchFamily="34" charset="0"/>
                          <a:cs typeface="Calibri" panose="020F0502020204030204" pitchFamily="34" charset="0"/>
                        </a:rPr>
                        <a:t>Casade</a:t>
                      </a:r>
                      <a:r>
                        <a:rPr lang="es-MX" sz="1100" dirty="0" smtClean="0">
                          <a:latin typeface="Calibri" panose="020F0502020204030204" pitchFamily="34" charset="0"/>
                          <a:cs typeface="Calibri" panose="020F0502020204030204" pitchFamily="34" charset="0"/>
                        </a:rPr>
                        <a:t> Los Alumnos </a:t>
                      </a:r>
                      <a:r>
                        <a:rPr lang="es-MX" sz="1100" dirty="0" err="1" smtClean="0">
                          <a:latin typeface="Calibri" panose="020F0502020204030204" pitchFamily="34" charset="0"/>
                          <a:cs typeface="Calibri" panose="020F0502020204030204" pitchFamily="34" charset="0"/>
                        </a:rPr>
                        <a:t>Incritos</a:t>
                      </a:r>
                      <a:r>
                        <a:rPr lang="es-MX" sz="1100" dirty="0" smtClean="0">
                          <a:latin typeface="Calibri" panose="020F0502020204030204" pitchFamily="34" charset="0"/>
                          <a:cs typeface="Calibri" panose="020F0502020204030204" pitchFamily="34" charset="0"/>
                        </a:rPr>
                        <a:t> En La Materia De Sistemas De Manufactura De 2pm - 3pm.</a:t>
                      </a:r>
                      <a:endParaRPr lang="es-MX"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lang="es-MX"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11"/>
                  </a:ext>
                </a:extLst>
              </a:tr>
              <a:tr h="488731">
                <a:tc gridSpan="2">
                  <a:txBody>
                    <a:bodyPr/>
                    <a:lstStyle/>
                    <a:p>
                      <a:pPr marL="0" marR="0" lvl="0" indent="0" algn="l" rtl="0">
                        <a:lnSpc>
                          <a:spcPct val="100000"/>
                        </a:lnSpc>
                        <a:spcBef>
                          <a:spcPts val="0"/>
                        </a:spcBef>
                        <a:spcAft>
                          <a:spcPts val="0"/>
                        </a:spcAft>
                        <a:buNone/>
                      </a:pPr>
                      <a:r>
                        <a:rPr lang="es-ES" sz="900" b="1" i="0" u="sng" strike="noStrike" cap="none" dirty="0" err="1">
                          <a:solidFill>
                            <a:srgbClr val="000000"/>
                          </a:solidFill>
                          <a:highlight>
                            <a:srgbClr val="FFFFFF"/>
                          </a:highlight>
                          <a:latin typeface="Calibri"/>
                          <a:ea typeface="Calibri"/>
                          <a:cs typeface="Calibri"/>
                          <a:sym typeface="Calibri"/>
                        </a:rPr>
                        <a:t>When</a:t>
                      </a:r>
                      <a:r>
                        <a:rPr lang="es-ES" sz="900" b="0" i="0" u="none" strike="noStrike" cap="none" dirty="0">
                          <a:solidFill>
                            <a:srgbClr val="000000"/>
                          </a:solidFill>
                          <a:highlight>
                            <a:srgbClr val="FFFFFF"/>
                          </a:highlight>
                          <a:latin typeface="Calibri"/>
                          <a:ea typeface="Calibri"/>
                          <a:cs typeface="Calibri"/>
                          <a:sym typeface="Calibri"/>
                        </a:rPr>
                        <a:t> ¿En dónde fue observado por primera vez el problema? (especifica mes/año))?</a:t>
                      </a:r>
                      <a:endParaRPr sz="900" b="1" i="0" u="sng" strike="noStrike" cap="none" dirty="0">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ES" sz="1000" b="0" i="0" u="none" strike="noStrike" cap="none" dirty="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En el lugar donde se </a:t>
                      </a:r>
                      <a:r>
                        <a:rPr lang="es-MX" sz="1000" b="0" i="0" u="none" strike="noStrike" cap="none" dirty="0" err="1" smtClean="0">
                          <a:solidFill>
                            <a:srgbClr val="000000"/>
                          </a:solidFill>
                          <a:latin typeface="Calibri"/>
                          <a:ea typeface="Calibri"/>
                          <a:cs typeface="Calibri"/>
                          <a:sym typeface="Calibri"/>
                        </a:rPr>
                        <a:t>observo</a:t>
                      </a:r>
                      <a:r>
                        <a:rPr lang="es-MX" sz="1000" b="0" i="0" u="none" strike="noStrike" cap="none" dirty="0" smtClean="0">
                          <a:solidFill>
                            <a:srgbClr val="000000"/>
                          </a:solidFill>
                          <a:latin typeface="Calibri"/>
                          <a:ea typeface="Calibri"/>
                          <a:cs typeface="Calibri"/>
                          <a:sym typeface="Calibri"/>
                        </a:rPr>
                        <a:t> este problema fue a inicios del "Semestre  Agosto-Diciembre 2024" </a:t>
                      </a:r>
                      <a:r>
                        <a:rPr lang="es-MX" sz="1000" b="0" i="0" u="none" strike="noStrike" cap="none" dirty="0" err="1" smtClean="0">
                          <a:solidFill>
                            <a:srgbClr val="000000"/>
                          </a:solidFill>
                          <a:latin typeface="Calibri"/>
                          <a:ea typeface="Calibri"/>
                          <a:cs typeface="Calibri"/>
                          <a:sym typeface="Calibri"/>
                        </a:rPr>
                        <a:t>apartit</a:t>
                      </a:r>
                      <a:r>
                        <a:rPr lang="es-MX" sz="1000" b="0" i="0" u="none" strike="noStrike" cap="none" dirty="0" smtClean="0">
                          <a:solidFill>
                            <a:srgbClr val="000000"/>
                          </a:solidFill>
                          <a:latin typeface="Calibri"/>
                          <a:ea typeface="Calibri"/>
                          <a:cs typeface="Calibri"/>
                          <a:sym typeface="Calibri"/>
                        </a:rPr>
                        <a:t> del Lunes 2 De </a:t>
                      </a:r>
                      <a:r>
                        <a:rPr lang="es-MX" sz="1000" b="0" i="0" u="none" strike="noStrike" cap="none" dirty="0" err="1" smtClean="0">
                          <a:solidFill>
                            <a:srgbClr val="000000"/>
                          </a:solidFill>
                          <a:latin typeface="Calibri"/>
                          <a:ea typeface="Calibri"/>
                          <a:cs typeface="Calibri"/>
                          <a:sym typeface="Calibri"/>
                        </a:rPr>
                        <a:t>Septiembe</a:t>
                      </a:r>
                      <a:r>
                        <a:rPr lang="es-MX" sz="1000" b="0" i="0" u="none" strike="noStrike" cap="none" dirty="0" smtClean="0">
                          <a:solidFill>
                            <a:srgbClr val="000000"/>
                          </a:solidFill>
                          <a:latin typeface="Calibri"/>
                          <a:ea typeface="Calibri"/>
                          <a:cs typeface="Calibri"/>
                          <a:sym typeface="Calibri"/>
                        </a:rPr>
                        <a:t> Del 2024		</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12"/>
                  </a:ext>
                </a:extLst>
              </a:tr>
              <a:tr h="298203">
                <a:tc gridSpan="2">
                  <a:txBody>
                    <a:bodyPr/>
                    <a:lstStyle/>
                    <a:p>
                      <a:pPr marL="0" marR="0" lvl="0" indent="0" algn="l" rtl="0">
                        <a:lnSpc>
                          <a:spcPct val="100000"/>
                        </a:lnSpc>
                        <a:spcBef>
                          <a:spcPts val="0"/>
                        </a:spcBef>
                        <a:spcAft>
                          <a:spcPts val="0"/>
                        </a:spcAft>
                        <a:buNone/>
                      </a:pPr>
                      <a:r>
                        <a:rPr lang="es-ES" sz="900" b="1" i="0" u="sng" strike="noStrike" cap="none" dirty="0" err="1">
                          <a:solidFill>
                            <a:srgbClr val="000000"/>
                          </a:solidFill>
                          <a:highlight>
                            <a:srgbClr val="FFFFFF"/>
                          </a:highlight>
                          <a:latin typeface="Calibri"/>
                          <a:ea typeface="Calibri"/>
                          <a:cs typeface="Calibri"/>
                          <a:sym typeface="Calibri"/>
                        </a:rPr>
                        <a:t>How</a:t>
                      </a:r>
                      <a:r>
                        <a:rPr lang="es-ES" sz="900" b="1" i="0" u="sng" strike="noStrike" cap="none" dirty="0">
                          <a:solidFill>
                            <a:srgbClr val="000000"/>
                          </a:solidFill>
                          <a:highlight>
                            <a:srgbClr val="FFFFFF"/>
                          </a:highlight>
                          <a:latin typeface="Calibri"/>
                          <a:ea typeface="Calibri"/>
                          <a:cs typeface="Calibri"/>
                          <a:sym typeface="Calibri"/>
                        </a:rPr>
                        <a:t> </a:t>
                      </a:r>
                      <a:r>
                        <a:rPr lang="es-ES" sz="900" b="1" i="0" u="sng" strike="noStrike" cap="none" dirty="0" err="1">
                          <a:solidFill>
                            <a:srgbClr val="000000"/>
                          </a:solidFill>
                          <a:highlight>
                            <a:srgbClr val="FFFFFF"/>
                          </a:highlight>
                          <a:latin typeface="Calibri"/>
                          <a:ea typeface="Calibri"/>
                          <a:cs typeface="Calibri"/>
                          <a:sym typeface="Calibri"/>
                        </a:rPr>
                        <a:t>Much</a:t>
                      </a:r>
                      <a:r>
                        <a:rPr lang="es-ES" sz="900" b="1" i="0" u="sng" strike="noStrike" cap="none" dirty="0">
                          <a:solidFill>
                            <a:srgbClr val="000000"/>
                          </a:solidFill>
                          <a:highlight>
                            <a:srgbClr val="FFFFFF"/>
                          </a:highlight>
                          <a:latin typeface="Calibri"/>
                          <a:ea typeface="Calibri"/>
                          <a:cs typeface="Calibri"/>
                          <a:sym typeface="Calibri"/>
                        </a:rPr>
                        <a:t>?</a:t>
                      </a:r>
                      <a:r>
                        <a:rPr lang="es-ES" sz="900" b="0" i="0" u="none" strike="noStrike" cap="none" dirty="0">
                          <a:solidFill>
                            <a:srgbClr val="000000"/>
                          </a:solidFill>
                          <a:highlight>
                            <a:srgbClr val="FFFFFF"/>
                          </a:highlight>
                          <a:latin typeface="Calibri"/>
                          <a:ea typeface="Calibri"/>
                          <a:cs typeface="Calibri"/>
                          <a:sym typeface="Calibri"/>
                        </a:rPr>
                        <a:t> ¿Cuál es la magnitud del problema en términos de tu métrico de negocio seleccionado?</a:t>
                      </a:r>
                      <a:endParaRPr sz="900" b="1" i="0" u="sng" strike="noStrike" cap="none" dirty="0">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ES" sz="1000" b="0" i="0" u="none" strike="noStrike" cap="none" dirty="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Este problema </a:t>
                      </a:r>
                      <a:r>
                        <a:rPr lang="es-MX" sz="1000" b="0" i="0" u="none" strike="noStrike" cap="none" dirty="0" err="1" smtClean="0">
                          <a:solidFill>
                            <a:srgbClr val="000000"/>
                          </a:solidFill>
                          <a:latin typeface="Calibri"/>
                          <a:ea typeface="Calibri"/>
                          <a:cs typeface="Calibri"/>
                          <a:sym typeface="Calibri"/>
                        </a:rPr>
                        <a:t>repercutio</a:t>
                      </a:r>
                      <a:r>
                        <a:rPr lang="es-MX" sz="1000" b="0" i="0" u="none" strike="noStrike" cap="none" dirty="0" smtClean="0">
                          <a:solidFill>
                            <a:srgbClr val="000000"/>
                          </a:solidFill>
                          <a:latin typeface="Calibri"/>
                          <a:ea typeface="Calibri"/>
                          <a:cs typeface="Calibri"/>
                          <a:sym typeface="Calibri"/>
                        </a:rPr>
                        <a:t> en mis calificaciones del semestre, reprobando 3 unidades con calificaciones reprobatorias		</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13"/>
                  </a:ext>
                </a:extLst>
              </a:tr>
              <a:tr h="534685">
                <a:tc gridSpan="2">
                  <a:txBody>
                    <a:bodyPr/>
                    <a:lstStyle/>
                    <a:p>
                      <a:pPr marL="0" marR="0" lvl="0" indent="0" algn="l" rtl="0">
                        <a:lnSpc>
                          <a:spcPct val="100000"/>
                        </a:lnSpc>
                        <a:spcBef>
                          <a:spcPts val="0"/>
                        </a:spcBef>
                        <a:spcAft>
                          <a:spcPts val="0"/>
                        </a:spcAft>
                        <a:buNone/>
                      </a:pPr>
                      <a:r>
                        <a:rPr lang="es-ES" sz="900" b="1" i="0" u="sng" strike="noStrike" cap="none">
                          <a:solidFill>
                            <a:srgbClr val="000000"/>
                          </a:solidFill>
                          <a:highlight>
                            <a:srgbClr val="FFFFFF"/>
                          </a:highlight>
                          <a:latin typeface="Calibri"/>
                          <a:ea typeface="Calibri"/>
                          <a:cs typeface="Calibri"/>
                          <a:sym typeface="Calibri"/>
                        </a:rPr>
                        <a:t>How </a:t>
                      </a:r>
                      <a:r>
                        <a:rPr lang="es-ES" sz="900" b="0" i="0" u="none" strike="noStrike" cap="none">
                          <a:solidFill>
                            <a:srgbClr val="000000"/>
                          </a:solidFill>
                          <a:highlight>
                            <a:srgbClr val="FFFFFF"/>
                          </a:highlight>
                          <a:latin typeface="Calibri"/>
                          <a:ea typeface="Calibri"/>
                          <a:cs typeface="Calibri"/>
                          <a:sym typeface="Calibri"/>
                        </a:rPr>
                        <a:t>¿Cómo sabes que es un problema? ¿Qué objetivos no se están cumpliendo?</a:t>
                      </a:r>
                      <a:endParaRPr sz="900" b="1" i="0" u="sng" strike="noStrike" cap="none">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ES" sz="1000" b="0" i="0" u="none" strike="noStrike" cap="none" dirty="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El problema se puede apreciar </a:t>
                      </a:r>
                      <a:r>
                        <a:rPr lang="es-MX" sz="1000" b="0" i="0" u="none" strike="noStrike" cap="none" dirty="0" err="1" smtClean="0">
                          <a:solidFill>
                            <a:srgbClr val="000000"/>
                          </a:solidFill>
                          <a:latin typeface="Calibri"/>
                          <a:ea typeface="Calibri"/>
                          <a:cs typeface="Calibri"/>
                          <a:sym typeface="Calibri"/>
                        </a:rPr>
                        <a:t>especificamente</a:t>
                      </a:r>
                      <a:r>
                        <a:rPr lang="es-MX" sz="1000" b="0" i="0" u="none" strike="noStrike" cap="none" dirty="0" smtClean="0">
                          <a:solidFill>
                            <a:srgbClr val="000000"/>
                          </a:solidFill>
                          <a:latin typeface="Calibri"/>
                          <a:ea typeface="Calibri"/>
                          <a:cs typeface="Calibri"/>
                          <a:sym typeface="Calibri"/>
                        </a:rPr>
                        <a:t> en la demora de las entregas de los alumnos y en la baja calidad de la </a:t>
                      </a:r>
                      <a:r>
                        <a:rPr lang="es-MX" sz="1000" b="0" i="0" u="none" strike="noStrike" cap="none" dirty="0" err="1" smtClean="0">
                          <a:solidFill>
                            <a:srgbClr val="000000"/>
                          </a:solidFill>
                          <a:latin typeface="Calibri"/>
                          <a:ea typeface="Calibri"/>
                          <a:cs typeface="Calibri"/>
                          <a:sym typeface="Calibri"/>
                        </a:rPr>
                        <a:t>colaboracion</a:t>
                      </a:r>
                      <a:r>
                        <a:rPr lang="es-MX" sz="1000" b="0" i="0" u="none" strike="noStrike" cap="none" dirty="0" smtClean="0">
                          <a:solidFill>
                            <a:srgbClr val="000000"/>
                          </a:solidFill>
                          <a:latin typeface="Calibri"/>
                          <a:ea typeface="Calibri"/>
                          <a:cs typeface="Calibri"/>
                          <a:sym typeface="Calibri"/>
                        </a:rPr>
                        <a:t> en el equipo. Los objetivos de eficiencia y calidad en el desarrollo no estan cumpliendo, debido a errores y </a:t>
                      </a:r>
                      <a:r>
                        <a:rPr lang="es-MX" sz="1000" b="0" i="0" u="none" strike="noStrike" cap="none" dirty="0" err="1" smtClean="0">
                          <a:solidFill>
                            <a:srgbClr val="000000"/>
                          </a:solidFill>
                          <a:latin typeface="Calibri"/>
                          <a:ea typeface="Calibri"/>
                          <a:cs typeface="Calibri"/>
                          <a:sym typeface="Calibri"/>
                        </a:rPr>
                        <a:t>confusion</a:t>
                      </a:r>
                      <a:r>
                        <a:rPr lang="es-MX" sz="1000" b="0" i="0" u="none" strike="noStrike" cap="none" dirty="0" smtClean="0">
                          <a:solidFill>
                            <a:srgbClr val="000000"/>
                          </a:solidFill>
                          <a:latin typeface="Calibri"/>
                          <a:ea typeface="Calibri"/>
                          <a:cs typeface="Calibri"/>
                          <a:sym typeface="Calibri"/>
                        </a:rPr>
                        <a:t> en el uso de </a:t>
                      </a:r>
                      <a:r>
                        <a:rPr lang="es-MX" sz="1000" b="0" i="0" u="none" strike="noStrike" cap="none" dirty="0" err="1" smtClean="0">
                          <a:solidFill>
                            <a:srgbClr val="000000"/>
                          </a:solidFill>
                          <a:latin typeface="Calibri"/>
                          <a:ea typeface="Calibri"/>
                          <a:cs typeface="Calibri"/>
                          <a:sym typeface="Calibri"/>
                        </a:rPr>
                        <a:t>GitHub</a:t>
                      </a:r>
                      <a:r>
                        <a:rPr lang="es-MX" sz="1000" b="0" i="0" u="none" strike="noStrike" cap="none" dirty="0" smtClean="0">
                          <a:solidFill>
                            <a:srgbClr val="000000"/>
                          </a:solidFill>
                          <a:latin typeface="Calibri"/>
                          <a:ea typeface="Calibri"/>
                          <a:cs typeface="Calibri"/>
                          <a:sym typeface="Calibri"/>
                        </a:rPr>
                        <a:t>.</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14"/>
                  </a:ext>
                </a:extLst>
              </a:tr>
              <a:tr h="511550">
                <a:tc gridSpan="2">
                  <a:txBody>
                    <a:bodyPr/>
                    <a:lstStyle/>
                    <a:p>
                      <a:pPr marL="0" marR="0" lvl="0" indent="0" algn="l" rtl="0">
                        <a:lnSpc>
                          <a:spcPct val="100000"/>
                        </a:lnSpc>
                        <a:spcBef>
                          <a:spcPts val="0"/>
                        </a:spcBef>
                        <a:spcAft>
                          <a:spcPts val="0"/>
                        </a:spcAft>
                        <a:buNone/>
                      </a:pPr>
                      <a:r>
                        <a:rPr lang="es-ES" sz="900" b="1" i="0" u="sng" strike="noStrike" cap="none" dirty="0">
                          <a:solidFill>
                            <a:srgbClr val="000000"/>
                          </a:solidFill>
                          <a:highlight>
                            <a:srgbClr val="FFFFFF"/>
                          </a:highlight>
                          <a:latin typeface="Calibri"/>
                          <a:ea typeface="Calibri"/>
                          <a:cs typeface="Calibri"/>
                          <a:sym typeface="Calibri"/>
                        </a:rPr>
                        <a:t>Escribe la descripción del problema </a:t>
                      </a:r>
                      <a:r>
                        <a:rPr lang="es-ES" sz="900" b="0" i="0" u="none" strike="noStrike" cap="none" dirty="0">
                          <a:solidFill>
                            <a:srgbClr val="000000"/>
                          </a:solidFill>
                          <a:highlight>
                            <a:srgbClr val="FFFFFF"/>
                          </a:highlight>
                          <a:latin typeface="Calibri"/>
                          <a:ea typeface="Calibri"/>
                          <a:cs typeface="Calibri"/>
                          <a:sym typeface="Calibri"/>
                        </a:rPr>
                        <a:t>en forma de enunciado, puedes usar el siguiente formato como guía: &lt;</a:t>
                      </a:r>
                      <a:r>
                        <a:rPr lang="es-ES" sz="900" b="0" i="0" u="none" strike="noStrike" cap="none" dirty="0" err="1">
                          <a:solidFill>
                            <a:srgbClr val="000000"/>
                          </a:solidFill>
                          <a:highlight>
                            <a:srgbClr val="FFFFFF"/>
                          </a:highlight>
                          <a:latin typeface="Calibri"/>
                          <a:ea typeface="Calibri"/>
                          <a:cs typeface="Calibri"/>
                          <a:sym typeface="Calibri"/>
                        </a:rPr>
                        <a:t>When</a:t>
                      </a:r>
                      <a:r>
                        <a:rPr lang="es-ES" sz="900" b="0" i="0" u="none" strike="noStrike" cap="none" dirty="0">
                          <a:solidFill>
                            <a:srgbClr val="000000"/>
                          </a:solidFill>
                          <a:highlight>
                            <a:srgbClr val="FFFFFF"/>
                          </a:highlight>
                          <a:latin typeface="Calibri"/>
                          <a:ea typeface="Calibri"/>
                          <a:cs typeface="Calibri"/>
                          <a:sym typeface="Calibri"/>
                        </a:rPr>
                        <a:t>&gt;,&lt; </a:t>
                      </a:r>
                      <a:r>
                        <a:rPr lang="es-ES" sz="900" b="0" i="0" u="none" strike="noStrike" cap="none" dirty="0" err="1">
                          <a:solidFill>
                            <a:srgbClr val="000000"/>
                          </a:solidFill>
                          <a:highlight>
                            <a:srgbClr val="FFFFFF"/>
                          </a:highlight>
                          <a:latin typeface="Calibri"/>
                          <a:ea typeface="Calibri"/>
                          <a:cs typeface="Calibri"/>
                          <a:sym typeface="Calibri"/>
                        </a:rPr>
                        <a:t>What</a:t>
                      </a:r>
                      <a:r>
                        <a:rPr lang="es-ES" sz="900" b="0" i="0" u="none" strike="noStrike" cap="none" dirty="0">
                          <a:solidFill>
                            <a:srgbClr val="000000"/>
                          </a:solidFill>
                          <a:highlight>
                            <a:srgbClr val="FFFFFF"/>
                          </a:highlight>
                          <a:latin typeface="Calibri"/>
                          <a:ea typeface="Calibri"/>
                          <a:cs typeface="Calibri"/>
                          <a:sym typeface="Calibri"/>
                        </a:rPr>
                        <a:t>&gt;, &lt;</a:t>
                      </a:r>
                      <a:r>
                        <a:rPr lang="es-ES" sz="900" b="0" i="0" u="none" strike="noStrike" cap="none" dirty="0" err="1">
                          <a:solidFill>
                            <a:srgbClr val="000000"/>
                          </a:solidFill>
                          <a:highlight>
                            <a:srgbClr val="FFFFFF"/>
                          </a:highlight>
                          <a:latin typeface="Calibri"/>
                          <a:ea typeface="Calibri"/>
                          <a:cs typeface="Calibri"/>
                          <a:sym typeface="Calibri"/>
                        </a:rPr>
                        <a:t>Where</a:t>
                      </a:r>
                      <a:r>
                        <a:rPr lang="es-ES" sz="900" b="0" i="0" u="none" strike="noStrike" cap="none" dirty="0">
                          <a:solidFill>
                            <a:srgbClr val="000000"/>
                          </a:solidFill>
                          <a:highlight>
                            <a:srgbClr val="FFFFFF"/>
                          </a:highlight>
                          <a:latin typeface="Calibri"/>
                          <a:ea typeface="Calibri"/>
                          <a:cs typeface="Calibri"/>
                          <a:sym typeface="Calibri"/>
                        </a:rPr>
                        <a:t>&gt;, &lt;</a:t>
                      </a:r>
                      <a:r>
                        <a:rPr lang="es-ES" sz="900" b="0" i="0" u="none" strike="noStrike" cap="none" dirty="0" err="1">
                          <a:solidFill>
                            <a:srgbClr val="000000"/>
                          </a:solidFill>
                          <a:highlight>
                            <a:srgbClr val="FFFFFF"/>
                          </a:highlight>
                          <a:latin typeface="Calibri"/>
                          <a:ea typeface="Calibri"/>
                          <a:cs typeface="Calibri"/>
                          <a:sym typeface="Calibri"/>
                        </a:rPr>
                        <a:t>How</a:t>
                      </a:r>
                      <a:r>
                        <a:rPr lang="es-ES" sz="900" b="0" i="0" u="none" strike="noStrike" cap="none" dirty="0">
                          <a:solidFill>
                            <a:srgbClr val="000000"/>
                          </a:solidFill>
                          <a:highlight>
                            <a:srgbClr val="FFFFFF"/>
                          </a:highlight>
                          <a:latin typeface="Calibri"/>
                          <a:ea typeface="Calibri"/>
                          <a:cs typeface="Calibri"/>
                          <a:sym typeface="Calibri"/>
                        </a:rPr>
                        <a:t> </a:t>
                      </a:r>
                      <a:r>
                        <a:rPr lang="es-ES" sz="900" b="0" i="0" u="none" strike="noStrike" cap="none" dirty="0" err="1">
                          <a:solidFill>
                            <a:srgbClr val="000000"/>
                          </a:solidFill>
                          <a:highlight>
                            <a:srgbClr val="FFFFFF"/>
                          </a:highlight>
                          <a:latin typeface="Calibri"/>
                          <a:ea typeface="Calibri"/>
                          <a:cs typeface="Calibri"/>
                          <a:sym typeface="Calibri"/>
                        </a:rPr>
                        <a:t>much</a:t>
                      </a:r>
                      <a:r>
                        <a:rPr lang="es-ES" sz="900" b="0" i="0" u="none" strike="noStrike" cap="none" dirty="0">
                          <a:solidFill>
                            <a:srgbClr val="000000"/>
                          </a:solidFill>
                          <a:highlight>
                            <a:srgbClr val="FFFFFF"/>
                          </a:highlight>
                          <a:latin typeface="Calibri"/>
                          <a:ea typeface="Calibri"/>
                          <a:cs typeface="Calibri"/>
                          <a:sym typeface="Calibri"/>
                        </a:rPr>
                        <a:t>&gt;, &lt;</a:t>
                      </a:r>
                      <a:r>
                        <a:rPr lang="es-ES" sz="900" b="0" i="0" u="none" strike="noStrike" cap="none" dirty="0" err="1">
                          <a:solidFill>
                            <a:srgbClr val="000000"/>
                          </a:solidFill>
                          <a:highlight>
                            <a:srgbClr val="FFFFFF"/>
                          </a:highlight>
                          <a:latin typeface="Calibri"/>
                          <a:ea typeface="Calibri"/>
                          <a:cs typeface="Calibri"/>
                          <a:sym typeface="Calibri"/>
                        </a:rPr>
                        <a:t>How</a:t>
                      </a:r>
                      <a:r>
                        <a:rPr lang="es-ES" sz="900" b="0" i="0" u="none" strike="noStrike" cap="none" dirty="0">
                          <a:solidFill>
                            <a:srgbClr val="000000"/>
                          </a:solidFill>
                          <a:highlight>
                            <a:srgbClr val="FFFFFF"/>
                          </a:highlight>
                          <a:latin typeface="Calibri"/>
                          <a:ea typeface="Calibri"/>
                          <a:cs typeface="Calibri"/>
                          <a:sym typeface="Calibri"/>
                        </a:rPr>
                        <a:t> do </a:t>
                      </a:r>
                      <a:r>
                        <a:rPr lang="es-ES" sz="900" b="0" i="0" u="none" strike="noStrike" cap="none" dirty="0" err="1">
                          <a:solidFill>
                            <a:srgbClr val="000000"/>
                          </a:solidFill>
                          <a:highlight>
                            <a:srgbClr val="FFFFFF"/>
                          </a:highlight>
                          <a:latin typeface="Calibri"/>
                          <a:ea typeface="Calibri"/>
                          <a:cs typeface="Calibri"/>
                          <a:sym typeface="Calibri"/>
                        </a:rPr>
                        <a:t>you</a:t>
                      </a:r>
                      <a:r>
                        <a:rPr lang="es-ES" sz="900" b="0" i="0" u="none" strike="noStrike" cap="none" dirty="0">
                          <a:solidFill>
                            <a:srgbClr val="000000"/>
                          </a:solidFill>
                          <a:highlight>
                            <a:srgbClr val="FFFFFF"/>
                          </a:highlight>
                          <a:latin typeface="Calibri"/>
                          <a:ea typeface="Calibri"/>
                          <a:cs typeface="Calibri"/>
                          <a:sym typeface="Calibri"/>
                        </a:rPr>
                        <a:t> </a:t>
                      </a:r>
                      <a:r>
                        <a:rPr lang="es-ES" sz="900" b="0" i="0" u="none" strike="noStrike" cap="none" dirty="0" err="1">
                          <a:solidFill>
                            <a:srgbClr val="000000"/>
                          </a:solidFill>
                          <a:highlight>
                            <a:srgbClr val="FFFFFF"/>
                          </a:highlight>
                          <a:latin typeface="Calibri"/>
                          <a:ea typeface="Calibri"/>
                          <a:cs typeface="Calibri"/>
                          <a:sym typeface="Calibri"/>
                        </a:rPr>
                        <a:t>know</a:t>
                      </a:r>
                      <a:r>
                        <a:rPr lang="es-ES" sz="900" b="0" i="0" u="none" strike="noStrike" cap="none" dirty="0">
                          <a:solidFill>
                            <a:srgbClr val="000000"/>
                          </a:solidFill>
                          <a:highlight>
                            <a:srgbClr val="FFFFFF"/>
                          </a:highlight>
                          <a:latin typeface="Calibri"/>
                          <a:ea typeface="Calibri"/>
                          <a:cs typeface="Calibri"/>
                          <a:sym typeface="Calibri"/>
                        </a:rPr>
                        <a:t>&gt;</a:t>
                      </a:r>
                      <a:endParaRPr sz="900" b="1" i="0" u="sng" strike="noStrike" cap="none" dirty="0">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gridSpan="2">
                  <a:txBody>
                    <a:bodyPr/>
                    <a:lstStyle/>
                    <a:p>
                      <a:pPr marL="0" marR="0" lvl="0" indent="0" algn="just" rtl="0">
                        <a:lnSpc>
                          <a:spcPct val="100000"/>
                        </a:lnSpc>
                        <a:spcBef>
                          <a:spcPts val="0"/>
                        </a:spcBef>
                        <a:spcAft>
                          <a:spcPts val="0"/>
                        </a:spcAft>
                        <a:buNone/>
                      </a:pPr>
                      <a:r>
                        <a:rPr lang="es-ES" sz="1000" b="0" i="0" u="none" strike="noStrike" cap="none" dirty="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La falta de conocimientos y experiencia en el uso de </a:t>
                      </a:r>
                      <a:r>
                        <a:rPr lang="es-MX" sz="1000" b="0" i="0" u="none" strike="noStrike" cap="none" dirty="0" err="1" smtClean="0">
                          <a:solidFill>
                            <a:srgbClr val="000000"/>
                          </a:solidFill>
                          <a:latin typeface="Calibri"/>
                          <a:ea typeface="Calibri"/>
                          <a:cs typeface="Calibri"/>
                          <a:sym typeface="Calibri"/>
                        </a:rPr>
                        <a:t>GitHub</a:t>
                      </a:r>
                      <a:r>
                        <a:rPr lang="es-MX" sz="1000" b="0" i="0" u="none" strike="noStrike" cap="none" dirty="0" smtClean="0">
                          <a:solidFill>
                            <a:srgbClr val="000000"/>
                          </a:solidFill>
                          <a:latin typeface="Calibri"/>
                          <a:ea typeface="Calibri"/>
                          <a:cs typeface="Calibri"/>
                          <a:sym typeface="Calibri"/>
                        </a:rPr>
                        <a:t>, lo cual; afecta negativamente la </a:t>
                      </a:r>
                      <a:r>
                        <a:rPr lang="es-MX" sz="1000" b="0" i="0" u="none" strike="noStrike" cap="none" dirty="0" err="1" smtClean="0">
                          <a:solidFill>
                            <a:srgbClr val="000000"/>
                          </a:solidFill>
                          <a:latin typeface="Calibri"/>
                          <a:ea typeface="Calibri"/>
                          <a:cs typeface="Calibri"/>
                          <a:sym typeface="Calibri"/>
                        </a:rPr>
                        <a:t>coloboracion</a:t>
                      </a:r>
                      <a:r>
                        <a:rPr lang="es-MX" sz="1000" b="0" i="0" u="none" strike="noStrike" cap="none" dirty="0" smtClean="0">
                          <a:solidFill>
                            <a:srgbClr val="000000"/>
                          </a:solidFill>
                          <a:latin typeface="Calibri"/>
                          <a:ea typeface="Calibri"/>
                          <a:cs typeface="Calibri"/>
                          <a:sym typeface="Calibri"/>
                        </a:rPr>
                        <a:t> y el flujo de trabajo en equipo con los alumnos de la materia Sistemas De </a:t>
                      </a:r>
                      <a:r>
                        <a:rPr lang="es-MX" sz="1000" b="0" i="0" u="none" strike="noStrike" cap="none" dirty="0" err="1" smtClean="0">
                          <a:solidFill>
                            <a:srgbClr val="000000"/>
                          </a:solidFill>
                          <a:latin typeface="Calibri"/>
                          <a:ea typeface="Calibri"/>
                          <a:cs typeface="Calibri"/>
                          <a:sym typeface="Calibri"/>
                        </a:rPr>
                        <a:t>Manufactura.Esto</a:t>
                      </a:r>
                      <a:r>
                        <a:rPr lang="es-MX" sz="1000" b="0" i="0" u="none" strike="noStrike" cap="none" dirty="0" smtClean="0">
                          <a:solidFill>
                            <a:srgbClr val="000000"/>
                          </a:solidFill>
                          <a:latin typeface="Calibri"/>
                          <a:ea typeface="Calibri"/>
                          <a:cs typeface="Calibri"/>
                          <a:sym typeface="Calibri"/>
                        </a:rPr>
                        <a:t> implica principalmente a los alumnos, quienes son los </a:t>
                      </a:r>
                      <a:r>
                        <a:rPr lang="es-MX" sz="1000" b="0" i="0" u="none" strike="noStrike" cap="none" dirty="0" err="1" smtClean="0">
                          <a:solidFill>
                            <a:srgbClr val="000000"/>
                          </a:solidFill>
                          <a:latin typeface="Calibri"/>
                          <a:ea typeface="Calibri"/>
                          <a:cs typeface="Calibri"/>
                          <a:sym typeface="Calibri"/>
                        </a:rPr>
                        <a:t>mas</a:t>
                      </a:r>
                      <a:r>
                        <a:rPr lang="es-MX" sz="1000" b="0" i="0" u="none" strike="noStrike" cap="none" dirty="0" smtClean="0">
                          <a:solidFill>
                            <a:srgbClr val="000000"/>
                          </a:solidFill>
                          <a:latin typeface="Calibri"/>
                          <a:ea typeface="Calibri"/>
                          <a:cs typeface="Calibri"/>
                          <a:sym typeface="Calibri"/>
                        </a:rPr>
                        <a:t> afectados por las falta de dificultades para trabajar en </a:t>
                      </a:r>
                      <a:r>
                        <a:rPr lang="es-MX" sz="1000" b="0" i="0" u="none" strike="noStrike" cap="none" dirty="0" err="1" smtClean="0">
                          <a:solidFill>
                            <a:srgbClr val="000000"/>
                          </a:solidFill>
                          <a:latin typeface="Calibri"/>
                          <a:ea typeface="Calibri"/>
                          <a:cs typeface="Calibri"/>
                          <a:sym typeface="Calibri"/>
                        </a:rPr>
                        <a:t>conjunto.Para</a:t>
                      </a:r>
                      <a:r>
                        <a:rPr lang="es-MX" sz="1000" b="0" i="0" u="none" strike="noStrike" cap="none" dirty="0" smtClean="0">
                          <a:solidFill>
                            <a:srgbClr val="000000"/>
                          </a:solidFill>
                          <a:latin typeface="Calibri"/>
                          <a:ea typeface="Calibri"/>
                          <a:cs typeface="Calibri"/>
                          <a:sym typeface="Calibri"/>
                        </a:rPr>
                        <a:t> abordar este problema, es fundamental que los estudiantes cumplan con todos los requisitos del curso, incluyendo evaluaciones, asistencia, trabajos y tareas, y que desarrollen nuevas habilidades para mejorar la calidad, la entrega y el costo asociados con su desempeño académico Este problema tiene lugar en el Instituto Tecnológico de Querétaro, en el salón de clases C07 y en las actividades realizadas en casa, durante el horario de 2 PM a 3 PM. Como resultado, se han registrado calificaciones reprobatorias en tres unidades, lo que demuestra el impacto significativo del problema en el rendimiento académico		</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hMerge="1">
                  <a:txBody>
                    <a:bodyPr/>
                    <a:lstStyle/>
                    <a:p>
                      <a:pPr marL="0" marR="0" lvl="0" indent="0" algn="l" rtl="0">
                        <a:lnSpc>
                          <a:spcPct val="100000"/>
                        </a:lnSpc>
                        <a:spcBef>
                          <a:spcPts val="0"/>
                        </a:spcBef>
                        <a:spcAft>
                          <a:spcPts val="0"/>
                        </a:spcAft>
                        <a:buNone/>
                      </a:pPr>
                      <a:endParaRPr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288506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5"/>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Situación Actual</a:t>
            </a:r>
            <a:endParaRPr sz="3200">
              <a:latin typeface="Century Gothic"/>
              <a:ea typeface="Century Gothic"/>
              <a:cs typeface="Century Gothic"/>
              <a:sym typeface="Century Gothic"/>
            </a:endParaRPr>
          </a:p>
        </p:txBody>
      </p:sp>
      <p:sp>
        <p:nvSpPr>
          <p:cNvPr id="158" name="Google Shape;158;p5"/>
          <p:cNvSpPr txBox="1"/>
          <p:nvPr/>
        </p:nvSpPr>
        <p:spPr>
          <a:xfrm>
            <a:off x="3651750" y="4022684"/>
            <a:ext cx="7686810" cy="2585283"/>
          </a:xfrm>
          <a:prstGeom prst="rect">
            <a:avLst/>
          </a:prstGeom>
          <a:noFill/>
          <a:ln>
            <a:noFill/>
          </a:ln>
        </p:spPr>
        <p:txBody>
          <a:bodyPr spcFirstLastPara="1" wrap="square" lIns="91425" tIns="45700" rIns="91425" bIns="45700" anchor="t" anchorCtr="0">
            <a:spAutoFit/>
          </a:bodyPr>
          <a:lstStyle/>
          <a:p>
            <a:pPr marL="457200" lvl="1" algn="just">
              <a:buClr>
                <a:srgbClr val="595959"/>
              </a:buClr>
              <a:buSzPts val="2400"/>
            </a:pPr>
            <a:r>
              <a:rPr lang="es-MX" sz="1800" dirty="0">
                <a:latin typeface="Calibri" panose="020F0502020204030204" pitchFamily="34" charset="0"/>
                <a:cs typeface="Calibri" panose="020F0502020204030204" pitchFamily="34" charset="0"/>
              </a:rPr>
              <a:t>Actualmente, se han identificado varios obstáculos en las actividades realizadas con las herramientas </a:t>
            </a:r>
            <a:r>
              <a:rPr lang="es-MX" sz="1800" dirty="0" err="1">
                <a:latin typeface="Calibri" panose="020F0502020204030204" pitchFamily="34" charset="0"/>
                <a:cs typeface="Calibri" panose="020F0502020204030204" pitchFamily="34" charset="0"/>
              </a:rPr>
              <a:t>VScode</a:t>
            </a:r>
            <a:r>
              <a:rPr lang="es-MX" sz="1800" dirty="0">
                <a:latin typeface="Calibri" panose="020F0502020204030204" pitchFamily="34" charset="0"/>
                <a:cs typeface="Calibri" panose="020F0502020204030204" pitchFamily="34" charset="0"/>
              </a:rPr>
              <a:t> y </a:t>
            </a:r>
            <a:r>
              <a:rPr lang="es-MX" sz="1800" dirty="0" err="1">
                <a:latin typeface="Calibri" panose="020F0502020204030204" pitchFamily="34" charset="0"/>
                <a:cs typeface="Calibri" panose="020F0502020204030204" pitchFamily="34" charset="0"/>
              </a:rPr>
              <a:t>GitHub</a:t>
            </a:r>
            <a:r>
              <a:rPr lang="es-MX" sz="1800" dirty="0">
                <a:latin typeface="Calibri" panose="020F0502020204030204" pitchFamily="34" charset="0"/>
                <a:cs typeface="Calibri" panose="020F0502020204030204" pitchFamily="34" charset="0"/>
              </a:rPr>
              <a:t>. Los estudiantes instalaron un software que utilizarán a lo largo del semestre en la materia de sistemas de manufactura, pero han comenzado a enfrentar problemas que pueden tardar </a:t>
            </a:r>
            <a:r>
              <a:rPr lang="es-MX" sz="1800" dirty="0" smtClean="0">
                <a:latin typeface="Calibri" panose="020F0502020204030204" pitchFamily="34" charset="0"/>
                <a:cs typeface="Calibri" panose="020F0502020204030204" pitchFamily="34" charset="0"/>
              </a:rPr>
              <a:t>días, semanas y meses </a:t>
            </a:r>
            <a:r>
              <a:rPr lang="es-MX" sz="1800" dirty="0">
                <a:latin typeface="Calibri" panose="020F0502020204030204" pitchFamily="34" charset="0"/>
                <a:cs typeface="Calibri" panose="020F0502020204030204" pitchFamily="34" charset="0"/>
              </a:rPr>
              <a:t>en resolverse</a:t>
            </a:r>
            <a:r>
              <a:rPr lang="es-MX" sz="1800" dirty="0" smtClean="0">
                <a:latin typeface="Calibri" panose="020F0502020204030204" pitchFamily="34" charset="0"/>
                <a:cs typeface="Calibri" panose="020F0502020204030204" pitchFamily="34" charset="0"/>
              </a:rPr>
              <a:t>.</a:t>
            </a:r>
          </a:p>
          <a:p>
            <a:pPr marL="457200" lvl="1" algn="just">
              <a:buClr>
                <a:srgbClr val="595959"/>
              </a:buClr>
              <a:buSzPts val="2400"/>
            </a:pPr>
            <a:r>
              <a:rPr lang="es-MX" sz="1800" dirty="0" smtClean="0">
                <a:latin typeface="Calibri" panose="020F0502020204030204" pitchFamily="34" charset="0"/>
                <a:cs typeface="Calibri" panose="020F0502020204030204" pitchFamily="34" charset="0"/>
              </a:rPr>
              <a:t> </a:t>
            </a:r>
            <a:r>
              <a:rPr lang="es-MX" sz="1800" dirty="0">
                <a:latin typeface="Calibri" panose="020F0502020204030204" pitchFamily="34" charset="0"/>
                <a:cs typeface="Calibri" panose="020F0502020204030204" pitchFamily="34" charset="0"/>
              </a:rPr>
              <a:t>Estos inconvenientes se deben, en parte, a la falta de claridad en los procedimientos operativos estándar (</a:t>
            </a:r>
            <a:r>
              <a:rPr lang="es-MX" sz="1800" dirty="0" err="1">
                <a:latin typeface="Calibri" panose="020F0502020204030204" pitchFamily="34" charset="0"/>
                <a:cs typeface="Calibri" panose="020F0502020204030204" pitchFamily="34" charset="0"/>
              </a:rPr>
              <a:t>SOP's</a:t>
            </a:r>
            <a:r>
              <a:rPr lang="es-MX" sz="1800" dirty="0">
                <a:latin typeface="Calibri" panose="020F0502020204030204" pitchFamily="34" charset="0"/>
                <a:cs typeface="Calibri" panose="020F0502020204030204" pitchFamily="34" charset="0"/>
              </a:rPr>
              <a:t>), los cuales no incluyen instrucciones detalladas para abordar errores o presentan omisiones importantes para quienes son nuevos en el uso de estas plataformas.</a:t>
            </a:r>
            <a:endParaRPr sz="1800" b="0" i="0" u="none" strike="noStrike" cap="none" dirty="0">
              <a:solidFill>
                <a:srgbClr val="000000"/>
              </a:solidFill>
              <a:latin typeface="Calibri" panose="020F0502020204030204" pitchFamily="34" charset="0"/>
              <a:cs typeface="Calibri" panose="020F0502020204030204" pitchFamily="34" charset="0"/>
              <a:sym typeface="Arial"/>
            </a:endParaRPr>
          </a:p>
        </p:txBody>
      </p:sp>
      <p:grpSp>
        <p:nvGrpSpPr>
          <p:cNvPr id="161" name="Google Shape;161;p5"/>
          <p:cNvGrpSpPr/>
          <p:nvPr/>
        </p:nvGrpSpPr>
        <p:grpSpPr>
          <a:xfrm>
            <a:off x="946423" y="2244018"/>
            <a:ext cx="2056195" cy="3557331"/>
            <a:chOff x="484985" y="1852"/>
            <a:chExt cx="2776448" cy="4726257"/>
          </a:xfrm>
        </p:grpSpPr>
        <p:sp>
          <p:nvSpPr>
            <p:cNvPr id="162" name="Google Shape;162;p5"/>
            <p:cNvSpPr/>
            <p:nvPr/>
          </p:nvSpPr>
          <p:spPr>
            <a:xfrm>
              <a:off x="1554983" y="4157651"/>
              <a:ext cx="142204" cy="135484"/>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txBox="1"/>
            <p:nvPr/>
          </p:nvSpPr>
          <p:spPr>
            <a:xfrm>
              <a:off x="1621175" y="4220482"/>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64" name="Google Shape;164;p5"/>
            <p:cNvSpPr/>
            <p:nvPr/>
          </p:nvSpPr>
          <p:spPr>
            <a:xfrm>
              <a:off x="2408208" y="3976446"/>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txBox="1"/>
            <p:nvPr/>
          </p:nvSpPr>
          <p:spPr>
            <a:xfrm>
              <a:off x="2475755" y="4018611"/>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66" name="Google Shape;166;p5"/>
            <p:cNvSpPr/>
            <p:nvPr/>
          </p:nvSpPr>
          <p:spPr>
            <a:xfrm>
              <a:off x="1554983" y="4022166"/>
              <a:ext cx="142204" cy="135484"/>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txBox="1"/>
            <p:nvPr/>
          </p:nvSpPr>
          <p:spPr>
            <a:xfrm>
              <a:off x="1621175" y="4084998"/>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68" name="Google Shape;168;p5"/>
            <p:cNvSpPr/>
            <p:nvPr/>
          </p:nvSpPr>
          <p:spPr>
            <a:xfrm>
              <a:off x="701758" y="4111931"/>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txBox="1"/>
            <p:nvPr/>
          </p:nvSpPr>
          <p:spPr>
            <a:xfrm>
              <a:off x="769305" y="4154095"/>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0" name="Google Shape;170;p5"/>
            <p:cNvSpPr/>
            <p:nvPr/>
          </p:nvSpPr>
          <p:spPr>
            <a:xfrm>
              <a:off x="2408208" y="2962538"/>
              <a:ext cx="142204" cy="270968"/>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txBox="1"/>
            <p:nvPr/>
          </p:nvSpPr>
          <p:spPr>
            <a:xfrm>
              <a:off x="2471660" y="3090372"/>
              <a:ext cx="15300" cy="153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2" name="Google Shape;172;p5"/>
            <p:cNvSpPr/>
            <p:nvPr/>
          </p:nvSpPr>
          <p:spPr>
            <a:xfrm>
              <a:off x="2408208" y="2916818"/>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txBox="1"/>
            <p:nvPr/>
          </p:nvSpPr>
          <p:spPr>
            <a:xfrm>
              <a:off x="2475755" y="2958983"/>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4" name="Google Shape;174;p5"/>
            <p:cNvSpPr/>
            <p:nvPr/>
          </p:nvSpPr>
          <p:spPr>
            <a:xfrm>
              <a:off x="2408208" y="2691570"/>
              <a:ext cx="142204" cy="270968"/>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txBox="1"/>
            <p:nvPr/>
          </p:nvSpPr>
          <p:spPr>
            <a:xfrm>
              <a:off x="2471660" y="2819403"/>
              <a:ext cx="15300" cy="153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6" name="Google Shape;176;p5"/>
            <p:cNvSpPr/>
            <p:nvPr/>
          </p:nvSpPr>
          <p:spPr>
            <a:xfrm>
              <a:off x="1554983" y="2916818"/>
              <a:ext cx="142204" cy="91440"/>
            </a:xfrm>
            <a:custGeom>
              <a:avLst/>
              <a:gdLst/>
              <a:ahLst/>
              <a:cxnLst/>
              <a:rect l="l" t="t" r="r" b="b"/>
              <a:pathLst>
                <a:path w="120000" h="120000" extrusionOk="0">
                  <a:moveTo>
                    <a:pt x="0" y="60000"/>
                  </a:moveTo>
                  <a:lnTo>
                    <a:pt x="120000" y="6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txBox="1"/>
            <p:nvPr/>
          </p:nvSpPr>
          <p:spPr>
            <a:xfrm>
              <a:off x="1622530" y="2958983"/>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8" name="Google Shape;178;p5"/>
            <p:cNvSpPr/>
            <p:nvPr/>
          </p:nvSpPr>
          <p:spPr>
            <a:xfrm>
              <a:off x="701758" y="2916818"/>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txBox="1"/>
            <p:nvPr/>
          </p:nvSpPr>
          <p:spPr>
            <a:xfrm>
              <a:off x="769305" y="2958983"/>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0" name="Google Shape;180;p5"/>
            <p:cNvSpPr/>
            <p:nvPr/>
          </p:nvSpPr>
          <p:spPr>
            <a:xfrm>
              <a:off x="2408208" y="1857189"/>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txBox="1"/>
            <p:nvPr/>
          </p:nvSpPr>
          <p:spPr>
            <a:xfrm>
              <a:off x="2475755" y="1899354"/>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2" name="Google Shape;182;p5"/>
            <p:cNvSpPr/>
            <p:nvPr/>
          </p:nvSpPr>
          <p:spPr>
            <a:xfrm>
              <a:off x="1554983" y="1767425"/>
              <a:ext cx="142204" cy="135484"/>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txBox="1"/>
            <p:nvPr/>
          </p:nvSpPr>
          <p:spPr>
            <a:xfrm>
              <a:off x="1621175" y="1830257"/>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4" name="Google Shape;184;p5"/>
            <p:cNvSpPr/>
            <p:nvPr/>
          </p:nvSpPr>
          <p:spPr>
            <a:xfrm>
              <a:off x="2408208" y="1586221"/>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txBox="1"/>
            <p:nvPr/>
          </p:nvSpPr>
          <p:spPr>
            <a:xfrm>
              <a:off x="2475755" y="1628386"/>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6" name="Google Shape;186;p5"/>
            <p:cNvSpPr/>
            <p:nvPr/>
          </p:nvSpPr>
          <p:spPr>
            <a:xfrm>
              <a:off x="1554983" y="1631941"/>
              <a:ext cx="142204" cy="135484"/>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txBox="1"/>
            <p:nvPr/>
          </p:nvSpPr>
          <p:spPr>
            <a:xfrm>
              <a:off x="1621175" y="1694773"/>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8" name="Google Shape;188;p5"/>
            <p:cNvSpPr/>
            <p:nvPr/>
          </p:nvSpPr>
          <p:spPr>
            <a:xfrm>
              <a:off x="701758" y="1721705"/>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txBox="1"/>
            <p:nvPr/>
          </p:nvSpPr>
          <p:spPr>
            <a:xfrm>
              <a:off x="769305" y="1763870"/>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0" name="Google Shape;190;p5"/>
            <p:cNvSpPr/>
            <p:nvPr/>
          </p:nvSpPr>
          <p:spPr>
            <a:xfrm>
              <a:off x="2408208" y="729819"/>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txBox="1"/>
            <p:nvPr/>
          </p:nvSpPr>
          <p:spPr>
            <a:xfrm>
              <a:off x="2475755" y="771984"/>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2" name="Google Shape;192;p5"/>
            <p:cNvSpPr/>
            <p:nvPr/>
          </p:nvSpPr>
          <p:spPr>
            <a:xfrm>
              <a:off x="1554983" y="572312"/>
              <a:ext cx="142204" cy="203226"/>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txBox="1"/>
            <p:nvPr/>
          </p:nvSpPr>
          <p:spPr>
            <a:xfrm>
              <a:off x="1619884" y="667725"/>
              <a:ext cx="12401" cy="1240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4" name="Google Shape;194;p5"/>
            <p:cNvSpPr/>
            <p:nvPr/>
          </p:nvSpPr>
          <p:spPr>
            <a:xfrm>
              <a:off x="2408208" y="369086"/>
              <a:ext cx="142204" cy="135484"/>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txBox="1"/>
            <p:nvPr/>
          </p:nvSpPr>
          <p:spPr>
            <a:xfrm>
              <a:off x="2474400" y="431918"/>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6" name="Google Shape;196;p5"/>
            <p:cNvSpPr/>
            <p:nvPr/>
          </p:nvSpPr>
          <p:spPr>
            <a:xfrm>
              <a:off x="2408208" y="233602"/>
              <a:ext cx="142204" cy="135484"/>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txBox="1"/>
            <p:nvPr/>
          </p:nvSpPr>
          <p:spPr>
            <a:xfrm>
              <a:off x="2474400" y="296434"/>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8" name="Google Shape;198;p5"/>
            <p:cNvSpPr/>
            <p:nvPr/>
          </p:nvSpPr>
          <p:spPr>
            <a:xfrm>
              <a:off x="1554983" y="369086"/>
              <a:ext cx="142204" cy="203226"/>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txBox="1"/>
            <p:nvPr/>
          </p:nvSpPr>
          <p:spPr>
            <a:xfrm>
              <a:off x="1619884" y="464498"/>
              <a:ext cx="12401" cy="1240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200" name="Google Shape;200;p5"/>
            <p:cNvSpPr/>
            <p:nvPr/>
          </p:nvSpPr>
          <p:spPr>
            <a:xfrm>
              <a:off x="701758" y="526592"/>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txBox="1"/>
            <p:nvPr/>
          </p:nvSpPr>
          <p:spPr>
            <a:xfrm>
              <a:off x="769305" y="568757"/>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202" name="Google Shape;202;p5"/>
            <p:cNvSpPr/>
            <p:nvPr/>
          </p:nvSpPr>
          <p:spPr>
            <a:xfrm rot="-5400000">
              <a:off x="22912" y="463925"/>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txBox="1"/>
            <p:nvPr/>
          </p:nvSpPr>
          <p:spPr>
            <a:xfrm rot="-5400000">
              <a:off x="22912" y="463925"/>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04" name="Google Shape;204;p5"/>
            <p:cNvSpPr/>
            <p:nvPr/>
          </p:nvSpPr>
          <p:spPr>
            <a:xfrm>
              <a:off x="843963" y="463925"/>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txBox="1"/>
            <p:nvPr/>
          </p:nvSpPr>
          <p:spPr>
            <a:xfrm>
              <a:off x="843963" y="463925"/>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06" name="Google Shape;206;p5"/>
            <p:cNvSpPr/>
            <p:nvPr/>
          </p:nvSpPr>
          <p:spPr>
            <a:xfrm>
              <a:off x="1697188" y="260699"/>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txBox="1"/>
            <p:nvPr/>
          </p:nvSpPr>
          <p:spPr>
            <a:xfrm>
              <a:off x="1697188" y="26069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dirty="0">
                <a:solidFill>
                  <a:schemeClr val="lt1"/>
                </a:solidFill>
                <a:latin typeface="Arial"/>
                <a:ea typeface="Arial"/>
                <a:cs typeface="Arial"/>
                <a:sym typeface="Arial"/>
              </a:endParaRPr>
            </a:p>
          </p:txBody>
        </p:sp>
        <p:sp>
          <p:nvSpPr>
            <p:cNvPr id="208" name="Google Shape;208;p5"/>
            <p:cNvSpPr/>
            <p:nvPr/>
          </p:nvSpPr>
          <p:spPr>
            <a:xfrm>
              <a:off x="2550412" y="125215"/>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txBox="1"/>
            <p:nvPr/>
          </p:nvSpPr>
          <p:spPr>
            <a:xfrm>
              <a:off x="2550412" y="125215"/>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0" name="Google Shape;210;p5"/>
            <p:cNvSpPr/>
            <p:nvPr/>
          </p:nvSpPr>
          <p:spPr>
            <a:xfrm>
              <a:off x="2550412" y="396183"/>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txBox="1"/>
            <p:nvPr/>
          </p:nvSpPr>
          <p:spPr>
            <a:xfrm>
              <a:off x="2550412" y="396183"/>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2" name="Google Shape;212;p5"/>
            <p:cNvSpPr/>
            <p:nvPr/>
          </p:nvSpPr>
          <p:spPr>
            <a:xfrm>
              <a:off x="1697188" y="667151"/>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txBox="1"/>
            <p:nvPr/>
          </p:nvSpPr>
          <p:spPr>
            <a:xfrm>
              <a:off x="1697188" y="667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4" name="Google Shape;214;p5"/>
            <p:cNvSpPr/>
            <p:nvPr/>
          </p:nvSpPr>
          <p:spPr>
            <a:xfrm>
              <a:off x="2550412" y="667151"/>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txBox="1"/>
            <p:nvPr/>
          </p:nvSpPr>
          <p:spPr>
            <a:xfrm>
              <a:off x="2550412" y="667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6" name="Google Shape;216;p5"/>
            <p:cNvSpPr/>
            <p:nvPr/>
          </p:nvSpPr>
          <p:spPr>
            <a:xfrm rot="-5400000">
              <a:off x="22912" y="1659038"/>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txBox="1"/>
            <p:nvPr/>
          </p:nvSpPr>
          <p:spPr>
            <a:xfrm rot="-5400000">
              <a:off x="22912" y="1659038"/>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8" name="Google Shape;218;p5"/>
            <p:cNvSpPr/>
            <p:nvPr/>
          </p:nvSpPr>
          <p:spPr>
            <a:xfrm>
              <a:off x="843963" y="1659038"/>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txBox="1"/>
            <p:nvPr/>
          </p:nvSpPr>
          <p:spPr>
            <a:xfrm>
              <a:off x="843963" y="1659038"/>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0" name="Google Shape;220;p5"/>
            <p:cNvSpPr/>
            <p:nvPr/>
          </p:nvSpPr>
          <p:spPr>
            <a:xfrm>
              <a:off x="1697188" y="1523554"/>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txBox="1"/>
            <p:nvPr/>
          </p:nvSpPr>
          <p:spPr>
            <a:xfrm>
              <a:off x="1697188" y="1523554"/>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2" name="Google Shape;222;p5"/>
            <p:cNvSpPr/>
            <p:nvPr/>
          </p:nvSpPr>
          <p:spPr>
            <a:xfrm>
              <a:off x="2550412" y="1523554"/>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txBox="1"/>
            <p:nvPr/>
          </p:nvSpPr>
          <p:spPr>
            <a:xfrm>
              <a:off x="2550412" y="1523554"/>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4" name="Google Shape;224;p5"/>
            <p:cNvSpPr/>
            <p:nvPr/>
          </p:nvSpPr>
          <p:spPr>
            <a:xfrm>
              <a:off x="1697188" y="1794522"/>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p:nvPr/>
          </p:nvSpPr>
          <p:spPr>
            <a:xfrm>
              <a:off x="1697188" y="1794522"/>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6" name="Google Shape;226;p5"/>
            <p:cNvSpPr/>
            <p:nvPr/>
          </p:nvSpPr>
          <p:spPr>
            <a:xfrm>
              <a:off x="2550412" y="1794522"/>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txBox="1"/>
            <p:nvPr/>
          </p:nvSpPr>
          <p:spPr>
            <a:xfrm>
              <a:off x="2550412" y="1794522"/>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8" name="Google Shape;228;p5"/>
            <p:cNvSpPr/>
            <p:nvPr/>
          </p:nvSpPr>
          <p:spPr>
            <a:xfrm rot="-5400000">
              <a:off x="22912" y="2854151"/>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txBox="1"/>
            <p:nvPr/>
          </p:nvSpPr>
          <p:spPr>
            <a:xfrm rot="-5400000">
              <a:off x="22912" y="2854151"/>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0" name="Google Shape;230;p5"/>
            <p:cNvSpPr/>
            <p:nvPr/>
          </p:nvSpPr>
          <p:spPr>
            <a:xfrm>
              <a:off x="843963" y="2854151"/>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txBox="1"/>
            <p:nvPr/>
          </p:nvSpPr>
          <p:spPr>
            <a:xfrm>
              <a:off x="843963" y="2854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2" name="Google Shape;232;p5"/>
            <p:cNvSpPr/>
            <p:nvPr/>
          </p:nvSpPr>
          <p:spPr>
            <a:xfrm>
              <a:off x="1697188" y="2854151"/>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txBox="1"/>
            <p:nvPr/>
          </p:nvSpPr>
          <p:spPr>
            <a:xfrm>
              <a:off x="1697188" y="2854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4" name="Google Shape;234;p5"/>
            <p:cNvSpPr/>
            <p:nvPr/>
          </p:nvSpPr>
          <p:spPr>
            <a:xfrm>
              <a:off x="2550412" y="2583182"/>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txBox="1"/>
            <p:nvPr/>
          </p:nvSpPr>
          <p:spPr>
            <a:xfrm>
              <a:off x="2550412" y="2583182"/>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6" name="Google Shape;236;p5"/>
            <p:cNvSpPr/>
            <p:nvPr/>
          </p:nvSpPr>
          <p:spPr>
            <a:xfrm>
              <a:off x="2550412" y="2854151"/>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txBox="1"/>
            <p:nvPr/>
          </p:nvSpPr>
          <p:spPr>
            <a:xfrm>
              <a:off x="2550412" y="2854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8" name="Google Shape;238;p5"/>
            <p:cNvSpPr/>
            <p:nvPr/>
          </p:nvSpPr>
          <p:spPr>
            <a:xfrm>
              <a:off x="2550412" y="3125119"/>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txBox="1"/>
            <p:nvPr/>
          </p:nvSpPr>
          <p:spPr>
            <a:xfrm>
              <a:off x="2550412" y="312511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0" name="Google Shape;240;p5"/>
            <p:cNvSpPr/>
            <p:nvPr/>
          </p:nvSpPr>
          <p:spPr>
            <a:xfrm rot="-5400000">
              <a:off x="22912" y="4049263"/>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txBox="1"/>
            <p:nvPr/>
          </p:nvSpPr>
          <p:spPr>
            <a:xfrm rot="-5400000">
              <a:off x="22912" y="4049263"/>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2" name="Google Shape;242;p5"/>
            <p:cNvSpPr/>
            <p:nvPr/>
          </p:nvSpPr>
          <p:spPr>
            <a:xfrm>
              <a:off x="843963" y="4049263"/>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txBox="1"/>
            <p:nvPr/>
          </p:nvSpPr>
          <p:spPr>
            <a:xfrm>
              <a:off x="843963" y="4049263"/>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4" name="Google Shape;244;p5"/>
            <p:cNvSpPr/>
            <p:nvPr/>
          </p:nvSpPr>
          <p:spPr>
            <a:xfrm>
              <a:off x="1697188" y="3913779"/>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txBox="1"/>
            <p:nvPr/>
          </p:nvSpPr>
          <p:spPr>
            <a:xfrm>
              <a:off x="1697188" y="391377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6" name="Google Shape;246;p5"/>
            <p:cNvSpPr/>
            <p:nvPr/>
          </p:nvSpPr>
          <p:spPr>
            <a:xfrm>
              <a:off x="2550412" y="3913779"/>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txBox="1"/>
            <p:nvPr/>
          </p:nvSpPr>
          <p:spPr>
            <a:xfrm>
              <a:off x="2550412" y="391377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8" name="Google Shape;248;p5"/>
            <p:cNvSpPr/>
            <p:nvPr/>
          </p:nvSpPr>
          <p:spPr>
            <a:xfrm>
              <a:off x="1697188" y="4184747"/>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txBox="1"/>
            <p:nvPr/>
          </p:nvSpPr>
          <p:spPr>
            <a:xfrm>
              <a:off x="1697188" y="4184747"/>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grpSp>
      <p:pic>
        <p:nvPicPr>
          <p:cNvPr id="3" name="Imagen 2"/>
          <p:cNvPicPr>
            <a:picLocks noChangeAspect="1"/>
          </p:cNvPicPr>
          <p:nvPr/>
        </p:nvPicPr>
        <p:blipFill>
          <a:blip r:embed="rId3"/>
          <a:stretch>
            <a:fillRect/>
          </a:stretch>
        </p:blipFill>
        <p:spPr>
          <a:xfrm>
            <a:off x="3515503" y="1212982"/>
            <a:ext cx="8153297" cy="25434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5"/>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Situación Actual</a:t>
            </a:r>
            <a:endParaRPr sz="3200">
              <a:latin typeface="Century Gothic"/>
              <a:ea typeface="Century Gothic"/>
              <a:cs typeface="Century Gothic"/>
              <a:sym typeface="Century Gothic"/>
            </a:endParaRPr>
          </a:p>
        </p:txBody>
      </p:sp>
      <p:pic>
        <p:nvPicPr>
          <p:cNvPr id="3" name="Imagen 2"/>
          <p:cNvPicPr>
            <a:picLocks noChangeAspect="1"/>
          </p:cNvPicPr>
          <p:nvPr/>
        </p:nvPicPr>
        <p:blipFill>
          <a:blip r:embed="rId3"/>
          <a:stretch>
            <a:fillRect/>
          </a:stretch>
        </p:blipFill>
        <p:spPr>
          <a:xfrm>
            <a:off x="828476" y="1531620"/>
            <a:ext cx="10436820" cy="4571999"/>
          </a:xfrm>
          <a:prstGeom prst="rect">
            <a:avLst/>
          </a:prstGeom>
        </p:spPr>
      </p:pic>
    </p:spTree>
    <p:extLst>
      <p:ext uri="{BB962C8B-B14F-4D97-AF65-F5344CB8AC3E}">
        <p14:creationId xmlns:p14="http://schemas.microsoft.com/office/powerpoint/2010/main" val="785974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6"/>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7" name="Google Shape;257;p6"/>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Metas y Objetivos</a:t>
            </a:r>
            <a:endParaRPr sz="3200">
              <a:latin typeface="Century Gothic"/>
              <a:ea typeface="Century Gothic"/>
              <a:cs typeface="Century Gothic"/>
              <a:sym typeface="Century Gothic"/>
            </a:endParaRPr>
          </a:p>
        </p:txBody>
      </p:sp>
      <p:sp>
        <p:nvSpPr>
          <p:cNvPr id="258" name="Google Shape;258;p6"/>
          <p:cNvSpPr txBox="1"/>
          <p:nvPr/>
        </p:nvSpPr>
        <p:spPr>
          <a:xfrm>
            <a:off x="380999" y="1143000"/>
            <a:ext cx="10789921"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595959"/>
              </a:solidFill>
              <a:latin typeface="Calibri"/>
              <a:ea typeface="Calibri"/>
              <a:cs typeface="Calibri"/>
              <a:sym typeface="Calibri"/>
            </a:endParaRPr>
          </a:p>
          <a:p>
            <a:pPr marL="914400" lvl="1" indent="-457200">
              <a:buClr>
                <a:srgbClr val="595959"/>
              </a:buClr>
              <a:buSzPts val="2400"/>
              <a:buFont typeface="Arial"/>
              <a:buChar char="•"/>
            </a:pPr>
            <a:r>
              <a:rPr lang="es-ES" sz="2400" dirty="0" smtClean="0">
                <a:solidFill>
                  <a:srgbClr val="595959"/>
                </a:solidFill>
                <a:latin typeface="Calibri"/>
                <a:ea typeface="Calibri"/>
                <a:cs typeface="Calibri"/>
                <a:sym typeface="Calibri"/>
              </a:rPr>
              <a:t>Objetivo: </a:t>
            </a:r>
            <a:r>
              <a:rPr lang="es-MX" sz="2400" dirty="0" smtClean="0">
                <a:solidFill>
                  <a:srgbClr val="595959"/>
                </a:solidFill>
                <a:latin typeface="Calibri"/>
                <a:ea typeface="Calibri"/>
                <a:cs typeface="Calibri"/>
                <a:sym typeface="Calibri"/>
              </a:rPr>
              <a:t>Diseñar </a:t>
            </a:r>
            <a:r>
              <a:rPr lang="es-MX" sz="2400" dirty="0">
                <a:solidFill>
                  <a:srgbClr val="595959"/>
                </a:solidFill>
                <a:latin typeface="Calibri"/>
                <a:ea typeface="Calibri"/>
                <a:cs typeface="Calibri"/>
                <a:sym typeface="Calibri"/>
              </a:rPr>
              <a:t>e implementar un programa de </a:t>
            </a:r>
            <a:r>
              <a:rPr lang="es-MX" sz="2400" dirty="0" err="1">
                <a:solidFill>
                  <a:srgbClr val="595959"/>
                </a:solidFill>
                <a:latin typeface="Calibri"/>
                <a:ea typeface="Calibri"/>
                <a:cs typeface="Calibri"/>
                <a:sym typeface="Calibri"/>
              </a:rPr>
              <a:t>capacitacion</a:t>
            </a:r>
            <a:r>
              <a:rPr lang="es-MX" sz="2400" dirty="0">
                <a:solidFill>
                  <a:srgbClr val="595959"/>
                </a:solidFill>
                <a:latin typeface="Calibri"/>
                <a:ea typeface="Calibri"/>
                <a:cs typeface="Calibri"/>
                <a:sym typeface="Calibri"/>
              </a:rPr>
              <a:t> para que los alumnos puedan manejar y controlar plataformas como </a:t>
            </a:r>
            <a:r>
              <a:rPr lang="es-MX" sz="2400" dirty="0" smtClean="0">
                <a:solidFill>
                  <a:srgbClr val="595959"/>
                </a:solidFill>
                <a:latin typeface="Calibri"/>
                <a:ea typeface="Calibri"/>
                <a:cs typeface="Calibri"/>
                <a:sym typeface="Calibri"/>
              </a:rPr>
              <a:t> </a:t>
            </a:r>
            <a:r>
              <a:rPr lang="es-MX" sz="2400" dirty="0" err="1" smtClean="0">
                <a:solidFill>
                  <a:srgbClr val="595959"/>
                </a:solidFill>
                <a:latin typeface="Calibri"/>
                <a:ea typeface="Calibri"/>
                <a:cs typeface="Calibri"/>
                <a:sym typeface="Calibri"/>
              </a:rPr>
              <a:t>GitHub</a:t>
            </a:r>
            <a:r>
              <a:rPr lang="es-MX" sz="2400" dirty="0" smtClean="0">
                <a:solidFill>
                  <a:srgbClr val="595959"/>
                </a:solidFill>
                <a:latin typeface="Calibri"/>
                <a:ea typeface="Calibri"/>
                <a:cs typeface="Calibri"/>
                <a:sym typeface="Calibri"/>
              </a:rPr>
              <a:t>.</a:t>
            </a:r>
          </a:p>
          <a:p>
            <a:pPr marL="914400" lvl="1" indent="-457200">
              <a:buClr>
                <a:srgbClr val="595959"/>
              </a:buClr>
              <a:buSzPts val="2400"/>
              <a:buFont typeface="Arial"/>
              <a:buChar char="•"/>
            </a:pPr>
            <a:r>
              <a:rPr lang="es-ES" sz="2400" b="0" i="0" u="none" strike="noStrike" cap="none" dirty="0" smtClean="0">
                <a:solidFill>
                  <a:srgbClr val="595959"/>
                </a:solidFill>
                <a:latin typeface="Calibri"/>
                <a:ea typeface="Calibri"/>
                <a:cs typeface="Calibri"/>
                <a:sym typeface="Calibri"/>
              </a:rPr>
              <a:t>Metas: </a:t>
            </a:r>
            <a:r>
              <a:rPr lang="es-MX" sz="2400" dirty="0">
                <a:solidFill>
                  <a:srgbClr val="595959"/>
                </a:solidFill>
                <a:latin typeface="Calibri"/>
                <a:ea typeface="Calibri"/>
                <a:cs typeface="Calibri"/>
                <a:sym typeface="Calibri"/>
              </a:rPr>
              <a:t>100 % del cumplimiento al programa de </a:t>
            </a:r>
            <a:r>
              <a:rPr lang="es-MX" sz="2400" dirty="0" err="1">
                <a:solidFill>
                  <a:srgbClr val="595959"/>
                </a:solidFill>
                <a:latin typeface="Calibri"/>
                <a:ea typeface="Calibri"/>
                <a:cs typeface="Calibri"/>
                <a:sym typeface="Calibri"/>
              </a:rPr>
              <a:t>capacitacion</a:t>
            </a:r>
            <a:r>
              <a:rPr lang="es-MX" sz="2400" dirty="0">
                <a:solidFill>
                  <a:srgbClr val="595959"/>
                </a:solidFill>
                <a:latin typeface="Calibri"/>
                <a:ea typeface="Calibri"/>
                <a:cs typeface="Calibri"/>
                <a:sym typeface="Calibri"/>
              </a:rPr>
              <a:t> de los alumnos del Instituto </a:t>
            </a:r>
            <a:r>
              <a:rPr lang="es-MX" sz="2400" dirty="0" err="1">
                <a:solidFill>
                  <a:srgbClr val="595959"/>
                </a:solidFill>
                <a:latin typeface="Calibri"/>
                <a:ea typeface="Calibri"/>
                <a:cs typeface="Calibri"/>
                <a:sym typeface="Calibri"/>
              </a:rPr>
              <a:t>Tecnologico</a:t>
            </a:r>
            <a:r>
              <a:rPr lang="es-MX" sz="2400" dirty="0">
                <a:solidFill>
                  <a:srgbClr val="595959"/>
                </a:solidFill>
                <a:latin typeface="Calibri"/>
                <a:ea typeface="Calibri"/>
                <a:cs typeface="Calibri"/>
                <a:sym typeface="Calibri"/>
              </a:rPr>
              <a:t> De </a:t>
            </a:r>
            <a:r>
              <a:rPr lang="es-MX" sz="2400" dirty="0" err="1">
                <a:solidFill>
                  <a:srgbClr val="595959"/>
                </a:solidFill>
                <a:latin typeface="Calibri"/>
                <a:ea typeface="Calibri"/>
                <a:cs typeface="Calibri"/>
                <a:sym typeface="Calibri"/>
              </a:rPr>
              <a:t>Queretaro</a:t>
            </a:r>
            <a:r>
              <a:rPr lang="es-MX" sz="2400" dirty="0">
                <a:solidFill>
                  <a:srgbClr val="595959"/>
                </a:solidFill>
                <a:latin typeface="Calibri"/>
                <a:ea typeface="Calibri"/>
                <a:cs typeface="Calibri"/>
                <a:sym typeface="Calibri"/>
              </a:rPr>
              <a:t>.</a:t>
            </a:r>
            <a:r>
              <a:rPr lang="es-ES" sz="2400" b="0" i="0" u="none" strike="noStrike" cap="none" dirty="0" smtClean="0">
                <a:solidFill>
                  <a:srgbClr val="595959"/>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pic>
        <p:nvPicPr>
          <p:cNvPr id="259" name="Google Shape;259;p6" descr="Objetivos SMART para llevar que tu negocio o proyecto a la meta ..."/>
          <p:cNvPicPr preferRelativeResize="0"/>
          <p:nvPr/>
        </p:nvPicPr>
        <p:blipFill rotWithShape="1">
          <a:blip r:embed="rId3">
            <a:alphaModFix/>
          </a:blip>
          <a:srcRect l="8606" t="10163" r="7262" b="7243"/>
          <a:stretch/>
        </p:blipFill>
        <p:spPr>
          <a:xfrm>
            <a:off x="8425543" y="228600"/>
            <a:ext cx="3116424" cy="1040363"/>
          </a:xfrm>
          <a:prstGeom prst="rect">
            <a:avLst/>
          </a:prstGeom>
          <a:noFill/>
          <a:ln>
            <a:noFill/>
          </a:ln>
        </p:spPr>
      </p:pic>
      <p:graphicFrame>
        <p:nvGraphicFramePr>
          <p:cNvPr id="261" name="Google Shape;261;p6"/>
          <p:cNvGraphicFramePr/>
          <p:nvPr>
            <p:extLst>
              <p:ext uri="{D42A27DB-BD31-4B8C-83A1-F6EECF244321}">
                <p14:modId xmlns:p14="http://schemas.microsoft.com/office/powerpoint/2010/main" val="565351666"/>
              </p:ext>
            </p:extLst>
          </p:nvPr>
        </p:nvGraphicFramePr>
        <p:xfrm>
          <a:off x="781208" y="3421116"/>
          <a:ext cx="10515625" cy="2560100"/>
        </p:xfrm>
        <a:graphic>
          <a:graphicData uri="http://schemas.openxmlformats.org/drawingml/2006/table">
            <a:tbl>
              <a:tblPr>
                <a:noFill/>
                <a:tableStyleId>{DDA41E16-8D42-4F2B-BD51-C347022982EF}</a:tableStyleId>
              </a:tblPr>
              <a:tblGrid>
                <a:gridCol w="774200">
                  <a:extLst>
                    <a:ext uri="{9D8B030D-6E8A-4147-A177-3AD203B41FA5}">
                      <a16:colId xmlns:a16="http://schemas.microsoft.com/office/drawing/2014/main" xmlns="" val="20000"/>
                    </a:ext>
                  </a:extLst>
                </a:gridCol>
                <a:gridCol w="711575">
                  <a:extLst>
                    <a:ext uri="{9D8B030D-6E8A-4147-A177-3AD203B41FA5}">
                      <a16:colId xmlns:a16="http://schemas.microsoft.com/office/drawing/2014/main" xmlns="" val="20001"/>
                    </a:ext>
                  </a:extLst>
                </a:gridCol>
                <a:gridCol w="3187886">
                  <a:extLst>
                    <a:ext uri="{9D8B030D-6E8A-4147-A177-3AD203B41FA5}">
                      <a16:colId xmlns:a16="http://schemas.microsoft.com/office/drawing/2014/main" xmlns="" val="20002"/>
                    </a:ext>
                  </a:extLst>
                </a:gridCol>
                <a:gridCol w="5841964">
                  <a:extLst>
                    <a:ext uri="{9D8B030D-6E8A-4147-A177-3AD203B41FA5}">
                      <a16:colId xmlns:a16="http://schemas.microsoft.com/office/drawing/2014/main" xmlns="" val="20003"/>
                    </a:ext>
                  </a:extLst>
                </a:gridCol>
              </a:tblGrid>
              <a:tr h="426500">
                <a:tc>
                  <a:txBody>
                    <a:bodyPr/>
                    <a:lstStyle/>
                    <a:p>
                      <a:pPr marL="0" marR="0" lvl="0" indent="0" algn="just" rtl="0">
                        <a:lnSpc>
                          <a:spcPct val="100000"/>
                        </a:lnSpc>
                        <a:spcBef>
                          <a:spcPts val="0"/>
                        </a:spcBef>
                        <a:spcAft>
                          <a:spcPts val="0"/>
                        </a:spcAft>
                        <a:buNone/>
                      </a:pPr>
                      <a:r>
                        <a:rPr lang="es-ES" sz="1100" b="1" i="0" u="none" strike="noStrike" cap="none" dirty="0">
                          <a:solidFill>
                            <a:srgbClr val="FFFFFF"/>
                          </a:solidFill>
                          <a:highlight>
                            <a:srgbClr val="000000"/>
                          </a:highlight>
                          <a:latin typeface="Calibri"/>
                          <a:ea typeface="Calibri"/>
                          <a:cs typeface="Calibri"/>
                          <a:sym typeface="Calibri"/>
                        </a:rPr>
                        <a:t>Siglas SMART</a:t>
                      </a:r>
                      <a:endParaRPr sz="1100" dirty="0"/>
                    </a:p>
                  </a:txBody>
                  <a:tcPr marL="0" marR="0" marT="0" marB="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0000"/>
                    </a:solidFill>
                  </a:tcPr>
                </a:tc>
                <a:tc>
                  <a:txBody>
                    <a:bodyPr/>
                    <a:lstStyle/>
                    <a:p>
                      <a:pPr marL="0" marR="0" lvl="0" indent="0" algn="just" rtl="0">
                        <a:lnSpc>
                          <a:spcPct val="100000"/>
                        </a:lnSpc>
                        <a:spcBef>
                          <a:spcPts val="0"/>
                        </a:spcBef>
                        <a:spcAft>
                          <a:spcPts val="0"/>
                        </a:spcAft>
                        <a:buNone/>
                      </a:pPr>
                      <a:r>
                        <a:rPr lang="es-ES" sz="1100" b="1" i="0" u="none" strike="noStrike" cap="none" dirty="0">
                          <a:solidFill>
                            <a:srgbClr val="FFFFFF"/>
                          </a:solidFill>
                          <a:highlight>
                            <a:srgbClr val="000000"/>
                          </a:highlight>
                          <a:latin typeface="Calibri"/>
                          <a:ea typeface="Calibri"/>
                          <a:cs typeface="Calibri"/>
                          <a:sym typeface="Calibri"/>
                        </a:rPr>
                        <a:t>Descripción</a:t>
                      </a:r>
                      <a:endParaRPr sz="1100" dirty="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0000"/>
                    </a:solidFill>
                  </a:tcPr>
                </a:tc>
                <a:tc>
                  <a:txBody>
                    <a:bodyPr/>
                    <a:lstStyle/>
                    <a:p>
                      <a:pPr marL="0" marR="0" lvl="0" indent="0" algn="just" rtl="0">
                        <a:lnSpc>
                          <a:spcPct val="100000"/>
                        </a:lnSpc>
                        <a:spcBef>
                          <a:spcPts val="0"/>
                        </a:spcBef>
                        <a:spcAft>
                          <a:spcPts val="0"/>
                        </a:spcAft>
                        <a:buNone/>
                      </a:pPr>
                      <a:r>
                        <a:rPr lang="es-ES" sz="1100" b="1" i="0" u="none" strike="noStrike" cap="none">
                          <a:solidFill>
                            <a:srgbClr val="FFFFFF"/>
                          </a:solidFill>
                          <a:highlight>
                            <a:srgbClr val="000000"/>
                          </a:highlight>
                          <a:latin typeface="Calibri"/>
                          <a:ea typeface="Calibri"/>
                          <a:cs typeface="Calibri"/>
                          <a:sym typeface="Calibri"/>
                        </a:rPr>
                        <a:t>Preguntas para el SMART</a:t>
                      </a:r>
                      <a:endParaRPr sz="11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0000"/>
                    </a:solidFill>
                  </a:tcPr>
                </a:tc>
                <a:tc>
                  <a:txBody>
                    <a:bodyPr/>
                    <a:lstStyle/>
                    <a:p>
                      <a:pPr marL="0" marR="0" lvl="0" indent="0" algn="just" rtl="0">
                        <a:lnSpc>
                          <a:spcPct val="100000"/>
                        </a:lnSpc>
                        <a:spcBef>
                          <a:spcPts val="0"/>
                        </a:spcBef>
                        <a:spcAft>
                          <a:spcPts val="0"/>
                        </a:spcAft>
                        <a:buNone/>
                      </a:pPr>
                      <a:r>
                        <a:rPr lang="es-ES" sz="1100" b="1" i="0" u="none" strike="noStrike" cap="none" dirty="0">
                          <a:solidFill>
                            <a:srgbClr val="FFFFFF"/>
                          </a:solidFill>
                          <a:highlight>
                            <a:srgbClr val="000000"/>
                          </a:highlight>
                          <a:latin typeface="Calibri"/>
                          <a:ea typeface="Calibri"/>
                          <a:cs typeface="Calibri"/>
                          <a:sym typeface="Calibri"/>
                        </a:rPr>
                        <a:t>Objetivos SMART</a:t>
                      </a:r>
                      <a:endParaRPr sz="1100" dirty="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xmlns="" val="10000"/>
                  </a:ext>
                </a:extLst>
              </a:tr>
              <a:tr h="426500">
                <a:tc>
                  <a:txBody>
                    <a:bodyPr/>
                    <a:lstStyle/>
                    <a:p>
                      <a:pPr marL="0" marR="0" lvl="0" indent="0" algn="ctr" rtl="0">
                        <a:lnSpc>
                          <a:spcPct val="100000"/>
                        </a:lnSpc>
                        <a:spcBef>
                          <a:spcPts val="0"/>
                        </a:spcBef>
                        <a:spcAft>
                          <a:spcPts val="0"/>
                        </a:spcAft>
                        <a:buNone/>
                      </a:pPr>
                      <a:r>
                        <a:rPr lang="es-ES" sz="1400" b="1" i="0" u="none" strike="noStrike" cap="none" dirty="0">
                          <a:solidFill>
                            <a:srgbClr val="000000"/>
                          </a:solidFill>
                          <a:highlight>
                            <a:srgbClr val="D9D9D9"/>
                          </a:highlight>
                          <a:latin typeface="Calibri"/>
                          <a:ea typeface="Calibri"/>
                          <a:cs typeface="Calibri"/>
                          <a:sym typeface="Calibri"/>
                        </a:rPr>
                        <a:t>S</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dirty="0" err="1">
                          <a:solidFill>
                            <a:srgbClr val="000000"/>
                          </a:solidFill>
                          <a:highlight>
                            <a:srgbClr val="D9D9D9"/>
                          </a:highlight>
                          <a:latin typeface="Calibri"/>
                          <a:ea typeface="Calibri"/>
                          <a:cs typeface="Calibri"/>
                          <a:sym typeface="Calibri"/>
                        </a:rPr>
                        <a:t>Specific</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dirty="0">
                          <a:solidFill>
                            <a:srgbClr val="000000"/>
                          </a:solidFill>
                          <a:highlight>
                            <a:srgbClr val="D9D9D9"/>
                          </a:highlight>
                          <a:latin typeface="Calibri"/>
                          <a:ea typeface="Calibri"/>
                          <a:cs typeface="Calibri"/>
                          <a:sym typeface="Calibri"/>
                        </a:rPr>
                        <a:t>¿Qué quieres lograr? </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dirty="0">
                          <a:solidFill>
                            <a:srgbClr val="000000"/>
                          </a:solidFill>
                          <a:highlight>
                            <a:srgbClr val="D9D9D9"/>
                          </a:highlight>
                          <a:latin typeface="Calibri"/>
                          <a:ea typeface="Calibri"/>
                          <a:cs typeface="Calibri"/>
                          <a:sym typeface="Calibri"/>
                        </a:rPr>
                        <a:t> </a:t>
                      </a:r>
                      <a:r>
                        <a:rPr lang="es-MX" sz="1400" dirty="0" smtClean="0">
                          <a:latin typeface="Calibri" panose="020F0502020204030204" pitchFamily="34" charset="0"/>
                          <a:cs typeface="Calibri" panose="020F0502020204030204" pitchFamily="34" charset="0"/>
                        </a:rPr>
                        <a:t>100% De Cumplimiento al </a:t>
                      </a:r>
                      <a:r>
                        <a:rPr lang="es-MX" sz="1400" dirty="0" err="1" smtClean="0">
                          <a:latin typeface="Calibri" panose="020F0502020204030204" pitchFamily="34" charset="0"/>
                          <a:cs typeface="Calibri" panose="020F0502020204030204" pitchFamily="34" charset="0"/>
                        </a:rPr>
                        <a:t>prpgrama</a:t>
                      </a:r>
                      <a:r>
                        <a:rPr lang="es-MX" sz="1400" dirty="0" smtClean="0">
                          <a:latin typeface="Calibri" panose="020F0502020204030204" pitchFamily="34" charset="0"/>
                          <a:cs typeface="Calibri" panose="020F0502020204030204" pitchFamily="34" charset="0"/>
                        </a:rPr>
                        <a:t> de </a:t>
                      </a:r>
                      <a:r>
                        <a:rPr lang="es-MX" sz="1400" dirty="0" err="1" smtClean="0">
                          <a:latin typeface="Calibri" panose="020F0502020204030204" pitchFamily="34" charset="0"/>
                          <a:cs typeface="Calibri" panose="020F0502020204030204" pitchFamily="34" charset="0"/>
                        </a:rPr>
                        <a:t>capacitacion</a:t>
                      </a:r>
                      <a:r>
                        <a:rPr lang="es-MX" sz="1400" dirty="0" smtClean="0">
                          <a:latin typeface="Calibri" panose="020F0502020204030204" pitchFamily="34" charset="0"/>
                          <a:cs typeface="Calibri" panose="020F0502020204030204" pitchFamily="34" charset="0"/>
                        </a:rPr>
                        <a:t> de los alumnos del Instituto </a:t>
                      </a:r>
                      <a:r>
                        <a:rPr lang="es-MX" sz="1400" dirty="0" err="1" smtClean="0">
                          <a:latin typeface="Calibri" panose="020F0502020204030204" pitchFamily="34" charset="0"/>
                          <a:cs typeface="Calibri" panose="020F0502020204030204" pitchFamily="34" charset="0"/>
                        </a:rPr>
                        <a:t>Tecnologico</a:t>
                      </a:r>
                      <a:r>
                        <a:rPr lang="es-MX" sz="1400" dirty="0" smtClean="0">
                          <a:latin typeface="Calibri" panose="020F0502020204030204" pitchFamily="34" charset="0"/>
                          <a:cs typeface="Calibri" panose="020F0502020204030204" pitchFamily="34" charset="0"/>
                        </a:rPr>
                        <a:t> De </a:t>
                      </a:r>
                      <a:r>
                        <a:rPr lang="es-MX" sz="1400" dirty="0" err="1" smtClean="0">
                          <a:latin typeface="Calibri" panose="020F0502020204030204" pitchFamily="34" charset="0"/>
                          <a:cs typeface="Calibri" panose="020F0502020204030204" pitchFamily="34" charset="0"/>
                        </a:rPr>
                        <a:t>Queretaro</a:t>
                      </a:r>
                      <a:r>
                        <a:rPr lang="es-MX" sz="1400" dirty="0" smtClean="0">
                          <a:latin typeface="Calibri" panose="020F0502020204030204" pitchFamily="34" charset="0"/>
                          <a:cs typeface="Calibri" panose="020F0502020204030204" pitchFamily="34" charset="0"/>
                        </a:rPr>
                        <a:t>.</a:t>
                      </a:r>
                      <a:endParaRPr lang="es-MX" sz="1400" dirty="0">
                        <a:latin typeface="Calibri" panose="020F0502020204030204" pitchFamily="34" charset="0"/>
                        <a:cs typeface="Calibri" panose="020F0502020204030204" pitchFamily="34" charset="0"/>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xmlns="" val="10001"/>
                  </a:ext>
                </a:extLst>
              </a:tr>
              <a:tr h="426500">
                <a:tc>
                  <a:txBody>
                    <a:bodyPr/>
                    <a:lstStyle/>
                    <a:p>
                      <a:pPr marL="0" marR="0" lvl="0" indent="0" algn="ctr" rtl="0">
                        <a:lnSpc>
                          <a:spcPct val="100000"/>
                        </a:lnSpc>
                        <a:spcBef>
                          <a:spcPts val="0"/>
                        </a:spcBef>
                        <a:spcAft>
                          <a:spcPts val="0"/>
                        </a:spcAft>
                        <a:buNone/>
                      </a:pPr>
                      <a:r>
                        <a:rPr lang="es-ES" sz="1400" b="1" i="0" u="none" strike="noStrike" cap="none" dirty="0">
                          <a:solidFill>
                            <a:srgbClr val="000000"/>
                          </a:solidFill>
                          <a:latin typeface="Calibri"/>
                          <a:ea typeface="Calibri"/>
                          <a:cs typeface="Calibri"/>
                          <a:sym typeface="Calibri"/>
                        </a:rPr>
                        <a:t>M</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Calibri"/>
                          <a:ea typeface="Calibri"/>
                          <a:cs typeface="Calibri"/>
                          <a:sym typeface="Calibri"/>
                        </a:rPr>
                        <a:t>Measurable</a:t>
                      </a:r>
                      <a:endParaRPr sz="14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s-ES" sz="1400" b="0" i="0" u="none" strike="noStrike" cap="none" dirty="0">
                          <a:solidFill>
                            <a:srgbClr val="000000"/>
                          </a:solidFill>
                          <a:latin typeface="Calibri"/>
                          <a:ea typeface="Calibri"/>
                          <a:cs typeface="Calibri"/>
                          <a:sym typeface="Calibri"/>
                        </a:rPr>
                        <a:t>¿Cuándo se logrará la meta?</a:t>
                      </a:r>
                      <a:endParaRPr sz="1400" dirty="0"/>
                    </a:p>
                  </a:txBody>
                  <a:tcPr marL="0" marR="0" marT="0" marB="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algn="just" rtl="0" fontAlgn="ctr"/>
                      <a:r>
                        <a:rPr lang="es-MX" sz="1400" b="0" i="0" u="none" strike="noStrike" dirty="0">
                          <a:solidFill>
                            <a:srgbClr val="000000"/>
                          </a:solidFill>
                          <a:effectLst/>
                          <a:latin typeface="Calibri" panose="020F0502020204030204" pitchFamily="34" charset="0"/>
                        </a:rPr>
                        <a:t>Al completar todas metas que se propusieron para la </a:t>
                      </a:r>
                      <a:r>
                        <a:rPr lang="es-MX" sz="1400" b="0" i="0" u="none" strike="noStrike" dirty="0" err="1">
                          <a:solidFill>
                            <a:srgbClr val="000000"/>
                          </a:solidFill>
                          <a:effectLst/>
                          <a:latin typeface="Calibri" panose="020F0502020204030204" pitchFamily="34" charset="0"/>
                        </a:rPr>
                        <a:t>resolucion</a:t>
                      </a:r>
                      <a:r>
                        <a:rPr lang="es-MX" sz="1400" b="0" i="0" u="none" strike="noStrike" dirty="0">
                          <a:solidFill>
                            <a:srgbClr val="000000"/>
                          </a:solidFill>
                          <a:effectLst/>
                          <a:latin typeface="Calibri" panose="020F0502020204030204" pitchFamily="34" charset="0"/>
                        </a:rPr>
                        <a:t> de este problema.</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426500">
                <a:tc>
                  <a:txBody>
                    <a:bodyPr/>
                    <a:lstStyle/>
                    <a:p>
                      <a:pPr marL="0" marR="0" lvl="0" indent="0" algn="ctr" rtl="0">
                        <a:lnSpc>
                          <a:spcPct val="100000"/>
                        </a:lnSpc>
                        <a:spcBef>
                          <a:spcPts val="0"/>
                        </a:spcBef>
                        <a:spcAft>
                          <a:spcPts val="0"/>
                        </a:spcAft>
                        <a:buNone/>
                      </a:pPr>
                      <a:r>
                        <a:rPr lang="es-ES" sz="1400" b="1" i="0" u="none" strike="noStrike" cap="none" dirty="0">
                          <a:solidFill>
                            <a:srgbClr val="000000"/>
                          </a:solidFill>
                          <a:highlight>
                            <a:srgbClr val="D9D9D9"/>
                          </a:highlight>
                          <a:latin typeface="Calibri"/>
                          <a:ea typeface="Calibri"/>
                          <a:cs typeface="Calibri"/>
                          <a:sym typeface="Calibri"/>
                        </a:rPr>
                        <a:t>A</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a:solidFill>
                            <a:srgbClr val="000000"/>
                          </a:solidFill>
                          <a:highlight>
                            <a:srgbClr val="D9D9D9"/>
                          </a:highlight>
                          <a:latin typeface="Calibri"/>
                          <a:ea typeface="Calibri"/>
                          <a:cs typeface="Calibri"/>
                          <a:sym typeface="Calibri"/>
                        </a:rPr>
                        <a:t>Attainable</a:t>
                      </a:r>
                      <a:endParaRPr sz="14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dirty="0">
                          <a:solidFill>
                            <a:srgbClr val="000000"/>
                          </a:solidFill>
                          <a:highlight>
                            <a:srgbClr val="D9D9D9"/>
                          </a:highlight>
                          <a:latin typeface="Calibri"/>
                          <a:ea typeface="Calibri"/>
                          <a:cs typeface="Calibri"/>
                          <a:sym typeface="Calibri"/>
                        </a:rPr>
                        <a:t>¿Cómo sabrás cuando has logrado tu objetivo?</a:t>
                      </a:r>
                      <a:endParaRPr sz="1400" dirty="0"/>
                    </a:p>
                  </a:txBody>
                  <a:tcPr marL="0" marR="0" marT="0" marB="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algn="just" rtl="0" fontAlgn="ctr"/>
                      <a:r>
                        <a:rPr lang="es-MX" sz="1400" b="0" i="0" u="none" strike="noStrike" dirty="0">
                          <a:solidFill>
                            <a:srgbClr val="000000"/>
                          </a:solidFill>
                          <a:effectLst/>
                          <a:latin typeface="Calibri" panose="020F0502020204030204" pitchFamily="34" charset="0"/>
                        </a:rPr>
                        <a:t>Cuando se hayan </a:t>
                      </a:r>
                      <a:r>
                        <a:rPr lang="es-MX" sz="1400" b="0" i="0" u="none" strike="noStrike" dirty="0" err="1">
                          <a:solidFill>
                            <a:srgbClr val="000000"/>
                          </a:solidFill>
                          <a:effectLst/>
                          <a:latin typeface="Calibri" panose="020F0502020204030204" pitchFamily="34" charset="0"/>
                        </a:rPr>
                        <a:t>cumplito</a:t>
                      </a:r>
                      <a:r>
                        <a:rPr lang="es-MX" sz="1400" b="0" i="0" u="none" strike="noStrike" dirty="0">
                          <a:solidFill>
                            <a:srgbClr val="000000"/>
                          </a:solidFill>
                          <a:effectLst/>
                          <a:latin typeface="Calibri" panose="020F0502020204030204" pitchFamily="34" charset="0"/>
                        </a:rPr>
                        <a:t> </a:t>
                      </a:r>
                      <a:r>
                        <a:rPr lang="es-MX" sz="1400" b="0" i="0" u="none" strike="noStrike" dirty="0" err="1">
                          <a:solidFill>
                            <a:srgbClr val="000000"/>
                          </a:solidFill>
                          <a:effectLst/>
                          <a:latin typeface="Calibri" panose="020F0502020204030204" pitchFamily="34" charset="0"/>
                        </a:rPr>
                        <a:t>todosmlos</a:t>
                      </a:r>
                      <a:r>
                        <a:rPr lang="es-MX" sz="1400" b="0" i="0" u="none" strike="noStrike" dirty="0">
                          <a:solidFill>
                            <a:srgbClr val="000000"/>
                          </a:solidFill>
                          <a:effectLst/>
                          <a:latin typeface="Calibri" panose="020F0502020204030204" pitchFamily="34" charset="0"/>
                        </a:rPr>
                        <a:t> requisitos que se establecieron para el cumplimiento de este problema realizado.</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xmlns="" val="10003"/>
                  </a:ext>
                </a:extLst>
              </a:tr>
              <a:tr h="426500">
                <a:tc>
                  <a:txBody>
                    <a:bodyPr/>
                    <a:lstStyle/>
                    <a:p>
                      <a:pPr marL="0" marR="0" lvl="0" indent="0" algn="ctr" rtl="0">
                        <a:lnSpc>
                          <a:spcPct val="100000"/>
                        </a:lnSpc>
                        <a:spcBef>
                          <a:spcPts val="0"/>
                        </a:spcBef>
                        <a:spcAft>
                          <a:spcPts val="0"/>
                        </a:spcAft>
                        <a:buNone/>
                      </a:pPr>
                      <a:r>
                        <a:rPr lang="es-ES" sz="1400" b="1" i="0" u="none" strike="noStrike" cap="none" dirty="0">
                          <a:solidFill>
                            <a:srgbClr val="000000"/>
                          </a:solidFill>
                          <a:latin typeface="Calibri"/>
                          <a:ea typeface="Calibri"/>
                          <a:cs typeface="Calibri"/>
                          <a:sym typeface="Calibri"/>
                        </a:rPr>
                        <a:t>R</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Calibri"/>
                          <a:ea typeface="Calibri"/>
                          <a:cs typeface="Calibri"/>
                          <a:sym typeface="Calibri"/>
                        </a:rPr>
                        <a:t>Relevant</a:t>
                      </a:r>
                      <a:endParaRPr sz="14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Calibri"/>
                          <a:ea typeface="Calibri"/>
                          <a:cs typeface="Calibri"/>
                          <a:sym typeface="Calibri"/>
                        </a:rPr>
                        <a:t>¿Cómo se puede lograr la meta?</a:t>
                      </a:r>
                      <a:endParaRPr sz="1400"/>
                    </a:p>
                  </a:txBody>
                  <a:tcPr marL="0" marR="0" marT="0" marB="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algn="just" rtl="0" fontAlgn="ctr"/>
                      <a:r>
                        <a:rPr lang="es-MX" sz="1400" b="0" i="0" u="none" strike="noStrike" dirty="0">
                          <a:solidFill>
                            <a:srgbClr val="000000"/>
                          </a:solidFill>
                          <a:effectLst/>
                          <a:latin typeface="Calibri" panose="020F0502020204030204" pitchFamily="34" charset="0"/>
                        </a:rPr>
                        <a:t>Cuando todo  los alumnos de Sistemas De Manufactura cumplan con sus metas y objetivos se cumplan.</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r h="426500">
                <a:tc>
                  <a:txBody>
                    <a:bodyPr/>
                    <a:lstStyle/>
                    <a:p>
                      <a:pPr marL="0" marR="0" lvl="0" indent="0" algn="ctr" rtl="0">
                        <a:lnSpc>
                          <a:spcPct val="100000"/>
                        </a:lnSpc>
                        <a:spcBef>
                          <a:spcPts val="0"/>
                        </a:spcBef>
                        <a:spcAft>
                          <a:spcPts val="0"/>
                        </a:spcAft>
                        <a:buNone/>
                      </a:pPr>
                      <a:r>
                        <a:rPr lang="es-ES" sz="1400" b="1" i="0" u="none" strike="noStrike" cap="none" dirty="0">
                          <a:solidFill>
                            <a:srgbClr val="000000"/>
                          </a:solidFill>
                          <a:highlight>
                            <a:srgbClr val="D9D9D9"/>
                          </a:highlight>
                          <a:latin typeface="Calibri"/>
                          <a:ea typeface="Calibri"/>
                          <a:cs typeface="Calibri"/>
                          <a:sym typeface="Calibri"/>
                        </a:rPr>
                        <a:t>T</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a:solidFill>
                            <a:srgbClr val="000000"/>
                          </a:solidFill>
                          <a:highlight>
                            <a:srgbClr val="D9D9D9"/>
                          </a:highlight>
                          <a:latin typeface="Calibri"/>
                          <a:ea typeface="Calibri"/>
                          <a:cs typeface="Calibri"/>
                          <a:sym typeface="Calibri"/>
                        </a:rPr>
                        <a:t>Timely</a:t>
                      </a:r>
                      <a:endParaRPr sz="14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a:solidFill>
                            <a:srgbClr val="000000"/>
                          </a:solidFill>
                          <a:highlight>
                            <a:srgbClr val="D9D9D9"/>
                          </a:highlight>
                          <a:latin typeface="Arimo"/>
                          <a:ea typeface="Arimo"/>
                          <a:cs typeface="Arimo"/>
                          <a:sym typeface="Arimo"/>
                        </a:rPr>
                        <a:t>¿La meta satisfarsera sus necesidades a corto y largo plazo?</a:t>
                      </a:r>
                      <a:endParaRPr sz="1400"/>
                    </a:p>
                  </a:txBody>
                  <a:tcPr marL="0" marR="0" marT="0" marB="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algn="just" rtl="0" fontAlgn="ctr"/>
                      <a:r>
                        <a:rPr lang="es-MX" sz="1400" b="0" i="0" u="none" strike="noStrike" dirty="0">
                          <a:solidFill>
                            <a:srgbClr val="000000"/>
                          </a:solidFill>
                          <a:effectLst/>
                          <a:latin typeface="Calibri" panose="020F0502020204030204" pitchFamily="34" charset="0"/>
                        </a:rPr>
                        <a:t>Claro siempre y cuando mantengan el mismo enfoque de poder resolver su problema.</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7"/>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sp>
        <p:nvSpPr>
          <p:cNvPr id="269" name="Google Shape;269;p7"/>
          <p:cNvSpPr txBox="1"/>
          <p:nvPr/>
        </p:nvSpPr>
        <p:spPr>
          <a:xfrm>
            <a:off x="5762441" y="736689"/>
            <a:ext cx="6126612" cy="3416279"/>
          </a:xfrm>
          <a:prstGeom prst="rect">
            <a:avLst/>
          </a:prstGeom>
          <a:noFill/>
          <a:ln>
            <a:noFill/>
          </a:ln>
        </p:spPr>
        <p:txBody>
          <a:bodyPr spcFirstLastPara="1" wrap="square" lIns="91425" tIns="45700" rIns="91425" bIns="45700" anchor="t" anchorCtr="0">
            <a:spAutoFit/>
          </a:bodyPr>
          <a:lstStyle/>
          <a:p>
            <a:pPr lvl="0" algn="just">
              <a:buSzPts val="2400"/>
            </a:pPr>
            <a:r>
              <a:rPr lang="es-MX" sz="1800" dirty="0">
                <a:latin typeface="Calibri" panose="020F0502020204030204" pitchFamily="34" charset="0"/>
                <a:cs typeface="Calibri" panose="020F0502020204030204" pitchFamily="34" charset="0"/>
              </a:rPr>
              <a:t>Durante la implementación de tres herramientas en el desarrollo de actividades en </a:t>
            </a:r>
            <a:r>
              <a:rPr lang="es-MX" sz="1800" dirty="0" smtClean="0">
                <a:latin typeface="Calibri" panose="020F0502020204030204" pitchFamily="34" charset="0"/>
                <a:cs typeface="Calibri" panose="020F0502020204030204" pitchFamily="34" charset="0"/>
              </a:rPr>
              <a:t>Sistemas </a:t>
            </a:r>
            <a:r>
              <a:rPr lang="es-MX" sz="1800" dirty="0">
                <a:latin typeface="Calibri" panose="020F0502020204030204" pitchFamily="34" charset="0"/>
                <a:cs typeface="Calibri" panose="020F0502020204030204" pitchFamily="34" charset="0"/>
              </a:rPr>
              <a:t>de </a:t>
            </a:r>
            <a:r>
              <a:rPr lang="es-MX" sz="1800" dirty="0" smtClean="0">
                <a:latin typeface="Calibri" panose="020F0502020204030204" pitchFamily="34" charset="0"/>
                <a:cs typeface="Calibri" panose="020F0502020204030204" pitchFamily="34" charset="0"/>
              </a:rPr>
              <a:t>Manufactura</a:t>
            </a:r>
            <a:r>
              <a:rPr lang="es-MX" sz="1800" dirty="0">
                <a:latin typeface="Calibri" panose="020F0502020204030204" pitchFamily="34" charset="0"/>
                <a:cs typeface="Calibri" panose="020F0502020204030204" pitchFamily="34" charset="0"/>
              </a:rPr>
              <a:t>, se identificaron que el 80% de los retrasos estaban relacionados con </a:t>
            </a:r>
            <a:r>
              <a:rPr lang="es-MX" sz="1800" dirty="0" smtClean="0">
                <a:latin typeface="Calibri" panose="020F0502020204030204" pitchFamily="34" charset="0"/>
                <a:cs typeface="Calibri" panose="020F0502020204030204" pitchFamily="34" charset="0"/>
              </a:rPr>
              <a:t>cinco tareas críticas los cuales fueron: La poca motivación para mejorar habilidades en </a:t>
            </a:r>
            <a:r>
              <a:rPr lang="es-MX" sz="1800" dirty="0" err="1" smtClean="0">
                <a:latin typeface="Calibri" panose="020F0502020204030204" pitchFamily="34" charset="0"/>
                <a:cs typeface="Calibri" panose="020F0502020204030204" pitchFamily="34" charset="0"/>
              </a:rPr>
              <a:t>GitHub</a:t>
            </a:r>
            <a:r>
              <a:rPr lang="es-MX" sz="1800" dirty="0" smtClean="0">
                <a:latin typeface="Calibri" panose="020F0502020204030204" pitchFamily="34" charset="0"/>
                <a:cs typeface="Calibri" panose="020F0502020204030204" pitchFamily="34" charset="0"/>
              </a:rPr>
              <a:t>, Dificultades con la habilidad con la computadora, Insuficiente conocimiento sobre comandos básicos de </a:t>
            </a:r>
            <a:r>
              <a:rPr lang="es-MX" sz="1800" dirty="0" err="1" smtClean="0">
                <a:latin typeface="Calibri" panose="020F0502020204030204" pitchFamily="34" charset="0"/>
                <a:cs typeface="Calibri" panose="020F0502020204030204" pitchFamily="34" charset="0"/>
              </a:rPr>
              <a:t>Git</a:t>
            </a:r>
            <a:r>
              <a:rPr lang="es-MX" sz="1800" dirty="0" smtClean="0">
                <a:latin typeface="Calibri" panose="020F0502020204030204" pitchFamily="34" charset="0"/>
                <a:cs typeface="Calibri" panose="020F0502020204030204" pitchFamily="34" charset="0"/>
              </a:rPr>
              <a:t>, </a:t>
            </a:r>
            <a:r>
              <a:rPr lang="es-MX" sz="1800" dirty="0" err="1" smtClean="0">
                <a:latin typeface="Calibri" panose="020F0502020204030204" pitchFamily="34" charset="0"/>
                <a:cs typeface="Calibri" panose="020F0502020204030204" pitchFamily="34" charset="0"/>
              </a:rPr>
              <a:t>Creacion</a:t>
            </a:r>
            <a:r>
              <a:rPr lang="es-MX" sz="1800" dirty="0" smtClean="0">
                <a:latin typeface="Calibri" panose="020F0502020204030204" pitchFamily="34" charset="0"/>
                <a:cs typeface="Calibri" panose="020F0502020204030204" pitchFamily="34" charset="0"/>
              </a:rPr>
              <a:t> de </a:t>
            </a:r>
            <a:r>
              <a:rPr lang="es-MX" sz="1800" dirty="0" err="1" smtClean="0">
                <a:latin typeface="Calibri" panose="020F0502020204030204" pitchFamily="34" charset="0"/>
                <a:cs typeface="Calibri" panose="020F0502020204030204" pitchFamily="34" charset="0"/>
              </a:rPr>
              <a:t>branch</a:t>
            </a:r>
            <a:r>
              <a:rPr lang="es-MX" sz="1800" dirty="0" smtClean="0">
                <a:latin typeface="Calibri" panose="020F0502020204030204" pitchFamily="34" charset="0"/>
                <a:cs typeface="Calibri" panose="020F0502020204030204" pitchFamily="34" charset="0"/>
              </a:rPr>
              <a:t> y la </a:t>
            </a:r>
            <a:r>
              <a:rPr lang="es-MX" sz="1800" dirty="0" err="1" smtClean="0">
                <a:latin typeface="Calibri" panose="020F0502020204030204" pitchFamily="34" charset="0"/>
                <a:cs typeface="Calibri" panose="020F0502020204030204" pitchFamily="34" charset="0"/>
              </a:rPr>
              <a:t>Clonacion</a:t>
            </a:r>
            <a:r>
              <a:rPr lang="es-MX" sz="1800" dirty="0" smtClean="0">
                <a:latin typeface="Calibri" panose="020F0502020204030204" pitchFamily="34" charset="0"/>
                <a:cs typeface="Calibri" panose="020F0502020204030204" pitchFamily="34" charset="0"/>
              </a:rPr>
              <a:t> del Repositorio. </a:t>
            </a:r>
            <a:r>
              <a:rPr lang="es-MX" sz="1800" dirty="0">
                <a:latin typeface="Calibri" panose="020F0502020204030204" pitchFamily="34" charset="0"/>
                <a:cs typeface="Calibri" panose="020F0502020204030204" pitchFamily="34" charset="0"/>
              </a:rPr>
              <a:t>Al realizar un análisis de causa raíz, se encontró que la principal razón de estos retrasos radica en una falta </a:t>
            </a:r>
            <a:r>
              <a:rPr lang="es-MX" sz="1800" dirty="0" smtClean="0">
                <a:latin typeface="Calibri" panose="020F0502020204030204" pitchFamily="34" charset="0"/>
                <a:cs typeface="Calibri" panose="020F0502020204030204" pitchFamily="34" charset="0"/>
              </a:rPr>
              <a:t>de motivación para mejorar sus habilidades de los </a:t>
            </a:r>
            <a:r>
              <a:rPr lang="es-MX" sz="1800" dirty="0">
                <a:latin typeface="Calibri" panose="020F0502020204030204" pitchFamily="34" charset="0"/>
                <a:cs typeface="Calibri" panose="020F0502020204030204" pitchFamily="34" charset="0"/>
              </a:rPr>
              <a:t>procesos básicos por parte de los usuarios y una guía insuficiente en los </a:t>
            </a:r>
            <a:r>
              <a:rPr lang="es-MX" sz="1800" dirty="0" err="1">
                <a:latin typeface="Calibri" panose="020F0502020204030204" pitchFamily="34" charset="0"/>
                <a:cs typeface="Calibri" panose="020F0502020204030204" pitchFamily="34" charset="0"/>
              </a:rPr>
              <a:t>SOP’s</a:t>
            </a:r>
            <a:r>
              <a:rPr lang="es-MX" sz="1800" dirty="0">
                <a:latin typeface="Calibri" panose="020F0502020204030204" pitchFamily="34" charset="0"/>
                <a:cs typeface="Calibri" panose="020F0502020204030204" pitchFamily="34" charset="0"/>
              </a:rPr>
              <a:t> (procedimientos operativos estándar).</a:t>
            </a:r>
            <a:endParaRPr sz="1800" b="0" i="0" u="none" strike="noStrike" cap="none" dirty="0">
              <a:solidFill>
                <a:srgbClr val="595959"/>
              </a:solidFill>
              <a:latin typeface="Calibri" panose="020F0502020204030204" pitchFamily="34" charset="0"/>
              <a:ea typeface="Calibri"/>
              <a:cs typeface="Calibri" panose="020F0502020204030204" pitchFamily="34" charset="0"/>
              <a:sym typeface="Calibri"/>
            </a:endParaRPr>
          </a:p>
        </p:txBody>
      </p:sp>
      <p:pic>
        <p:nvPicPr>
          <p:cNvPr id="2" name="Imagen 1"/>
          <p:cNvPicPr>
            <a:picLocks noChangeAspect="1"/>
          </p:cNvPicPr>
          <p:nvPr/>
        </p:nvPicPr>
        <p:blipFill>
          <a:blip r:embed="rId3"/>
          <a:stretch>
            <a:fillRect/>
          </a:stretch>
        </p:blipFill>
        <p:spPr>
          <a:xfrm>
            <a:off x="552723" y="1288962"/>
            <a:ext cx="4493118" cy="2463231"/>
          </a:xfrm>
          <a:prstGeom prst="rect">
            <a:avLst/>
          </a:prstGeom>
        </p:spPr>
      </p:pic>
      <p:pic>
        <p:nvPicPr>
          <p:cNvPr id="3" name="Imagen 2"/>
          <p:cNvPicPr>
            <a:picLocks noChangeAspect="1"/>
          </p:cNvPicPr>
          <p:nvPr/>
        </p:nvPicPr>
        <p:blipFill>
          <a:blip r:embed="rId4"/>
          <a:stretch>
            <a:fillRect/>
          </a:stretch>
        </p:blipFill>
        <p:spPr>
          <a:xfrm>
            <a:off x="552723" y="4025155"/>
            <a:ext cx="4493118" cy="2408129"/>
          </a:xfrm>
          <a:prstGeom prst="rect">
            <a:avLst/>
          </a:prstGeom>
        </p:spPr>
      </p:pic>
      <p:pic>
        <p:nvPicPr>
          <p:cNvPr id="9" name="Imagen 8"/>
          <p:cNvPicPr>
            <a:picLocks noChangeAspect="1"/>
          </p:cNvPicPr>
          <p:nvPr/>
        </p:nvPicPr>
        <p:blipFill>
          <a:blip r:embed="rId5"/>
          <a:stretch>
            <a:fillRect/>
          </a:stretch>
        </p:blipFill>
        <p:spPr>
          <a:xfrm>
            <a:off x="6970197" y="4515823"/>
            <a:ext cx="3711099" cy="2252291"/>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3425</Words>
  <Application>Microsoft Office PowerPoint</Application>
  <PresentationFormat>Panorámica</PresentationFormat>
  <Paragraphs>484</Paragraphs>
  <Slides>18</Slides>
  <Notes>18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Montserrat</vt:lpstr>
      <vt:lpstr>Arial</vt:lpstr>
      <vt:lpstr>Avenir</vt:lpstr>
      <vt:lpstr>Exo</vt:lpstr>
      <vt:lpstr>Century Gothic</vt:lpstr>
      <vt:lpstr>Arimo</vt:lpstr>
      <vt:lpstr>Calibri</vt:lpstr>
      <vt:lpstr>Tema de Office</vt:lpstr>
      <vt:lpstr>Presentación de PowerPoint</vt:lpstr>
      <vt:lpstr>Nombre Proyecto</vt:lpstr>
      <vt:lpstr>A3</vt:lpstr>
      <vt:lpstr>Antecedentes</vt:lpstr>
      <vt:lpstr>Antecedentes</vt:lpstr>
      <vt:lpstr>Situación Actual</vt:lpstr>
      <vt:lpstr>Situación Actual</vt:lpstr>
      <vt:lpstr>Metas y Objetivos</vt:lpstr>
      <vt:lpstr>Análisis de Causa Raíz</vt:lpstr>
      <vt:lpstr>Análisis de Causa Raíz</vt:lpstr>
      <vt:lpstr>Análisis de Causa Raíz</vt:lpstr>
      <vt:lpstr>Análisis de Causa Raíz</vt:lpstr>
      <vt:lpstr>Propuesta de Mejora</vt:lpstr>
      <vt:lpstr>Plan de Trabajo y Recursos</vt:lpstr>
      <vt:lpstr>Plan de Control y Seguimiento</vt:lpstr>
      <vt:lpstr>Ahorros Generados</vt:lpstr>
      <vt:lpstr>Lecciones Aprendidas</vt:lpstr>
      <vt:lpstr>Foto de Equipo Implementador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Ay Ling Ho Ramírez</dc:creator>
  <cp:lastModifiedBy>Toshiba</cp:lastModifiedBy>
  <cp:revision>28</cp:revision>
  <dcterms:created xsi:type="dcterms:W3CDTF">2020-07-14T23:22:38Z</dcterms:created>
  <dcterms:modified xsi:type="dcterms:W3CDTF">2024-12-13T03:39:53Z</dcterms:modified>
</cp:coreProperties>
</file>