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73" r:id="rId9"/>
    <p:sldId id="265" r:id="rId10"/>
    <p:sldId id="270" r:id="rId11"/>
    <p:sldId id="271" r:id="rId12"/>
    <p:sldId id="272"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0bAjciDlxu25rJFyU4ZaiK6Fv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61223-F499-431D-9C38-1D16362C9DE0}">
  <a:tblStyle styleId="{50361223-F499-431D-9C38-1D16362C9DE0}"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DDA41E16-8D42-4F2B-BD51-C347022982E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116"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43" Type="http://customschemas.google.com/relationships/presentationmetadata" Target="metadata"/></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9" Type="http://schemas.openxmlformats.org/officeDocument/2006/relationships/image" Target="../media/image67.png"/><Relationship Id="rId21" Type="http://schemas.openxmlformats.org/officeDocument/2006/relationships/image" Target="../media/image49.png"/><Relationship Id="rId34" Type="http://schemas.openxmlformats.org/officeDocument/2006/relationships/image" Target="../media/image62.png"/><Relationship Id="rId42" Type="http://schemas.openxmlformats.org/officeDocument/2006/relationships/image" Target="../media/image70.png"/><Relationship Id="rId47" Type="http://schemas.openxmlformats.org/officeDocument/2006/relationships/image" Target="../media/image75.png"/><Relationship Id="rId50" Type="http://schemas.openxmlformats.org/officeDocument/2006/relationships/image" Target="../media/image78.png"/><Relationship Id="rId55" Type="http://schemas.openxmlformats.org/officeDocument/2006/relationships/image" Target="../media/image83.png"/><Relationship Id="rId7" Type="http://schemas.openxmlformats.org/officeDocument/2006/relationships/image" Target="../media/image35.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57.png"/><Relationship Id="rId41" Type="http://schemas.openxmlformats.org/officeDocument/2006/relationships/image" Target="../media/image69.png"/><Relationship Id="rId54" Type="http://schemas.openxmlformats.org/officeDocument/2006/relationships/image" Target="../media/image82.png"/><Relationship Id="rId1" Type="http://schemas.openxmlformats.org/officeDocument/2006/relationships/image" Target="../media/image29.png"/><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60.png"/><Relationship Id="rId37" Type="http://schemas.openxmlformats.org/officeDocument/2006/relationships/image" Target="../media/image65.png"/><Relationship Id="rId40" Type="http://schemas.openxmlformats.org/officeDocument/2006/relationships/image" Target="../media/image68.png"/><Relationship Id="rId45" Type="http://schemas.openxmlformats.org/officeDocument/2006/relationships/image" Target="../media/image73.png"/><Relationship Id="rId53" Type="http://schemas.openxmlformats.org/officeDocument/2006/relationships/image" Target="../media/image81.png"/><Relationship Id="rId58" Type="http://schemas.openxmlformats.org/officeDocument/2006/relationships/image" Target="../media/image86.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36" Type="http://schemas.openxmlformats.org/officeDocument/2006/relationships/image" Target="../media/image64.png"/><Relationship Id="rId49" Type="http://schemas.openxmlformats.org/officeDocument/2006/relationships/image" Target="../media/image77.png"/><Relationship Id="rId57" Type="http://schemas.openxmlformats.org/officeDocument/2006/relationships/image" Target="../media/image85.png"/><Relationship Id="rId61" Type="http://schemas.openxmlformats.org/officeDocument/2006/relationships/image" Target="../media/image89.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png"/><Relationship Id="rId44" Type="http://schemas.openxmlformats.org/officeDocument/2006/relationships/image" Target="../media/image72.png"/><Relationship Id="rId52" Type="http://schemas.openxmlformats.org/officeDocument/2006/relationships/image" Target="../media/image80.png"/><Relationship Id="rId60" Type="http://schemas.openxmlformats.org/officeDocument/2006/relationships/image" Target="../media/image8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 Id="rId35" Type="http://schemas.openxmlformats.org/officeDocument/2006/relationships/image" Target="../media/image63.png"/><Relationship Id="rId43" Type="http://schemas.openxmlformats.org/officeDocument/2006/relationships/image" Target="../media/image71.png"/><Relationship Id="rId48" Type="http://schemas.openxmlformats.org/officeDocument/2006/relationships/image" Target="../media/image76.png"/><Relationship Id="rId56" Type="http://schemas.openxmlformats.org/officeDocument/2006/relationships/image" Target="../media/image84.png"/><Relationship Id="rId8" Type="http://schemas.openxmlformats.org/officeDocument/2006/relationships/image" Target="../media/image36.png"/><Relationship Id="rId51" Type="http://schemas.openxmlformats.org/officeDocument/2006/relationships/image" Target="../media/image79.png"/><Relationship Id="rId3" Type="http://schemas.openxmlformats.org/officeDocument/2006/relationships/image" Target="../media/image31.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61.png"/><Relationship Id="rId38" Type="http://schemas.openxmlformats.org/officeDocument/2006/relationships/image" Target="../media/image66.png"/><Relationship Id="rId46" Type="http://schemas.openxmlformats.org/officeDocument/2006/relationships/image" Target="../media/image74.png"/><Relationship Id="rId59" Type="http://schemas.openxmlformats.org/officeDocument/2006/relationships/image" Target="../media/image87.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Evaluación de Beneficios Financieros</a:t>
            </a:r>
            <a:endParaRPr/>
          </a:p>
          <a:p>
            <a:pPr marL="457200" marR="0" lvl="0" indent="-298450" algn="l" rtl="0">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marL="0" lvl="0" indent="0" algn="l" rtl="0">
              <a:lnSpc>
                <a:spcPct val="100000"/>
              </a:lnSpc>
              <a:spcBef>
                <a:spcPts val="0"/>
              </a:spcBef>
              <a:spcAft>
                <a:spcPts val="0"/>
              </a:spcAft>
              <a:buSzPts val="1100"/>
              <a:buNone/>
            </a:pPr>
            <a:endParaRPr/>
          </a:p>
        </p:txBody>
      </p:sp>
      <p:sp>
        <p:nvSpPr>
          <p:cNvPr id="518" name="Google Shape;5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Poner las lecciones aprendidas sobre el proyecto reallas herramientas y experiencias ganadas o relacionadas con lecciones sobre eventualidades o situaciones que debieron ser obstáculos en el proyecto y como fueron superadas.</a:t>
            </a:r>
            <a:endParaRPr/>
          </a:p>
          <a:p>
            <a:pPr marL="0" lvl="0" indent="0" algn="l" rtl="0">
              <a:lnSpc>
                <a:spcPct val="100000"/>
              </a:lnSpc>
              <a:spcBef>
                <a:spcPts val="0"/>
              </a:spcBef>
              <a:spcAft>
                <a:spcPts val="0"/>
              </a:spcAft>
              <a:buSzPts val="1100"/>
              <a:buNone/>
            </a:pPr>
            <a:endParaRPr/>
          </a:p>
        </p:txBody>
      </p:sp>
      <p:sp>
        <p:nvSpPr>
          <p:cNvPr id="527" name="Google Shape;5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-Incluir esta información en la hoja el nombre del proyecto.</a:t>
            </a:r>
            <a:endParaRPr/>
          </a:p>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Síntesis en el A3</a:t>
            </a:r>
            <a:endParaRPr/>
          </a:p>
          <a:p>
            <a:pPr marL="457200" marR="0" lvl="0" indent="-298450" algn="l" rtl="0">
              <a:lnSpc>
                <a:spcPct val="100000"/>
              </a:lnSpc>
              <a:spcBef>
                <a:spcPts val="0"/>
              </a:spcBef>
              <a:spcAft>
                <a:spcPts val="0"/>
              </a:spcAft>
              <a:buClr>
                <a:srgbClr val="000000"/>
              </a:buClr>
              <a:buSzPts val="1100"/>
              <a:buFont typeface="Arial"/>
              <a:buChar char="●"/>
            </a:pPr>
            <a:r>
              <a:rPr lang="es-ES"/>
              <a:t>Toda la información recolectada se sintetiza en el A3 de la siguiente manera:</a:t>
            </a:r>
            <a:endParaRPr/>
          </a:p>
          <a:p>
            <a:pPr marL="457200" lvl="0" indent="-298450" algn="l" rtl="0">
              <a:lnSpc>
                <a:spcPct val="100000"/>
              </a:lnSpc>
              <a:spcBef>
                <a:spcPts val="0"/>
              </a:spcBef>
              <a:spcAft>
                <a:spcPts val="0"/>
              </a:spcAft>
              <a:buSzPts val="1100"/>
              <a:buFont typeface="Arial"/>
              <a:buChar char="•"/>
            </a:pPr>
            <a:r>
              <a:rPr lang="es-ES" b="1"/>
              <a:t>Apartado 1</a:t>
            </a:r>
            <a:r>
              <a:rPr lang="es-ES"/>
              <a:t>: Definición del problema con el 5W2H.</a:t>
            </a:r>
            <a:endParaRPr/>
          </a:p>
          <a:p>
            <a:pPr marL="457200" lvl="0" indent="-298450" algn="l" rtl="0">
              <a:lnSpc>
                <a:spcPct val="100000"/>
              </a:lnSpc>
              <a:spcBef>
                <a:spcPts val="0"/>
              </a:spcBef>
              <a:spcAft>
                <a:spcPts val="0"/>
              </a:spcAft>
              <a:buSzPts val="1100"/>
              <a:buFont typeface="Arial"/>
              <a:buChar char="•"/>
            </a:pPr>
            <a:r>
              <a:rPr lang="es-ES" b="1"/>
              <a:t>Apartado 2</a:t>
            </a:r>
            <a:r>
              <a:rPr lang="es-ES"/>
              <a:t>: Resumen del swimlane y situación actual.</a:t>
            </a:r>
            <a:endParaRPr/>
          </a:p>
          <a:p>
            <a:pPr marL="457200" lvl="0" indent="-298450" algn="l" rtl="0">
              <a:lnSpc>
                <a:spcPct val="100000"/>
              </a:lnSpc>
              <a:spcBef>
                <a:spcPts val="0"/>
              </a:spcBef>
              <a:spcAft>
                <a:spcPts val="0"/>
              </a:spcAft>
              <a:buSzPts val="1100"/>
              <a:buFont typeface="Arial"/>
              <a:buChar char="•"/>
            </a:pPr>
            <a:r>
              <a:rPr lang="es-ES" b="1"/>
              <a:t>Apartado 3</a:t>
            </a:r>
            <a:r>
              <a:rPr lang="es-ES"/>
              <a:t>: Metas y objetivos específicos.</a:t>
            </a:r>
            <a:endParaRPr/>
          </a:p>
          <a:p>
            <a:pPr marL="457200" lvl="0" indent="-298450" algn="l" rtl="0">
              <a:lnSpc>
                <a:spcPct val="100000"/>
              </a:lnSpc>
              <a:spcBef>
                <a:spcPts val="0"/>
              </a:spcBef>
              <a:spcAft>
                <a:spcPts val="0"/>
              </a:spcAft>
              <a:buSzPts val="1100"/>
              <a:buFont typeface="Arial"/>
              <a:buChar char="•"/>
            </a:pPr>
            <a:r>
              <a:rPr lang="es-ES" b="1"/>
              <a:t>Apartado 4</a:t>
            </a:r>
            <a:r>
              <a:rPr lang="es-ES"/>
              <a:t>: Herramientas utilizadas (Ishikawa, árbol causal, Pareto) y breves descripciones de las causas raíces.</a:t>
            </a:r>
            <a:endParaRPr/>
          </a:p>
          <a:p>
            <a:pPr marL="457200" lvl="0" indent="-298450" algn="l" rtl="0">
              <a:lnSpc>
                <a:spcPct val="100000"/>
              </a:lnSpc>
              <a:spcBef>
                <a:spcPts val="0"/>
              </a:spcBef>
              <a:spcAft>
                <a:spcPts val="0"/>
              </a:spcAft>
              <a:buSzPts val="1100"/>
              <a:buFont typeface="Arial"/>
              <a:buChar char="•"/>
            </a:pPr>
            <a:r>
              <a:rPr lang="es-ES" b="1"/>
              <a:t>Apartado 5</a:t>
            </a:r>
            <a:r>
              <a:rPr lang="es-ES"/>
              <a:t>: Propuestas de mejora y cómo afectan las causas raíz.</a:t>
            </a:r>
            <a:endParaRPr/>
          </a:p>
          <a:p>
            <a:pPr marL="457200" lvl="0" indent="-298450" algn="l" rtl="0">
              <a:lnSpc>
                <a:spcPct val="100000"/>
              </a:lnSpc>
              <a:spcBef>
                <a:spcPts val="0"/>
              </a:spcBef>
              <a:spcAft>
                <a:spcPts val="0"/>
              </a:spcAft>
              <a:buSzPts val="1100"/>
              <a:buFont typeface="Arial"/>
              <a:buChar char="•"/>
            </a:pPr>
            <a:r>
              <a:rPr lang="es-ES" b="1"/>
              <a:t>Apartado 6</a:t>
            </a:r>
            <a:r>
              <a:rPr lang="es-ES"/>
              <a:t>: Plan de acción resumido con actividades, responsables y fechas.</a:t>
            </a:r>
            <a:endParaRPr/>
          </a:p>
          <a:p>
            <a:pPr marL="457200" lvl="0" indent="-298450" algn="l" rtl="0">
              <a:lnSpc>
                <a:spcPct val="100000"/>
              </a:lnSpc>
              <a:spcBef>
                <a:spcPts val="0"/>
              </a:spcBef>
              <a:spcAft>
                <a:spcPts val="0"/>
              </a:spcAft>
              <a:buSzPts val="1100"/>
              <a:buFont typeface="Arial"/>
              <a:buChar char="•"/>
            </a:pPr>
            <a:r>
              <a:rPr lang="es-ES" b="1"/>
              <a:t>Apartado 7</a:t>
            </a:r>
            <a:r>
              <a:rPr lang="es-ES"/>
              <a:t>: Problemas anticipados, medidas de control y lecciones aprendidas.</a:t>
            </a:r>
            <a:endParaRPr/>
          </a:p>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1. Definición del Problema</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marL="457200" lvl="0" indent="-298450" algn="l" rtl="0">
              <a:lnSpc>
                <a:spcPct val="100000"/>
              </a:lnSpc>
              <a:spcBef>
                <a:spcPts val="0"/>
              </a:spcBef>
              <a:spcAft>
                <a:spcPts val="0"/>
              </a:spcAft>
              <a:buSzPts val="1100"/>
              <a:buFont typeface="Arial"/>
              <a:buChar char="•"/>
            </a:pPr>
            <a:r>
              <a:rPr lang="es-ES"/>
              <a:t>¿Cuál es el problema?</a:t>
            </a:r>
            <a:endParaRPr/>
          </a:p>
          <a:p>
            <a:pPr marL="457200" lvl="0" indent="-298450" algn="l" rtl="0">
              <a:lnSpc>
                <a:spcPct val="100000"/>
              </a:lnSpc>
              <a:spcBef>
                <a:spcPts val="0"/>
              </a:spcBef>
              <a:spcAft>
                <a:spcPts val="0"/>
              </a:spcAft>
              <a:buSzPts val="1100"/>
              <a:buFont typeface="Arial"/>
              <a:buChar char="•"/>
            </a:pPr>
            <a:r>
              <a:rPr lang="es-ES"/>
              <a:t>¿Quién es el cliente (interno o externo) más afectado por el problema?</a:t>
            </a:r>
            <a:endParaRPr/>
          </a:p>
          <a:p>
            <a:pPr marL="457200" lvl="0" indent="-298450" algn="l" rtl="0">
              <a:lnSpc>
                <a:spcPct val="100000"/>
              </a:lnSpc>
              <a:spcBef>
                <a:spcPts val="0"/>
              </a:spcBef>
              <a:spcAft>
                <a:spcPts val="0"/>
              </a:spcAft>
              <a:buSzPts val="1100"/>
              <a:buFont typeface="Arial"/>
              <a:buChar char="•"/>
            </a:pPr>
            <a:r>
              <a:rPr lang="es-ES"/>
              <a:t>¿Cuáles son los criterios críticos en términos de calidad, entrega y costos?</a:t>
            </a:r>
            <a:endParaRPr/>
          </a:p>
          <a:p>
            <a:pPr marL="457200" lvl="0" indent="-298450" algn="l" rtl="0">
              <a:lnSpc>
                <a:spcPct val="100000"/>
              </a:lnSpc>
              <a:spcBef>
                <a:spcPts val="0"/>
              </a:spcBef>
              <a:spcAft>
                <a:spcPts val="0"/>
              </a:spcAft>
              <a:buSzPts val="1100"/>
              <a:buFont typeface="Arial"/>
              <a:buChar char="•"/>
            </a:pPr>
            <a:r>
              <a:rPr lang="es-ES"/>
              <a:t>¿Cuál es la medición del problema, si es que existe?</a:t>
            </a:r>
            <a:endParaRPr/>
          </a:p>
          <a:p>
            <a:pPr marL="457200" lvl="0" indent="-298450" algn="l" rtl="0">
              <a:lnSpc>
                <a:spcPct val="100000"/>
              </a:lnSpc>
              <a:spcBef>
                <a:spcPts val="0"/>
              </a:spcBef>
              <a:spcAft>
                <a:spcPts val="0"/>
              </a:spcAft>
              <a:buSzPts val="1100"/>
              <a:buFont typeface="Arial"/>
              <a:buChar char="•"/>
            </a:pPr>
            <a:r>
              <a:rPr lang="es-ES"/>
              <a:t>¿Dónde y cuándo fue observado el problema por primera vez?</a:t>
            </a:r>
            <a:endParaRPr/>
          </a:p>
          <a:p>
            <a:pPr marL="457200" lvl="0" indent="-298450" algn="l" rtl="0">
              <a:lnSpc>
                <a:spcPct val="100000"/>
              </a:lnSpc>
              <a:spcBef>
                <a:spcPts val="0"/>
              </a:spcBef>
              <a:spcAft>
                <a:spcPts val="0"/>
              </a:spcAft>
              <a:buSzPts val="1100"/>
              <a:buFont typeface="Arial"/>
              <a:buChar char="•"/>
            </a:pPr>
            <a:r>
              <a:rPr lang="es-ES"/>
              <a:t>¿Cuál es la magnitud del problema dentro del negocio?</a:t>
            </a:r>
            <a:endParaRPr/>
          </a:p>
          <a:p>
            <a:pPr marL="457200" marR="0" lvl="0" indent="-298450" algn="l" rtl="0">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marL="0" lvl="0" indent="0" algn="l" rtl="0">
              <a:lnSpc>
                <a:spcPct val="100000"/>
              </a:lnSpc>
              <a:spcBef>
                <a:spcPts val="0"/>
              </a:spcBef>
              <a:spcAft>
                <a:spcPts val="0"/>
              </a:spcAft>
              <a:buSzPts val="1100"/>
              <a:buNone/>
            </a:pPr>
            <a:endParaRPr/>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1"/>
              <a:t>3. Objetivos SMART</a:t>
            </a:r>
            <a:endParaRPr/>
          </a:p>
          <a:p>
            <a:pPr marL="457200" marR="0" lvl="0" indent="-298450" algn="l" rtl="0">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marL="457200" lvl="0" indent="-298450" algn="l" rtl="0">
              <a:lnSpc>
                <a:spcPct val="100000"/>
              </a:lnSpc>
              <a:spcBef>
                <a:spcPts val="0"/>
              </a:spcBef>
              <a:spcAft>
                <a:spcPts val="0"/>
              </a:spcAft>
              <a:buSzPts val="1100"/>
              <a:buFont typeface="Arial"/>
              <a:buAutoNum type="arabicPeriod"/>
            </a:pPr>
            <a:r>
              <a:rPr lang="es-ES" b="1"/>
              <a:t>Specific (Específico)</a:t>
            </a:r>
            <a:r>
              <a:rPr lang="es-ES"/>
              <a:t>: Definimos claramente qué queremos lograr, quién está involucrado, dónde y por qué es importante. Ejemplo: "Reducir el tiempo de procesamiento de órdenes en el departamento de ventas en un 20%."</a:t>
            </a:r>
            <a:endParaRPr/>
          </a:p>
          <a:p>
            <a:pPr marL="457200" lvl="0" indent="-298450" algn="l" rtl="0">
              <a:lnSpc>
                <a:spcPct val="100000"/>
              </a:lnSpc>
              <a:spcBef>
                <a:spcPts val="0"/>
              </a:spcBef>
              <a:spcAft>
                <a:spcPts val="0"/>
              </a:spcAft>
              <a:buSzPts val="1100"/>
              <a:buFont typeface="Arial"/>
              <a:buAutoNum type="arabicPeriod"/>
            </a:pPr>
            <a:r>
              <a:rPr lang="es-ES" b="1"/>
              <a:t>Measurable (Medible)</a:t>
            </a:r>
            <a:r>
              <a:rPr lang="es-ES"/>
              <a:t>: Establecemos criterios concretos para evaluar el progreso y el éxito. Ejemplo: "Reducir el tiempo de procesamiento de órdenes de 10 días a 8 días."</a:t>
            </a:r>
            <a:endParaRPr/>
          </a:p>
          <a:p>
            <a:pPr marL="457200" lvl="0" indent="-298450" algn="l" rtl="0">
              <a:lnSpc>
                <a:spcPct val="100000"/>
              </a:lnSpc>
              <a:spcBef>
                <a:spcPts val="0"/>
              </a:spcBef>
              <a:spcAft>
                <a:spcPts val="0"/>
              </a:spcAft>
              <a:buSzPts val="1100"/>
              <a:buFont typeface="Arial"/>
              <a:buAutoNum type="arabicPeriod"/>
            </a:pPr>
            <a:r>
              <a:rPr lang="es-ES" b="1"/>
              <a:t>Achievable (Alcanzable)</a:t>
            </a:r>
            <a:r>
              <a:rPr lang="es-ES"/>
              <a:t>: Aseguramos que el objetivo sea realista y posible con los recursos disponibles. Ejemplo: "Implementar un nuevo software de gestión de pedidos para lograr la reducción."</a:t>
            </a:r>
            <a:endParaRPr/>
          </a:p>
          <a:p>
            <a:pPr marL="457200" lvl="0" indent="-298450" algn="l" rtl="0">
              <a:lnSpc>
                <a:spcPct val="100000"/>
              </a:lnSpc>
              <a:spcBef>
                <a:spcPts val="0"/>
              </a:spcBef>
              <a:spcAft>
                <a:spcPts val="0"/>
              </a:spcAft>
              <a:buSzPts val="1100"/>
              <a:buFont typeface="Arial"/>
              <a:buAutoNum type="arabicPeriod"/>
            </a:pPr>
            <a:r>
              <a:rPr lang="es-ES" b="1"/>
              <a:t>Relevant (Relevante)</a:t>
            </a:r>
            <a:r>
              <a:rPr lang="es-ES"/>
              <a:t>: Nos aseguramos de que el objetivo sea significativo y alineado con los objetivos generales del negocio. Ejemplo: "Mejorar la satisfacción del cliente y aumentar las ventas repetitivas."</a:t>
            </a:r>
            <a:endParaRPr/>
          </a:p>
          <a:p>
            <a:pPr marL="457200" lvl="0" indent="-298450" algn="l" rtl="0">
              <a:lnSpc>
                <a:spcPct val="100000"/>
              </a:lnSpc>
              <a:spcBef>
                <a:spcPts val="0"/>
              </a:spcBef>
              <a:spcAft>
                <a:spcPts val="0"/>
              </a:spcAft>
              <a:buSzPts val="1100"/>
              <a:buFont typeface="Arial"/>
              <a:buAutoNum type="arabicPeriod"/>
            </a:pPr>
            <a:r>
              <a:rPr lang="es-ES" b="1"/>
              <a:t>Time-bound (Con límite de tiempo)</a:t>
            </a:r>
            <a:r>
              <a:rPr lang="es-ES"/>
              <a:t>: Definimos un plazo claro para la consecución del objetivo. Ejemplo: "Reducir el tiempo de procesamiento en un período de 6 meses."</a:t>
            </a:r>
            <a:endParaRPr/>
          </a:p>
          <a:p>
            <a:pPr marL="457200" marR="0" lvl="0" indent="-298450" algn="l" rtl="0">
              <a:lnSpc>
                <a:spcPct val="100000"/>
              </a:lnSpc>
              <a:spcBef>
                <a:spcPts val="0"/>
              </a:spcBef>
              <a:spcAft>
                <a:spcPts val="0"/>
              </a:spcAft>
              <a:buClr>
                <a:srgbClr val="000000"/>
              </a:buClr>
              <a:buSzPts val="1100"/>
              <a:buFont typeface="Arial"/>
              <a:buChar char="●"/>
            </a:pPr>
            <a:r>
              <a:rPr lang="es-ES" b="1"/>
              <a:t>Aplicación en el A3</a:t>
            </a:r>
            <a:endParaRPr/>
          </a:p>
          <a:p>
            <a:pPr marL="457200" lvl="0" indent="-298450" algn="l" rtl="0">
              <a:lnSpc>
                <a:spcPct val="100000"/>
              </a:lnSpc>
              <a:spcBef>
                <a:spcPts val="0"/>
              </a:spcBef>
              <a:spcAft>
                <a:spcPts val="0"/>
              </a:spcAft>
              <a:buSzPts val="1100"/>
              <a:buFont typeface="Arial"/>
              <a:buChar char="•"/>
            </a:pPr>
            <a:r>
              <a:rPr lang="es-ES" b="1"/>
              <a:t>Apartado 3</a:t>
            </a:r>
            <a:r>
              <a:rPr lang="es-ES"/>
              <a:t>: Establecemos metas y objetivos específicos y realizables.</a:t>
            </a:r>
            <a:endParaRPr/>
          </a:p>
          <a:p>
            <a:pPr marL="0" lvl="0" indent="0" algn="l" rtl="0">
              <a:lnSpc>
                <a:spcPct val="100000"/>
              </a:lnSpc>
              <a:spcBef>
                <a:spcPts val="0"/>
              </a:spcBef>
              <a:spcAft>
                <a:spcPts val="0"/>
              </a:spcAft>
              <a:buSzPts val="1100"/>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585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tercera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Pareto</a:t>
            </a:r>
            <a:r>
              <a:rPr lang="es-ES"/>
              <a:t>: Cuantificamos las causas raíz, identificando las más frecuentes para aplicar el principio 80/20 (atacar el 20% de las causas que generan el 80% de los problemas).</a:t>
            </a:r>
            <a:endParaRPr/>
          </a:p>
          <a:p>
            <a:pPr marL="457200" lvl="0" indent="-228600" algn="l" rtl="0">
              <a:lnSpc>
                <a:spcPct val="100000"/>
              </a:lnSpc>
              <a:spcBef>
                <a:spcPts val="0"/>
              </a:spcBef>
              <a:spcAft>
                <a:spcPts val="0"/>
              </a:spcAft>
              <a:buSzPts val="1100"/>
              <a:buFont typeface="Arial"/>
              <a:buNone/>
            </a:pPr>
            <a:endParaRPr/>
          </a:p>
          <a:p>
            <a:pPr marL="158750" lvl="0" indent="0" algn="l" rtl="0">
              <a:lnSpc>
                <a:spcPct val="100000"/>
              </a:lnSpc>
              <a:spcBef>
                <a:spcPts val="0"/>
              </a:spcBef>
              <a:spcAft>
                <a:spcPts val="0"/>
              </a:spcAft>
              <a:buSzPts val="1100"/>
              <a:buFont typeface="Arial"/>
              <a:buNone/>
            </a:pPr>
            <a:r>
              <a:rPr lang="es-ES"/>
              <a:t>Las tres herramientas de análisis de causa raíz funcionan muy bien trabajando en su conjunto para mostrar todas las posibles causas raíz, las contramedidas y la frecuencia en las que  tienen su ocurrencia., y considerar que al menos una de las 3 puede estar presente en el proyecto de acuerdo con la naturaleza de este.</a:t>
            </a:r>
            <a:endParaRPr/>
          </a:p>
          <a:p>
            <a:pPr marL="158750" lvl="0" indent="0" algn="l" rtl="0">
              <a:lnSpc>
                <a:spcPct val="100000"/>
              </a:lnSpc>
              <a:spcBef>
                <a:spcPts val="0"/>
              </a:spcBef>
              <a:spcAft>
                <a:spcPts val="0"/>
              </a:spcAft>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a:t>También podemos utilizar herramientas estadísticas como R&amp;R, ANOVA y CPK para un análisis más completo del plan de medición.</a:t>
            </a:r>
            <a:endParaRPr/>
          </a:p>
          <a:p>
            <a:pPr marL="0" lvl="0" indent="0" algn="l" rtl="0">
              <a:lnSpc>
                <a:spcPct val="100000"/>
              </a:lnSpc>
              <a:spcBef>
                <a:spcPts val="0"/>
              </a:spcBef>
              <a:spcAft>
                <a:spcPts val="0"/>
              </a:spcAft>
              <a:buSzPts val="1100"/>
              <a:buNone/>
            </a:pPr>
            <a:endParaRPr/>
          </a:p>
        </p:txBody>
      </p:sp>
      <p:sp>
        <p:nvSpPr>
          <p:cNvPr id="460" name="Google Shape;46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emf"/><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0.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5401"/>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276225" y="295393"/>
            <a:ext cx="11658600"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s-MX" sz="4800" b="1" i="1" u="none" strike="noStrike" cap="none" dirty="0">
                <a:solidFill>
                  <a:schemeClr val="bg1"/>
                </a:solidFill>
                <a:latin typeface="Calibri"/>
                <a:ea typeface="Calibri"/>
                <a:cs typeface="Calibri"/>
                <a:sym typeface="Calibri"/>
              </a:rPr>
              <a:t>Proyecto Integrador</a:t>
            </a:r>
            <a:endParaRPr sz="1400" b="0" i="0" u="none" strike="noStrike" cap="none" dirty="0">
              <a:solidFill>
                <a:schemeClr val="bg1"/>
              </a:solidFil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MX" sz="2800" b="1" i="1" u="none" strike="noStrike" cap="none" dirty="0">
                <a:solidFill>
                  <a:schemeClr val="bg1"/>
                </a:solidFill>
                <a:latin typeface="Calibri"/>
                <a:ea typeface="Calibri"/>
                <a:cs typeface="Calibri"/>
                <a:sym typeface="Calibri"/>
              </a:rPr>
              <a:t>Sistemas de Manufactura</a:t>
            </a:r>
            <a:endParaRPr sz="4000" b="1" i="1" u="none" strike="noStrike" cap="none" dirty="0">
              <a:solidFill>
                <a:schemeClr val="bg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1" i="1" u="sng" strike="noStrike" cap="none" dirty="0">
              <a:solidFill>
                <a:schemeClr val="lt1"/>
              </a:solidFill>
              <a:latin typeface="Calibri"/>
              <a:ea typeface="Calibri"/>
              <a:cs typeface="Calibri"/>
              <a:sym typeface="Calibri"/>
            </a:endParaRPr>
          </a:p>
        </p:txBody>
      </p:sp>
      <p:sp>
        <p:nvSpPr>
          <p:cNvPr id="3" name="Google Shape;85;p1">
            <a:extLst>
              <a:ext uri="{FF2B5EF4-FFF2-40B4-BE49-F238E27FC236}">
                <a16:creationId xmlns:a16="http://schemas.microsoft.com/office/drawing/2014/main" id="{533E32DA-EC60-CDEC-9F7D-B3C4487CBB7D}"/>
              </a:ext>
            </a:extLst>
          </p:cNvPr>
          <p:cNvSpPr/>
          <p:nvPr/>
        </p:nvSpPr>
        <p:spPr>
          <a:xfrm>
            <a:off x="4086809" y="2172830"/>
            <a:ext cx="4018915" cy="4685665"/>
          </a:xfrm>
          <a:custGeom>
            <a:avLst/>
            <a:gdLst/>
            <a:ahLst/>
            <a:cxnLst/>
            <a:rect l="l" t="t" r="r" b="b"/>
            <a:pathLst>
              <a:path w="4018915" h="4685665" extrusionOk="0">
                <a:moveTo>
                  <a:pt x="0" y="4685169"/>
                </a:moveTo>
                <a:lnTo>
                  <a:pt x="0" y="0"/>
                </a:lnTo>
                <a:lnTo>
                  <a:pt x="4018381" y="0"/>
                </a:lnTo>
                <a:lnTo>
                  <a:pt x="4018381" y="4685169"/>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26" name="Picture 2" descr="Instituto Tecnológico de Querétaro">
            <a:extLst>
              <a:ext uri="{FF2B5EF4-FFF2-40B4-BE49-F238E27FC236}">
                <a16:creationId xmlns:a16="http://schemas.microsoft.com/office/drawing/2014/main" id="{7C46270C-AB0D-E187-84D2-AFE7F2F644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58" b="98539" l="1722" r="96270">
                        <a14:foregroundMark x1="76901" y1="93360" x2="76901" y2="93360"/>
                      </a14:backgroundRemoval>
                    </a14:imgEffect>
                  </a14:imgLayer>
                </a14:imgProps>
              </a:ext>
              <a:ext uri="{28A0092B-C50C-407E-A947-70E740481C1C}">
                <a14:useLocalDpi xmlns:a14="http://schemas.microsoft.com/office/drawing/2010/main" val="0"/>
              </a:ext>
            </a:extLst>
          </a:blip>
          <a:srcRect b="10256"/>
          <a:stretch/>
        </p:blipFill>
        <p:spPr bwMode="auto">
          <a:xfrm>
            <a:off x="4018280" y="2574387"/>
            <a:ext cx="4092006" cy="396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11"/>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11"/>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Ahorros Generados</a:t>
            </a:r>
            <a:endParaRPr sz="3200">
              <a:latin typeface="Century Gothic"/>
              <a:ea typeface="Century Gothic"/>
              <a:cs typeface="Century Gothic"/>
              <a:sym typeface="Century Gothic"/>
            </a:endParaRPr>
          </a:p>
        </p:txBody>
      </p:sp>
      <p:sp>
        <p:nvSpPr>
          <p:cNvPr id="523" name="Google Shape;523;p11"/>
          <p:cNvSpPr txBox="1"/>
          <p:nvPr/>
        </p:nvSpPr>
        <p:spPr>
          <a:xfrm>
            <a:off x="0" y="1145994"/>
            <a:ext cx="12192000" cy="5478382"/>
          </a:xfrm>
          <a:prstGeom prst="rect">
            <a:avLst/>
          </a:prstGeom>
          <a:noFill/>
          <a:ln>
            <a:noFill/>
          </a:ln>
        </p:spPr>
        <p:txBody>
          <a:bodyPr spcFirstLastPara="1" wrap="square" lIns="91425" tIns="45700" rIns="91425" bIns="45700" anchor="t" anchorCtr="0">
            <a:spAutoFit/>
          </a:bodyPr>
          <a:lstStyle/>
          <a:p>
            <a:pPr marL="457200" lvl="1">
              <a:buClr>
                <a:srgbClr val="595959"/>
              </a:buClr>
              <a:buSzPts val="2400"/>
            </a:pPr>
            <a:r>
              <a:rPr lang="es-ES" dirty="0"/>
              <a:t>A lo largo del proceso de implementar y aprender a usar herramientas como </a:t>
            </a:r>
            <a:r>
              <a:rPr lang="es-ES" dirty="0" err="1"/>
              <a:t>Git</a:t>
            </a:r>
            <a:r>
              <a:rPr lang="es-ES" dirty="0"/>
              <a:t> y GitHub, especialmente bajo la presión de cumplir con las tareas de la materia, se incurrió en gastos innecesarios debido al estrés y la necesidad de encontrar alivio a corto plazo. Estos gastos, aunque temporales, representaron una forma de evadir el estrés relacionado con la carga de trabajo y los desafíos de la materia</a:t>
            </a:r>
            <a:r>
              <a:rPr lang="es-ES" dirty="0" smtClean="0"/>
              <a:t>.</a:t>
            </a:r>
          </a:p>
          <a:p>
            <a:pPr marL="342900" indent="-342900">
              <a:buFont typeface="+mj-lt"/>
              <a:buAutoNum type="arabicPeriod"/>
            </a:pPr>
            <a:r>
              <a:rPr lang="es-ES" b="1" dirty="0"/>
              <a:t>Cigarros:</a:t>
            </a:r>
          </a:p>
          <a:p>
            <a:pPr algn="just"/>
            <a:r>
              <a:rPr lang="es-ES" dirty="0"/>
              <a:t>La compra de cigarrillos se convirtió en una forma de aliviar la ansiedad generada por el esfuerzo intelectual y las horas de trabajo extra para entender los procesos de </a:t>
            </a:r>
            <a:r>
              <a:rPr lang="es-ES" dirty="0" err="1"/>
              <a:t>Git</a:t>
            </a:r>
            <a:r>
              <a:rPr lang="es-ES" dirty="0"/>
              <a:t> y GitHub. Supongamos que el gasto promedio diario en cigarrillos es de </a:t>
            </a:r>
            <a:r>
              <a:rPr lang="es-ES" b="1" dirty="0"/>
              <a:t>$5 USD</a:t>
            </a:r>
            <a:r>
              <a:rPr lang="es-ES" dirty="0"/>
              <a:t> por paquete. Este gasto no solo afecta la economía personal, sino también la salud, y pudo haberse evitado con una mejor gestión del tiempo y las emociones.</a:t>
            </a:r>
          </a:p>
          <a:p>
            <a:pPr algn="just"/>
            <a:r>
              <a:rPr lang="es-ES" b="1" dirty="0"/>
              <a:t>Total gastado en cigarrillos (90 días):</a:t>
            </a:r>
            <a:r>
              <a:rPr lang="es-ES" dirty="0"/>
              <a:t/>
            </a:r>
            <a:br>
              <a:rPr lang="es-ES" dirty="0"/>
            </a:br>
            <a:r>
              <a:rPr lang="es-ES" dirty="0"/>
              <a:t>$5 USD * 90 días = </a:t>
            </a:r>
            <a:r>
              <a:rPr lang="es-ES" b="1" dirty="0"/>
              <a:t>$450 USD</a:t>
            </a:r>
            <a:endParaRPr lang="es-ES" dirty="0"/>
          </a:p>
          <a:p>
            <a:pPr algn="just"/>
            <a:r>
              <a:rPr lang="es-ES" dirty="0"/>
              <a:t>Este gasto representó una salida de dinero innecesaria que podría haberse evitado si se hubiera encontrado una forma más saludable y productiva de lidiar con el estrés.</a:t>
            </a:r>
          </a:p>
          <a:p>
            <a:pPr algn="just"/>
            <a:r>
              <a:rPr lang="es-ES" b="1" dirty="0"/>
              <a:t>2. Cervezas:</a:t>
            </a:r>
          </a:p>
          <a:p>
            <a:pPr algn="just"/>
            <a:r>
              <a:rPr lang="es-ES" dirty="0"/>
              <a:t>Las cervezas también fueron una forma de escape para aliviar el estrés de la materia, probablemente en los fines de semana o después de un día largo de trabajo en el proyecto. Un gasto promedio de </a:t>
            </a:r>
            <a:r>
              <a:rPr lang="es-ES" b="1" dirty="0"/>
              <a:t>$2 USD</a:t>
            </a:r>
            <a:r>
              <a:rPr lang="es-ES" dirty="0"/>
              <a:t> por cerveza, con un consumo de 2 cervezas a la semana, resultó en un gasto adicional.</a:t>
            </a:r>
          </a:p>
          <a:p>
            <a:pPr algn="just"/>
            <a:r>
              <a:rPr lang="es-ES" b="1" dirty="0"/>
              <a:t>Total gastado en cervezas (12 semanas):</a:t>
            </a:r>
            <a:r>
              <a:rPr lang="es-ES" dirty="0"/>
              <a:t/>
            </a:r>
            <a:br>
              <a:rPr lang="es-ES" dirty="0"/>
            </a:br>
            <a:r>
              <a:rPr lang="es-ES" dirty="0"/>
              <a:t>$2 USD * 2 cervezas * 12 semanas = </a:t>
            </a:r>
            <a:r>
              <a:rPr lang="es-ES" b="1" dirty="0"/>
              <a:t>$48 USD</a:t>
            </a:r>
            <a:endParaRPr lang="es-ES" dirty="0"/>
          </a:p>
          <a:p>
            <a:pPr algn="just"/>
            <a:r>
              <a:rPr lang="es-ES" dirty="0"/>
              <a:t>Aunque el consumo de cerveza puede ser una forma de socializar o relajarse, no era una necesidad para el éxito del proyecto y representó un gasto innecesario que pudo haberse dirigido a una mejor inversión personal o académica.</a:t>
            </a:r>
          </a:p>
          <a:p>
            <a:pPr algn="just"/>
            <a:r>
              <a:rPr lang="es-ES" b="1" dirty="0"/>
              <a:t>3. Tiempo:</a:t>
            </a:r>
          </a:p>
          <a:p>
            <a:pPr algn="just"/>
            <a:r>
              <a:rPr lang="es-ES" dirty="0"/>
              <a:t>El tiempo también fue un gasto indirecto pero significativo. Al estar bajo presión, se pasó más tiempo del necesario en actividades que no contribuían directamente al progreso del proyecto, como el tiempo extra dedicado a lidiar con el estrés, viendo televisión o distrayéndose en lugar de enfocarse en el aprendizaje de las herramientas. Este tiempo mal administrado no solo redujo la productividad sino que también generó un estrés adicional.</a:t>
            </a:r>
          </a:p>
          <a:p>
            <a:pPr algn="just"/>
            <a:r>
              <a:rPr lang="es-ES" b="1" dirty="0"/>
              <a:t>Tiempo perdido estimado:</a:t>
            </a:r>
            <a:r>
              <a:rPr lang="es-ES" dirty="0"/>
              <a:t> Aproximadamente </a:t>
            </a:r>
            <a:r>
              <a:rPr lang="es-ES" b="1" dirty="0"/>
              <a:t>1 hora al día</a:t>
            </a:r>
            <a:r>
              <a:rPr lang="es-ES" dirty="0"/>
              <a:t> en actividades no productivas, como distracciones o </a:t>
            </a:r>
            <a:r>
              <a:rPr lang="es-ES" dirty="0" err="1"/>
              <a:t>procrastinación</a:t>
            </a:r>
            <a:r>
              <a:rPr lang="es-ES" dirty="0"/>
              <a:t>, debido al estrés.</a:t>
            </a:r>
          </a:p>
          <a:p>
            <a:pPr algn="just"/>
            <a:r>
              <a:rPr lang="es-ES" b="1" dirty="0"/>
              <a:t>Total de horas perdidas (en 90 días):</a:t>
            </a:r>
            <a:r>
              <a:rPr lang="es-ES" dirty="0"/>
              <a:t/>
            </a:r>
            <a:br>
              <a:rPr lang="es-ES" dirty="0"/>
            </a:br>
            <a:r>
              <a:rPr lang="es-ES" dirty="0"/>
              <a:t>90 horas</a:t>
            </a:r>
            <a:r>
              <a:rPr lang="es-ES" dirty="0" smtClean="0"/>
              <a:t>.</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0" name="Google Shape;530;p1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1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a:solidFill>
                  <a:srgbClr val="FFFFFF"/>
                </a:solidFill>
                <a:latin typeface="Century Gothic"/>
                <a:ea typeface="Century Gothic"/>
                <a:cs typeface="Century Gothic"/>
                <a:sym typeface="Century Gothic"/>
              </a:rPr>
              <a:t>Lecciones</a:t>
            </a:r>
            <a:br>
              <a:rPr lang="es-ES" sz="3200" b="1">
                <a:solidFill>
                  <a:srgbClr val="FFFFFF"/>
                </a:solidFill>
                <a:latin typeface="Century Gothic"/>
                <a:ea typeface="Century Gothic"/>
                <a:cs typeface="Century Gothic"/>
                <a:sym typeface="Century Gothic"/>
              </a:rPr>
            </a:br>
            <a:r>
              <a:rPr lang="es-ES" sz="3200" b="1">
                <a:solidFill>
                  <a:srgbClr val="FFFFFF"/>
                </a:solidFill>
                <a:latin typeface="Century Gothic"/>
                <a:ea typeface="Century Gothic"/>
                <a:cs typeface="Century Gothic"/>
                <a:sym typeface="Century Gothic"/>
              </a:rPr>
              <a:t>Aprendidas</a:t>
            </a:r>
            <a:endParaRPr sz="3200">
              <a:latin typeface="Century Gothic"/>
              <a:ea typeface="Century Gothic"/>
              <a:cs typeface="Century Gothic"/>
              <a:sym typeface="Century Gothic"/>
            </a:endParaRPr>
          </a:p>
        </p:txBody>
      </p:sp>
      <p:sp>
        <p:nvSpPr>
          <p:cNvPr id="532" name="Google Shape;532;p12"/>
          <p:cNvSpPr txBox="1"/>
          <p:nvPr/>
        </p:nvSpPr>
        <p:spPr>
          <a:xfrm>
            <a:off x="3711680" y="229288"/>
            <a:ext cx="8480319" cy="5724604"/>
          </a:xfrm>
          <a:prstGeom prst="rect">
            <a:avLst/>
          </a:prstGeom>
          <a:noFill/>
          <a:ln>
            <a:noFill/>
          </a:ln>
        </p:spPr>
        <p:txBody>
          <a:bodyPr spcFirstLastPara="1" wrap="square" lIns="91425" tIns="45700" rIns="91425" bIns="45700" anchor="t" anchorCtr="0">
            <a:spAutoFit/>
          </a:bodyPr>
          <a:lstStyle/>
          <a:p>
            <a:pPr algn="just"/>
            <a:r>
              <a:rPr lang="es-ES" sz="1600" b="1" dirty="0"/>
              <a:t>Enseñanza 1: La importancia de la organización y la planificación</a:t>
            </a:r>
            <a:endParaRPr lang="es-ES" sz="1600" dirty="0"/>
          </a:p>
          <a:p>
            <a:pPr algn="just"/>
            <a:r>
              <a:rPr lang="es-ES" sz="1600" dirty="0"/>
              <a:t>Uno de los mayores aprendizajes durante el proyecto fue la necesidad de una planificación clara y organizada. Al comenzar con el proyecto de </a:t>
            </a:r>
            <a:r>
              <a:rPr lang="es-ES" sz="1600" dirty="0" err="1"/>
              <a:t>Git</a:t>
            </a:r>
            <a:r>
              <a:rPr lang="es-ES" sz="1600" dirty="0"/>
              <a:t> y GitHub, no tenía claro cómo estructurar las tareas, lo que me llevó a perder tiempo valioso y a sentirme abrumado. Al entender mejor cómo dividir las tareas en partes más pequeñas y asignar tiempos para completarlas, pude reducir el estrés y mejorar mi eficiencia. Esta experiencia refuerza la importancia de planificar detalladamente, no solo en proyectos de tecnología, sino en cualquier área.</a:t>
            </a:r>
          </a:p>
          <a:p>
            <a:pPr algn="just"/>
            <a:r>
              <a:rPr lang="es-ES" sz="1600" b="1" dirty="0"/>
              <a:t>Enseñanza 2: El manejo del estrés y la </a:t>
            </a:r>
            <a:r>
              <a:rPr lang="es-ES" sz="1600" b="1" dirty="0" err="1"/>
              <a:t>procrastinación</a:t>
            </a:r>
            <a:endParaRPr lang="es-ES" sz="1600" dirty="0"/>
          </a:p>
          <a:p>
            <a:pPr algn="just"/>
            <a:r>
              <a:rPr lang="es-ES" sz="1600" dirty="0"/>
              <a:t>A lo largo del proyecto, noté que cuando no gestionaba bien el estrés, recurría a distracciones como los cigarrillos o las cervezas para calmar la ansiedad. Este comportamiento me enseñó que el estrés, si no se maneja adecuadamente, puede llevar a decisiones poco saludables y a la </a:t>
            </a:r>
            <a:r>
              <a:rPr lang="es-ES" sz="1600" dirty="0" err="1"/>
              <a:t>procrastinación</a:t>
            </a:r>
            <a:r>
              <a:rPr lang="es-ES" sz="1600" dirty="0"/>
              <a:t>. Aprendí que es crucial tomar pausas activas, practicar la organización emocional y realizar actividades relajantes o deportivas en lugar de depender de distracciones destructivas. Esto me permitió regresar al trabajo con una mentalidad más enfocada y productiva.</a:t>
            </a:r>
          </a:p>
          <a:p>
            <a:pPr algn="just"/>
            <a:r>
              <a:rPr lang="es-ES" sz="1600" b="1" dirty="0"/>
              <a:t>Enseñanza 3: La importancia de aprender de los errores</a:t>
            </a:r>
            <a:endParaRPr lang="es-ES" sz="1600" dirty="0"/>
          </a:p>
          <a:p>
            <a:pPr algn="just"/>
            <a:r>
              <a:rPr lang="es-ES" sz="1600" dirty="0"/>
              <a:t>Uno de los aspectos más desafiantes de aprender </a:t>
            </a:r>
            <a:r>
              <a:rPr lang="es-ES" sz="1600" dirty="0" err="1"/>
              <a:t>Git</a:t>
            </a:r>
            <a:r>
              <a:rPr lang="es-ES" sz="1600" dirty="0"/>
              <a:t> y GitHub fue la cantidad de errores que cometí al principio. Sin embargo, a medida que cometí más errores y aprendí de ellos, fui mejorando. Esto me recordó la importancia de no tener miedo de equivocarme y de usar esos errores como una oportunidad de aprendizaje. En el futuro, puedo aplicar esta mentalidad de "aprendizaje continuo" en cualquier situación nueva que enfrente.</a:t>
            </a:r>
          </a:p>
          <a:p>
            <a:pPr marL="457200" marR="0" lvl="1" algn="l" rtl="0">
              <a:lnSpc>
                <a:spcPct val="100000"/>
              </a:lnSpc>
              <a:spcBef>
                <a:spcPts val="0"/>
              </a:spcBef>
              <a:spcAft>
                <a:spcPts val="0"/>
              </a:spcAft>
              <a:buClr>
                <a:srgbClr val="595959"/>
              </a:buClr>
              <a:buSzPts val="2400"/>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3"/>
          <p:cNvSpPr/>
          <p:nvPr/>
        </p:nvSpPr>
        <p:spPr>
          <a:xfrm>
            <a:off x="0" y="0"/>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9" name="Google Shape;539;p13"/>
          <p:cNvSpPr txBox="1">
            <a:spLocks noGrp="1"/>
          </p:cNvSpPr>
          <p:nvPr>
            <p:ph type="title"/>
          </p:nvPr>
        </p:nvSpPr>
        <p:spPr>
          <a:xfrm>
            <a:off x="1098926" y="328140"/>
            <a:ext cx="9994145" cy="6155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alibri"/>
              <a:buNone/>
            </a:pPr>
            <a:r>
              <a:rPr lang="es-ES" sz="3600" b="1" i="1" dirty="0">
                <a:solidFill>
                  <a:schemeClr val="lt1"/>
                </a:solidFill>
              </a:rPr>
              <a:t>Foto de Equipo Implementador</a:t>
            </a:r>
            <a:r>
              <a:rPr lang="es-ES" sz="3600" i="1" dirty="0">
                <a:solidFill>
                  <a:schemeClr val="lt1"/>
                </a:solidFill>
              </a:rPr>
              <a:t/>
            </a:r>
            <a:br>
              <a:rPr lang="es-ES" sz="3600" i="1" dirty="0">
                <a:solidFill>
                  <a:schemeClr val="lt1"/>
                </a:solidFill>
              </a:rPr>
            </a:br>
            <a:endParaRPr dirty="0"/>
          </a:p>
        </p:txBody>
      </p:sp>
      <p:sp>
        <p:nvSpPr>
          <p:cNvPr id="540" name="Google Shape;540;p13" descr="Ver las imágenes de origen"/>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386" y="635916"/>
            <a:ext cx="4657224" cy="62096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a:solidFill>
                  <a:srgbClr val="FFFFFF"/>
                </a:solidFill>
                <a:latin typeface="Century Gothic"/>
                <a:ea typeface="Century Gothic"/>
                <a:cs typeface="Century Gothic"/>
                <a:sym typeface="Century Gothic"/>
              </a:rPr>
              <a:t>Nombre Proyecto</a:t>
            </a:r>
            <a:endParaRPr sz="3200">
              <a:latin typeface="Century Gothic"/>
              <a:ea typeface="Century Gothic"/>
              <a:cs typeface="Century Gothic"/>
              <a:sym typeface="Century Gothic"/>
            </a:endParaRPr>
          </a:p>
        </p:txBody>
      </p:sp>
      <p:sp>
        <p:nvSpPr>
          <p:cNvPr id="2" name="CuadroTexto 1">
            <a:extLst>
              <a:ext uri="{FF2B5EF4-FFF2-40B4-BE49-F238E27FC236}">
                <a16:creationId xmlns:a16="http://schemas.microsoft.com/office/drawing/2014/main" id="{B949F4AA-0989-82AB-2472-39E043148F53}"/>
              </a:ext>
            </a:extLst>
          </p:cNvPr>
          <p:cNvSpPr txBox="1"/>
          <p:nvPr/>
        </p:nvSpPr>
        <p:spPr>
          <a:xfrm>
            <a:off x="4600133" y="379827"/>
            <a:ext cx="6231989" cy="6186309"/>
          </a:xfrm>
          <a:prstGeom prst="rect">
            <a:avLst/>
          </a:prstGeom>
          <a:noFill/>
        </p:spPr>
        <p:txBody>
          <a:bodyPr wrap="square" rtlCol="0">
            <a:spAutoFit/>
          </a:bodyPr>
          <a:lstStyle/>
          <a:p>
            <a:pPr marL="285750" indent="-285750">
              <a:buFont typeface="Arial" panose="020B0604020202020204" pitchFamily="34" charset="0"/>
              <a:buChar char="•"/>
            </a:pPr>
            <a:r>
              <a:rPr lang="es-MX" sz="1800" b="1" dirty="0">
                <a:solidFill>
                  <a:schemeClr val="tx1"/>
                </a:solidFill>
              </a:rPr>
              <a:t>Nombre</a:t>
            </a:r>
            <a:r>
              <a:rPr lang="es-MX" sz="1800" b="1" dirty="0" smtClean="0">
                <a:solidFill>
                  <a:schemeClr val="tx1"/>
                </a:solidFill>
              </a:rPr>
              <a:t>: Luis Alberto Jiménez </a:t>
            </a:r>
            <a:r>
              <a:rPr lang="es-MX" sz="1800" b="1" dirty="0" err="1" smtClean="0">
                <a:solidFill>
                  <a:schemeClr val="tx1"/>
                </a:solidFill>
              </a:rPr>
              <a:t>Rios</a:t>
            </a:r>
            <a:r>
              <a:rPr lang="es-MX" sz="1800" b="1" dirty="0" smtClean="0">
                <a:solidFill>
                  <a:schemeClr val="tx1"/>
                </a:solidFill>
              </a:rPr>
              <a:t> </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Correo electrónico</a:t>
            </a:r>
            <a:r>
              <a:rPr lang="es-MX" sz="1800" b="1" dirty="0" smtClean="0">
                <a:solidFill>
                  <a:schemeClr val="tx1"/>
                </a:solidFill>
              </a:rPr>
              <a:t>: l21140882@queretaro.tecnm.mx</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Institución</a:t>
            </a:r>
            <a:r>
              <a:rPr lang="es-MX" sz="1800" b="1" dirty="0" smtClean="0">
                <a:solidFill>
                  <a:schemeClr val="tx1"/>
                </a:solidFill>
              </a:rPr>
              <a:t>: Instituto Tecnológico de Querétaro</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Profesor</a:t>
            </a:r>
            <a:r>
              <a:rPr lang="es-MX" sz="1800" b="1" dirty="0" smtClean="0">
                <a:solidFill>
                  <a:schemeClr val="tx1"/>
                </a:solidFill>
              </a:rPr>
              <a:t>: Luis Alberto Ángeles</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Tipo de proyecto aplicado (real) o teórico</a:t>
            </a:r>
            <a:r>
              <a:rPr lang="es-MX" sz="1800" b="1" dirty="0" smtClean="0">
                <a:solidFill>
                  <a:schemeClr val="tx1"/>
                </a:solidFill>
              </a:rPr>
              <a:t>: Aplicado en salón de clases </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Ahorros anualizados en USD</a:t>
            </a:r>
            <a:r>
              <a:rPr lang="es-MX" sz="1800" b="1" dirty="0" smtClean="0">
                <a:solidFill>
                  <a:schemeClr val="tx1"/>
                </a:solidFill>
              </a:rPr>
              <a:t>: 498 </a:t>
            </a:r>
            <a:r>
              <a:rPr lang="es-MX" sz="1800" b="1" dirty="0" err="1" smtClean="0">
                <a:solidFill>
                  <a:schemeClr val="tx1"/>
                </a:solidFill>
              </a:rPr>
              <a:t>dls</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Ciudad</a:t>
            </a:r>
            <a:r>
              <a:rPr lang="es-MX" sz="1800" b="1" dirty="0" smtClean="0">
                <a:solidFill>
                  <a:schemeClr val="tx1"/>
                </a:solidFill>
              </a:rPr>
              <a:t>: Querétaro</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Fecha</a:t>
            </a:r>
            <a:r>
              <a:rPr lang="es-MX" sz="1800" b="1" dirty="0" smtClean="0">
                <a:solidFill>
                  <a:schemeClr val="tx1"/>
                </a:solidFill>
              </a:rPr>
              <a:t>: 06/12/2024</a:t>
            </a:r>
            <a:endParaRPr lang="es-MX" sz="18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34" name="Google Shape;134;p3"/>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60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3"/>
          <p:cNvSpPr txBox="1">
            <a:spLocks noGrp="1"/>
          </p:cNvSpPr>
          <p:nvPr>
            <p:ph type="title"/>
          </p:nvPr>
        </p:nvSpPr>
        <p:spPr>
          <a:xfrm>
            <a:off x="1340123" y="401924"/>
            <a:ext cx="10001501" cy="50589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A3</a:t>
            </a:r>
            <a:endParaRPr sz="3200">
              <a:latin typeface="Century Gothic"/>
              <a:ea typeface="Century Gothic"/>
              <a:cs typeface="Century Gothic"/>
              <a:sym typeface="Century Gothic"/>
            </a:endParaRPr>
          </a:p>
        </p:txBody>
      </p:sp>
      <p:sp>
        <p:nvSpPr>
          <p:cNvPr id="136" name="Google Shape;136;p3"/>
          <p:cNvSpPr/>
          <p:nvPr/>
        </p:nvSpPr>
        <p:spPr>
          <a:xfrm>
            <a:off x="6869323" y="4092714"/>
            <a:ext cx="316323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s-ES" sz="3200" b="1" i="0" u="none" strike="noStrike" cap="none">
                <a:solidFill>
                  <a:srgbClr val="FEFEFE"/>
                </a:solidFill>
                <a:latin typeface="Calibri"/>
                <a:ea typeface="Calibri"/>
                <a:cs typeface="Calibri"/>
                <a:sym typeface="Calibri"/>
              </a:rPr>
              <a:t>Plan y Beneficios</a:t>
            </a:r>
            <a:endParaRPr sz="3200" b="1" i="0" u="none" strike="noStrike" cap="none">
              <a:solidFill>
                <a:srgbClr val="FEFEFE"/>
              </a:solidFill>
              <a:latin typeface="Calibri"/>
              <a:ea typeface="Calibri"/>
              <a:cs typeface="Calibri"/>
              <a:sym typeface="Calibri"/>
            </a:endParaRPr>
          </a:p>
        </p:txBody>
      </p:sp>
      <p:sp>
        <p:nvSpPr>
          <p:cNvPr id="137" name="Google Shape;137;p3"/>
          <p:cNvSpPr/>
          <p:nvPr/>
        </p:nvSpPr>
        <p:spPr>
          <a:xfrm>
            <a:off x="6955455" y="2895600"/>
            <a:ext cx="387452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s-ES" sz="3200" b="1" i="0" u="none" strike="noStrike" cap="none">
                <a:solidFill>
                  <a:srgbClr val="FEFEFE"/>
                </a:solidFill>
                <a:latin typeface="Calibri"/>
                <a:ea typeface="Calibri"/>
                <a:cs typeface="Calibri"/>
                <a:sym typeface="Calibri"/>
              </a:rPr>
              <a:t>Propuesta de Mejora</a:t>
            </a:r>
            <a:endParaRPr sz="3200" b="1" i="0" u="none" strike="noStrike" cap="none">
              <a:solidFill>
                <a:srgbClr val="FEFEFE"/>
              </a:solidFill>
              <a:latin typeface="Calibri"/>
              <a:ea typeface="Calibri"/>
              <a:cs typeface="Calibri"/>
              <a:sym typeface="Calibri"/>
            </a:endParaRPr>
          </a:p>
        </p:txBody>
      </p:sp>
      <p:pic>
        <p:nvPicPr>
          <p:cNvPr id="3" name="Imagen 2"/>
          <p:cNvPicPr>
            <a:picLocks noChangeAspect="1"/>
          </p:cNvPicPr>
          <p:nvPr/>
        </p:nvPicPr>
        <p:blipFill>
          <a:blip r:embed="rId4"/>
          <a:stretch>
            <a:fillRect/>
          </a:stretch>
        </p:blipFill>
        <p:spPr>
          <a:xfrm>
            <a:off x="-12700" y="0"/>
            <a:ext cx="12204700" cy="7235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sp>
        <p:nvSpPr>
          <p:cNvPr id="146" name="Google Shape;146;p4"/>
          <p:cNvSpPr txBox="1"/>
          <p:nvPr/>
        </p:nvSpPr>
        <p:spPr>
          <a:xfrm>
            <a:off x="0" y="1016000"/>
            <a:ext cx="4902879" cy="3000781"/>
          </a:xfrm>
          <a:prstGeom prst="rect">
            <a:avLst/>
          </a:prstGeom>
          <a:noFill/>
          <a:ln>
            <a:noFill/>
          </a:ln>
        </p:spPr>
        <p:txBody>
          <a:bodyPr spcFirstLastPara="1" wrap="square" lIns="91425" tIns="45700" rIns="91425" bIns="45700" anchor="t" anchorCtr="0">
            <a:spAutoFit/>
          </a:bodyPr>
          <a:lstStyle/>
          <a:p>
            <a:pPr lvl="0" algn="just">
              <a:buSzPts val="2400"/>
            </a:pPr>
            <a:r>
              <a:rPr lang="es-ES" sz="1050" b="1" dirty="0"/>
              <a:t>Falta de habilidad en herramientas computacionales, como </a:t>
            </a:r>
            <a:r>
              <a:rPr lang="es-ES" sz="1050" b="1" dirty="0" err="1"/>
              <a:t>Git</a:t>
            </a:r>
            <a:r>
              <a:rPr lang="es-ES" sz="1050" b="1" dirty="0"/>
              <a:t> y GitHub, entre los estudiantes del séptimo semestre de Ingeniería Industrial en el TECNM.</a:t>
            </a:r>
            <a:r>
              <a:rPr lang="es-ES" sz="1050" dirty="0"/>
              <a:t/>
            </a:r>
            <a:br>
              <a:rPr lang="es-ES" sz="1050" dirty="0"/>
            </a:br>
            <a:r>
              <a:rPr lang="es-ES" sz="1050" dirty="0"/>
              <a:t>Esta dificultad impacta en la entrega oportuna y correcta de trabajos y proyectos, afectando tanto su calificación como su preparación profesional, además de generar ineficiencia en el manejo de repositorios colaborativos</a:t>
            </a:r>
            <a:r>
              <a:rPr lang="es-ES" sz="1050" dirty="0" smtClean="0"/>
              <a:t>.</a:t>
            </a:r>
          </a:p>
          <a:p>
            <a:pPr lvl="0" eaLnBrk="0" fontAlgn="base" hangingPunct="0">
              <a:spcBef>
                <a:spcPct val="0"/>
              </a:spcBef>
              <a:spcAft>
                <a:spcPct val="0"/>
              </a:spcAft>
              <a:buClrTx/>
              <a:buFontTx/>
              <a:buChar char="•"/>
            </a:pPr>
            <a:r>
              <a:rPr lang="es-MX" altLang="es-MX" sz="1050" b="1" dirty="0">
                <a:solidFill>
                  <a:schemeClr val="tx1"/>
                </a:solidFill>
                <a:latin typeface="Arial" panose="020B0604020202020204" pitchFamily="34" charset="0"/>
              </a:rPr>
              <a:t>Reducción en la calidad académica:</a:t>
            </a:r>
            <a:endParaRPr lang="es-MX" altLang="es-MX" sz="105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s-MX" altLang="es-MX" sz="1050" dirty="0">
                <a:solidFill>
                  <a:schemeClr val="tx1"/>
                </a:solidFill>
                <a:latin typeface="Arial" panose="020B0604020202020204" pitchFamily="34" charset="0"/>
              </a:rPr>
              <a:t>Afecta la capacidad de los estudiantes para cumplir con estándares modernos de la industria.</a:t>
            </a:r>
          </a:p>
          <a:p>
            <a:pPr lvl="0" eaLnBrk="0" fontAlgn="base" hangingPunct="0">
              <a:spcBef>
                <a:spcPct val="0"/>
              </a:spcBef>
              <a:spcAft>
                <a:spcPct val="0"/>
              </a:spcAft>
              <a:buClrTx/>
              <a:buFontTx/>
              <a:buChar char="•"/>
            </a:pPr>
            <a:r>
              <a:rPr lang="es-MX" altLang="es-MX" sz="1050" b="1" dirty="0">
                <a:solidFill>
                  <a:schemeClr val="tx1"/>
                </a:solidFill>
                <a:latin typeface="Arial" panose="020B0604020202020204" pitchFamily="34" charset="0"/>
              </a:rPr>
              <a:t>Falta de competitividad profesional:</a:t>
            </a:r>
            <a:endParaRPr lang="es-MX" altLang="es-MX" sz="105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s-MX" altLang="es-MX" sz="1050" dirty="0">
                <a:solidFill>
                  <a:schemeClr val="tx1"/>
                </a:solidFill>
                <a:latin typeface="Arial" panose="020B0604020202020204" pitchFamily="34" charset="0"/>
              </a:rPr>
              <a:t>Los egresados pueden estar menos preparados para entornos colaborativos digitales.</a:t>
            </a:r>
          </a:p>
          <a:p>
            <a:pPr lvl="0" eaLnBrk="0" fontAlgn="base" hangingPunct="0">
              <a:spcBef>
                <a:spcPct val="0"/>
              </a:spcBef>
              <a:spcAft>
                <a:spcPct val="0"/>
              </a:spcAft>
              <a:buClrTx/>
              <a:buFontTx/>
              <a:buChar char="•"/>
            </a:pPr>
            <a:r>
              <a:rPr lang="es-MX" altLang="es-MX" sz="1050" b="1" dirty="0">
                <a:solidFill>
                  <a:schemeClr val="tx1"/>
                </a:solidFill>
                <a:latin typeface="Arial" panose="020B0604020202020204" pitchFamily="34" charset="0"/>
              </a:rPr>
              <a:t>Pérdida de tiempo y recursos:</a:t>
            </a:r>
            <a:endParaRPr lang="es-MX" altLang="es-MX" sz="105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s-MX" altLang="es-MX" sz="1050" dirty="0">
                <a:solidFill>
                  <a:schemeClr val="tx1"/>
                </a:solidFill>
                <a:latin typeface="Arial" panose="020B0604020202020204" pitchFamily="34" charset="0"/>
              </a:rPr>
              <a:t>Los retrasos y errores aumentan la carga de trabajo del docente y dificultan el seguimiento del programa académico.</a:t>
            </a:r>
          </a:p>
          <a:p>
            <a:pPr lvl="0" algn="just">
              <a:buSzPts val="2400"/>
            </a:pPr>
            <a:endParaRPr lang="es-ES" sz="1050" dirty="0" smtClean="0"/>
          </a:p>
          <a:p>
            <a:pPr lvl="0" algn="just">
              <a:buSzPts val="2400"/>
            </a:pPr>
            <a:endParaRPr lang="es-ES" sz="1050" dirty="0" smtClean="0"/>
          </a:p>
          <a:p>
            <a:pPr lvl="0" algn="just">
              <a:buSzPts val="2400"/>
            </a:pPr>
            <a:endParaRPr sz="1050" b="0" i="0" u="none" strike="noStrike" cap="none" dirty="0">
              <a:solidFill>
                <a:srgbClr val="595959"/>
              </a:solidFill>
              <a:latin typeface="Calibri"/>
              <a:ea typeface="Calibri"/>
              <a:cs typeface="Calibri"/>
              <a:sym typeface="Calibri"/>
            </a:endParaRPr>
          </a:p>
        </p:txBody>
      </p:sp>
      <p:pic>
        <p:nvPicPr>
          <p:cNvPr id="147" name="Google Shape;147;p4"/>
          <p:cNvPicPr preferRelativeResize="0"/>
          <p:nvPr/>
        </p:nvPicPr>
        <p:blipFill rotWithShape="1">
          <a:blip r:embed="rId3">
            <a:alphaModFix/>
          </a:blip>
          <a:srcRect/>
          <a:stretch/>
        </p:blipFill>
        <p:spPr>
          <a:xfrm>
            <a:off x="755739" y="3851692"/>
            <a:ext cx="3201663" cy="1792935"/>
          </a:xfrm>
          <a:prstGeom prst="rect">
            <a:avLst/>
          </a:prstGeom>
          <a:noFill/>
          <a:ln w="9525" cap="flat" cmpd="sng">
            <a:solidFill>
              <a:schemeClr val="accent1"/>
            </a:solidFill>
            <a:prstDash val="solid"/>
            <a:round/>
            <a:headEnd type="none" w="sm" len="sm"/>
            <a:tailEnd type="none" w="sm" len="sm"/>
          </a:ln>
        </p:spPr>
      </p:pic>
      <p:pic>
        <p:nvPicPr>
          <p:cNvPr id="4" name="Imagen 3"/>
          <p:cNvPicPr>
            <a:picLocks noChangeAspect="1"/>
          </p:cNvPicPr>
          <p:nvPr/>
        </p:nvPicPr>
        <p:blipFill>
          <a:blip r:embed="rId4"/>
          <a:stretch>
            <a:fillRect/>
          </a:stretch>
        </p:blipFill>
        <p:spPr>
          <a:xfrm>
            <a:off x="4968728" y="1"/>
            <a:ext cx="7051822" cy="6724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620544" y="166962"/>
            <a:ext cx="595247" cy="510443"/>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276957"/>
            <a:ext cx="5191324" cy="290454"/>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1800" b="1" dirty="0">
                <a:solidFill>
                  <a:srgbClr val="1C355E"/>
                </a:solidFill>
                <a:latin typeface="Century Gothic"/>
                <a:ea typeface="Century Gothic"/>
                <a:cs typeface="Century Gothic"/>
                <a:sym typeface="Century Gothic"/>
              </a:rPr>
              <a:t>Situación Actual</a:t>
            </a:r>
            <a:endParaRPr sz="1800" dirty="0">
              <a:latin typeface="Century Gothic"/>
              <a:ea typeface="Century Gothic"/>
              <a:cs typeface="Century Gothic"/>
              <a:sym typeface="Century Gothic"/>
            </a:endParaRPr>
          </a:p>
        </p:txBody>
      </p:sp>
      <p:pic>
        <p:nvPicPr>
          <p:cNvPr id="3" name="Imagen 2"/>
          <p:cNvPicPr>
            <a:picLocks noChangeAspect="1"/>
          </p:cNvPicPr>
          <p:nvPr/>
        </p:nvPicPr>
        <p:blipFill>
          <a:blip r:embed="rId4"/>
          <a:stretch>
            <a:fillRect/>
          </a:stretch>
        </p:blipFill>
        <p:spPr>
          <a:xfrm>
            <a:off x="0" y="677405"/>
            <a:ext cx="12191999" cy="4457484"/>
          </a:xfrm>
          <a:prstGeom prst="rect">
            <a:avLst/>
          </a:prstGeom>
        </p:spPr>
      </p:pic>
      <p:sp>
        <p:nvSpPr>
          <p:cNvPr id="4" name="CuadroTexto 3"/>
          <p:cNvSpPr txBox="1"/>
          <p:nvPr/>
        </p:nvSpPr>
        <p:spPr>
          <a:xfrm>
            <a:off x="47625" y="5134889"/>
            <a:ext cx="11880518" cy="1600438"/>
          </a:xfrm>
          <a:prstGeom prst="rect">
            <a:avLst/>
          </a:prstGeom>
          <a:noFill/>
        </p:spPr>
        <p:txBody>
          <a:bodyPr wrap="square" rtlCol="0">
            <a:spAutoFit/>
          </a:bodyPr>
          <a:lstStyle/>
          <a:p>
            <a:r>
              <a:rPr lang="es-ES" dirty="0"/>
              <a:t>Los estudiantes del séptimo semestre de Ingeniería Industrial en el TECNM tienen dificultades significativas en el manejo de herramientas computacionales como </a:t>
            </a:r>
            <a:r>
              <a:rPr lang="es-ES" dirty="0" err="1"/>
              <a:t>Git</a:t>
            </a:r>
            <a:r>
              <a:rPr lang="es-ES" dirty="0"/>
              <a:t> y GitHub, lo que afecta la entrega oportuna y la calidad de los proyectos académicos</a:t>
            </a:r>
            <a:r>
              <a:rPr lang="es-ES" dirty="0" smtClean="0"/>
              <a:t>.</a:t>
            </a:r>
          </a:p>
          <a:p>
            <a:r>
              <a:rPr lang="es-ES" b="1" dirty="0"/>
              <a:t>Magnitud del Problema</a:t>
            </a:r>
          </a:p>
          <a:p>
            <a:r>
              <a:rPr lang="es-ES" b="1" dirty="0"/>
              <a:t>60% de los estudiantes</a:t>
            </a:r>
            <a:r>
              <a:rPr lang="es-ES" dirty="0"/>
              <a:t> tienen problemas en al menos una actividad clave: clonar repositorios, crear ramas o realizar </a:t>
            </a:r>
            <a:r>
              <a:rPr lang="es-ES" dirty="0" err="1"/>
              <a:t>pull</a:t>
            </a:r>
            <a:r>
              <a:rPr lang="es-ES" dirty="0"/>
              <a:t> </a:t>
            </a:r>
            <a:r>
              <a:rPr lang="es-ES" dirty="0" err="1"/>
              <a:t>requests</a:t>
            </a:r>
            <a:r>
              <a:rPr lang="es-ES" dirty="0"/>
              <a:t>.</a:t>
            </a:r>
          </a:p>
          <a:p>
            <a:r>
              <a:rPr lang="es-ES" dirty="0"/>
              <a:t>El impacto se refleja en un </a:t>
            </a:r>
            <a:r>
              <a:rPr lang="es-ES" b="1" dirty="0"/>
              <a:t>índice de aprobación inferior al 50%</a:t>
            </a:r>
            <a:r>
              <a:rPr lang="es-ES" dirty="0"/>
              <a:t> en estas unidades.</a:t>
            </a:r>
          </a:p>
          <a:p>
            <a:r>
              <a:rPr lang="es-ES" b="1" dirty="0"/>
              <a:t>Tiempos de entrega prolongados</a:t>
            </a:r>
            <a:r>
              <a:rPr lang="es-ES" dirty="0"/>
              <a:t> y </a:t>
            </a:r>
            <a:r>
              <a:rPr lang="es-ES" b="1" dirty="0"/>
              <a:t>errores frecuentes</a:t>
            </a:r>
            <a:r>
              <a:rPr lang="es-ES" dirty="0"/>
              <a:t> afectan tanto a los estudiantes como al docente.</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6"/>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6"/>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Metas y Objetivos</a:t>
            </a:r>
            <a:endParaRPr sz="3200">
              <a:latin typeface="Century Gothic"/>
              <a:ea typeface="Century Gothic"/>
              <a:cs typeface="Century Gothic"/>
              <a:sym typeface="Century Gothic"/>
            </a:endParaRPr>
          </a:p>
        </p:txBody>
      </p:sp>
      <p:pic>
        <p:nvPicPr>
          <p:cNvPr id="259" name="Google Shape;259;p6" descr="Objetivos SMART para llevar que tu negocio o proyecto a la meta ..."/>
          <p:cNvPicPr preferRelativeResize="0"/>
          <p:nvPr/>
        </p:nvPicPr>
        <p:blipFill rotWithShape="1">
          <a:blip r:embed="rId4">
            <a:alphaModFix/>
          </a:blip>
          <a:srcRect l="8606" t="10163" r="7262" b="7243"/>
          <a:stretch/>
        </p:blipFill>
        <p:spPr>
          <a:xfrm>
            <a:off x="8425543" y="228601"/>
            <a:ext cx="3116424" cy="787400"/>
          </a:xfrm>
          <a:prstGeom prst="rect">
            <a:avLst/>
          </a:prstGeom>
          <a:noFill/>
          <a:ln>
            <a:noFill/>
          </a:ln>
        </p:spPr>
      </p:pic>
      <p:pic>
        <p:nvPicPr>
          <p:cNvPr id="3" name="Imagen 2"/>
          <p:cNvPicPr>
            <a:picLocks noChangeAspect="1"/>
          </p:cNvPicPr>
          <p:nvPr/>
        </p:nvPicPr>
        <p:blipFill>
          <a:blip r:embed="rId5"/>
          <a:stretch>
            <a:fillRect/>
          </a:stretch>
        </p:blipFill>
        <p:spPr>
          <a:xfrm>
            <a:off x="100071" y="1739331"/>
            <a:ext cx="11945088" cy="447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6" name="Imagen 5"/>
          <p:cNvPicPr>
            <a:picLocks noChangeAspect="1"/>
          </p:cNvPicPr>
          <p:nvPr/>
        </p:nvPicPr>
        <p:blipFill>
          <a:blip r:embed="rId4"/>
          <a:stretch>
            <a:fillRect/>
          </a:stretch>
        </p:blipFill>
        <p:spPr>
          <a:xfrm>
            <a:off x="28574" y="965915"/>
            <a:ext cx="12163425" cy="57717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3" name="Imagen 2"/>
          <p:cNvPicPr>
            <a:picLocks noChangeAspect="1"/>
          </p:cNvPicPr>
          <p:nvPr/>
        </p:nvPicPr>
        <p:blipFill>
          <a:blip r:embed="rId4"/>
          <a:stretch>
            <a:fillRect/>
          </a:stretch>
        </p:blipFill>
        <p:spPr>
          <a:xfrm>
            <a:off x="0" y="1120775"/>
            <a:ext cx="12192000" cy="5825029"/>
          </a:xfrm>
          <a:prstGeom prst="rect">
            <a:avLst/>
          </a:prstGeom>
        </p:spPr>
      </p:pic>
    </p:spTree>
    <p:extLst>
      <p:ext uri="{BB962C8B-B14F-4D97-AF65-F5344CB8AC3E}">
        <p14:creationId xmlns:p14="http://schemas.microsoft.com/office/powerpoint/2010/main" val="345360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28"/>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2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3" name="Imagen 2"/>
          <p:cNvPicPr>
            <a:picLocks noChangeAspect="1"/>
          </p:cNvPicPr>
          <p:nvPr/>
        </p:nvPicPr>
        <p:blipFill>
          <a:blip r:embed="rId4"/>
          <a:stretch>
            <a:fillRect/>
          </a:stretch>
        </p:blipFill>
        <p:spPr>
          <a:xfrm>
            <a:off x="112295" y="969328"/>
            <a:ext cx="11887199" cy="5888672"/>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1666</Words>
  <Application>Microsoft Office PowerPoint</Application>
  <PresentationFormat>Panorámica</PresentationFormat>
  <Paragraphs>121</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Montserrat</vt:lpstr>
      <vt:lpstr>Century Gothic</vt:lpstr>
      <vt:lpstr>Tema de Office</vt:lpstr>
      <vt:lpstr>Presentación de PowerPoint</vt:lpstr>
      <vt:lpstr>Nombre Proyecto</vt:lpstr>
      <vt:lpstr>A3</vt:lpstr>
      <vt:lpstr>Antecedentes</vt:lpstr>
      <vt:lpstr>Situación Actual</vt:lpstr>
      <vt:lpstr>Metas y Objetivos</vt:lpstr>
      <vt:lpstr>Análisis de Causa Raíz</vt:lpstr>
      <vt:lpstr>Análisis de Causa Raíz</vt:lpstr>
      <vt:lpstr>Análisis de Causa Raíz</vt:lpstr>
      <vt:lpstr>Ahorros Generados</vt:lpstr>
      <vt:lpstr>Lecciones Aprendidas</vt:lpstr>
      <vt:lpstr>Foto de Equipo Implementador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 Ling Ho Ramírez</dc:creator>
  <cp:lastModifiedBy>Alberto del Rio</cp:lastModifiedBy>
  <cp:revision>13</cp:revision>
  <dcterms:created xsi:type="dcterms:W3CDTF">2020-07-14T23:22:38Z</dcterms:created>
  <dcterms:modified xsi:type="dcterms:W3CDTF">2024-12-07T01:56:25Z</dcterms:modified>
</cp:coreProperties>
</file>