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77" r:id="rId4"/>
    <p:sldId id="259" r:id="rId5"/>
    <p:sldId id="273" r:id="rId6"/>
    <p:sldId id="260" r:id="rId7"/>
    <p:sldId id="261" r:id="rId8"/>
    <p:sldId id="262" r:id="rId9"/>
    <p:sldId id="263" r:id="rId10"/>
    <p:sldId id="274" r:id="rId11"/>
    <p:sldId id="275" r:id="rId12"/>
    <p:sldId id="276" r:id="rId13"/>
    <p:sldId id="266" r:id="rId14"/>
    <p:sldId id="267" r:id="rId15"/>
    <p:sldId id="270" r:id="rId16"/>
    <p:sldId id="271" r:id="rId17"/>
    <p:sldId id="272" r:id="rId18"/>
  </p:sldIdLst>
  <p:sldSz cx="12192000" cy="6858000"/>
  <p:notesSz cx="6858000" cy="9144000"/>
  <p:embeddedFontLst>
    <p:embeddedFont>
      <p:font typeface="Arimo" panose="020B060402020202020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i0bAjciDlxu25rJFyU4ZaiK6Fv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361223-F499-431D-9C38-1D16362C9DE0}">
  <a:tblStyle styleId="{50361223-F499-431D-9C38-1D16362C9DE0}" styleName="Table_0">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DDA41E16-8D42-4F2B-BD51-C347022982E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5" d="100"/>
          <a:sy n="95" d="100"/>
        </p:scale>
        <p:origin x="53"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43" Type="http://customschemas.google.com/relationships/presentationmetadata" Target="metadata"/><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6" Type="http://schemas.openxmlformats.org/officeDocument/2006/relationships/image" Target="../media/image33.png"/><Relationship Id="rId117" Type="http://schemas.openxmlformats.org/officeDocument/2006/relationships/image" Target="../media/image124.png"/><Relationship Id="rId21" Type="http://schemas.openxmlformats.org/officeDocument/2006/relationships/image" Target="../media/image28.png"/><Relationship Id="rId42" Type="http://schemas.openxmlformats.org/officeDocument/2006/relationships/image" Target="../media/image49.png"/><Relationship Id="rId47" Type="http://schemas.openxmlformats.org/officeDocument/2006/relationships/image" Target="../media/image54.png"/><Relationship Id="rId63" Type="http://schemas.openxmlformats.org/officeDocument/2006/relationships/image" Target="../media/image70.png"/><Relationship Id="rId68" Type="http://schemas.openxmlformats.org/officeDocument/2006/relationships/image" Target="../media/image75.png"/><Relationship Id="rId84" Type="http://schemas.openxmlformats.org/officeDocument/2006/relationships/image" Target="../media/image91.png"/><Relationship Id="rId89" Type="http://schemas.openxmlformats.org/officeDocument/2006/relationships/image" Target="../media/image96.png"/><Relationship Id="rId112" Type="http://schemas.openxmlformats.org/officeDocument/2006/relationships/image" Target="../media/image119.png"/><Relationship Id="rId16" Type="http://schemas.openxmlformats.org/officeDocument/2006/relationships/image" Target="../media/image23.png"/><Relationship Id="rId107" Type="http://schemas.openxmlformats.org/officeDocument/2006/relationships/image" Target="../media/image114.png"/><Relationship Id="rId11" Type="http://schemas.openxmlformats.org/officeDocument/2006/relationships/image" Target="../media/image18.png"/><Relationship Id="rId32" Type="http://schemas.openxmlformats.org/officeDocument/2006/relationships/image" Target="../media/image39.png"/><Relationship Id="rId37" Type="http://schemas.openxmlformats.org/officeDocument/2006/relationships/image" Target="../media/image44.png"/><Relationship Id="rId53" Type="http://schemas.openxmlformats.org/officeDocument/2006/relationships/image" Target="../media/image60.png"/><Relationship Id="rId58" Type="http://schemas.openxmlformats.org/officeDocument/2006/relationships/image" Target="../media/image65.png"/><Relationship Id="rId74" Type="http://schemas.openxmlformats.org/officeDocument/2006/relationships/image" Target="../media/image81.png"/><Relationship Id="rId79" Type="http://schemas.openxmlformats.org/officeDocument/2006/relationships/image" Target="../media/image86.png"/><Relationship Id="rId102" Type="http://schemas.openxmlformats.org/officeDocument/2006/relationships/image" Target="../media/image109.png"/><Relationship Id="rId123" Type="http://schemas.openxmlformats.org/officeDocument/2006/relationships/image" Target="../media/image130.png"/><Relationship Id="rId5" Type="http://schemas.openxmlformats.org/officeDocument/2006/relationships/image" Target="../media/image12.png"/><Relationship Id="rId90" Type="http://schemas.openxmlformats.org/officeDocument/2006/relationships/image" Target="../media/image97.png"/><Relationship Id="rId95" Type="http://schemas.openxmlformats.org/officeDocument/2006/relationships/image" Target="../media/image102.png"/><Relationship Id="rId22" Type="http://schemas.openxmlformats.org/officeDocument/2006/relationships/image" Target="../media/image29.png"/><Relationship Id="rId27" Type="http://schemas.openxmlformats.org/officeDocument/2006/relationships/image" Target="../media/image34.png"/><Relationship Id="rId43" Type="http://schemas.openxmlformats.org/officeDocument/2006/relationships/image" Target="../media/image50.png"/><Relationship Id="rId48" Type="http://schemas.openxmlformats.org/officeDocument/2006/relationships/image" Target="../media/image55.png"/><Relationship Id="rId64" Type="http://schemas.openxmlformats.org/officeDocument/2006/relationships/image" Target="../media/image71.png"/><Relationship Id="rId69" Type="http://schemas.openxmlformats.org/officeDocument/2006/relationships/image" Target="../media/image76.png"/><Relationship Id="rId113" Type="http://schemas.openxmlformats.org/officeDocument/2006/relationships/image" Target="../media/image120.png"/><Relationship Id="rId118" Type="http://schemas.openxmlformats.org/officeDocument/2006/relationships/image" Target="../media/image125.png"/><Relationship Id="rId80" Type="http://schemas.openxmlformats.org/officeDocument/2006/relationships/image" Target="../media/image87.png"/><Relationship Id="rId85" Type="http://schemas.openxmlformats.org/officeDocument/2006/relationships/image" Target="../media/image92.png"/><Relationship Id="rId12" Type="http://schemas.openxmlformats.org/officeDocument/2006/relationships/image" Target="../media/image19.png"/><Relationship Id="rId17" Type="http://schemas.openxmlformats.org/officeDocument/2006/relationships/image" Target="../media/image24.png"/><Relationship Id="rId33" Type="http://schemas.openxmlformats.org/officeDocument/2006/relationships/image" Target="../media/image40.png"/><Relationship Id="rId38" Type="http://schemas.openxmlformats.org/officeDocument/2006/relationships/image" Target="../media/image45.png"/><Relationship Id="rId59" Type="http://schemas.openxmlformats.org/officeDocument/2006/relationships/image" Target="../media/image66.png"/><Relationship Id="rId103" Type="http://schemas.openxmlformats.org/officeDocument/2006/relationships/image" Target="../media/image110.png"/><Relationship Id="rId108" Type="http://schemas.openxmlformats.org/officeDocument/2006/relationships/image" Target="../media/image115.png"/><Relationship Id="rId124" Type="http://schemas.openxmlformats.org/officeDocument/2006/relationships/image" Target="../media/image131.png"/><Relationship Id="rId54" Type="http://schemas.openxmlformats.org/officeDocument/2006/relationships/image" Target="../media/image61.png"/><Relationship Id="rId70" Type="http://schemas.openxmlformats.org/officeDocument/2006/relationships/image" Target="../media/image77.png"/><Relationship Id="rId75" Type="http://schemas.openxmlformats.org/officeDocument/2006/relationships/image" Target="../media/image82.png"/><Relationship Id="rId91" Type="http://schemas.openxmlformats.org/officeDocument/2006/relationships/image" Target="../media/image98.png"/><Relationship Id="rId96" Type="http://schemas.openxmlformats.org/officeDocument/2006/relationships/image" Target="../media/image103.png"/><Relationship Id="rId1" Type="http://schemas.openxmlformats.org/officeDocument/2006/relationships/image" Target="../media/image8.png"/><Relationship Id="rId6" Type="http://schemas.openxmlformats.org/officeDocument/2006/relationships/image" Target="../media/image13.png"/><Relationship Id="rId23" Type="http://schemas.openxmlformats.org/officeDocument/2006/relationships/image" Target="../media/image30.png"/><Relationship Id="rId28" Type="http://schemas.openxmlformats.org/officeDocument/2006/relationships/image" Target="../media/image35.png"/><Relationship Id="rId49" Type="http://schemas.openxmlformats.org/officeDocument/2006/relationships/image" Target="../media/image56.png"/><Relationship Id="rId114" Type="http://schemas.openxmlformats.org/officeDocument/2006/relationships/image" Target="../media/image121.png"/><Relationship Id="rId119" Type="http://schemas.openxmlformats.org/officeDocument/2006/relationships/image" Target="../media/image126.png"/><Relationship Id="rId44" Type="http://schemas.openxmlformats.org/officeDocument/2006/relationships/image" Target="../media/image51.png"/><Relationship Id="rId60" Type="http://schemas.openxmlformats.org/officeDocument/2006/relationships/image" Target="../media/image67.png"/><Relationship Id="rId65" Type="http://schemas.openxmlformats.org/officeDocument/2006/relationships/image" Target="../media/image72.png"/><Relationship Id="rId81" Type="http://schemas.openxmlformats.org/officeDocument/2006/relationships/image" Target="../media/image88.png"/><Relationship Id="rId86" Type="http://schemas.openxmlformats.org/officeDocument/2006/relationships/image" Target="../media/image93.png"/><Relationship Id="rId13" Type="http://schemas.openxmlformats.org/officeDocument/2006/relationships/image" Target="../media/image20.png"/><Relationship Id="rId18" Type="http://schemas.openxmlformats.org/officeDocument/2006/relationships/image" Target="../media/image25.png"/><Relationship Id="rId39" Type="http://schemas.openxmlformats.org/officeDocument/2006/relationships/image" Target="../media/image46.png"/><Relationship Id="rId109" Type="http://schemas.openxmlformats.org/officeDocument/2006/relationships/image" Target="../media/image116.png"/><Relationship Id="rId34" Type="http://schemas.openxmlformats.org/officeDocument/2006/relationships/image" Target="../media/image41.png"/><Relationship Id="rId50" Type="http://schemas.openxmlformats.org/officeDocument/2006/relationships/image" Target="../media/image57.png"/><Relationship Id="rId55" Type="http://schemas.openxmlformats.org/officeDocument/2006/relationships/image" Target="../media/image62.png"/><Relationship Id="rId76" Type="http://schemas.openxmlformats.org/officeDocument/2006/relationships/image" Target="../media/image83.png"/><Relationship Id="rId97" Type="http://schemas.openxmlformats.org/officeDocument/2006/relationships/image" Target="../media/image104.png"/><Relationship Id="rId104" Type="http://schemas.openxmlformats.org/officeDocument/2006/relationships/image" Target="../media/image111.png"/><Relationship Id="rId120" Type="http://schemas.openxmlformats.org/officeDocument/2006/relationships/image" Target="../media/image127.png"/><Relationship Id="rId125" Type="http://schemas.openxmlformats.org/officeDocument/2006/relationships/image" Target="../media/image132.png"/><Relationship Id="rId7" Type="http://schemas.openxmlformats.org/officeDocument/2006/relationships/image" Target="../media/image14.png"/><Relationship Id="rId71" Type="http://schemas.openxmlformats.org/officeDocument/2006/relationships/image" Target="../media/image78.png"/><Relationship Id="rId92" Type="http://schemas.openxmlformats.org/officeDocument/2006/relationships/image" Target="../media/image99.png"/><Relationship Id="rId2" Type="http://schemas.openxmlformats.org/officeDocument/2006/relationships/image" Target="../media/image9.png"/><Relationship Id="rId29" Type="http://schemas.openxmlformats.org/officeDocument/2006/relationships/image" Target="../media/image36.png"/><Relationship Id="rId24" Type="http://schemas.openxmlformats.org/officeDocument/2006/relationships/image" Target="../media/image31.png"/><Relationship Id="rId40" Type="http://schemas.openxmlformats.org/officeDocument/2006/relationships/image" Target="../media/image47.png"/><Relationship Id="rId45" Type="http://schemas.openxmlformats.org/officeDocument/2006/relationships/image" Target="../media/image52.png"/><Relationship Id="rId66" Type="http://schemas.openxmlformats.org/officeDocument/2006/relationships/image" Target="../media/image73.png"/><Relationship Id="rId87" Type="http://schemas.openxmlformats.org/officeDocument/2006/relationships/image" Target="../media/image94.png"/><Relationship Id="rId110" Type="http://schemas.openxmlformats.org/officeDocument/2006/relationships/image" Target="../media/image117.png"/><Relationship Id="rId115" Type="http://schemas.openxmlformats.org/officeDocument/2006/relationships/image" Target="../media/image122.png"/><Relationship Id="rId61" Type="http://schemas.openxmlformats.org/officeDocument/2006/relationships/image" Target="../media/image68.png"/><Relationship Id="rId82" Type="http://schemas.openxmlformats.org/officeDocument/2006/relationships/image" Target="../media/image89.png"/><Relationship Id="rId19" Type="http://schemas.openxmlformats.org/officeDocument/2006/relationships/image" Target="../media/image26.png"/><Relationship Id="rId14" Type="http://schemas.openxmlformats.org/officeDocument/2006/relationships/image" Target="../media/image21.png"/><Relationship Id="rId30" Type="http://schemas.openxmlformats.org/officeDocument/2006/relationships/image" Target="../media/image37.png"/><Relationship Id="rId35" Type="http://schemas.openxmlformats.org/officeDocument/2006/relationships/image" Target="../media/image42.png"/><Relationship Id="rId56" Type="http://schemas.openxmlformats.org/officeDocument/2006/relationships/image" Target="../media/image63.png"/><Relationship Id="rId77" Type="http://schemas.openxmlformats.org/officeDocument/2006/relationships/image" Target="../media/image84.png"/><Relationship Id="rId100" Type="http://schemas.openxmlformats.org/officeDocument/2006/relationships/image" Target="../media/image107.png"/><Relationship Id="rId105" Type="http://schemas.openxmlformats.org/officeDocument/2006/relationships/image" Target="../media/image112.png"/><Relationship Id="rId126" Type="http://schemas.openxmlformats.org/officeDocument/2006/relationships/image" Target="../media/image133.png"/><Relationship Id="rId8" Type="http://schemas.openxmlformats.org/officeDocument/2006/relationships/image" Target="../media/image15.png"/><Relationship Id="rId51" Type="http://schemas.openxmlformats.org/officeDocument/2006/relationships/image" Target="../media/image58.png"/><Relationship Id="rId72" Type="http://schemas.openxmlformats.org/officeDocument/2006/relationships/image" Target="../media/image79.png"/><Relationship Id="rId93" Type="http://schemas.openxmlformats.org/officeDocument/2006/relationships/image" Target="../media/image100.png"/><Relationship Id="rId98" Type="http://schemas.openxmlformats.org/officeDocument/2006/relationships/image" Target="../media/image105.png"/><Relationship Id="rId121" Type="http://schemas.openxmlformats.org/officeDocument/2006/relationships/image" Target="../media/image128.png"/><Relationship Id="rId3" Type="http://schemas.openxmlformats.org/officeDocument/2006/relationships/image" Target="../media/image10.png"/><Relationship Id="rId25" Type="http://schemas.openxmlformats.org/officeDocument/2006/relationships/image" Target="../media/image32.png"/><Relationship Id="rId46" Type="http://schemas.openxmlformats.org/officeDocument/2006/relationships/image" Target="../media/image53.png"/><Relationship Id="rId67" Type="http://schemas.openxmlformats.org/officeDocument/2006/relationships/image" Target="../media/image74.png"/><Relationship Id="rId116" Type="http://schemas.openxmlformats.org/officeDocument/2006/relationships/image" Target="../media/image123.png"/><Relationship Id="rId20" Type="http://schemas.openxmlformats.org/officeDocument/2006/relationships/image" Target="../media/image27.png"/><Relationship Id="rId41" Type="http://schemas.openxmlformats.org/officeDocument/2006/relationships/image" Target="../media/image48.png"/><Relationship Id="rId62" Type="http://schemas.openxmlformats.org/officeDocument/2006/relationships/image" Target="../media/image69.png"/><Relationship Id="rId83" Type="http://schemas.openxmlformats.org/officeDocument/2006/relationships/image" Target="../media/image90.png"/><Relationship Id="rId88" Type="http://schemas.openxmlformats.org/officeDocument/2006/relationships/image" Target="../media/image95.png"/><Relationship Id="rId111" Type="http://schemas.openxmlformats.org/officeDocument/2006/relationships/image" Target="../media/image118.png"/><Relationship Id="rId15" Type="http://schemas.openxmlformats.org/officeDocument/2006/relationships/image" Target="../media/image22.png"/><Relationship Id="rId36" Type="http://schemas.openxmlformats.org/officeDocument/2006/relationships/image" Target="../media/image43.png"/><Relationship Id="rId57" Type="http://schemas.openxmlformats.org/officeDocument/2006/relationships/image" Target="../media/image64.png"/><Relationship Id="rId106" Type="http://schemas.openxmlformats.org/officeDocument/2006/relationships/image" Target="../media/image113.png"/><Relationship Id="rId127" Type="http://schemas.openxmlformats.org/officeDocument/2006/relationships/image" Target="../media/image134.png"/><Relationship Id="rId10" Type="http://schemas.openxmlformats.org/officeDocument/2006/relationships/image" Target="../media/image17.png"/><Relationship Id="rId31" Type="http://schemas.openxmlformats.org/officeDocument/2006/relationships/image" Target="../media/image38.png"/><Relationship Id="rId52" Type="http://schemas.openxmlformats.org/officeDocument/2006/relationships/image" Target="../media/image59.png"/><Relationship Id="rId73" Type="http://schemas.openxmlformats.org/officeDocument/2006/relationships/image" Target="../media/image80.png"/><Relationship Id="rId78" Type="http://schemas.openxmlformats.org/officeDocument/2006/relationships/image" Target="../media/image85.png"/><Relationship Id="rId94" Type="http://schemas.openxmlformats.org/officeDocument/2006/relationships/image" Target="../media/image101.png"/><Relationship Id="rId99" Type="http://schemas.openxmlformats.org/officeDocument/2006/relationships/image" Target="../media/image106.png"/><Relationship Id="rId101" Type="http://schemas.openxmlformats.org/officeDocument/2006/relationships/image" Target="../media/image108.png"/><Relationship Id="rId122" Type="http://schemas.openxmlformats.org/officeDocument/2006/relationships/image" Target="../media/image129.png"/><Relationship Id="rId4" Type="http://schemas.openxmlformats.org/officeDocument/2006/relationships/image" Target="../media/image11.png"/><Relationship Id="rId9"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a:extLst>
            <a:ext uri="{FF2B5EF4-FFF2-40B4-BE49-F238E27FC236}">
              <a16:creationId xmlns:a16="http://schemas.microsoft.com/office/drawing/2014/main" id="{9BA0FAB2-90FF-E72C-9A7D-6CF6B293969C}"/>
            </a:ext>
          </a:extLst>
        </p:cNvPr>
        <p:cNvGrpSpPr/>
        <p:nvPr/>
      </p:nvGrpSpPr>
      <p:grpSpPr>
        <a:xfrm>
          <a:off x="0" y="0"/>
          <a:ext cx="0" cy="0"/>
          <a:chOff x="0" y="0"/>
          <a:chExt cx="0" cy="0"/>
        </a:xfrm>
      </p:grpSpPr>
      <p:sp>
        <p:nvSpPr>
          <p:cNvPr id="263" name="Google Shape;263;p7:notes">
            <a:extLst>
              <a:ext uri="{FF2B5EF4-FFF2-40B4-BE49-F238E27FC236}">
                <a16:creationId xmlns:a16="http://schemas.microsoft.com/office/drawing/2014/main" id="{EBB0E850-133F-CD34-D418-D0BCAE43813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marL="0" lvl="0" indent="0" algn="l" rtl="0">
              <a:lnSpc>
                <a:spcPct val="100000"/>
              </a:lnSpc>
              <a:spcBef>
                <a:spcPts val="0"/>
              </a:spcBef>
              <a:spcAft>
                <a:spcPts val="0"/>
              </a:spcAft>
              <a:buSzPts val="1100"/>
              <a:buNone/>
            </a:pPr>
            <a:endParaRPr/>
          </a:p>
        </p:txBody>
      </p:sp>
      <p:sp>
        <p:nvSpPr>
          <p:cNvPr id="264" name="Google Shape;264;p7:notes">
            <a:extLst>
              <a:ext uri="{FF2B5EF4-FFF2-40B4-BE49-F238E27FC236}">
                <a16:creationId xmlns:a16="http://schemas.microsoft.com/office/drawing/2014/main" id="{706208AC-CBA6-4D20-545D-6E86D872E3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22101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a:extLst>
            <a:ext uri="{FF2B5EF4-FFF2-40B4-BE49-F238E27FC236}">
              <a16:creationId xmlns:a16="http://schemas.microsoft.com/office/drawing/2014/main" id="{7C060038-FE3A-302B-576A-708033F9A217}"/>
            </a:ext>
          </a:extLst>
        </p:cNvPr>
        <p:cNvGrpSpPr/>
        <p:nvPr/>
      </p:nvGrpSpPr>
      <p:grpSpPr>
        <a:xfrm>
          <a:off x="0" y="0"/>
          <a:ext cx="0" cy="0"/>
          <a:chOff x="0" y="0"/>
          <a:chExt cx="0" cy="0"/>
        </a:xfrm>
      </p:grpSpPr>
      <p:sp>
        <p:nvSpPr>
          <p:cNvPr id="263" name="Google Shape;263;p7:notes">
            <a:extLst>
              <a:ext uri="{FF2B5EF4-FFF2-40B4-BE49-F238E27FC236}">
                <a16:creationId xmlns:a16="http://schemas.microsoft.com/office/drawing/2014/main" id="{F4EB7033-8FA8-FBE6-87BA-4867B580767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marL="0" lvl="0" indent="0" algn="l" rtl="0">
              <a:lnSpc>
                <a:spcPct val="100000"/>
              </a:lnSpc>
              <a:spcBef>
                <a:spcPts val="0"/>
              </a:spcBef>
              <a:spcAft>
                <a:spcPts val="0"/>
              </a:spcAft>
              <a:buSzPts val="1100"/>
              <a:buNone/>
            </a:pPr>
            <a:endParaRPr/>
          </a:p>
        </p:txBody>
      </p:sp>
      <p:sp>
        <p:nvSpPr>
          <p:cNvPr id="264" name="Google Shape;264;p7:notes">
            <a:extLst>
              <a:ext uri="{FF2B5EF4-FFF2-40B4-BE49-F238E27FC236}">
                <a16:creationId xmlns:a16="http://schemas.microsoft.com/office/drawing/2014/main" id="{E3A26477-9ABD-1C44-0E87-6D4B81E3B9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5474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0" name="Google Shape;47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5. Plan de Implementación</a:t>
            </a:r>
            <a:endParaRPr/>
          </a:p>
          <a:p>
            <a:pPr marL="457200" marR="0" lvl="0" indent="-298450" algn="l" rtl="0">
              <a:lnSpc>
                <a:spcPct val="100000"/>
              </a:lnSpc>
              <a:spcBef>
                <a:spcPts val="0"/>
              </a:spcBef>
              <a:spcAft>
                <a:spcPts val="0"/>
              </a:spcAft>
              <a:buClr>
                <a:srgbClr val="000000"/>
              </a:buClr>
              <a:buSzPts val="1100"/>
              <a:buFont typeface="Arial"/>
              <a:buChar char="●"/>
            </a:pPr>
            <a:r>
              <a:rPr lang="es-ES"/>
              <a:t>Una vez identificadas, analizadas y medidas las causas raíz, iniciamos nuestro plan de implementación:</a:t>
            </a:r>
            <a:endParaRPr/>
          </a:p>
          <a:p>
            <a:pPr marL="457200" lvl="0" indent="-298450" algn="l" rtl="0">
              <a:lnSpc>
                <a:spcPct val="100000"/>
              </a:lnSpc>
              <a:spcBef>
                <a:spcPts val="0"/>
              </a:spcBef>
              <a:spcAft>
                <a:spcPts val="0"/>
              </a:spcAft>
              <a:buSzPts val="1100"/>
              <a:buFont typeface="Arial"/>
              <a:buChar char="•"/>
            </a:pPr>
            <a:r>
              <a:rPr lang="es-ES"/>
              <a:t>Realizamos un brainstorming utilizando la técnica 635 (6 personas, 3 ideas por persona, 5 minutos) para generar la mayor cantidad de ideas posibles.</a:t>
            </a:r>
            <a:endParaRPr/>
          </a:p>
          <a:p>
            <a:pPr marL="0" lvl="0" indent="0" algn="l" rtl="0">
              <a:lnSpc>
                <a:spcPct val="100000"/>
              </a:lnSpc>
              <a:spcBef>
                <a:spcPts val="0"/>
              </a:spcBef>
              <a:spcAft>
                <a:spcPts val="0"/>
              </a:spcAft>
              <a:buSzPts val="1100"/>
              <a:buNone/>
            </a:pPr>
            <a:endParaRPr/>
          </a:p>
        </p:txBody>
      </p:sp>
      <p:sp>
        <p:nvSpPr>
          <p:cNvPr id="483" name="Google Shape;4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6. Evaluación de Beneficios Financieros</a:t>
            </a:r>
            <a:endParaRPr/>
          </a:p>
          <a:p>
            <a:pPr marL="457200" marR="0" lvl="0" indent="-298450" algn="l" rtl="0">
              <a:lnSpc>
                <a:spcPct val="100000"/>
              </a:lnSpc>
              <a:spcBef>
                <a:spcPts val="0"/>
              </a:spcBef>
              <a:spcAft>
                <a:spcPts val="0"/>
              </a:spcAft>
              <a:buClr>
                <a:srgbClr val="000000"/>
              </a:buClr>
              <a:buSzPts val="1100"/>
              <a:buFont typeface="Arial"/>
              <a:buChar char="●"/>
            </a:pPr>
            <a:r>
              <a:rPr lang="es-ES"/>
              <a:t>Evaluamos los beneficios financieros del proyecto en términos de ahorros, incremento de piezas, productividad y evitar la pérdida de clientes, traduciendo todo esto en dólares proyectados anualmente.</a:t>
            </a:r>
            <a:endParaRPr/>
          </a:p>
          <a:p>
            <a:pPr marL="0" lvl="0" indent="0" algn="l" rtl="0">
              <a:lnSpc>
                <a:spcPct val="100000"/>
              </a:lnSpc>
              <a:spcBef>
                <a:spcPts val="0"/>
              </a:spcBef>
              <a:spcAft>
                <a:spcPts val="0"/>
              </a:spcAft>
              <a:buSzPts val="1100"/>
              <a:buNone/>
            </a:pPr>
            <a:endParaRPr/>
          </a:p>
        </p:txBody>
      </p:sp>
      <p:sp>
        <p:nvSpPr>
          <p:cNvPr id="518" name="Google Shape;5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Poner las lecciones aprendidas sobre el proyecto reallas herramientas y experiencias ganadas o relacionadas con lecciones sobre eventualidades o situaciones que debieron ser obstáculos en el proyecto y como fueron superadas.</a:t>
            </a:r>
            <a:endParaRPr/>
          </a:p>
          <a:p>
            <a:pPr marL="0" lvl="0" indent="0" algn="l" rtl="0">
              <a:lnSpc>
                <a:spcPct val="100000"/>
              </a:lnSpc>
              <a:spcBef>
                <a:spcPts val="0"/>
              </a:spcBef>
              <a:spcAft>
                <a:spcPts val="0"/>
              </a:spcAft>
              <a:buSzPts val="1100"/>
              <a:buNone/>
            </a:pPr>
            <a:endParaRPr/>
          </a:p>
        </p:txBody>
      </p:sp>
      <p:sp>
        <p:nvSpPr>
          <p:cNvPr id="527" name="Google Shape;5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6" name="Google Shape;5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1">
                <a:highlight>
                  <a:srgbClr val="FFFF00"/>
                </a:highlight>
                <a:latin typeface="Montserrat"/>
                <a:ea typeface="Montserrat"/>
                <a:cs typeface="Montserrat"/>
                <a:sym typeface="Montserrat"/>
              </a:rPr>
              <a:t>-Incluir esta información en la hoja el nombre del proyecto.</a:t>
            </a:r>
            <a:endParaRPr/>
          </a:p>
          <a:p>
            <a:pPr marL="0" marR="0" lvl="0" indent="0" algn="l" rtl="0">
              <a:lnSpc>
                <a:spcPct val="100000"/>
              </a:lnSpc>
              <a:spcBef>
                <a:spcPts val="0"/>
              </a:spcBef>
              <a:spcAft>
                <a:spcPts val="0"/>
              </a:spcAft>
              <a:buClr>
                <a:srgbClr val="000000"/>
              </a:buClr>
              <a:buSzPts val="1100"/>
              <a:buFont typeface="Arial"/>
              <a:buNone/>
            </a:pPr>
            <a:r>
              <a:rPr lang="es-ES" sz="1100" b="1">
                <a:highlight>
                  <a:srgbClr val="FFFF00"/>
                </a:highlight>
                <a:latin typeface="Montserrat"/>
                <a:ea typeface="Montserrat"/>
                <a:cs typeface="Montserrat"/>
                <a:sym typeface="Montserrat"/>
              </a:rPr>
              <a:t>-Poner en esta Hoja  el Nombre completo (como aparece en el acta de nacimiento) + Generación + Nombre del proyecto + Indicar si el proyecto es trabajado en equipo o individual + Ahorros anualizados en USD , Empresa o institución y correo electrónico. </a:t>
            </a: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Síntesis en el A3</a:t>
            </a:r>
            <a:endParaRPr/>
          </a:p>
          <a:p>
            <a:pPr marL="457200" marR="0" lvl="0" indent="-298450" algn="l" rtl="0">
              <a:lnSpc>
                <a:spcPct val="100000"/>
              </a:lnSpc>
              <a:spcBef>
                <a:spcPts val="0"/>
              </a:spcBef>
              <a:spcAft>
                <a:spcPts val="0"/>
              </a:spcAft>
              <a:buClr>
                <a:srgbClr val="000000"/>
              </a:buClr>
              <a:buSzPts val="1100"/>
              <a:buFont typeface="Arial"/>
              <a:buChar char="●"/>
            </a:pPr>
            <a:r>
              <a:rPr lang="es-ES"/>
              <a:t>Toda la información recolectada se sintetiza en el A3 de la siguiente manera:</a:t>
            </a:r>
            <a:endParaRPr/>
          </a:p>
          <a:p>
            <a:pPr marL="457200" lvl="0" indent="-298450" algn="l" rtl="0">
              <a:lnSpc>
                <a:spcPct val="100000"/>
              </a:lnSpc>
              <a:spcBef>
                <a:spcPts val="0"/>
              </a:spcBef>
              <a:spcAft>
                <a:spcPts val="0"/>
              </a:spcAft>
              <a:buSzPts val="1100"/>
              <a:buFont typeface="Arial"/>
              <a:buChar char="•"/>
            </a:pPr>
            <a:r>
              <a:rPr lang="es-ES" b="1"/>
              <a:t>Apartado 1</a:t>
            </a:r>
            <a:r>
              <a:rPr lang="es-ES"/>
              <a:t>: Definición del problema con el 5W2H.</a:t>
            </a:r>
            <a:endParaRPr/>
          </a:p>
          <a:p>
            <a:pPr marL="457200" lvl="0" indent="-298450" algn="l" rtl="0">
              <a:lnSpc>
                <a:spcPct val="100000"/>
              </a:lnSpc>
              <a:spcBef>
                <a:spcPts val="0"/>
              </a:spcBef>
              <a:spcAft>
                <a:spcPts val="0"/>
              </a:spcAft>
              <a:buSzPts val="1100"/>
              <a:buFont typeface="Arial"/>
              <a:buChar char="•"/>
            </a:pPr>
            <a:r>
              <a:rPr lang="es-ES" b="1"/>
              <a:t>Apartado 2</a:t>
            </a:r>
            <a:r>
              <a:rPr lang="es-ES"/>
              <a:t>: Resumen del swimlane y situación actual.</a:t>
            </a:r>
            <a:endParaRPr/>
          </a:p>
          <a:p>
            <a:pPr marL="457200" lvl="0" indent="-298450" algn="l" rtl="0">
              <a:lnSpc>
                <a:spcPct val="100000"/>
              </a:lnSpc>
              <a:spcBef>
                <a:spcPts val="0"/>
              </a:spcBef>
              <a:spcAft>
                <a:spcPts val="0"/>
              </a:spcAft>
              <a:buSzPts val="1100"/>
              <a:buFont typeface="Arial"/>
              <a:buChar char="•"/>
            </a:pPr>
            <a:r>
              <a:rPr lang="es-ES" b="1"/>
              <a:t>Apartado 3</a:t>
            </a:r>
            <a:r>
              <a:rPr lang="es-ES"/>
              <a:t>: Metas y objetivos específicos.</a:t>
            </a:r>
            <a:endParaRPr/>
          </a:p>
          <a:p>
            <a:pPr marL="457200" lvl="0" indent="-298450" algn="l" rtl="0">
              <a:lnSpc>
                <a:spcPct val="100000"/>
              </a:lnSpc>
              <a:spcBef>
                <a:spcPts val="0"/>
              </a:spcBef>
              <a:spcAft>
                <a:spcPts val="0"/>
              </a:spcAft>
              <a:buSzPts val="1100"/>
              <a:buFont typeface="Arial"/>
              <a:buChar char="•"/>
            </a:pPr>
            <a:r>
              <a:rPr lang="es-ES" b="1"/>
              <a:t>Apartado 4</a:t>
            </a:r>
            <a:r>
              <a:rPr lang="es-ES"/>
              <a:t>: Herramientas utilizadas (Ishikawa, árbol causal, Pareto) y breves descripciones de las causas raíces.</a:t>
            </a:r>
            <a:endParaRPr/>
          </a:p>
          <a:p>
            <a:pPr marL="457200" lvl="0" indent="-298450" algn="l" rtl="0">
              <a:lnSpc>
                <a:spcPct val="100000"/>
              </a:lnSpc>
              <a:spcBef>
                <a:spcPts val="0"/>
              </a:spcBef>
              <a:spcAft>
                <a:spcPts val="0"/>
              </a:spcAft>
              <a:buSzPts val="1100"/>
              <a:buFont typeface="Arial"/>
              <a:buChar char="•"/>
            </a:pPr>
            <a:r>
              <a:rPr lang="es-ES" b="1"/>
              <a:t>Apartado 5</a:t>
            </a:r>
            <a:r>
              <a:rPr lang="es-ES"/>
              <a:t>: Propuestas de mejora y cómo afectan las causas raíz.</a:t>
            </a:r>
            <a:endParaRPr/>
          </a:p>
          <a:p>
            <a:pPr marL="457200" lvl="0" indent="-298450" algn="l" rtl="0">
              <a:lnSpc>
                <a:spcPct val="100000"/>
              </a:lnSpc>
              <a:spcBef>
                <a:spcPts val="0"/>
              </a:spcBef>
              <a:spcAft>
                <a:spcPts val="0"/>
              </a:spcAft>
              <a:buSzPts val="1100"/>
              <a:buFont typeface="Arial"/>
              <a:buChar char="•"/>
            </a:pPr>
            <a:r>
              <a:rPr lang="es-ES" b="1"/>
              <a:t>Apartado 6</a:t>
            </a:r>
            <a:r>
              <a:rPr lang="es-ES"/>
              <a:t>: Plan de acción resumido con actividades, responsables y fechas.</a:t>
            </a:r>
            <a:endParaRPr/>
          </a:p>
          <a:p>
            <a:pPr marL="457200" lvl="0" indent="-298450" algn="l" rtl="0">
              <a:lnSpc>
                <a:spcPct val="100000"/>
              </a:lnSpc>
              <a:spcBef>
                <a:spcPts val="0"/>
              </a:spcBef>
              <a:spcAft>
                <a:spcPts val="0"/>
              </a:spcAft>
              <a:buSzPts val="1100"/>
              <a:buFont typeface="Arial"/>
              <a:buChar char="•"/>
            </a:pPr>
            <a:r>
              <a:rPr lang="es-ES" b="1"/>
              <a:t>Apartado 7</a:t>
            </a:r>
            <a:r>
              <a:rPr lang="es-ES"/>
              <a:t>: Problemas anticipados, medidas de control y lecciones aprendidas.</a:t>
            </a:r>
            <a:endParaRPr/>
          </a:p>
          <a:p>
            <a:pPr marL="0" lvl="0" indent="0" algn="l" rtl="0">
              <a:lnSpc>
                <a:spcPct val="100000"/>
              </a:lnSpc>
              <a:spcBef>
                <a:spcPts val="0"/>
              </a:spcBef>
              <a:spcAft>
                <a:spcPts val="0"/>
              </a:spcAft>
              <a:buSzPts val="1100"/>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125DAEB5-9BAA-2262-2086-621D4741C6F6}"/>
            </a:ext>
          </a:extLst>
        </p:cNvPr>
        <p:cNvGrpSpPr/>
        <p:nvPr/>
      </p:nvGrpSpPr>
      <p:grpSpPr>
        <a:xfrm>
          <a:off x="0" y="0"/>
          <a:ext cx="0" cy="0"/>
          <a:chOff x="0" y="0"/>
          <a:chExt cx="0" cy="0"/>
        </a:xfrm>
      </p:grpSpPr>
      <p:sp>
        <p:nvSpPr>
          <p:cNvPr id="140" name="Google Shape;140;p4:notes">
            <a:extLst>
              <a:ext uri="{FF2B5EF4-FFF2-40B4-BE49-F238E27FC236}">
                <a16:creationId xmlns:a16="http://schemas.microsoft.com/office/drawing/2014/main" id="{C275C65B-990C-C665-C095-43AF329E15F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1. Definición del Problema</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empezar con nuestros proyectos, utilizamos la herramienta conocida como el 5W2H. Esta herramienta nos ayuda a definir el problema respondiendo preguntas clave:</a:t>
            </a:r>
            <a:endParaRPr/>
          </a:p>
          <a:p>
            <a:pPr marL="457200" lvl="0" indent="-298450" algn="l" rtl="0">
              <a:lnSpc>
                <a:spcPct val="100000"/>
              </a:lnSpc>
              <a:spcBef>
                <a:spcPts val="0"/>
              </a:spcBef>
              <a:spcAft>
                <a:spcPts val="0"/>
              </a:spcAft>
              <a:buSzPts val="1100"/>
              <a:buFont typeface="Arial"/>
              <a:buChar char="•"/>
            </a:pPr>
            <a:r>
              <a:rPr lang="es-ES"/>
              <a:t>¿Cuál es el problema?</a:t>
            </a:r>
            <a:endParaRPr/>
          </a:p>
          <a:p>
            <a:pPr marL="457200" lvl="0" indent="-298450" algn="l" rtl="0">
              <a:lnSpc>
                <a:spcPct val="100000"/>
              </a:lnSpc>
              <a:spcBef>
                <a:spcPts val="0"/>
              </a:spcBef>
              <a:spcAft>
                <a:spcPts val="0"/>
              </a:spcAft>
              <a:buSzPts val="1100"/>
              <a:buFont typeface="Arial"/>
              <a:buChar char="•"/>
            </a:pPr>
            <a:r>
              <a:rPr lang="es-ES"/>
              <a:t>¿Quién es el cliente (interno o externo) más afectado por el problema?</a:t>
            </a:r>
            <a:endParaRPr/>
          </a:p>
          <a:p>
            <a:pPr marL="457200" lvl="0" indent="-298450" algn="l" rtl="0">
              <a:lnSpc>
                <a:spcPct val="100000"/>
              </a:lnSpc>
              <a:spcBef>
                <a:spcPts val="0"/>
              </a:spcBef>
              <a:spcAft>
                <a:spcPts val="0"/>
              </a:spcAft>
              <a:buSzPts val="1100"/>
              <a:buFont typeface="Arial"/>
              <a:buChar char="•"/>
            </a:pPr>
            <a:r>
              <a:rPr lang="es-ES"/>
              <a:t>¿Cuáles son los criterios críticos en términos de calidad, entrega y costos?</a:t>
            </a:r>
            <a:endParaRPr/>
          </a:p>
          <a:p>
            <a:pPr marL="457200" lvl="0" indent="-298450" algn="l" rtl="0">
              <a:lnSpc>
                <a:spcPct val="100000"/>
              </a:lnSpc>
              <a:spcBef>
                <a:spcPts val="0"/>
              </a:spcBef>
              <a:spcAft>
                <a:spcPts val="0"/>
              </a:spcAft>
              <a:buSzPts val="1100"/>
              <a:buFont typeface="Arial"/>
              <a:buChar char="•"/>
            </a:pPr>
            <a:r>
              <a:rPr lang="es-ES"/>
              <a:t>¿Cuál es la medición del problema, si es que existe?</a:t>
            </a:r>
            <a:endParaRPr/>
          </a:p>
          <a:p>
            <a:pPr marL="457200" lvl="0" indent="-298450" algn="l" rtl="0">
              <a:lnSpc>
                <a:spcPct val="100000"/>
              </a:lnSpc>
              <a:spcBef>
                <a:spcPts val="0"/>
              </a:spcBef>
              <a:spcAft>
                <a:spcPts val="0"/>
              </a:spcAft>
              <a:buSzPts val="1100"/>
              <a:buFont typeface="Arial"/>
              <a:buChar char="•"/>
            </a:pPr>
            <a:r>
              <a:rPr lang="es-ES"/>
              <a:t>¿Dónde y cuándo fue observado el problema por primera vez?</a:t>
            </a:r>
            <a:endParaRPr/>
          </a:p>
          <a:p>
            <a:pPr marL="457200" lvl="0" indent="-298450" algn="l" rtl="0">
              <a:lnSpc>
                <a:spcPct val="100000"/>
              </a:lnSpc>
              <a:spcBef>
                <a:spcPts val="0"/>
              </a:spcBef>
              <a:spcAft>
                <a:spcPts val="0"/>
              </a:spcAft>
              <a:buSzPts val="1100"/>
              <a:buFont typeface="Arial"/>
              <a:buChar char="•"/>
            </a:pPr>
            <a:r>
              <a:rPr lang="es-ES"/>
              <a:t>¿Cuál es la magnitud del problema dentro del negocio?</a:t>
            </a:r>
            <a:endParaRPr/>
          </a:p>
          <a:p>
            <a:pPr marL="457200" marR="0" lvl="0" indent="-298450" algn="l" rtl="0">
              <a:lnSpc>
                <a:spcPct val="100000"/>
              </a:lnSpc>
              <a:spcBef>
                <a:spcPts val="0"/>
              </a:spcBef>
              <a:spcAft>
                <a:spcPts val="0"/>
              </a:spcAft>
              <a:buClr>
                <a:srgbClr val="000000"/>
              </a:buClr>
              <a:buSzPts val="1100"/>
              <a:buFont typeface="Arial"/>
              <a:buChar char="●"/>
            </a:pPr>
            <a:r>
              <a:rPr lang="es-ES"/>
              <a:t>Con esta información, hacemos un resumen completo del problema para incluirlo en la sección de antecedentes del A3.</a:t>
            </a:r>
            <a:endParaRPr/>
          </a:p>
          <a:p>
            <a:pPr marL="0" lvl="0" indent="0" algn="l" rtl="0">
              <a:lnSpc>
                <a:spcPct val="100000"/>
              </a:lnSpc>
              <a:spcBef>
                <a:spcPts val="0"/>
              </a:spcBef>
              <a:spcAft>
                <a:spcPts val="0"/>
              </a:spcAft>
              <a:buSzPts val="1100"/>
              <a:buNone/>
            </a:pPr>
            <a:endParaRPr/>
          </a:p>
        </p:txBody>
      </p:sp>
      <p:sp>
        <p:nvSpPr>
          <p:cNvPr id="141" name="Google Shape;141;p4:notes">
            <a:extLst>
              <a:ext uri="{FF2B5EF4-FFF2-40B4-BE49-F238E27FC236}">
                <a16:creationId xmlns:a16="http://schemas.microsoft.com/office/drawing/2014/main" id="{72F67725-1F6C-90E4-5123-ADC14C6A8A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9701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1. Definición del Problema</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empezar con nuestros proyectos, utilizamos la herramienta conocida como el 5W2H. Esta herramienta nos ayuda a definir el problema respondiendo preguntas clave:</a:t>
            </a:r>
            <a:endParaRPr/>
          </a:p>
          <a:p>
            <a:pPr marL="457200" lvl="0" indent="-298450" algn="l" rtl="0">
              <a:lnSpc>
                <a:spcPct val="100000"/>
              </a:lnSpc>
              <a:spcBef>
                <a:spcPts val="0"/>
              </a:spcBef>
              <a:spcAft>
                <a:spcPts val="0"/>
              </a:spcAft>
              <a:buSzPts val="1100"/>
              <a:buFont typeface="Arial"/>
              <a:buChar char="•"/>
            </a:pPr>
            <a:r>
              <a:rPr lang="es-ES"/>
              <a:t>¿Cuál es el problema?</a:t>
            </a:r>
            <a:endParaRPr/>
          </a:p>
          <a:p>
            <a:pPr marL="457200" lvl="0" indent="-298450" algn="l" rtl="0">
              <a:lnSpc>
                <a:spcPct val="100000"/>
              </a:lnSpc>
              <a:spcBef>
                <a:spcPts val="0"/>
              </a:spcBef>
              <a:spcAft>
                <a:spcPts val="0"/>
              </a:spcAft>
              <a:buSzPts val="1100"/>
              <a:buFont typeface="Arial"/>
              <a:buChar char="•"/>
            </a:pPr>
            <a:r>
              <a:rPr lang="es-ES"/>
              <a:t>¿Quién es el cliente (interno o externo) más afectado por el problema?</a:t>
            </a:r>
            <a:endParaRPr/>
          </a:p>
          <a:p>
            <a:pPr marL="457200" lvl="0" indent="-298450" algn="l" rtl="0">
              <a:lnSpc>
                <a:spcPct val="100000"/>
              </a:lnSpc>
              <a:spcBef>
                <a:spcPts val="0"/>
              </a:spcBef>
              <a:spcAft>
                <a:spcPts val="0"/>
              </a:spcAft>
              <a:buSzPts val="1100"/>
              <a:buFont typeface="Arial"/>
              <a:buChar char="•"/>
            </a:pPr>
            <a:r>
              <a:rPr lang="es-ES"/>
              <a:t>¿Cuáles son los criterios críticos en términos de calidad, entrega y costos?</a:t>
            </a:r>
            <a:endParaRPr/>
          </a:p>
          <a:p>
            <a:pPr marL="457200" lvl="0" indent="-298450" algn="l" rtl="0">
              <a:lnSpc>
                <a:spcPct val="100000"/>
              </a:lnSpc>
              <a:spcBef>
                <a:spcPts val="0"/>
              </a:spcBef>
              <a:spcAft>
                <a:spcPts val="0"/>
              </a:spcAft>
              <a:buSzPts val="1100"/>
              <a:buFont typeface="Arial"/>
              <a:buChar char="•"/>
            </a:pPr>
            <a:r>
              <a:rPr lang="es-ES"/>
              <a:t>¿Cuál es la medición del problema, si es que existe?</a:t>
            </a:r>
            <a:endParaRPr/>
          </a:p>
          <a:p>
            <a:pPr marL="457200" lvl="0" indent="-298450" algn="l" rtl="0">
              <a:lnSpc>
                <a:spcPct val="100000"/>
              </a:lnSpc>
              <a:spcBef>
                <a:spcPts val="0"/>
              </a:spcBef>
              <a:spcAft>
                <a:spcPts val="0"/>
              </a:spcAft>
              <a:buSzPts val="1100"/>
              <a:buFont typeface="Arial"/>
              <a:buChar char="•"/>
            </a:pPr>
            <a:r>
              <a:rPr lang="es-ES"/>
              <a:t>¿Dónde y cuándo fue observado el problema por primera vez?</a:t>
            </a:r>
            <a:endParaRPr/>
          </a:p>
          <a:p>
            <a:pPr marL="457200" lvl="0" indent="-298450" algn="l" rtl="0">
              <a:lnSpc>
                <a:spcPct val="100000"/>
              </a:lnSpc>
              <a:spcBef>
                <a:spcPts val="0"/>
              </a:spcBef>
              <a:spcAft>
                <a:spcPts val="0"/>
              </a:spcAft>
              <a:buSzPts val="1100"/>
              <a:buFont typeface="Arial"/>
              <a:buChar char="•"/>
            </a:pPr>
            <a:r>
              <a:rPr lang="es-ES"/>
              <a:t>¿Cuál es la magnitud del problema dentro del negocio?</a:t>
            </a:r>
            <a:endParaRPr/>
          </a:p>
          <a:p>
            <a:pPr marL="457200" marR="0" lvl="0" indent="-298450" algn="l" rtl="0">
              <a:lnSpc>
                <a:spcPct val="100000"/>
              </a:lnSpc>
              <a:spcBef>
                <a:spcPts val="0"/>
              </a:spcBef>
              <a:spcAft>
                <a:spcPts val="0"/>
              </a:spcAft>
              <a:buClr>
                <a:srgbClr val="000000"/>
              </a:buClr>
              <a:buSzPts val="1100"/>
              <a:buFont typeface="Arial"/>
              <a:buChar char="●"/>
            </a:pPr>
            <a:r>
              <a:rPr lang="es-ES"/>
              <a:t>Con esta información, hacemos un resumen completo del problema para incluirlo en la sección de antecedentes del A3.</a:t>
            </a:r>
            <a:endParaRPr/>
          </a:p>
          <a:p>
            <a:pPr marL="0" lvl="0" indent="0" algn="l" rtl="0">
              <a:lnSpc>
                <a:spcPct val="100000"/>
              </a:lnSpc>
              <a:spcBef>
                <a:spcPts val="0"/>
              </a:spcBef>
              <a:spcAft>
                <a:spcPts val="0"/>
              </a:spcAft>
              <a:buSzPts val="1100"/>
              <a:buNone/>
            </a:pPr>
            <a:endParaRPr/>
          </a:p>
        </p:txBody>
      </p:sp>
      <p:sp>
        <p:nvSpPr>
          <p:cNvPr id="141" name="Google Shape;14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a:t>2. Una vez completada la definición del problema, procedemos a mapear el proceso utilizando el swimlane. Esta herramienta de mapeo identifica las áreas y pasos involucrados, las decisiones que se toman y cómo ocurre el proceso. Durante este mapeo, identificamos:</a:t>
            </a:r>
            <a:endParaRPr/>
          </a:p>
          <a:p>
            <a:pPr marL="457200" lvl="0" indent="-298450" algn="l" rtl="0">
              <a:lnSpc>
                <a:spcPct val="100000"/>
              </a:lnSpc>
              <a:spcBef>
                <a:spcPts val="0"/>
              </a:spcBef>
              <a:spcAft>
                <a:spcPts val="0"/>
              </a:spcAft>
              <a:buSzPts val="1100"/>
              <a:buFont typeface="Arial"/>
              <a:buChar char="•"/>
            </a:pPr>
            <a:r>
              <a:rPr lang="es-ES"/>
              <a:t>Operaciones manuales</a:t>
            </a:r>
            <a:endParaRPr/>
          </a:p>
          <a:p>
            <a:pPr marL="457200" lvl="0" indent="-298450" algn="l" rtl="0">
              <a:lnSpc>
                <a:spcPct val="100000"/>
              </a:lnSpc>
              <a:spcBef>
                <a:spcPts val="0"/>
              </a:spcBef>
              <a:spcAft>
                <a:spcPts val="0"/>
              </a:spcAft>
              <a:buSzPts val="1100"/>
              <a:buFont typeface="Arial"/>
              <a:buChar char="•"/>
            </a:pPr>
            <a:r>
              <a:rPr lang="es-ES"/>
              <a:t>Cuellos de botella</a:t>
            </a:r>
            <a:endParaRPr/>
          </a:p>
          <a:p>
            <a:pPr marL="457200" lvl="0" indent="-298450" algn="l" rtl="0">
              <a:lnSpc>
                <a:spcPct val="100000"/>
              </a:lnSpc>
              <a:spcBef>
                <a:spcPts val="0"/>
              </a:spcBef>
              <a:spcAft>
                <a:spcPts val="0"/>
              </a:spcAft>
              <a:buSzPts val="1100"/>
              <a:buFont typeface="Arial"/>
              <a:buChar char="•"/>
            </a:pPr>
            <a:r>
              <a:rPr lang="es-ES"/>
              <a:t>Tiempos asociados a cada paso</a:t>
            </a:r>
            <a:endParaRPr/>
          </a:p>
          <a:p>
            <a:pPr marL="457200" lvl="0" indent="-298450" algn="l" rtl="0">
              <a:lnSpc>
                <a:spcPct val="100000"/>
              </a:lnSpc>
              <a:spcBef>
                <a:spcPts val="0"/>
              </a:spcBef>
              <a:spcAft>
                <a:spcPts val="0"/>
              </a:spcAft>
              <a:buSzPts val="1100"/>
              <a:buFont typeface="Arial"/>
              <a:buChar char="•"/>
            </a:pPr>
            <a:r>
              <a:rPr lang="es-ES"/>
              <a:t>Si cada operación agrega valor, no agrega valor, o es una operación necesaria sin agregar valor</a:t>
            </a:r>
            <a:endParaRPr/>
          </a:p>
          <a:p>
            <a:pPr marL="457200" marR="0" lvl="0" indent="-298450" algn="l" rtl="0">
              <a:lnSpc>
                <a:spcPct val="100000"/>
              </a:lnSpc>
              <a:spcBef>
                <a:spcPts val="0"/>
              </a:spcBef>
              <a:spcAft>
                <a:spcPts val="0"/>
              </a:spcAft>
              <a:buClr>
                <a:srgbClr val="000000"/>
              </a:buClr>
              <a:buSzPts val="1100"/>
              <a:buFont typeface="Arial"/>
              <a:buChar char="●"/>
            </a:pPr>
            <a:r>
              <a:rPr lang="es-ES"/>
              <a:t>Finalizado el swimlane, realizamos un resumen de la situación actual, visualizando cómo estamos actualmente en este proceso o procedimientos.</a:t>
            </a:r>
            <a:endParaRPr/>
          </a:p>
          <a:p>
            <a:pPr marL="0" lvl="0" indent="0" algn="l" rtl="0">
              <a:lnSpc>
                <a:spcPct val="100000"/>
              </a:lnSpc>
              <a:spcBef>
                <a:spcPts val="0"/>
              </a:spcBef>
              <a:spcAft>
                <a:spcPts val="0"/>
              </a:spcAft>
              <a:buSzPts val="1100"/>
              <a:buNone/>
            </a:pPr>
            <a:endParaRPr/>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b="1"/>
              <a:t>3. Objetivos SMART</a:t>
            </a:r>
            <a:endParaRPr/>
          </a:p>
          <a:p>
            <a:pPr marL="457200" marR="0" lvl="0" indent="-298450" algn="l" rtl="0">
              <a:lnSpc>
                <a:spcPct val="100000"/>
              </a:lnSpc>
              <a:spcBef>
                <a:spcPts val="0"/>
              </a:spcBef>
              <a:spcAft>
                <a:spcPts val="0"/>
              </a:spcAft>
              <a:buClr>
                <a:srgbClr val="000000"/>
              </a:buClr>
              <a:buSzPts val="1100"/>
              <a:buFont typeface="Arial"/>
              <a:buChar char="●"/>
            </a:pPr>
            <a:r>
              <a:rPr lang="es-ES"/>
              <a:t>Para asegurar el éxito en nuestros proyectos, establecemos objetivos SMART: Specific (Específico), Measurable (Medible), Achievable (Alcanzable), Relevant (Relevante) y Time-bound (Con límite de tiempo).</a:t>
            </a:r>
            <a:endParaRPr/>
          </a:p>
          <a:p>
            <a:pPr marL="457200" lvl="0" indent="-298450" algn="l" rtl="0">
              <a:lnSpc>
                <a:spcPct val="100000"/>
              </a:lnSpc>
              <a:spcBef>
                <a:spcPts val="0"/>
              </a:spcBef>
              <a:spcAft>
                <a:spcPts val="0"/>
              </a:spcAft>
              <a:buSzPts val="1100"/>
              <a:buFont typeface="Arial"/>
              <a:buAutoNum type="arabicPeriod"/>
            </a:pPr>
            <a:r>
              <a:rPr lang="es-ES" b="1"/>
              <a:t>Specific (Específico)</a:t>
            </a:r>
            <a:r>
              <a:rPr lang="es-ES"/>
              <a:t>: Definimos claramente qué queremos lograr, quién está involucrado, dónde y por qué es importante. Ejemplo: "Reducir el tiempo de procesamiento de órdenes en el departamento de ventas en un 20%."</a:t>
            </a:r>
            <a:endParaRPr/>
          </a:p>
          <a:p>
            <a:pPr marL="457200" lvl="0" indent="-298450" algn="l" rtl="0">
              <a:lnSpc>
                <a:spcPct val="100000"/>
              </a:lnSpc>
              <a:spcBef>
                <a:spcPts val="0"/>
              </a:spcBef>
              <a:spcAft>
                <a:spcPts val="0"/>
              </a:spcAft>
              <a:buSzPts val="1100"/>
              <a:buFont typeface="Arial"/>
              <a:buAutoNum type="arabicPeriod"/>
            </a:pPr>
            <a:r>
              <a:rPr lang="es-ES" b="1"/>
              <a:t>Measurable (Medible)</a:t>
            </a:r>
            <a:r>
              <a:rPr lang="es-ES"/>
              <a:t>: Establecemos criterios concretos para evaluar el progreso y el éxito. Ejemplo: "Reducir el tiempo de procesamiento de órdenes de 10 días a 8 días."</a:t>
            </a:r>
            <a:endParaRPr/>
          </a:p>
          <a:p>
            <a:pPr marL="457200" lvl="0" indent="-298450" algn="l" rtl="0">
              <a:lnSpc>
                <a:spcPct val="100000"/>
              </a:lnSpc>
              <a:spcBef>
                <a:spcPts val="0"/>
              </a:spcBef>
              <a:spcAft>
                <a:spcPts val="0"/>
              </a:spcAft>
              <a:buSzPts val="1100"/>
              <a:buFont typeface="Arial"/>
              <a:buAutoNum type="arabicPeriod"/>
            </a:pPr>
            <a:r>
              <a:rPr lang="es-ES" b="1"/>
              <a:t>Achievable (Alcanzable)</a:t>
            </a:r>
            <a:r>
              <a:rPr lang="es-ES"/>
              <a:t>: Aseguramos que el objetivo sea realista y posible con los recursos disponibles. Ejemplo: "Implementar un nuevo software de gestión de pedidos para lograr la reducción."</a:t>
            </a:r>
            <a:endParaRPr/>
          </a:p>
          <a:p>
            <a:pPr marL="457200" lvl="0" indent="-298450" algn="l" rtl="0">
              <a:lnSpc>
                <a:spcPct val="100000"/>
              </a:lnSpc>
              <a:spcBef>
                <a:spcPts val="0"/>
              </a:spcBef>
              <a:spcAft>
                <a:spcPts val="0"/>
              </a:spcAft>
              <a:buSzPts val="1100"/>
              <a:buFont typeface="Arial"/>
              <a:buAutoNum type="arabicPeriod"/>
            </a:pPr>
            <a:r>
              <a:rPr lang="es-ES" b="1"/>
              <a:t>Relevant (Relevante)</a:t>
            </a:r>
            <a:r>
              <a:rPr lang="es-ES"/>
              <a:t>: Nos aseguramos de que el objetivo sea significativo y alineado con los objetivos generales del negocio. Ejemplo: "Mejorar la satisfacción del cliente y aumentar las ventas repetitivas."</a:t>
            </a:r>
            <a:endParaRPr/>
          </a:p>
          <a:p>
            <a:pPr marL="457200" lvl="0" indent="-298450" algn="l" rtl="0">
              <a:lnSpc>
                <a:spcPct val="100000"/>
              </a:lnSpc>
              <a:spcBef>
                <a:spcPts val="0"/>
              </a:spcBef>
              <a:spcAft>
                <a:spcPts val="0"/>
              </a:spcAft>
              <a:buSzPts val="1100"/>
              <a:buFont typeface="Arial"/>
              <a:buAutoNum type="arabicPeriod"/>
            </a:pPr>
            <a:r>
              <a:rPr lang="es-ES" b="1"/>
              <a:t>Time-bound (Con límite de tiempo)</a:t>
            </a:r>
            <a:r>
              <a:rPr lang="es-ES"/>
              <a:t>: Definimos un plazo claro para la consecución del objetivo. Ejemplo: "Reducir el tiempo de procesamiento en un período de 6 meses."</a:t>
            </a:r>
            <a:endParaRPr/>
          </a:p>
          <a:p>
            <a:pPr marL="457200" marR="0" lvl="0" indent="-298450" algn="l" rtl="0">
              <a:lnSpc>
                <a:spcPct val="100000"/>
              </a:lnSpc>
              <a:spcBef>
                <a:spcPts val="0"/>
              </a:spcBef>
              <a:spcAft>
                <a:spcPts val="0"/>
              </a:spcAft>
              <a:buClr>
                <a:srgbClr val="000000"/>
              </a:buClr>
              <a:buSzPts val="1100"/>
              <a:buFont typeface="Arial"/>
              <a:buChar char="●"/>
            </a:pPr>
            <a:r>
              <a:rPr lang="es-ES" b="1"/>
              <a:t>Aplicación en el A3</a:t>
            </a:r>
            <a:endParaRPr/>
          </a:p>
          <a:p>
            <a:pPr marL="457200" lvl="0" indent="-298450" algn="l" rtl="0">
              <a:lnSpc>
                <a:spcPct val="100000"/>
              </a:lnSpc>
              <a:spcBef>
                <a:spcPts val="0"/>
              </a:spcBef>
              <a:spcAft>
                <a:spcPts val="0"/>
              </a:spcAft>
              <a:buSzPts val="1100"/>
              <a:buFont typeface="Arial"/>
              <a:buChar char="•"/>
            </a:pPr>
            <a:r>
              <a:rPr lang="es-ES" b="1"/>
              <a:t>Apartado 3</a:t>
            </a:r>
            <a:r>
              <a:rPr lang="es-ES"/>
              <a:t>: Establecemos metas y objetivos específicos y realizables.</a:t>
            </a:r>
            <a:endParaRPr/>
          </a:p>
          <a:p>
            <a:pPr marL="0" lvl="0" indent="0" algn="l" rtl="0">
              <a:lnSpc>
                <a:spcPct val="100000"/>
              </a:lnSpc>
              <a:spcBef>
                <a:spcPts val="0"/>
              </a:spcBef>
              <a:spcAft>
                <a:spcPts val="0"/>
              </a:spcAft>
              <a:buSzPts val="1100"/>
              <a:buNone/>
            </a:pPr>
            <a:endParaRPr/>
          </a:p>
        </p:txBody>
      </p:sp>
      <p:sp>
        <p:nvSpPr>
          <p:cNvPr id="253" name="Google Shape;2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a:p>
            <a:pPr marL="457200" marR="0" lvl="0" indent="-298450" algn="l" rtl="0">
              <a:lnSpc>
                <a:spcPct val="100000"/>
              </a:lnSpc>
              <a:spcBef>
                <a:spcPts val="0"/>
              </a:spcBef>
              <a:spcAft>
                <a:spcPts val="0"/>
              </a:spcAft>
              <a:buClr>
                <a:srgbClr val="000000"/>
              </a:buClr>
              <a:buSzPts val="1100"/>
              <a:buFont typeface="Arial"/>
              <a:buChar char="●"/>
            </a:pPr>
            <a:r>
              <a:rPr lang="es-ES" b="1" dirty="0"/>
              <a:t>4. Análisis de Causa Raíz</a:t>
            </a:r>
            <a:endParaRPr dirty="0"/>
          </a:p>
          <a:p>
            <a:pPr marL="457200" marR="0" lvl="0" indent="-298450" algn="l" rtl="0">
              <a:lnSpc>
                <a:spcPct val="100000"/>
              </a:lnSpc>
              <a:spcBef>
                <a:spcPts val="0"/>
              </a:spcBef>
              <a:spcAft>
                <a:spcPts val="0"/>
              </a:spcAft>
              <a:buClr>
                <a:srgbClr val="000000"/>
              </a:buClr>
              <a:buSzPts val="1100"/>
              <a:buFont typeface="Arial"/>
              <a:buChar char="●"/>
            </a:pPr>
            <a:r>
              <a:rPr lang="es-ES" dirty="0"/>
              <a:t>Para el análisis de causa raíz utilizamos la primera de las tres herramientas principales:</a:t>
            </a:r>
            <a:endParaRPr dirty="0"/>
          </a:p>
          <a:p>
            <a:pPr marL="457200" lvl="0" indent="-298450" algn="l" rtl="0">
              <a:lnSpc>
                <a:spcPct val="100000"/>
              </a:lnSpc>
              <a:spcBef>
                <a:spcPts val="0"/>
              </a:spcBef>
              <a:spcAft>
                <a:spcPts val="0"/>
              </a:spcAft>
              <a:buSzPts val="1100"/>
              <a:buFont typeface="Arial"/>
              <a:buAutoNum type="arabicPeriod"/>
            </a:pPr>
            <a:r>
              <a:rPr lang="es-ES" b="1" dirty="0"/>
              <a:t>Ishikawa</a:t>
            </a:r>
            <a:r>
              <a:rPr lang="es-ES" dirty="0"/>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dirty="0"/>
          </a:p>
          <a:p>
            <a:pPr marL="0" lvl="0" indent="0" algn="l" rtl="0">
              <a:lnSpc>
                <a:spcPct val="100000"/>
              </a:lnSpc>
              <a:spcBef>
                <a:spcPts val="0"/>
              </a:spcBef>
              <a:spcAft>
                <a:spcPts val="0"/>
              </a:spcAft>
              <a:buSzPts val="1100"/>
              <a:buNone/>
            </a:pPr>
            <a:endParaRPr dirty="0"/>
          </a:p>
        </p:txBody>
      </p:sp>
      <p:sp>
        <p:nvSpPr>
          <p:cNvPr id="264" name="Google Shape;2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a:extLst>
            <a:ext uri="{FF2B5EF4-FFF2-40B4-BE49-F238E27FC236}">
              <a16:creationId xmlns:a16="http://schemas.microsoft.com/office/drawing/2014/main" id="{F3A641A4-32FB-57AC-C899-CD4659950ACC}"/>
            </a:ext>
          </a:extLst>
        </p:cNvPr>
        <p:cNvGrpSpPr/>
        <p:nvPr/>
      </p:nvGrpSpPr>
      <p:grpSpPr>
        <a:xfrm>
          <a:off x="0" y="0"/>
          <a:ext cx="0" cy="0"/>
          <a:chOff x="0" y="0"/>
          <a:chExt cx="0" cy="0"/>
        </a:xfrm>
      </p:grpSpPr>
      <p:sp>
        <p:nvSpPr>
          <p:cNvPr id="263" name="Google Shape;263;p7:notes">
            <a:extLst>
              <a:ext uri="{FF2B5EF4-FFF2-40B4-BE49-F238E27FC236}">
                <a16:creationId xmlns:a16="http://schemas.microsoft.com/office/drawing/2014/main" id="{46E0DD79-4EA1-1924-6BD7-5730776D198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marL="0" lvl="0" indent="0" algn="l" rtl="0">
              <a:lnSpc>
                <a:spcPct val="100000"/>
              </a:lnSpc>
              <a:spcBef>
                <a:spcPts val="0"/>
              </a:spcBef>
              <a:spcAft>
                <a:spcPts val="0"/>
              </a:spcAft>
              <a:buSzPts val="1100"/>
              <a:buNone/>
            </a:pPr>
            <a:endParaRPr/>
          </a:p>
        </p:txBody>
      </p:sp>
      <p:sp>
        <p:nvSpPr>
          <p:cNvPr id="264" name="Google Shape;264;p7:notes">
            <a:extLst>
              <a:ext uri="{FF2B5EF4-FFF2-40B4-BE49-F238E27FC236}">
                <a16:creationId xmlns:a16="http://schemas.microsoft.com/office/drawing/2014/main" id="{2BA33682-6701-C3D4-A363-79DD175706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630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2.png"/></Relationships>
</file>

<file path=ppt/slides/_rels/slide13.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43.png"/><Relationship Id="rId7" Type="http://schemas.openxmlformats.org/officeDocument/2006/relationships/image" Target="../media/image14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 Id="rId9" Type="http://schemas.openxmlformats.org/officeDocument/2006/relationships/image" Target="../media/image148.png"/></Relationships>
</file>

<file path=ppt/slides/_rels/slide14.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6.png"/><Relationship Id="rId4" Type="http://schemas.openxmlformats.org/officeDocument/2006/relationships/image" Target="../media/image135.png"/></Relationships>
</file>

<file path=ppt/slides/_rels/slide8.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5401"/>
            <a:ext cx="12192000"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a:off x="276225" y="295393"/>
            <a:ext cx="11658600" cy="18774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s-MX" sz="4800" b="1" i="1" u="none" strike="noStrike" cap="none" dirty="0">
                <a:solidFill>
                  <a:schemeClr val="bg1"/>
                </a:solidFill>
                <a:latin typeface="Calibri"/>
                <a:ea typeface="Calibri"/>
                <a:cs typeface="Calibri"/>
                <a:sym typeface="Calibri"/>
              </a:rPr>
              <a:t>Proyecto Integrador</a:t>
            </a:r>
            <a:endParaRPr sz="1400" b="0" i="0" u="none" strike="noStrike" cap="none" dirty="0">
              <a:solidFill>
                <a:schemeClr val="bg1"/>
              </a:solidFil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s-MX" sz="2800" b="1" i="1" u="none" strike="noStrike" cap="none" dirty="0">
                <a:solidFill>
                  <a:schemeClr val="bg1"/>
                </a:solidFill>
                <a:latin typeface="Calibri"/>
                <a:ea typeface="Calibri"/>
                <a:cs typeface="Calibri"/>
                <a:sym typeface="Calibri"/>
              </a:rPr>
              <a:t>Sistemas de Manufactura</a:t>
            </a:r>
            <a:endParaRPr sz="4000" b="1" i="1" u="none" strike="noStrike" cap="none" dirty="0">
              <a:solidFill>
                <a:schemeClr val="bg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000"/>
              <a:buFont typeface="Arial"/>
              <a:buNone/>
            </a:pPr>
            <a:endParaRPr sz="4000" b="1" i="1" u="sng" strike="noStrike" cap="none" dirty="0">
              <a:solidFill>
                <a:schemeClr val="lt1"/>
              </a:solidFill>
              <a:latin typeface="Calibri"/>
              <a:ea typeface="Calibri"/>
              <a:cs typeface="Calibri"/>
              <a:sym typeface="Calibri"/>
            </a:endParaRPr>
          </a:p>
        </p:txBody>
      </p:sp>
      <p:sp>
        <p:nvSpPr>
          <p:cNvPr id="3" name="Google Shape;85;p1">
            <a:extLst>
              <a:ext uri="{FF2B5EF4-FFF2-40B4-BE49-F238E27FC236}">
                <a16:creationId xmlns:a16="http://schemas.microsoft.com/office/drawing/2014/main" id="{533E32DA-EC60-CDEC-9F7D-B3C4487CBB7D}"/>
              </a:ext>
            </a:extLst>
          </p:cNvPr>
          <p:cNvSpPr/>
          <p:nvPr/>
        </p:nvSpPr>
        <p:spPr>
          <a:xfrm>
            <a:off x="4086809" y="2172830"/>
            <a:ext cx="4018915" cy="4685665"/>
          </a:xfrm>
          <a:custGeom>
            <a:avLst/>
            <a:gdLst/>
            <a:ahLst/>
            <a:cxnLst/>
            <a:rect l="l" t="t" r="r" b="b"/>
            <a:pathLst>
              <a:path w="4018915" h="4685665" extrusionOk="0">
                <a:moveTo>
                  <a:pt x="0" y="4685169"/>
                </a:moveTo>
                <a:lnTo>
                  <a:pt x="0" y="0"/>
                </a:lnTo>
                <a:lnTo>
                  <a:pt x="4018381" y="0"/>
                </a:lnTo>
                <a:lnTo>
                  <a:pt x="4018381" y="4685169"/>
                </a:lnTo>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1026" name="Picture 2" descr="Instituto Tecnológico de Querétaro">
            <a:extLst>
              <a:ext uri="{FF2B5EF4-FFF2-40B4-BE49-F238E27FC236}">
                <a16:creationId xmlns:a16="http://schemas.microsoft.com/office/drawing/2014/main" id="{7C46270C-AB0D-E187-84D2-AFE7F2F6442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258" b="98539" l="1722" r="96270">
                        <a14:foregroundMark x1="76901" y1="93360" x2="76901" y2="93360"/>
                      </a14:backgroundRemoval>
                    </a14:imgEffect>
                  </a14:imgLayer>
                </a14:imgProps>
              </a:ext>
              <a:ext uri="{28A0092B-C50C-407E-A947-70E740481C1C}">
                <a14:useLocalDpi xmlns:a14="http://schemas.microsoft.com/office/drawing/2010/main" val="0"/>
              </a:ext>
            </a:extLst>
          </a:blip>
          <a:srcRect b="10256"/>
          <a:stretch/>
        </p:blipFill>
        <p:spPr bwMode="auto">
          <a:xfrm>
            <a:off x="4018280" y="2574387"/>
            <a:ext cx="4092006" cy="39670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a:extLst>
            <a:ext uri="{FF2B5EF4-FFF2-40B4-BE49-F238E27FC236}">
              <a16:creationId xmlns:a16="http://schemas.microsoft.com/office/drawing/2014/main" id="{0C81C1CF-7265-DB8B-6E83-7E4F598BAE3C}"/>
            </a:ext>
          </a:extLst>
        </p:cNvPr>
        <p:cNvGrpSpPr/>
        <p:nvPr/>
      </p:nvGrpSpPr>
      <p:grpSpPr>
        <a:xfrm>
          <a:off x="0" y="0"/>
          <a:ext cx="0" cy="0"/>
          <a:chOff x="0" y="0"/>
          <a:chExt cx="0" cy="0"/>
        </a:xfrm>
      </p:grpSpPr>
      <p:sp>
        <p:nvSpPr>
          <p:cNvPr id="267" name="Google Shape;267;p7">
            <a:extLst>
              <a:ext uri="{FF2B5EF4-FFF2-40B4-BE49-F238E27FC236}">
                <a16:creationId xmlns:a16="http://schemas.microsoft.com/office/drawing/2014/main" id="{005C726A-2401-99EF-C32A-100472DEBA20}"/>
              </a:ext>
            </a:extLst>
          </p:cNvPr>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7">
            <a:extLst>
              <a:ext uri="{FF2B5EF4-FFF2-40B4-BE49-F238E27FC236}">
                <a16:creationId xmlns:a16="http://schemas.microsoft.com/office/drawing/2014/main" id="{32A6DABC-BE28-2EA3-6D92-53A2DDAC02C5}"/>
              </a:ext>
            </a:extLst>
          </p:cNvPr>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DBB023C8-5BB4-A7C5-ED34-FACE3883B488}"/>
              </a:ext>
            </a:extLst>
          </p:cNvPr>
          <p:cNvPicPr>
            <a:picLocks noChangeAspect="1"/>
          </p:cNvPicPr>
          <p:nvPr/>
        </p:nvPicPr>
        <p:blipFill>
          <a:blip r:embed="rId3"/>
          <a:stretch>
            <a:fillRect/>
          </a:stretch>
        </p:blipFill>
        <p:spPr>
          <a:xfrm>
            <a:off x="828476" y="1145994"/>
            <a:ext cx="10335909" cy="5176626"/>
          </a:xfrm>
          <a:prstGeom prst="rect">
            <a:avLst/>
          </a:prstGeom>
        </p:spPr>
      </p:pic>
    </p:spTree>
    <p:extLst>
      <p:ext uri="{BB962C8B-B14F-4D97-AF65-F5344CB8AC3E}">
        <p14:creationId xmlns:p14="http://schemas.microsoft.com/office/powerpoint/2010/main" val="2328500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a:extLst>
            <a:ext uri="{FF2B5EF4-FFF2-40B4-BE49-F238E27FC236}">
              <a16:creationId xmlns:a16="http://schemas.microsoft.com/office/drawing/2014/main" id="{6EE09C5D-912A-F433-D220-1219E8FD2F70}"/>
            </a:ext>
          </a:extLst>
        </p:cNvPr>
        <p:cNvGrpSpPr/>
        <p:nvPr/>
      </p:nvGrpSpPr>
      <p:grpSpPr>
        <a:xfrm>
          <a:off x="0" y="0"/>
          <a:ext cx="0" cy="0"/>
          <a:chOff x="0" y="0"/>
          <a:chExt cx="0" cy="0"/>
        </a:xfrm>
      </p:grpSpPr>
      <p:sp>
        <p:nvSpPr>
          <p:cNvPr id="267" name="Google Shape;267;p7">
            <a:extLst>
              <a:ext uri="{FF2B5EF4-FFF2-40B4-BE49-F238E27FC236}">
                <a16:creationId xmlns:a16="http://schemas.microsoft.com/office/drawing/2014/main" id="{11E5E638-D5C1-C397-D380-8C9C05425D7A}"/>
              </a:ext>
            </a:extLst>
          </p:cNvPr>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7">
            <a:extLst>
              <a:ext uri="{FF2B5EF4-FFF2-40B4-BE49-F238E27FC236}">
                <a16:creationId xmlns:a16="http://schemas.microsoft.com/office/drawing/2014/main" id="{ED6E17D9-7BB1-916C-10C7-F1343311A637}"/>
              </a:ext>
            </a:extLst>
          </p:cNvPr>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Análisis de Causa Raíz</a:t>
            </a:r>
            <a:endParaRPr sz="3200" dirty="0">
              <a:latin typeface="Century Gothic"/>
              <a:ea typeface="Century Gothic"/>
              <a:cs typeface="Century Gothic"/>
              <a:sym typeface="Century Gothic"/>
            </a:endParaRPr>
          </a:p>
        </p:txBody>
      </p:sp>
      <p:pic>
        <p:nvPicPr>
          <p:cNvPr id="7" name="Imagen 6">
            <a:extLst>
              <a:ext uri="{FF2B5EF4-FFF2-40B4-BE49-F238E27FC236}">
                <a16:creationId xmlns:a16="http://schemas.microsoft.com/office/drawing/2014/main" id="{5AA9F211-8422-B565-F50F-6AA3D1BD057D}"/>
              </a:ext>
            </a:extLst>
          </p:cNvPr>
          <p:cNvPicPr>
            <a:picLocks noChangeAspect="1"/>
          </p:cNvPicPr>
          <p:nvPr/>
        </p:nvPicPr>
        <p:blipFill>
          <a:blip r:embed="rId3"/>
          <a:stretch>
            <a:fillRect/>
          </a:stretch>
        </p:blipFill>
        <p:spPr>
          <a:xfrm>
            <a:off x="534816" y="1836241"/>
            <a:ext cx="11360563" cy="2977497"/>
          </a:xfrm>
          <a:prstGeom prst="rect">
            <a:avLst/>
          </a:prstGeom>
        </p:spPr>
      </p:pic>
    </p:spTree>
    <p:extLst>
      <p:ext uri="{BB962C8B-B14F-4D97-AF65-F5344CB8AC3E}">
        <p14:creationId xmlns:p14="http://schemas.microsoft.com/office/powerpoint/2010/main" val="375960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a:extLst>
            <a:ext uri="{FF2B5EF4-FFF2-40B4-BE49-F238E27FC236}">
              <a16:creationId xmlns:a16="http://schemas.microsoft.com/office/drawing/2014/main" id="{7F17C1BF-1D4A-88C2-BC1F-D381CCEE564C}"/>
            </a:ext>
          </a:extLst>
        </p:cNvPr>
        <p:cNvGrpSpPr/>
        <p:nvPr/>
      </p:nvGrpSpPr>
      <p:grpSpPr>
        <a:xfrm>
          <a:off x="0" y="0"/>
          <a:ext cx="0" cy="0"/>
          <a:chOff x="0" y="0"/>
          <a:chExt cx="0" cy="0"/>
        </a:xfrm>
      </p:grpSpPr>
      <p:sp>
        <p:nvSpPr>
          <p:cNvPr id="267" name="Google Shape;267;p7">
            <a:extLst>
              <a:ext uri="{FF2B5EF4-FFF2-40B4-BE49-F238E27FC236}">
                <a16:creationId xmlns:a16="http://schemas.microsoft.com/office/drawing/2014/main" id="{6402779F-92E3-9B76-EB38-E36F892E9222}"/>
              </a:ext>
            </a:extLst>
          </p:cNvPr>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7">
            <a:extLst>
              <a:ext uri="{FF2B5EF4-FFF2-40B4-BE49-F238E27FC236}">
                <a16:creationId xmlns:a16="http://schemas.microsoft.com/office/drawing/2014/main" id="{D69880D8-B1FE-4628-091C-34907A4761B4}"/>
              </a:ext>
            </a:extLst>
          </p:cNvPr>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Análisis de Causa Raíz</a:t>
            </a:r>
            <a:endParaRPr sz="3200" dirty="0">
              <a:latin typeface="Century Gothic"/>
              <a:ea typeface="Century Gothic"/>
              <a:cs typeface="Century Gothic"/>
              <a:sym typeface="Century Gothic"/>
            </a:endParaRPr>
          </a:p>
        </p:txBody>
      </p:sp>
      <p:pic>
        <p:nvPicPr>
          <p:cNvPr id="4" name="Imagen 3">
            <a:extLst>
              <a:ext uri="{FF2B5EF4-FFF2-40B4-BE49-F238E27FC236}">
                <a16:creationId xmlns:a16="http://schemas.microsoft.com/office/drawing/2014/main" id="{26CACD69-1EBB-B7C6-FC13-65F33FC0CAC6}"/>
              </a:ext>
            </a:extLst>
          </p:cNvPr>
          <p:cNvPicPr>
            <a:picLocks noChangeAspect="1"/>
          </p:cNvPicPr>
          <p:nvPr/>
        </p:nvPicPr>
        <p:blipFill>
          <a:blip r:embed="rId3"/>
          <a:stretch>
            <a:fillRect/>
          </a:stretch>
        </p:blipFill>
        <p:spPr>
          <a:xfrm>
            <a:off x="5569417" y="1629697"/>
            <a:ext cx="5970942" cy="4151293"/>
          </a:xfrm>
          <a:prstGeom prst="rect">
            <a:avLst/>
          </a:prstGeom>
        </p:spPr>
      </p:pic>
      <p:pic>
        <p:nvPicPr>
          <p:cNvPr id="6" name="Imagen 5">
            <a:extLst>
              <a:ext uri="{FF2B5EF4-FFF2-40B4-BE49-F238E27FC236}">
                <a16:creationId xmlns:a16="http://schemas.microsoft.com/office/drawing/2014/main" id="{F6BEAAF4-5CCA-9C5A-FA7E-4FB165C02BC2}"/>
              </a:ext>
            </a:extLst>
          </p:cNvPr>
          <p:cNvPicPr>
            <a:picLocks noChangeAspect="1"/>
          </p:cNvPicPr>
          <p:nvPr/>
        </p:nvPicPr>
        <p:blipFill>
          <a:blip r:embed="rId4"/>
          <a:stretch>
            <a:fillRect/>
          </a:stretch>
        </p:blipFill>
        <p:spPr>
          <a:xfrm>
            <a:off x="651641" y="2247735"/>
            <a:ext cx="4934639" cy="2362530"/>
          </a:xfrm>
          <a:prstGeom prst="rect">
            <a:avLst/>
          </a:prstGeom>
        </p:spPr>
      </p:pic>
    </p:spTree>
    <p:extLst>
      <p:ext uri="{BB962C8B-B14F-4D97-AF65-F5344CB8AC3E}">
        <p14:creationId xmlns:p14="http://schemas.microsoft.com/office/powerpoint/2010/main" val="1223198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29"/>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Google Shape;474;p29"/>
          <p:cNvSpPr txBox="1">
            <a:spLocks noGrp="1"/>
          </p:cNvSpPr>
          <p:nvPr>
            <p:ph type="title"/>
          </p:nvPr>
        </p:nvSpPr>
        <p:spPr>
          <a:xfrm>
            <a:off x="828476" y="358599"/>
            <a:ext cx="10911968" cy="50589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ANOVAS/CPK/ R&amp;R/Pruebas Normalidad</a:t>
            </a:r>
            <a:endParaRPr sz="3200" dirty="0">
              <a:latin typeface="Century Gothic"/>
              <a:ea typeface="Century Gothic"/>
              <a:cs typeface="Century Gothic"/>
              <a:sym typeface="Century Gothic"/>
            </a:endParaRPr>
          </a:p>
        </p:txBody>
      </p:sp>
      <p:pic>
        <p:nvPicPr>
          <p:cNvPr id="2" name="Imagen 1">
            <a:extLst>
              <a:ext uri="{FF2B5EF4-FFF2-40B4-BE49-F238E27FC236}">
                <a16:creationId xmlns:a16="http://schemas.microsoft.com/office/drawing/2014/main" id="{100EEB88-A90F-99E4-ABA2-499F2A3FC415}"/>
              </a:ext>
            </a:extLst>
          </p:cNvPr>
          <p:cNvPicPr>
            <a:picLocks noChangeAspect="1"/>
          </p:cNvPicPr>
          <p:nvPr/>
        </p:nvPicPr>
        <p:blipFill>
          <a:blip r:embed="rId3"/>
          <a:stretch>
            <a:fillRect/>
          </a:stretch>
        </p:blipFill>
        <p:spPr>
          <a:xfrm>
            <a:off x="744470" y="2234588"/>
            <a:ext cx="2251130" cy="1515798"/>
          </a:xfrm>
          <a:prstGeom prst="rect">
            <a:avLst/>
          </a:prstGeom>
        </p:spPr>
      </p:pic>
      <p:pic>
        <p:nvPicPr>
          <p:cNvPr id="3" name="Imagen 2">
            <a:extLst>
              <a:ext uri="{FF2B5EF4-FFF2-40B4-BE49-F238E27FC236}">
                <a16:creationId xmlns:a16="http://schemas.microsoft.com/office/drawing/2014/main" id="{9F4CA381-4D74-BAF8-D57D-083ED55CE255}"/>
              </a:ext>
            </a:extLst>
          </p:cNvPr>
          <p:cNvPicPr>
            <a:picLocks noChangeAspect="1"/>
          </p:cNvPicPr>
          <p:nvPr/>
        </p:nvPicPr>
        <p:blipFill>
          <a:blip r:embed="rId4"/>
          <a:stretch>
            <a:fillRect/>
          </a:stretch>
        </p:blipFill>
        <p:spPr>
          <a:xfrm>
            <a:off x="2811157" y="2254311"/>
            <a:ext cx="2251130" cy="1515968"/>
          </a:xfrm>
          <a:prstGeom prst="rect">
            <a:avLst/>
          </a:prstGeom>
        </p:spPr>
      </p:pic>
      <p:pic>
        <p:nvPicPr>
          <p:cNvPr id="4" name="Imagen 3">
            <a:extLst>
              <a:ext uri="{FF2B5EF4-FFF2-40B4-BE49-F238E27FC236}">
                <a16:creationId xmlns:a16="http://schemas.microsoft.com/office/drawing/2014/main" id="{FE685832-3847-D72A-E4CC-9456664CCEB0}"/>
              </a:ext>
            </a:extLst>
          </p:cNvPr>
          <p:cNvPicPr>
            <a:picLocks noChangeAspect="1"/>
          </p:cNvPicPr>
          <p:nvPr/>
        </p:nvPicPr>
        <p:blipFill>
          <a:blip r:embed="rId5"/>
          <a:stretch>
            <a:fillRect/>
          </a:stretch>
        </p:blipFill>
        <p:spPr>
          <a:xfrm>
            <a:off x="4908737" y="2154886"/>
            <a:ext cx="2251130" cy="1517044"/>
          </a:xfrm>
          <a:prstGeom prst="rect">
            <a:avLst/>
          </a:prstGeom>
        </p:spPr>
      </p:pic>
      <p:pic>
        <p:nvPicPr>
          <p:cNvPr id="5" name="Imagen 4">
            <a:extLst>
              <a:ext uri="{FF2B5EF4-FFF2-40B4-BE49-F238E27FC236}">
                <a16:creationId xmlns:a16="http://schemas.microsoft.com/office/drawing/2014/main" id="{408E2A80-E016-1607-299F-0B580CE41EDC}"/>
              </a:ext>
            </a:extLst>
          </p:cNvPr>
          <p:cNvPicPr>
            <a:picLocks noChangeAspect="1"/>
          </p:cNvPicPr>
          <p:nvPr/>
        </p:nvPicPr>
        <p:blipFill>
          <a:blip r:embed="rId6"/>
          <a:stretch>
            <a:fillRect/>
          </a:stretch>
        </p:blipFill>
        <p:spPr>
          <a:xfrm>
            <a:off x="744470" y="3765885"/>
            <a:ext cx="2051258" cy="1515799"/>
          </a:xfrm>
          <a:prstGeom prst="rect">
            <a:avLst/>
          </a:prstGeom>
        </p:spPr>
      </p:pic>
      <p:pic>
        <p:nvPicPr>
          <p:cNvPr id="6" name="Imagen 5">
            <a:extLst>
              <a:ext uri="{FF2B5EF4-FFF2-40B4-BE49-F238E27FC236}">
                <a16:creationId xmlns:a16="http://schemas.microsoft.com/office/drawing/2014/main" id="{B86C7982-634D-CDF2-D371-311D8F954216}"/>
              </a:ext>
            </a:extLst>
          </p:cNvPr>
          <p:cNvPicPr>
            <a:picLocks noChangeAspect="1"/>
          </p:cNvPicPr>
          <p:nvPr/>
        </p:nvPicPr>
        <p:blipFill>
          <a:blip r:embed="rId7"/>
          <a:stretch>
            <a:fillRect/>
          </a:stretch>
        </p:blipFill>
        <p:spPr>
          <a:xfrm>
            <a:off x="2811157" y="3701712"/>
            <a:ext cx="2137219" cy="1580479"/>
          </a:xfrm>
          <a:prstGeom prst="rect">
            <a:avLst/>
          </a:prstGeom>
        </p:spPr>
      </p:pic>
      <p:pic>
        <p:nvPicPr>
          <p:cNvPr id="7" name="Imagen 6">
            <a:extLst>
              <a:ext uri="{FF2B5EF4-FFF2-40B4-BE49-F238E27FC236}">
                <a16:creationId xmlns:a16="http://schemas.microsoft.com/office/drawing/2014/main" id="{D09E1487-707E-39D6-C17B-D6D4B0BDFFFD}"/>
              </a:ext>
            </a:extLst>
          </p:cNvPr>
          <p:cNvPicPr>
            <a:picLocks noChangeAspect="1"/>
          </p:cNvPicPr>
          <p:nvPr/>
        </p:nvPicPr>
        <p:blipFill>
          <a:blip r:embed="rId8"/>
          <a:stretch>
            <a:fillRect/>
          </a:stretch>
        </p:blipFill>
        <p:spPr>
          <a:xfrm>
            <a:off x="4948376" y="3701205"/>
            <a:ext cx="2138935" cy="1580479"/>
          </a:xfrm>
          <a:prstGeom prst="rect">
            <a:avLst/>
          </a:prstGeom>
        </p:spPr>
      </p:pic>
      <p:sp>
        <p:nvSpPr>
          <p:cNvPr id="9" name="CuadroTexto 8">
            <a:extLst>
              <a:ext uri="{FF2B5EF4-FFF2-40B4-BE49-F238E27FC236}">
                <a16:creationId xmlns:a16="http://schemas.microsoft.com/office/drawing/2014/main" id="{F8539B14-1C3B-41CD-27BC-4A4E2B992BE3}"/>
              </a:ext>
            </a:extLst>
          </p:cNvPr>
          <p:cNvSpPr txBox="1"/>
          <p:nvPr/>
        </p:nvSpPr>
        <p:spPr>
          <a:xfrm>
            <a:off x="756586" y="913534"/>
            <a:ext cx="10678827" cy="1169551"/>
          </a:xfrm>
          <a:prstGeom prst="rect">
            <a:avLst/>
          </a:prstGeom>
          <a:noFill/>
        </p:spPr>
        <p:txBody>
          <a:bodyPr wrap="square">
            <a:spAutoFit/>
          </a:bodyPr>
          <a:lstStyle/>
          <a:p>
            <a:pPr marR="0" lvl="0" algn="just" rtl="0">
              <a:lnSpc>
                <a:spcPct val="100000"/>
              </a:lnSpc>
              <a:spcBef>
                <a:spcPts val="0"/>
              </a:spcBef>
              <a:spcAft>
                <a:spcPts val="0"/>
              </a:spcAft>
              <a:buClr>
                <a:srgbClr val="3A3838"/>
              </a:buClr>
              <a:buSzPts val="2400"/>
            </a:pPr>
            <a:r>
              <a:rPr lang="es-ES" sz="1400" dirty="0">
                <a:solidFill>
                  <a:srgbClr val="3A3838"/>
                </a:solidFill>
                <a:latin typeface="Calibri"/>
                <a:ea typeface="Calibri"/>
                <a:cs typeface="Calibri"/>
                <a:sym typeface="Calibri"/>
              </a:rPr>
              <a:t>Los resultados muestran que tenemos una distribución normal en las tres actividades.</a:t>
            </a:r>
          </a:p>
          <a:p>
            <a:pPr marR="0" lvl="0" algn="just" rtl="0">
              <a:lnSpc>
                <a:spcPct val="100000"/>
              </a:lnSpc>
              <a:spcBef>
                <a:spcPts val="0"/>
              </a:spcBef>
              <a:spcAft>
                <a:spcPts val="0"/>
              </a:spcAft>
              <a:buClr>
                <a:srgbClr val="3A3838"/>
              </a:buClr>
              <a:buSzPts val="2400"/>
            </a:pPr>
            <a:r>
              <a:rPr lang="es-ES" sz="1400" dirty="0">
                <a:solidFill>
                  <a:srgbClr val="3A3838"/>
                </a:solidFill>
                <a:latin typeface="Calibri"/>
                <a:ea typeface="Calibri"/>
                <a:cs typeface="Calibri"/>
                <a:sym typeface="Calibri"/>
              </a:rPr>
              <a:t>L</a:t>
            </a:r>
            <a:r>
              <a:rPr lang="es-MX" sz="1400" b="0" i="0" u="none" strike="noStrike" cap="none" dirty="0">
                <a:solidFill>
                  <a:srgbClr val="3A3838"/>
                </a:solidFill>
                <a:latin typeface="Calibri"/>
                <a:ea typeface="Calibri"/>
                <a:cs typeface="Calibri"/>
                <a:sym typeface="Calibri"/>
              </a:rPr>
              <a:t>a capacidad potencial a corto plazo no cumple ya que esta a un nivel por debajo de 1 en las tres actividades lo que nos indica que tenemos una capacidad insuficiente y también problemas de dispersión, está fuera de los limites de especificación , pasa lo mismo con la capacidad real a corto plazo que esta por debajo de 1, existe un incumplimiento y por lo tanto </a:t>
            </a:r>
            <a:r>
              <a:rPr lang="es-MX" dirty="0">
                <a:solidFill>
                  <a:srgbClr val="3A3838"/>
                </a:solidFill>
                <a:latin typeface="Calibri"/>
                <a:ea typeface="Calibri"/>
                <a:cs typeface="Calibri"/>
                <a:sym typeface="Calibri"/>
              </a:rPr>
              <a:t>no está centrado. </a:t>
            </a:r>
            <a:r>
              <a:rPr lang="es-MX" sz="1400" b="0" i="0" u="none" strike="noStrike" cap="none" dirty="0">
                <a:solidFill>
                  <a:srgbClr val="3A3838"/>
                </a:solidFill>
                <a:latin typeface="Calibri"/>
                <a:ea typeface="Calibri"/>
                <a:cs typeface="Calibri"/>
                <a:sym typeface="Calibri"/>
              </a:rPr>
              <a:t>El nivel de sigma es de </a:t>
            </a:r>
            <a:r>
              <a:rPr lang="es-MX" sz="1400" dirty="0">
                <a:solidFill>
                  <a:srgbClr val="3A3838"/>
                </a:solidFill>
                <a:latin typeface="Calibri"/>
                <a:ea typeface="Calibri"/>
                <a:cs typeface="Calibri"/>
                <a:sym typeface="Calibri"/>
              </a:rPr>
              <a:t>1.19, 1.59 y 1.56</a:t>
            </a:r>
            <a:r>
              <a:rPr lang="es-MX" dirty="0">
                <a:solidFill>
                  <a:srgbClr val="3A3838"/>
                </a:solidFill>
                <a:latin typeface="Calibri"/>
                <a:ea typeface="Calibri"/>
                <a:cs typeface="Calibri"/>
                <a:sym typeface="Calibri"/>
              </a:rPr>
              <a:t>, </a:t>
            </a:r>
            <a:r>
              <a:rPr lang="es-MX" sz="1400" b="0" i="0" u="none" strike="noStrike" cap="none" dirty="0">
                <a:solidFill>
                  <a:srgbClr val="3A3838"/>
                </a:solidFill>
                <a:latin typeface="Calibri"/>
                <a:ea typeface="Calibri"/>
                <a:cs typeface="Calibri"/>
                <a:sym typeface="Calibri"/>
              </a:rPr>
              <a:t>muy alejado del nivel </a:t>
            </a:r>
            <a:r>
              <a:rPr lang="es-MX" dirty="0">
                <a:solidFill>
                  <a:srgbClr val="3A3838"/>
                </a:solidFill>
                <a:latin typeface="Calibri"/>
                <a:ea typeface="Calibri"/>
                <a:cs typeface="Calibri"/>
                <a:sym typeface="Calibri"/>
              </a:rPr>
              <a:t>esperado, lo </a:t>
            </a:r>
            <a:r>
              <a:rPr lang="es-MX" sz="1400" b="0" i="0" u="none" strike="noStrike" cap="none" dirty="0">
                <a:solidFill>
                  <a:srgbClr val="3A3838"/>
                </a:solidFill>
                <a:latin typeface="Calibri"/>
                <a:ea typeface="Calibri"/>
                <a:cs typeface="Calibri"/>
                <a:sym typeface="Calibri"/>
              </a:rPr>
              <a:t>que quiere decir que hay mucho que trabajar en las actividades.</a:t>
            </a:r>
          </a:p>
        </p:txBody>
      </p:sp>
      <p:sp>
        <p:nvSpPr>
          <p:cNvPr id="10" name="CuadroTexto 9">
            <a:extLst>
              <a:ext uri="{FF2B5EF4-FFF2-40B4-BE49-F238E27FC236}">
                <a16:creationId xmlns:a16="http://schemas.microsoft.com/office/drawing/2014/main" id="{967EAF4A-F3A8-0332-CFD6-F11D818097CD}"/>
              </a:ext>
            </a:extLst>
          </p:cNvPr>
          <p:cNvSpPr txBox="1"/>
          <p:nvPr/>
        </p:nvSpPr>
        <p:spPr>
          <a:xfrm>
            <a:off x="7348043" y="4635353"/>
            <a:ext cx="3585714" cy="646331"/>
          </a:xfrm>
          <a:prstGeom prst="rect">
            <a:avLst/>
          </a:prstGeom>
          <a:noFill/>
        </p:spPr>
        <p:txBody>
          <a:bodyPr wrap="square">
            <a:spAutoFit/>
          </a:bodyPr>
          <a:lstStyle/>
          <a:p>
            <a:r>
              <a:rPr lang="es-MX" sz="1200" dirty="0"/>
              <a:t>Esto demuestra que son demasiadas muestras de cada una de las actividades, es necesario implementar mejoras para ahorrar costos.</a:t>
            </a:r>
          </a:p>
        </p:txBody>
      </p:sp>
      <p:pic>
        <p:nvPicPr>
          <p:cNvPr id="12" name="Imagen 11">
            <a:extLst>
              <a:ext uri="{FF2B5EF4-FFF2-40B4-BE49-F238E27FC236}">
                <a16:creationId xmlns:a16="http://schemas.microsoft.com/office/drawing/2014/main" id="{D5F9B2A9-BB0B-1E8A-3E04-EFD7F04F7FD6}"/>
              </a:ext>
            </a:extLst>
          </p:cNvPr>
          <p:cNvPicPr>
            <a:picLocks noChangeAspect="1"/>
          </p:cNvPicPr>
          <p:nvPr/>
        </p:nvPicPr>
        <p:blipFill>
          <a:blip r:embed="rId9"/>
          <a:stretch>
            <a:fillRect/>
          </a:stretch>
        </p:blipFill>
        <p:spPr>
          <a:xfrm>
            <a:off x="7348043" y="2574926"/>
            <a:ext cx="4392401" cy="874738"/>
          </a:xfrm>
          <a:prstGeom prst="rect">
            <a:avLst/>
          </a:prstGeom>
        </p:spPr>
      </p:pic>
      <p:sp>
        <p:nvSpPr>
          <p:cNvPr id="14" name="CuadroTexto 13">
            <a:extLst>
              <a:ext uri="{FF2B5EF4-FFF2-40B4-BE49-F238E27FC236}">
                <a16:creationId xmlns:a16="http://schemas.microsoft.com/office/drawing/2014/main" id="{D3680EF4-1A9A-E7E1-A4CC-437ED130ECDD}"/>
              </a:ext>
            </a:extLst>
          </p:cNvPr>
          <p:cNvSpPr txBox="1"/>
          <p:nvPr/>
        </p:nvSpPr>
        <p:spPr>
          <a:xfrm>
            <a:off x="7348043" y="3627716"/>
            <a:ext cx="6096000" cy="1046440"/>
          </a:xfrm>
          <a:prstGeom prst="rect">
            <a:avLst/>
          </a:prstGeom>
          <a:noFill/>
        </p:spPr>
        <p:txBody>
          <a:bodyPr wrap="square">
            <a:spAutoFit/>
          </a:bodyPr>
          <a:lstStyle/>
          <a:p>
            <a:pPr algn="just"/>
            <a:r>
              <a:rPr lang="es-MX" sz="1200" dirty="0"/>
              <a:t>Tamaño de muestra de las actividades:</a:t>
            </a:r>
          </a:p>
          <a:p>
            <a:pPr algn="just"/>
            <a:r>
              <a:rPr lang="es-MX" sz="1200" dirty="0"/>
              <a:t>1.  El tamaño obtenido es de 115</a:t>
            </a:r>
          </a:p>
          <a:p>
            <a:pPr algn="just"/>
            <a:r>
              <a:rPr lang="es-MX" sz="1200" dirty="0"/>
              <a:t>2. El tamaño obtenido es de 126</a:t>
            </a:r>
          </a:p>
          <a:p>
            <a:pPr algn="just"/>
            <a:r>
              <a:rPr lang="es-MX" sz="1200" dirty="0"/>
              <a:t>3. El tamaño obtenido es de 112</a:t>
            </a:r>
          </a:p>
          <a:p>
            <a:pPr algn="just"/>
            <a:endParaRPr lang="es-MX"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Google Shape;486;p8"/>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Google Shape;487;p8"/>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Propuesta de Mejora</a:t>
            </a:r>
            <a:endParaRPr sz="3200" dirty="0">
              <a:latin typeface="Century Gothic"/>
              <a:ea typeface="Century Gothic"/>
              <a:cs typeface="Century Gothic"/>
              <a:sym typeface="Century Gothic"/>
            </a:endParaRPr>
          </a:p>
        </p:txBody>
      </p:sp>
      <p:pic>
        <p:nvPicPr>
          <p:cNvPr id="489" name="Google Shape;489;p8"/>
          <p:cNvPicPr preferRelativeResize="0"/>
          <p:nvPr/>
        </p:nvPicPr>
        <p:blipFill rotWithShape="1">
          <a:blip r:embed="rId3">
            <a:alphaModFix/>
          </a:blip>
          <a:srcRect/>
          <a:stretch/>
        </p:blipFill>
        <p:spPr>
          <a:xfrm>
            <a:off x="2035556" y="4123364"/>
            <a:ext cx="1788453" cy="1788453"/>
          </a:xfrm>
          <a:prstGeom prst="rect">
            <a:avLst/>
          </a:prstGeom>
          <a:noFill/>
          <a:ln w="9525" cap="flat" cmpd="sng">
            <a:solidFill>
              <a:schemeClr val="accent1"/>
            </a:solidFill>
            <a:prstDash val="solid"/>
            <a:round/>
            <a:headEnd type="none" w="sm" len="sm"/>
            <a:tailEnd type="none" w="sm" len="sm"/>
          </a:ln>
        </p:spPr>
      </p:pic>
      <p:sp>
        <p:nvSpPr>
          <p:cNvPr id="4" name="Google Shape;488;p8">
            <a:extLst>
              <a:ext uri="{FF2B5EF4-FFF2-40B4-BE49-F238E27FC236}">
                <a16:creationId xmlns:a16="http://schemas.microsoft.com/office/drawing/2014/main" id="{AEE00E7F-F9BC-A08C-9776-2040A7F8940E}"/>
              </a:ext>
            </a:extLst>
          </p:cNvPr>
          <p:cNvSpPr txBox="1"/>
          <p:nvPr/>
        </p:nvSpPr>
        <p:spPr>
          <a:xfrm>
            <a:off x="898134" y="1252820"/>
            <a:ext cx="4063299" cy="2477561"/>
          </a:xfrm>
          <a:prstGeom prst="rect">
            <a:avLst/>
          </a:prstGeom>
          <a:noFill/>
          <a:ln>
            <a:noFill/>
          </a:ln>
        </p:spPr>
        <p:txBody>
          <a:bodyPr spcFirstLastPara="1" wrap="square" lIns="91425" tIns="45700" rIns="91425" bIns="45700" anchor="t" anchorCtr="0">
            <a:spAutoFit/>
          </a:bodyPr>
          <a:lstStyle/>
          <a:p>
            <a:pPr algn="just" rtl="0">
              <a:defRPr sz="1000"/>
            </a:pPr>
            <a:r>
              <a:rPr lang="es-ES_tradnl" sz="1600" i="0" u="none" strike="noStrike" baseline="0" dirty="0">
                <a:solidFill>
                  <a:srgbClr val="333333"/>
                </a:solidFill>
                <a:latin typeface="Arial" panose="020B0604020202020204" pitchFamily="34" charset="0"/>
                <a:cs typeface="Arial" panose="020B0604020202020204" pitchFamily="34" charset="0"/>
              </a:rPr>
              <a:t>Las mejoras fueron propuestas por alumnos que presentaban problemas similares: </a:t>
            </a:r>
          </a:p>
          <a:p>
            <a:pPr algn="just" rtl="0">
              <a:defRPr sz="1000"/>
            </a:pPr>
            <a:r>
              <a:rPr lang="es-ES_tradnl" sz="1600" i="0" u="none" strike="noStrike" baseline="0" dirty="0">
                <a:solidFill>
                  <a:srgbClr val="333333"/>
                </a:solidFill>
                <a:latin typeface="Arial" panose="020B0604020202020204" pitchFamily="34" charset="0"/>
                <a:cs typeface="Arial" panose="020B0604020202020204" pitchFamily="34" charset="0"/>
              </a:rPr>
              <a:t>1) Seguir los </a:t>
            </a:r>
            <a:r>
              <a:rPr lang="es-ES_tradnl" sz="1600" i="0" u="none" strike="noStrike" baseline="0" dirty="0" err="1">
                <a:solidFill>
                  <a:srgbClr val="333333"/>
                </a:solidFill>
                <a:latin typeface="Arial" panose="020B0604020202020204" pitchFamily="34" charset="0"/>
                <a:cs typeface="Arial" panose="020B0604020202020204" pitchFamily="34" charset="0"/>
              </a:rPr>
              <a:t>SOP´s</a:t>
            </a:r>
            <a:r>
              <a:rPr lang="es-ES_tradnl" sz="1600" i="0" u="none" strike="noStrike" baseline="0" dirty="0">
                <a:solidFill>
                  <a:srgbClr val="333333"/>
                </a:solidFill>
                <a:latin typeface="Arial" panose="020B0604020202020204" pitchFamily="34" charset="0"/>
                <a:cs typeface="Arial" panose="020B0604020202020204" pitchFamily="34" charset="0"/>
              </a:rPr>
              <a:t> detalladamente</a:t>
            </a:r>
          </a:p>
          <a:p>
            <a:pPr algn="just" rtl="0">
              <a:defRPr sz="1000"/>
            </a:pPr>
            <a:r>
              <a:rPr lang="es-ES_tradnl" sz="1600" i="0" u="none" strike="noStrike" baseline="0" dirty="0">
                <a:solidFill>
                  <a:srgbClr val="333333"/>
                </a:solidFill>
                <a:latin typeface="Arial" panose="020B0604020202020204" pitchFamily="34" charset="0"/>
                <a:cs typeface="Arial" panose="020B0604020202020204" pitchFamily="34" charset="0"/>
              </a:rPr>
              <a:t>2) Revisar que los códigos estén bien escritos.</a:t>
            </a:r>
          </a:p>
          <a:p>
            <a:pPr algn="just" rtl="0">
              <a:defRPr sz="1000"/>
            </a:pPr>
            <a:r>
              <a:rPr lang="es-ES_tradnl" sz="1600" i="0" u="none" strike="noStrike" baseline="0" dirty="0">
                <a:solidFill>
                  <a:srgbClr val="333333"/>
                </a:solidFill>
                <a:latin typeface="Arial" panose="020B0604020202020204" pitchFamily="34" charset="0"/>
                <a:cs typeface="Arial" panose="020B0604020202020204" pitchFamily="34" charset="0"/>
              </a:rPr>
              <a:t>3) Preguntar dudas al profesor.</a:t>
            </a:r>
          </a:p>
          <a:p>
            <a:pPr algn="just" rtl="0">
              <a:defRPr sz="1000"/>
            </a:pPr>
            <a:r>
              <a:rPr lang="es-ES_tradnl" sz="1600" i="0" u="none" strike="noStrike" baseline="0" dirty="0">
                <a:solidFill>
                  <a:srgbClr val="333333"/>
                </a:solidFill>
                <a:latin typeface="Arial" panose="020B0604020202020204" pitchFamily="34" charset="0"/>
                <a:cs typeface="Arial" panose="020B0604020202020204" pitchFamily="34" charset="0"/>
              </a:rPr>
              <a:t>4) No dejar todo para última hora.</a:t>
            </a:r>
          </a:p>
          <a:p>
            <a:pPr algn="just" rtl="0">
              <a:defRPr sz="1000"/>
            </a:pPr>
            <a:r>
              <a:rPr lang="es-ES_tradnl" sz="1600" i="0" u="none" strike="noStrike" baseline="0" dirty="0">
                <a:solidFill>
                  <a:srgbClr val="333333"/>
                </a:solidFill>
                <a:latin typeface="Arial" panose="020B0604020202020204" pitchFamily="34" charset="0"/>
                <a:cs typeface="Arial" panose="020B0604020202020204" pitchFamily="34" charset="0"/>
              </a:rPr>
              <a:t>5) Preguntar a los compañeros.</a:t>
            </a:r>
          </a:p>
          <a:p>
            <a:pPr marR="0" lvl="1" algn="l" rtl="0">
              <a:lnSpc>
                <a:spcPct val="100000"/>
              </a:lnSpc>
              <a:spcBef>
                <a:spcPts val="0"/>
              </a:spcBef>
              <a:spcAft>
                <a:spcPts val="0"/>
              </a:spcAft>
              <a:buClr>
                <a:srgbClr val="595959"/>
              </a:buClr>
              <a:buSzPts val="2400"/>
            </a:pPr>
            <a:endParaRPr sz="1100" b="0" i="0" u="none" strike="noStrike" cap="none" dirty="0">
              <a:solidFill>
                <a:srgbClr val="000000"/>
              </a:solidFill>
              <a:latin typeface="Arial"/>
              <a:ea typeface="Arial"/>
              <a:cs typeface="Arial"/>
              <a:sym typeface="Arial"/>
            </a:endParaRPr>
          </a:p>
        </p:txBody>
      </p:sp>
      <p:pic>
        <p:nvPicPr>
          <p:cNvPr id="6" name="Imagen 5">
            <a:extLst>
              <a:ext uri="{FF2B5EF4-FFF2-40B4-BE49-F238E27FC236}">
                <a16:creationId xmlns:a16="http://schemas.microsoft.com/office/drawing/2014/main" id="{CE15775C-3FBA-9261-6146-94FD3CBBC2AC}"/>
              </a:ext>
            </a:extLst>
          </p:cNvPr>
          <p:cNvPicPr>
            <a:picLocks noChangeAspect="1"/>
          </p:cNvPicPr>
          <p:nvPr/>
        </p:nvPicPr>
        <p:blipFill>
          <a:blip r:embed="rId4"/>
          <a:srcRect l="-139" t="605" r="139" b="680"/>
          <a:stretch/>
        </p:blipFill>
        <p:spPr>
          <a:xfrm>
            <a:off x="5349532" y="546967"/>
            <a:ext cx="5780468" cy="46589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9"/>
                                        </p:tgtEl>
                                        <p:attrNameLst>
                                          <p:attrName>style.visibility</p:attrName>
                                        </p:attrNameLst>
                                      </p:cBhvr>
                                      <p:to>
                                        <p:strVal val="visible"/>
                                      </p:to>
                                    </p:set>
                                    <p:anim calcmode="lin" valueType="num">
                                      <p:cBhvr additive="base">
                                        <p:cTn id="7" dur="500"/>
                                        <p:tgtEl>
                                          <p:spTgt spid="4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1" name="Google Shape;521;p11"/>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11"/>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Ahorros Generados</a:t>
            </a:r>
            <a:endParaRPr sz="3200" dirty="0">
              <a:latin typeface="Century Gothic"/>
              <a:ea typeface="Century Gothic"/>
              <a:cs typeface="Century Gothic"/>
              <a:sym typeface="Century Gothic"/>
            </a:endParaRPr>
          </a:p>
        </p:txBody>
      </p:sp>
      <p:sp>
        <p:nvSpPr>
          <p:cNvPr id="523" name="Google Shape;523;p11"/>
          <p:cNvSpPr txBox="1"/>
          <p:nvPr/>
        </p:nvSpPr>
        <p:spPr>
          <a:xfrm>
            <a:off x="84221" y="1367135"/>
            <a:ext cx="11140440" cy="2554505"/>
          </a:xfrm>
          <a:prstGeom prst="rect">
            <a:avLst/>
          </a:prstGeom>
          <a:noFill/>
          <a:ln>
            <a:noFill/>
          </a:ln>
        </p:spPr>
        <p:txBody>
          <a:bodyPr spcFirstLastPara="1" wrap="square" lIns="91425" tIns="45700" rIns="91425" bIns="45700" anchor="t" anchorCtr="0">
            <a:spAutoFit/>
          </a:bodyPr>
          <a:lstStyle/>
          <a:p>
            <a:pPr marL="742950" marR="0" lvl="1" indent="-285750" algn="just" rtl="0">
              <a:lnSpc>
                <a:spcPct val="100000"/>
              </a:lnSpc>
              <a:spcBef>
                <a:spcPts val="0"/>
              </a:spcBef>
              <a:spcAft>
                <a:spcPts val="0"/>
              </a:spcAft>
              <a:buClr>
                <a:srgbClr val="595959"/>
              </a:buClr>
              <a:buSzPts val="2400"/>
              <a:buFont typeface="Arial" panose="020B0604020202020204" pitchFamily="34" charset="0"/>
              <a:buChar char="•"/>
            </a:pPr>
            <a:r>
              <a:rPr lang="es-MX" sz="3200" dirty="0"/>
              <a:t>L</a:t>
            </a:r>
            <a:r>
              <a:rPr lang="es-MX" sz="3200" dirty="0">
                <a:solidFill>
                  <a:srgbClr val="000000"/>
                </a:solidFill>
                <a:latin typeface="Arial"/>
                <a:ea typeface="Arial"/>
                <a:cs typeface="Arial"/>
                <a:sym typeface="Arial"/>
              </a:rPr>
              <a:t>os ahorros anualizados serian de 722 USD tomando en consideración la comida de los días que tenía llegar a la casa y después esperar 4 horas para tener la siguiente clase y el transporte de los días que solo tenía que venir a esta clase.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12"/>
          <p:cNvSpPr/>
          <p:nvPr/>
        </p:nvSpPr>
        <p:spPr>
          <a:xfrm>
            <a:off x="0" y="0"/>
            <a:ext cx="3592286"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0" name="Google Shape;530;p12"/>
          <p:cNvSpPr/>
          <p:nvPr/>
        </p:nvSpPr>
        <p:spPr>
          <a:xfrm>
            <a:off x="578392" y="2057652"/>
            <a:ext cx="1044575" cy="1044575"/>
          </a:xfrm>
          <a:custGeom>
            <a:avLst/>
            <a:gdLst/>
            <a:ahLst/>
            <a:cxnLst/>
            <a:rect l="l" t="t" r="r" b="b"/>
            <a:pathLst>
              <a:path w="1044575" h="1044575" extrusionOk="0">
                <a:moveTo>
                  <a:pt x="522084" y="0"/>
                </a:moveTo>
                <a:lnTo>
                  <a:pt x="474563" y="2133"/>
                </a:lnTo>
                <a:lnTo>
                  <a:pt x="428238" y="8411"/>
                </a:lnTo>
                <a:lnTo>
                  <a:pt x="383293" y="18649"/>
                </a:lnTo>
                <a:lnTo>
                  <a:pt x="339911" y="32662"/>
                </a:lnTo>
                <a:lnTo>
                  <a:pt x="298278" y="50267"/>
                </a:lnTo>
                <a:lnTo>
                  <a:pt x="258577" y="71279"/>
                </a:lnTo>
                <a:lnTo>
                  <a:pt x="220993" y="95514"/>
                </a:lnTo>
                <a:lnTo>
                  <a:pt x="185711" y="122787"/>
                </a:lnTo>
                <a:lnTo>
                  <a:pt x="152914" y="152914"/>
                </a:lnTo>
                <a:lnTo>
                  <a:pt x="122787" y="185711"/>
                </a:lnTo>
                <a:lnTo>
                  <a:pt x="95514" y="220993"/>
                </a:lnTo>
                <a:lnTo>
                  <a:pt x="71279" y="258577"/>
                </a:lnTo>
                <a:lnTo>
                  <a:pt x="50267" y="298278"/>
                </a:lnTo>
                <a:lnTo>
                  <a:pt x="32662" y="339911"/>
                </a:lnTo>
                <a:lnTo>
                  <a:pt x="18649" y="383293"/>
                </a:lnTo>
                <a:lnTo>
                  <a:pt x="8411" y="428238"/>
                </a:lnTo>
                <a:lnTo>
                  <a:pt x="2133" y="474563"/>
                </a:lnTo>
                <a:lnTo>
                  <a:pt x="0" y="522084"/>
                </a:lnTo>
                <a:lnTo>
                  <a:pt x="2133" y="569604"/>
                </a:lnTo>
                <a:lnTo>
                  <a:pt x="8411" y="615929"/>
                </a:lnTo>
                <a:lnTo>
                  <a:pt x="18649" y="660874"/>
                </a:lnTo>
                <a:lnTo>
                  <a:pt x="32662" y="704255"/>
                </a:lnTo>
                <a:lnTo>
                  <a:pt x="50267" y="745887"/>
                </a:lnTo>
                <a:lnTo>
                  <a:pt x="71279" y="785587"/>
                </a:lnTo>
                <a:lnTo>
                  <a:pt x="95514" y="823170"/>
                </a:lnTo>
                <a:lnTo>
                  <a:pt x="122787" y="858451"/>
                </a:lnTo>
                <a:lnTo>
                  <a:pt x="152914" y="891247"/>
                </a:lnTo>
                <a:lnTo>
                  <a:pt x="185711" y="921374"/>
                </a:lnTo>
                <a:lnTo>
                  <a:pt x="220993" y="948646"/>
                </a:lnTo>
                <a:lnTo>
                  <a:pt x="258577" y="972879"/>
                </a:lnTo>
                <a:lnTo>
                  <a:pt x="298278" y="993890"/>
                </a:lnTo>
                <a:lnTo>
                  <a:pt x="339911" y="1011494"/>
                </a:lnTo>
                <a:lnTo>
                  <a:pt x="383293" y="1025507"/>
                </a:lnTo>
                <a:lnTo>
                  <a:pt x="428238" y="1035744"/>
                </a:lnTo>
                <a:lnTo>
                  <a:pt x="474563" y="1042022"/>
                </a:lnTo>
                <a:lnTo>
                  <a:pt x="522084" y="1044155"/>
                </a:lnTo>
                <a:lnTo>
                  <a:pt x="569604" y="1042022"/>
                </a:lnTo>
                <a:lnTo>
                  <a:pt x="615930" y="1035744"/>
                </a:lnTo>
                <a:lnTo>
                  <a:pt x="660875" y="1025507"/>
                </a:lnTo>
                <a:lnTo>
                  <a:pt x="704257" y="1011494"/>
                </a:lnTo>
                <a:lnTo>
                  <a:pt x="745890" y="993890"/>
                </a:lnTo>
                <a:lnTo>
                  <a:pt x="785590" y="972879"/>
                </a:lnTo>
                <a:lnTo>
                  <a:pt x="823174" y="948646"/>
                </a:lnTo>
                <a:lnTo>
                  <a:pt x="858457" y="921374"/>
                </a:lnTo>
                <a:lnTo>
                  <a:pt x="891254" y="891247"/>
                </a:lnTo>
                <a:lnTo>
                  <a:pt x="921381" y="858451"/>
                </a:lnTo>
                <a:lnTo>
                  <a:pt x="948654" y="823170"/>
                </a:lnTo>
                <a:lnTo>
                  <a:pt x="972889" y="785587"/>
                </a:lnTo>
                <a:lnTo>
                  <a:pt x="993901" y="745887"/>
                </a:lnTo>
                <a:lnTo>
                  <a:pt x="1011505" y="704255"/>
                </a:lnTo>
                <a:lnTo>
                  <a:pt x="1025519" y="660874"/>
                </a:lnTo>
                <a:lnTo>
                  <a:pt x="1035757" y="615929"/>
                </a:lnTo>
                <a:lnTo>
                  <a:pt x="1042035" y="569604"/>
                </a:lnTo>
                <a:lnTo>
                  <a:pt x="1044168" y="522084"/>
                </a:lnTo>
                <a:lnTo>
                  <a:pt x="1042035" y="474563"/>
                </a:lnTo>
                <a:lnTo>
                  <a:pt x="1035757" y="428238"/>
                </a:lnTo>
                <a:lnTo>
                  <a:pt x="1025519" y="383293"/>
                </a:lnTo>
                <a:lnTo>
                  <a:pt x="1011505" y="339911"/>
                </a:lnTo>
                <a:lnTo>
                  <a:pt x="993901" y="298278"/>
                </a:lnTo>
                <a:lnTo>
                  <a:pt x="972889" y="258577"/>
                </a:lnTo>
                <a:lnTo>
                  <a:pt x="948654" y="220993"/>
                </a:lnTo>
                <a:lnTo>
                  <a:pt x="921381" y="185711"/>
                </a:lnTo>
                <a:lnTo>
                  <a:pt x="891254" y="152914"/>
                </a:lnTo>
                <a:lnTo>
                  <a:pt x="858457" y="122787"/>
                </a:lnTo>
                <a:lnTo>
                  <a:pt x="823174" y="95514"/>
                </a:lnTo>
                <a:lnTo>
                  <a:pt x="785590" y="71279"/>
                </a:lnTo>
                <a:lnTo>
                  <a:pt x="745890" y="50267"/>
                </a:lnTo>
                <a:lnTo>
                  <a:pt x="704257" y="32662"/>
                </a:lnTo>
                <a:lnTo>
                  <a:pt x="660875" y="18649"/>
                </a:lnTo>
                <a:lnTo>
                  <a:pt x="615930" y="8411"/>
                </a:lnTo>
                <a:lnTo>
                  <a:pt x="569604" y="2133"/>
                </a:lnTo>
                <a:lnTo>
                  <a:pt x="522084" y="0"/>
                </a:lnTo>
                <a:close/>
              </a:path>
            </a:pathLst>
          </a:custGeom>
          <a:solidFill>
            <a:srgbClr val="005C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1" name="Google Shape;531;p12"/>
          <p:cNvSpPr txBox="1">
            <a:spLocks noGrp="1"/>
          </p:cNvSpPr>
          <p:nvPr>
            <p:ph type="title"/>
          </p:nvPr>
        </p:nvSpPr>
        <p:spPr>
          <a:xfrm>
            <a:off x="941734" y="2275114"/>
            <a:ext cx="3325466" cy="997068"/>
          </a:xfrm>
          <a:prstGeom prst="rect">
            <a:avLst/>
          </a:prstGeom>
          <a:noFill/>
          <a:ln>
            <a:noFill/>
          </a:ln>
        </p:spPr>
        <p:txBody>
          <a:bodyPr spcFirstLastPara="1" wrap="square" lIns="0" tIns="12050" rIns="0" bIns="0" anchor="ctr" anchorCtr="0">
            <a:spAutoFit/>
          </a:bodyPr>
          <a:lstStyle/>
          <a:p>
            <a:pPr marL="12700" marR="5080" lvl="0" indent="0" algn="l" rtl="0">
              <a:lnSpc>
                <a:spcPct val="100000"/>
              </a:lnSpc>
              <a:spcBef>
                <a:spcPts val="0"/>
              </a:spcBef>
              <a:spcAft>
                <a:spcPts val="0"/>
              </a:spcAft>
              <a:buClr>
                <a:srgbClr val="FFFFFF"/>
              </a:buClr>
              <a:buSzPts val="3200"/>
              <a:buFont typeface="Century Gothic"/>
              <a:buNone/>
            </a:pPr>
            <a:r>
              <a:rPr lang="es-ES" sz="3200" b="1" dirty="0">
                <a:solidFill>
                  <a:srgbClr val="FFFFFF"/>
                </a:solidFill>
                <a:latin typeface="Century Gothic"/>
                <a:ea typeface="Century Gothic"/>
                <a:cs typeface="Century Gothic"/>
                <a:sym typeface="Century Gothic"/>
              </a:rPr>
              <a:t>Lecciones</a:t>
            </a:r>
            <a:br>
              <a:rPr lang="es-ES" sz="3200" b="1" dirty="0">
                <a:solidFill>
                  <a:srgbClr val="FFFFFF"/>
                </a:solidFill>
                <a:latin typeface="Century Gothic"/>
                <a:ea typeface="Century Gothic"/>
                <a:cs typeface="Century Gothic"/>
                <a:sym typeface="Century Gothic"/>
              </a:rPr>
            </a:br>
            <a:r>
              <a:rPr lang="es-ES" sz="3200" b="1" dirty="0">
                <a:solidFill>
                  <a:srgbClr val="FFFFFF"/>
                </a:solidFill>
                <a:latin typeface="Century Gothic"/>
                <a:ea typeface="Century Gothic"/>
                <a:cs typeface="Century Gothic"/>
                <a:sym typeface="Century Gothic"/>
              </a:rPr>
              <a:t>Aprendidas</a:t>
            </a:r>
            <a:endParaRPr sz="3200" dirty="0">
              <a:latin typeface="Century Gothic"/>
              <a:ea typeface="Century Gothic"/>
              <a:cs typeface="Century Gothic"/>
              <a:sym typeface="Century Gothic"/>
            </a:endParaRPr>
          </a:p>
        </p:txBody>
      </p:sp>
      <p:sp>
        <p:nvSpPr>
          <p:cNvPr id="532" name="Google Shape;532;p12"/>
          <p:cNvSpPr txBox="1"/>
          <p:nvPr/>
        </p:nvSpPr>
        <p:spPr>
          <a:xfrm>
            <a:off x="4112577" y="536196"/>
            <a:ext cx="7266375" cy="4093388"/>
          </a:xfrm>
          <a:prstGeom prst="rect">
            <a:avLst/>
          </a:prstGeom>
          <a:noFill/>
          <a:ln>
            <a:noFill/>
          </a:ln>
        </p:spPr>
        <p:txBody>
          <a:bodyPr spcFirstLastPara="1" wrap="square" lIns="91425" tIns="45700" rIns="91425" bIns="45700" anchor="t" anchorCtr="0">
            <a:spAutoFit/>
          </a:bodyPr>
          <a:lstStyle/>
          <a:p>
            <a:pPr>
              <a:buFont typeface="+mj-lt"/>
              <a:buAutoNum type="arabicPeriod"/>
            </a:pPr>
            <a:r>
              <a:rPr lang="es-ES" sz="2000" dirty="0"/>
              <a:t>Trabajar en un caso real me permitió profundizar en el uso práctico de herramientas para resolver problemas, lo que enriqueció mi comprensión más allá de la teoría.</a:t>
            </a:r>
          </a:p>
          <a:p>
            <a:endParaRPr lang="es-ES" sz="2000" dirty="0"/>
          </a:p>
          <a:p>
            <a:r>
              <a:rPr lang="es-ES" sz="2000" dirty="0"/>
              <a:t>2. A pesar de tener poca experiencia previa en este tipo de proyectos, ahora me siento más preparada para aplicar estas herramientas.</a:t>
            </a:r>
          </a:p>
          <a:p>
            <a:endParaRPr lang="es-ES" sz="2000" dirty="0"/>
          </a:p>
          <a:p>
            <a:r>
              <a:rPr lang="es-ES" sz="2000" dirty="0"/>
              <a:t>3. Esta experiencia reforzó conocimientos que complementan mi formación como ingeniera industrial.</a:t>
            </a:r>
          </a:p>
          <a:p>
            <a:endParaRPr lang="es-ES" sz="2000" dirty="0"/>
          </a:p>
          <a:p>
            <a:r>
              <a:rPr lang="es-ES" sz="2000" dirty="0"/>
              <a:t>4. Realmente aprendí que dejar  las cosas para el último día y no preguntar dudas o pedir ayuda puede afectar mucho.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3"/>
          <p:cNvSpPr/>
          <p:nvPr/>
        </p:nvSpPr>
        <p:spPr>
          <a:xfrm>
            <a:off x="0" y="0"/>
            <a:ext cx="12192000"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39" name="Google Shape;539;p13"/>
          <p:cNvSpPr txBox="1">
            <a:spLocks noGrp="1"/>
          </p:cNvSpPr>
          <p:nvPr>
            <p:ph type="title"/>
          </p:nvPr>
        </p:nvSpPr>
        <p:spPr>
          <a:xfrm>
            <a:off x="1098927" y="392308"/>
            <a:ext cx="9994145" cy="61555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11111"/>
              <a:buFont typeface="Calibri"/>
              <a:buNone/>
            </a:pPr>
            <a:r>
              <a:rPr lang="es-ES" sz="3600" b="1" i="1" dirty="0">
                <a:solidFill>
                  <a:schemeClr val="lt1"/>
                </a:solidFill>
              </a:rPr>
              <a:t>Foto del Implementador</a:t>
            </a:r>
            <a:br>
              <a:rPr lang="es-ES" sz="3600" i="1" dirty="0">
                <a:solidFill>
                  <a:schemeClr val="lt1"/>
                </a:solidFill>
              </a:rPr>
            </a:br>
            <a:endParaRPr dirty="0"/>
          </a:p>
        </p:txBody>
      </p:sp>
      <p:sp>
        <p:nvSpPr>
          <p:cNvPr id="540" name="Google Shape;540;p13" descr="Ver las imágenes de origen"/>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 name="Imagen 2" descr="Mujer posando para una foto&#10;&#10;Descripción generada automáticamente con confianza media">
            <a:extLst>
              <a:ext uri="{FF2B5EF4-FFF2-40B4-BE49-F238E27FC236}">
                <a16:creationId xmlns:a16="http://schemas.microsoft.com/office/drawing/2014/main" id="{7566C1CF-35E0-9B36-B02F-A60217EAA4B7}"/>
              </a:ext>
            </a:extLst>
          </p:cNvPr>
          <p:cNvPicPr>
            <a:picLocks noChangeAspect="1"/>
          </p:cNvPicPr>
          <p:nvPr/>
        </p:nvPicPr>
        <p:blipFill>
          <a:blip r:embed="rId3"/>
          <a:srcRect t="23041" r="1137"/>
          <a:stretch/>
        </p:blipFill>
        <p:spPr>
          <a:xfrm>
            <a:off x="4189119" y="700084"/>
            <a:ext cx="3813760" cy="52778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0" y="0"/>
            <a:ext cx="3592286"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2"/>
          <p:cNvSpPr/>
          <p:nvPr/>
        </p:nvSpPr>
        <p:spPr>
          <a:xfrm>
            <a:off x="1359878" y="2045365"/>
            <a:ext cx="1044575" cy="1044575"/>
          </a:xfrm>
          <a:custGeom>
            <a:avLst/>
            <a:gdLst/>
            <a:ahLst/>
            <a:cxnLst/>
            <a:rect l="l" t="t" r="r" b="b"/>
            <a:pathLst>
              <a:path w="1044575" h="1044575" extrusionOk="0">
                <a:moveTo>
                  <a:pt x="522084" y="0"/>
                </a:moveTo>
                <a:lnTo>
                  <a:pt x="474563" y="2133"/>
                </a:lnTo>
                <a:lnTo>
                  <a:pt x="428238" y="8411"/>
                </a:lnTo>
                <a:lnTo>
                  <a:pt x="383293" y="18649"/>
                </a:lnTo>
                <a:lnTo>
                  <a:pt x="339911" y="32662"/>
                </a:lnTo>
                <a:lnTo>
                  <a:pt x="298278" y="50267"/>
                </a:lnTo>
                <a:lnTo>
                  <a:pt x="258577" y="71279"/>
                </a:lnTo>
                <a:lnTo>
                  <a:pt x="220993" y="95514"/>
                </a:lnTo>
                <a:lnTo>
                  <a:pt x="185711" y="122787"/>
                </a:lnTo>
                <a:lnTo>
                  <a:pt x="152914" y="152914"/>
                </a:lnTo>
                <a:lnTo>
                  <a:pt x="122787" y="185711"/>
                </a:lnTo>
                <a:lnTo>
                  <a:pt x="95514" y="220993"/>
                </a:lnTo>
                <a:lnTo>
                  <a:pt x="71279" y="258577"/>
                </a:lnTo>
                <a:lnTo>
                  <a:pt x="50267" y="298278"/>
                </a:lnTo>
                <a:lnTo>
                  <a:pt x="32662" y="339911"/>
                </a:lnTo>
                <a:lnTo>
                  <a:pt x="18649" y="383293"/>
                </a:lnTo>
                <a:lnTo>
                  <a:pt x="8411" y="428238"/>
                </a:lnTo>
                <a:lnTo>
                  <a:pt x="2133" y="474563"/>
                </a:lnTo>
                <a:lnTo>
                  <a:pt x="0" y="522084"/>
                </a:lnTo>
                <a:lnTo>
                  <a:pt x="2133" y="569604"/>
                </a:lnTo>
                <a:lnTo>
                  <a:pt x="8411" y="615929"/>
                </a:lnTo>
                <a:lnTo>
                  <a:pt x="18649" y="660874"/>
                </a:lnTo>
                <a:lnTo>
                  <a:pt x="32662" y="704255"/>
                </a:lnTo>
                <a:lnTo>
                  <a:pt x="50267" y="745887"/>
                </a:lnTo>
                <a:lnTo>
                  <a:pt x="71279" y="785587"/>
                </a:lnTo>
                <a:lnTo>
                  <a:pt x="95514" y="823170"/>
                </a:lnTo>
                <a:lnTo>
                  <a:pt x="122787" y="858451"/>
                </a:lnTo>
                <a:lnTo>
                  <a:pt x="152914" y="891247"/>
                </a:lnTo>
                <a:lnTo>
                  <a:pt x="185711" y="921374"/>
                </a:lnTo>
                <a:lnTo>
                  <a:pt x="220993" y="948646"/>
                </a:lnTo>
                <a:lnTo>
                  <a:pt x="258577" y="972879"/>
                </a:lnTo>
                <a:lnTo>
                  <a:pt x="298278" y="993890"/>
                </a:lnTo>
                <a:lnTo>
                  <a:pt x="339911" y="1011494"/>
                </a:lnTo>
                <a:lnTo>
                  <a:pt x="383293" y="1025507"/>
                </a:lnTo>
                <a:lnTo>
                  <a:pt x="428238" y="1035744"/>
                </a:lnTo>
                <a:lnTo>
                  <a:pt x="474563" y="1042022"/>
                </a:lnTo>
                <a:lnTo>
                  <a:pt x="522084" y="1044155"/>
                </a:lnTo>
                <a:lnTo>
                  <a:pt x="569604" y="1042022"/>
                </a:lnTo>
                <a:lnTo>
                  <a:pt x="615930" y="1035744"/>
                </a:lnTo>
                <a:lnTo>
                  <a:pt x="660875" y="1025507"/>
                </a:lnTo>
                <a:lnTo>
                  <a:pt x="704257" y="1011494"/>
                </a:lnTo>
                <a:lnTo>
                  <a:pt x="745890" y="993890"/>
                </a:lnTo>
                <a:lnTo>
                  <a:pt x="785590" y="972879"/>
                </a:lnTo>
                <a:lnTo>
                  <a:pt x="823174" y="948646"/>
                </a:lnTo>
                <a:lnTo>
                  <a:pt x="858457" y="921374"/>
                </a:lnTo>
                <a:lnTo>
                  <a:pt x="891254" y="891247"/>
                </a:lnTo>
                <a:lnTo>
                  <a:pt x="921381" y="858451"/>
                </a:lnTo>
                <a:lnTo>
                  <a:pt x="948654" y="823170"/>
                </a:lnTo>
                <a:lnTo>
                  <a:pt x="972889" y="785587"/>
                </a:lnTo>
                <a:lnTo>
                  <a:pt x="993901" y="745887"/>
                </a:lnTo>
                <a:lnTo>
                  <a:pt x="1011505" y="704255"/>
                </a:lnTo>
                <a:lnTo>
                  <a:pt x="1025519" y="660874"/>
                </a:lnTo>
                <a:lnTo>
                  <a:pt x="1035757" y="615929"/>
                </a:lnTo>
                <a:lnTo>
                  <a:pt x="1042035" y="569604"/>
                </a:lnTo>
                <a:lnTo>
                  <a:pt x="1044168" y="522084"/>
                </a:lnTo>
                <a:lnTo>
                  <a:pt x="1042035" y="474563"/>
                </a:lnTo>
                <a:lnTo>
                  <a:pt x="1035757" y="428238"/>
                </a:lnTo>
                <a:lnTo>
                  <a:pt x="1025519" y="383293"/>
                </a:lnTo>
                <a:lnTo>
                  <a:pt x="1011505" y="339911"/>
                </a:lnTo>
                <a:lnTo>
                  <a:pt x="993901" y="298278"/>
                </a:lnTo>
                <a:lnTo>
                  <a:pt x="972889" y="258577"/>
                </a:lnTo>
                <a:lnTo>
                  <a:pt x="948654" y="220993"/>
                </a:lnTo>
                <a:lnTo>
                  <a:pt x="921381" y="185711"/>
                </a:lnTo>
                <a:lnTo>
                  <a:pt x="891254" y="152914"/>
                </a:lnTo>
                <a:lnTo>
                  <a:pt x="858457" y="122787"/>
                </a:lnTo>
                <a:lnTo>
                  <a:pt x="823174" y="95514"/>
                </a:lnTo>
                <a:lnTo>
                  <a:pt x="785590" y="71279"/>
                </a:lnTo>
                <a:lnTo>
                  <a:pt x="745890" y="50267"/>
                </a:lnTo>
                <a:lnTo>
                  <a:pt x="704257" y="32662"/>
                </a:lnTo>
                <a:lnTo>
                  <a:pt x="660875" y="18649"/>
                </a:lnTo>
                <a:lnTo>
                  <a:pt x="615930" y="8411"/>
                </a:lnTo>
                <a:lnTo>
                  <a:pt x="569604" y="2133"/>
                </a:lnTo>
                <a:lnTo>
                  <a:pt x="522084" y="0"/>
                </a:lnTo>
                <a:close/>
              </a:path>
            </a:pathLst>
          </a:custGeom>
          <a:solidFill>
            <a:srgbClr val="005C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2"/>
          <p:cNvSpPr txBox="1">
            <a:spLocks noGrp="1"/>
          </p:cNvSpPr>
          <p:nvPr>
            <p:ph type="title"/>
          </p:nvPr>
        </p:nvSpPr>
        <p:spPr>
          <a:xfrm>
            <a:off x="133410" y="1699404"/>
            <a:ext cx="3325466" cy="1489495"/>
          </a:xfrm>
          <a:prstGeom prst="rect">
            <a:avLst/>
          </a:prstGeom>
          <a:noFill/>
          <a:ln>
            <a:noFill/>
          </a:ln>
        </p:spPr>
        <p:txBody>
          <a:bodyPr spcFirstLastPara="1" wrap="square" lIns="0" tIns="12050" rIns="0" bIns="0" anchor="ctr" anchorCtr="0">
            <a:spAutoFit/>
          </a:bodyPr>
          <a:lstStyle/>
          <a:p>
            <a:pPr marL="12700" marR="5080" lvl="0" indent="0" algn="ctr" rtl="0">
              <a:lnSpc>
                <a:spcPct val="100000"/>
              </a:lnSpc>
              <a:spcBef>
                <a:spcPts val="0"/>
              </a:spcBef>
              <a:spcAft>
                <a:spcPts val="0"/>
              </a:spcAft>
              <a:buClr>
                <a:srgbClr val="FFFFFF"/>
              </a:buClr>
              <a:buSzPts val="3200"/>
              <a:buFont typeface="Century Gothic"/>
              <a:buNone/>
            </a:pPr>
            <a:r>
              <a:rPr lang="es-ES" sz="3200" b="1" dirty="0">
                <a:solidFill>
                  <a:srgbClr val="FFFFFF"/>
                </a:solidFill>
                <a:latin typeface="Century Gothic"/>
                <a:ea typeface="Century Gothic"/>
                <a:cs typeface="Century Gothic"/>
                <a:sym typeface="Century Gothic"/>
              </a:rPr>
              <a:t>Desarrollo de habilidades tecnológicas</a:t>
            </a:r>
            <a:endParaRPr sz="3200" dirty="0">
              <a:latin typeface="Century Gothic"/>
              <a:ea typeface="Century Gothic"/>
              <a:cs typeface="Century Gothic"/>
              <a:sym typeface="Century Gothic"/>
            </a:endParaRPr>
          </a:p>
        </p:txBody>
      </p:sp>
      <p:sp>
        <p:nvSpPr>
          <p:cNvPr id="2" name="CuadroTexto 1">
            <a:extLst>
              <a:ext uri="{FF2B5EF4-FFF2-40B4-BE49-F238E27FC236}">
                <a16:creationId xmlns:a16="http://schemas.microsoft.com/office/drawing/2014/main" id="{B949F4AA-0989-82AB-2472-39E043148F53}"/>
              </a:ext>
            </a:extLst>
          </p:cNvPr>
          <p:cNvSpPr txBox="1"/>
          <p:nvPr/>
        </p:nvSpPr>
        <p:spPr>
          <a:xfrm>
            <a:off x="4916906" y="104274"/>
            <a:ext cx="5859069" cy="6463308"/>
          </a:xfrm>
          <a:prstGeom prst="rect">
            <a:avLst/>
          </a:prstGeom>
          <a:noFill/>
        </p:spPr>
        <p:txBody>
          <a:bodyPr wrap="square" rtlCol="0">
            <a:spAutoFit/>
          </a:bodyPr>
          <a:lstStyle/>
          <a:p>
            <a:pPr marL="285750" indent="-285750">
              <a:buFont typeface="Arial" panose="020B0604020202020204" pitchFamily="34" charset="0"/>
              <a:buChar char="•"/>
            </a:pPr>
            <a:r>
              <a:rPr lang="es-MX" sz="1800" b="1" dirty="0">
                <a:solidFill>
                  <a:schemeClr val="tx1"/>
                </a:solidFill>
              </a:rPr>
              <a:t>Nombre: Velázquez Mendoza Melanie Azucena</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Correo electrónico: l21140885@queteraro.tecnm.mx</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Institución: Instituto Tecnológico de Querétaro</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Profesor: Dr. Luis Alberto Ángeles</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Tipo de proyecto aplicado (real) o teórico: real</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Ahorros anualizados en USD: 722 USD</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Ciudad: Querétaro</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Fecha: 13 de Diciembre 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44;p4">
            <a:extLst>
              <a:ext uri="{FF2B5EF4-FFF2-40B4-BE49-F238E27FC236}">
                <a16:creationId xmlns:a16="http://schemas.microsoft.com/office/drawing/2014/main" id="{38627CB9-3257-EA0A-9104-A3124F268943}"/>
              </a:ext>
            </a:extLst>
          </p:cNvPr>
          <p:cNvSpPr/>
          <p:nvPr/>
        </p:nvSpPr>
        <p:spPr>
          <a:xfrm>
            <a:off x="1188809" y="297185"/>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4" name="Marcador de contenido 4">
            <a:extLst>
              <a:ext uri="{FF2B5EF4-FFF2-40B4-BE49-F238E27FC236}">
                <a16:creationId xmlns:a16="http://schemas.microsoft.com/office/drawing/2014/main" id="{C9CB4B3F-7AA8-4D27-FE0A-670E20862A65}"/>
              </a:ext>
            </a:extLst>
          </p:cNvPr>
          <p:cNvPicPr>
            <a:picLocks noGrp="1" noChangeAspect="1"/>
          </p:cNvPicPr>
          <p:nvPr>
            <p:ph idx="1"/>
          </p:nvPr>
        </p:nvPicPr>
        <p:blipFill>
          <a:blip r:embed="rId2"/>
          <a:stretch>
            <a:fillRect/>
          </a:stretch>
        </p:blipFill>
        <p:spPr>
          <a:xfrm>
            <a:off x="3467451" y="-508806"/>
            <a:ext cx="5095750" cy="6872092"/>
          </a:xfrm>
          <a:prstGeom prst="rect">
            <a:avLst/>
          </a:prstGeom>
        </p:spPr>
      </p:pic>
      <p:sp>
        <p:nvSpPr>
          <p:cNvPr id="7" name="Google Shape;145;p4">
            <a:extLst>
              <a:ext uri="{FF2B5EF4-FFF2-40B4-BE49-F238E27FC236}">
                <a16:creationId xmlns:a16="http://schemas.microsoft.com/office/drawing/2014/main" id="{B163FFF1-C159-B328-4532-680F38E39BDB}"/>
              </a:ext>
            </a:extLst>
          </p:cNvPr>
          <p:cNvSpPr txBox="1">
            <a:spLocks noGrp="1"/>
          </p:cNvSpPr>
          <p:nvPr>
            <p:ph type="title"/>
          </p:nvPr>
        </p:nvSpPr>
        <p:spPr>
          <a:xfrm>
            <a:off x="1582509" y="297185"/>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Lista de herramientas mínimas de entrega</a:t>
            </a:r>
            <a:endParaRPr sz="3200" dirty="0">
              <a:latin typeface="Century Gothic"/>
              <a:ea typeface="Century Gothic"/>
              <a:cs typeface="Century Gothic"/>
              <a:sym typeface="Century Gothic"/>
            </a:endParaRPr>
          </a:p>
        </p:txBody>
      </p:sp>
    </p:spTree>
    <p:extLst>
      <p:ext uri="{BB962C8B-B14F-4D97-AF65-F5344CB8AC3E}">
        <p14:creationId xmlns:p14="http://schemas.microsoft.com/office/powerpoint/2010/main" val="322077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pSp>
        <p:nvGrpSpPr>
          <p:cNvPr id="110" name="Google Shape;110;p3"/>
          <p:cNvGrpSpPr/>
          <p:nvPr/>
        </p:nvGrpSpPr>
        <p:grpSpPr>
          <a:xfrm>
            <a:off x="586956" y="119562"/>
            <a:ext cx="11268160" cy="6619133"/>
            <a:chOff x="-4078474" y="-5288260"/>
            <a:chExt cx="20107859" cy="16380811"/>
          </a:xfrm>
        </p:grpSpPr>
        <p:sp>
          <p:nvSpPr>
            <p:cNvPr id="111" name="Google Shape;111;p3"/>
            <p:cNvSpPr/>
            <p:nvPr/>
          </p:nvSpPr>
          <p:spPr>
            <a:xfrm>
              <a:off x="-147128" y="-5288260"/>
              <a:ext cx="10750550" cy="631318"/>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200" b="1" i="0" u="none" strike="noStrike" cap="none" dirty="0">
                  <a:solidFill>
                    <a:srgbClr val="666699"/>
                  </a:solidFill>
                  <a:latin typeface="Calibri"/>
                  <a:ea typeface="Calibri"/>
                  <a:cs typeface="Calibri"/>
                  <a:sym typeface="Calibri"/>
                </a:rPr>
                <a:t>TITULO PROYECTO: </a:t>
              </a:r>
              <a:r>
                <a:rPr lang="es-ES" sz="1200" b="1" dirty="0">
                  <a:solidFill>
                    <a:srgbClr val="666699"/>
                  </a:solidFill>
                  <a:latin typeface="Calibri"/>
                  <a:ea typeface="Calibri"/>
                  <a:cs typeface="Calibri"/>
                  <a:sym typeface="Calibri"/>
                </a:rPr>
                <a:t>Desarrollo de habilidades tecnológicas</a:t>
              </a:r>
              <a:endParaRPr dirty="0"/>
            </a:p>
            <a:p>
              <a:pPr marL="0" marR="0" lvl="0" indent="0" algn="l" rtl="0">
                <a:lnSpc>
                  <a:spcPct val="100000"/>
                </a:lnSpc>
                <a:spcBef>
                  <a:spcPts val="0"/>
                </a:spcBef>
                <a:spcAft>
                  <a:spcPts val="0"/>
                </a:spcAft>
                <a:buNone/>
              </a:pPr>
              <a:r>
                <a:rPr lang="es-ES" sz="1200" b="1" i="0" u="none" strike="noStrike" cap="none" dirty="0">
                  <a:solidFill>
                    <a:srgbClr val="666699"/>
                  </a:solidFill>
                  <a:latin typeface="Calibri"/>
                  <a:ea typeface="Calibri"/>
                  <a:cs typeface="Calibri"/>
                  <a:sym typeface="Calibri"/>
                </a:rPr>
                <a:t>Líder: Melanie Azucena Velázquez Mendoza</a:t>
              </a:r>
              <a:endParaRPr dirty="0"/>
            </a:p>
            <a:p>
              <a:pPr marL="0" marR="0" lvl="0" indent="0" algn="l" rtl="0">
                <a:lnSpc>
                  <a:spcPct val="100000"/>
                </a:lnSpc>
                <a:spcBef>
                  <a:spcPts val="0"/>
                </a:spcBef>
                <a:spcAft>
                  <a:spcPts val="0"/>
                </a:spcAft>
                <a:buNone/>
              </a:pPr>
              <a:r>
                <a:rPr lang="es-ES" sz="1200" b="1" i="0" u="none" strike="noStrike" cap="none" dirty="0">
                  <a:solidFill>
                    <a:srgbClr val="666699"/>
                  </a:solidFill>
                  <a:latin typeface="Calibri"/>
                  <a:ea typeface="Calibri"/>
                  <a:cs typeface="Calibri"/>
                  <a:sym typeface="Calibri"/>
                </a:rPr>
                <a:t>Coach: Dr. Luis Alberto Ángeles</a:t>
              </a:r>
              <a:endParaRPr dirty="0"/>
            </a:p>
            <a:p>
              <a:pPr marL="0" marR="0" lvl="0" indent="0" algn="l" rtl="0">
                <a:lnSpc>
                  <a:spcPct val="100000"/>
                </a:lnSpc>
                <a:spcBef>
                  <a:spcPts val="0"/>
                </a:spcBef>
                <a:spcAft>
                  <a:spcPts val="0"/>
                </a:spcAft>
                <a:buNone/>
              </a:pPr>
              <a:r>
                <a:rPr lang="es-ES" sz="1200" b="1" i="0" u="none" strike="noStrike" cap="none" dirty="0">
                  <a:solidFill>
                    <a:srgbClr val="666699"/>
                  </a:solidFill>
                  <a:latin typeface="Calibri"/>
                  <a:ea typeface="Calibri"/>
                  <a:cs typeface="Calibri"/>
                  <a:sym typeface="Calibri"/>
                </a:rPr>
                <a:t>Equipo:</a:t>
              </a:r>
              <a:endParaRPr dirty="0"/>
            </a:p>
            <a:p>
              <a:pPr marL="0" marR="0" lvl="0" indent="0" algn="l" rtl="0">
                <a:lnSpc>
                  <a:spcPct val="100000"/>
                </a:lnSpc>
                <a:spcBef>
                  <a:spcPts val="0"/>
                </a:spcBef>
                <a:spcAft>
                  <a:spcPts val="0"/>
                </a:spcAft>
                <a:buNone/>
              </a:pPr>
              <a:r>
                <a:rPr lang="es-ES" sz="1200" b="1" i="0" u="none" strike="noStrike" cap="none" dirty="0">
                  <a:solidFill>
                    <a:srgbClr val="666699"/>
                  </a:solidFill>
                  <a:latin typeface="Calibri"/>
                  <a:ea typeface="Calibri"/>
                  <a:cs typeface="Calibri"/>
                  <a:sym typeface="Calibri"/>
                </a:rPr>
                <a:t>Área: Ingeniería Industrial</a:t>
              </a:r>
              <a:endParaRPr sz="1200" b="1" i="0" u="none" strike="noStrike" cap="none" dirty="0">
                <a:solidFill>
                  <a:srgbClr val="666699"/>
                </a:solidFill>
                <a:latin typeface="Calibri"/>
                <a:ea typeface="Calibri"/>
                <a:cs typeface="Calibri"/>
                <a:sym typeface="Calibri"/>
              </a:endParaRPr>
            </a:p>
            <a:p>
              <a:pPr marL="0" marR="0" lvl="0" indent="0" algn="l" rtl="0">
                <a:lnSpc>
                  <a:spcPct val="100000"/>
                </a:lnSpc>
                <a:spcBef>
                  <a:spcPts val="0"/>
                </a:spcBef>
                <a:spcAft>
                  <a:spcPts val="0"/>
                </a:spcAft>
                <a:buNone/>
              </a:pPr>
              <a:endParaRPr sz="1200" b="1" i="0" u="none" strike="noStrike" cap="none" dirty="0">
                <a:solidFill>
                  <a:srgbClr val="666699"/>
                </a:solidFill>
                <a:latin typeface="Calibri"/>
                <a:ea typeface="Calibri"/>
                <a:cs typeface="Calibri"/>
                <a:sym typeface="Calibri"/>
              </a:endParaRPr>
            </a:p>
            <a:p>
              <a:pPr marL="0" marR="0" lvl="0" indent="0" algn="l" rtl="0">
                <a:lnSpc>
                  <a:spcPct val="100000"/>
                </a:lnSpc>
                <a:spcBef>
                  <a:spcPts val="0"/>
                </a:spcBef>
                <a:spcAft>
                  <a:spcPts val="0"/>
                </a:spcAft>
                <a:buNone/>
              </a:pPr>
              <a:endParaRPr sz="1200" b="1" i="0" u="none" strike="noStrike" cap="none" dirty="0">
                <a:solidFill>
                  <a:srgbClr val="666699"/>
                </a:solidFill>
                <a:latin typeface="Calibri"/>
                <a:ea typeface="Calibri"/>
                <a:cs typeface="Calibri"/>
                <a:sym typeface="Calibri"/>
              </a:endParaRPr>
            </a:p>
          </p:txBody>
        </p:sp>
        <p:grpSp>
          <p:nvGrpSpPr>
            <p:cNvPr id="112" name="Google Shape;112;p3"/>
            <p:cNvGrpSpPr/>
            <p:nvPr/>
          </p:nvGrpSpPr>
          <p:grpSpPr>
            <a:xfrm>
              <a:off x="-3835162" y="-2862786"/>
              <a:ext cx="9494035" cy="2934373"/>
              <a:chOff x="38040" y="1644798"/>
              <a:chExt cx="15877" cy="4429"/>
            </a:xfrm>
          </p:grpSpPr>
          <p:sp>
            <p:nvSpPr>
              <p:cNvPr id="113" name="Google Shape;113;p3"/>
              <p:cNvSpPr/>
              <p:nvPr/>
            </p:nvSpPr>
            <p:spPr>
              <a:xfrm>
                <a:off x="38040" y="1645358"/>
                <a:ext cx="15877" cy="3869"/>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050" b="0" i="0" u="none" strike="noStrike" cap="none" dirty="0">
                    <a:solidFill>
                      <a:srgbClr val="333333"/>
                    </a:solidFill>
                    <a:latin typeface="+mj-lt"/>
                    <a:ea typeface="Calibri"/>
                    <a:cs typeface="Calibri"/>
                    <a:sym typeface="Calibri"/>
                  </a:rPr>
                  <a:t>El 27 agosto de 2024, los alumnos  de Sistemas de manufactura comenzaron a presentar dificultades en el uso de nuevas plataformas para gestionar sus tareas. La mayoría de los estudiantes reportaron desacuerdo y confusiones con el uso de éstas. Sabemos que es un problema porque se recibieron numerosas solicitudes de ayuda y quejas por parte de los estudiantes, incluso algunos alumnos han reprobado algunas unidades, en mi caso la unidad 3.</a:t>
                </a:r>
                <a:endParaRPr lang="es-ES" sz="1100" dirty="0">
                  <a:latin typeface="+mj-lt"/>
                </a:endParaRPr>
              </a:p>
            </p:txBody>
          </p:sp>
          <p:sp>
            <p:nvSpPr>
              <p:cNvPr id="114" name="Google Shape;114;p3"/>
              <p:cNvSpPr/>
              <p:nvPr/>
            </p:nvSpPr>
            <p:spPr>
              <a:xfrm>
                <a:off x="38788" y="1644798"/>
                <a:ext cx="7596" cy="773"/>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a:solidFill>
                      <a:srgbClr val="666699"/>
                    </a:solidFill>
                    <a:latin typeface="Calibri"/>
                    <a:ea typeface="Calibri"/>
                    <a:cs typeface="Calibri"/>
                    <a:sym typeface="Calibri"/>
                  </a:rPr>
                  <a:t>1. ANTECEDENTES :</a:t>
                </a:r>
                <a:endParaRPr/>
              </a:p>
              <a:p>
                <a:pPr marL="0" marR="0" lvl="0" indent="0" algn="l" rtl="0">
                  <a:lnSpc>
                    <a:spcPct val="100000"/>
                  </a:lnSpc>
                  <a:spcBef>
                    <a:spcPts val="0"/>
                  </a:spcBef>
                  <a:spcAft>
                    <a:spcPts val="0"/>
                  </a:spcAft>
                  <a:buNone/>
                </a:pPr>
                <a:endParaRPr sz="1100" b="1" i="0" u="none" strike="noStrike" cap="none">
                  <a:solidFill>
                    <a:srgbClr val="666699"/>
                  </a:solidFill>
                  <a:latin typeface="Calibri"/>
                  <a:ea typeface="Calibri"/>
                  <a:cs typeface="Calibri"/>
                  <a:sym typeface="Calibri"/>
                </a:endParaRPr>
              </a:p>
            </p:txBody>
          </p:sp>
        </p:grpSp>
        <p:grpSp>
          <p:nvGrpSpPr>
            <p:cNvPr id="115" name="Google Shape;115;p3"/>
            <p:cNvGrpSpPr/>
            <p:nvPr/>
          </p:nvGrpSpPr>
          <p:grpSpPr>
            <a:xfrm>
              <a:off x="-3923224" y="195378"/>
              <a:ext cx="9492770" cy="3872906"/>
              <a:chOff x="47402" y="3773458"/>
              <a:chExt cx="15861" cy="5815"/>
            </a:xfrm>
          </p:grpSpPr>
          <p:sp>
            <p:nvSpPr>
              <p:cNvPr id="116" name="Google Shape;116;p3"/>
              <p:cNvSpPr/>
              <p:nvPr/>
            </p:nvSpPr>
            <p:spPr>
              <a:xfrm>
                <a:off x="47402" y="3773888"/>
                <a:ext cx="15861" cy="5385"/>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s-ES" sz="1000" b="0" i="0" u="none" strike="noStrike" cap="none" dirty="0">
                    <a:solidFill>
                      <a:schemeClr val="tx1"/>
                    </a:solidFill>
                    <a:latin typeface="+mj-lt"/>
                    <a:ea typeface="Calibri"/>
                    <a:cs typeface="Calibri"/>
                    <a:sym typeface="Calibri"/>
                  </a:rPr>
                  <a:t>Actualmente existen algunos cuellos de botella en actividades o pasos para el uso de nuevas plataformas, que en este caso lo son GitHub y VSC.</a:t>
                </a:r>
                <a:endParaRPr lang="es-ES" sz="1000" dirty="0">
                  <a:solidFill>
                    <a:schemeClr val="tx1"/>
                  </a:solidFill>
                  <a:latin typeface="+mj-lt"/>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Arial"/>
                  <a:buNone/>
                </a:pPr>
                <a:r>
                  <a:rPr lang="es-ES" sz="1000" b="0" i="0" u="none" strike="noStrike" cap="none" dirty="0">
                    <a:solidFill>
                      <a:schemeClr val="tx1"/>
                    </a:solidFill>
                    <a:latin typeface="+mj-lt"/>
                    <a:ea typeface="Calibri"/>
                    <a:cs typeface="Calibri"/>
                    <a:sym typeface="Calibri"/>
                  </a:rPr>
                  <a:t> </a:t>
                </a:r>
                <a:r>
                  <a:rPr lang="es-ES" sz="1000" dirty="0">
                    <a:solidFill>
                      <a:schemeClr val="tx1"/>
                    </a:solidFill>
                    <a:latin typeface="+mj-lt"/>
                    <a:ea typeface="Calibri"/>
                    <a:cs typeface="Calibri"/>
                    <a:sym typeface="Calibri"/>
                  </a:rPr>
                  <a:t>Los alumnos de sistemas de manufactura implementarán un software en el cual</a:t>
                </a:r>
                <a:r>
                  <a:rPr lang="es-ES" sz="1000" b="0" i="0" u="none" strike="noStrike" cap="none" dirty="0">
                    <a:solidFill>
                      <a:schemeClr val="tx1"/>
                    </a:solidFill>
                    <a:latin typeface="+mj-lt"/>
                    <a:ea typeface="Calibri"/>
                    <a:cs typeface="Calibri"/>
                    <a:sym typeface="Calibri"/>
                  </a:rPr>
                  <a:t> se </a:t>
                </a:r>
                <a:r>
                  <a:rPr lang="es-ES" sz="1000" dirty="0">
                    <a:solidFill>
                      <a:schemeClr val="tx1"/>
                    </a:solidFill>
                    <a:latin typeface="+mj-lt"/>
                    <a:ea typeface="Calibri"/>
                    <a:cs typeface="Calibri"/>
                    <a:sym typeface="Calibri"/>
                  </a:rPr>
                  <a:t>trabajará durante el semestre; en esta nueva herramienta subirán tareas, recibirán indicaciones del profesor y subirán avances del proyecto integrador.</a:t>
                </a:r>
                <a:r>
                  <a:rPr lang="es-ES" sz="1000" b="0" i="0" u="none" strike="noStrike" cap="none" dirty="0">
                    <a:solidFill>
                      <a:schemeClr val="tx1"/>
                    </a:solidFill>
                    <a:latin typeface="+mj-lt"/>
                    <a:ea typeface="Calibri"/>
                    <a:cs typeface="Calibri"/>
                    <a:sym typeface="Calibri"/>
                  </a:rPr>
                  <a:t> </a:t>
                </a:r>
                <a:r>
                  <a:rPr lang="es-ES" sz="1000" dirty="0">
                    <a:solidFill>
                      <a:schemeClr val="tx1"/>
                    </a:solidFill>
                    <a:latin typeface="+mj-lt"/>
                    <a:ea typeface="Calibri"/>
                    <a:cs typeface="Calibri"/>
                    <a:sym typeface="Calibri"/>
                  </a:rPr>
                  <a:t>S</a:t>
                </a:r>
                <a:r>
                  <a:rPr lang="es-ES" sz="1000" b="0" i="0" u="none" strike="noStrike" cap="none" dirty="0">
                    <a:solidFill>
                      <a:schemeClr val="tx1"/>
                    </a:solidFill>
                    <a:latin typeface="+mj-lt"/>
                    <a:ea typeface="Calibri"/>
                    <a:cs typeface="Calibri"/>
                    <a:sym typeface="Calibri"/>
                  </a:rPr>
                  <a:t>in embargo, comenzaron a detectar varios errore</a:t>
                </a:r>
                <a:r>
                  <a:rPr lang="es-ES" sz="1000" dirty="0">
                    <a:solidFill>
                      <a:schemeClr val="tx1"/>
                    </a:solidFill>
                    <a:latin typeface="+mj-lt"/>
                    <a:ea typeface="Calibri"/>
                    <a:cs typeface="Calibri"/>
                    <a:sym typeface="Calibri"/>
                  </a:rPr>
                  <a:t>s que tardan  días en solucionarse, presentan muchas confusiones y dudas, aunque tienen </a:t>
                </a:r>
                <a:r>
                  <a:rPr lang="es-ES" sz="1000" dirty="0" err="1">
                    <a:solidFill>
                      <a:schemeClr val="tx1"/>
                    </a:solidFill>
                    <a:latin typeface="+mj-lt"/>
                    <a:ea typeface="Calibri"/>
                    <a:cs typeface="Calibri"/>
                    <a:sym typeface="Calibri"/>
                  </a:rPr>
                  <a:t>SOP´s</a:t>
                </a:r>
                <a:r>
                  <a:rPr lang="es-ES" sz="1000" dirty="0">
                    <a:solidFill>
                      <a:schemeClr val="tx1"/>
                    </a:solidFill>
                    <a:latin typeface="+mj-lt"/>
                    <a:ea typeface="Calibri"/>
                    <a:cs typeface="Calibri"/>
                    <a:sym typeface="Calibri"/>
                  </a:rPr>
                  <a:t>  en donde se explican las indicaciones  los alumnos tienen siguen con diversas dificultades.</a:t>
                </a:r>
                <a:endParaRPr lang="es-ES" sz="1000" b="0" i="0" u="none" strike="noStrike" cap="none" dirty="0">
                  <a:solidFill>
                    <a:schemeClr val="tx1"/>
                  </a:solidFill>
                  <a:latin typeface="+mj-lt"/>
                  <a:ea typeface="Calibri"/>
                  <a:cs typeface="Calibri"/>
                  <a:sym typeface="Calibri"/>
                </a:endParaRPr>
              </a:p>
              <a:p>
                <a:pPr marL="0" marR="0" lvl="0" indent="0" algn="l" rtl="0">
                  <a:lnSpc>
                    <a:spcPct val="100000"/>
                  </a:lnSpc>
                  <a:spcBef>
                    <a:spcPts val="0"/>
                  </a:spcBef>
                  <a:spcAft>
                    <a:spcPts val="0"/>
                  </a:spcAft>
                  <a:buNone/>
                </a:pPr>
                <a:endParaRPr lang="es-MX" sz="1000" dirty="0">
                  <a:latin typeface="+mj-lt"/>
                </a:endParaRPr>
              </a:p>
            </p:txBody>
          </p:sp>
          <p:sp>
            <p:nvSpPr>
              <p:cNvPr id="117" name="Google Shape;117;p3"/>
              <p:cNvSpPr/>
              <p:nvPr/>
            </p:nvSpPr>
            <p:spPr>
              <a:xfrm>
                <a:off x="48113" y="3773458"/>
                <a:ext cx="7574" cy="874"/>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a:solidFill>
                      <a:srgbClr val="666699"/>
                    </a:solidFill>
                    <a:latin typeface="Calibri"/>
                    <a:ea typeface="Calibri"/>
                    <a:cs typeface="Calibri"/>
                    <a:sym typeface="Calibri"/>
                  </a:rPr>
                  <a:t>2. SITUACIÓN ACTUAL :</a:t>
                </a:r>
                <a:endParaRPr/>
              </a:p>
              <a:p>
                <a:pPr marL="0" marR="0" lvl="0" indent="0" algn="l" rtl="0">
                  <a:lnSpc>
                    <a:spcPct val="100000"/>
                  </a:lnSpc>
                  <a:spcBef>
                    <a:spcPts val="0"/>
                  </a:spcBef>
                  <a:spcAft>
                    <a:spcPts val="0"/>
                  </a:spcAft>
                  <a:buNone/>
                </a:pPr>
                <a:endParaRPr sz="1100" b="1" i="0" u="none" strike="noStrike" cap="none">
                  <a:solidFill>
                    <a:srgbClr val="666699"/>
                  </a:solidFill>
                  <a:latin typeface="Calibri"/>
                  <a:ea typeface="Calibri"/>
                  <a:cs typeface="Calibri"/>
                  <a:sym typeface="Calibri"/>
                </a:endParaRPr>
              </a:p>
            </p:txBody>
          </p:sp>
        </p:grpSp>
        <p:grpSp>
          <p:nvGrpSpPr>
            <p:cNvPr id="118" name="Google Shape;118;p3"/>
            <p:cNvGrpSpPr/>
            <p:nvPr/>
          </p:nvGrpSpPr>
          <p:grpSpPr>
            <a:xfrm>
              <a:off x="5935266" y="-1576010"/>
              <a:ext cx="10056019" cy="4018681"/>
              <a:chOff x="9772650" y="1618209"/>
              <a:chExt cx="16228" cy="6044"/>
            </a:xfrm>
          </p:grpSpPr>
          <p:sp>
            <p:nvSpPr>
              <p:cNvPr id="119" name="Google Shape;119;p3"/>
              <p:cNvSpPr/>
              <p:nvPr/>
            </p:nvSpPr>
            <p:spPr>
              <a:xfrm>
                <a:off x="9772650" y="1618859"/>
                <a:ext cx="16228" cy="5394"/>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algn="just" rtl="0">
                  <a:defRPr sz="1000"/>
                </a:pPr>
                <a:r>
                  <a:rPr lang="es-ES_tradnl" sz="1000" i="0" u="none" strike="noStrike" baseline="0" dirty="0">
                    <a:solidFill>
                      <a:srgbClr val="333333"/>
                    </a:solidFill>
                    <a:latin typeface="Arial" panose="020B0604020202020204" pitchFamily="34" charset="0"/>
                    <a:cs typeface="Arial" panose="020B0604020202020204" pitchFamily="34" charset="0"/>
                  </a:rPr>
                  <a:t>Las mejoras fueron propuestas por alumnos que presentaban problemas similares: </a:t>
                </a:r>
              </a:p>
              <a:p>
                <a:pPr algn="just" rtl="0">
                  <a:defRPr sz="1000"/>
                </a:pPr>
                <a:r>
                  <a:rPr lang="es-ES_tradnl" sz="1000" i="0" u="none" strike="noStrike" baseline="0" dirty="0">
                    <a:solidFill>
                      <a:srgbClr val="333333"/>
                    </a:solidFill>
                    <a:latin typeface="Arial" panose="020B0604020202020204" pitchFamily="34" charset="0"/>
                    <a:cs typeface="Arial" panose="020B0604020202020204" pitchFamily="34" charset="0"/>
                  </a:rPr>
                  <a:t>1) Seguir los </a:t>
                </a:r>
                <a:r>
                  <a:rPr lang="es-ES_tradnl" sz="1000" i="0" u="none" strike="noStrike" baseline="0" dirty="0" err="1">
                    <a:solidFill>
                      <a:srgbClr val="333333"/>
                    </a:solidFill>
                    <a:latin typeface="Arial" panose="020B0604020202020204" pitchFamily="34" charset="0"/>
                    <a:cs typeface="Arial" panose="020B0604020202020204" pitchFamily="34" charset="0"/>
                  </a:rPr>
                  <a:t>SOP´s</a:t>
                </a:r>
                <a:r>
                  <a:rPr lang="es-ES_tradnl" sz="1000" i="0" u="none" strike="noStrike" baseline="0" dirty="0">
                    <a:solidFill>
                      <a:srgbClr val="333333"/>
                    </a:solidFill>
                    <a:latin typeface="Arial" panose="020B0604020202020204" pitchFamily="34" charset="0"/>
                    <a:cs typeface="Arial" panose="020B0604020202020204" pitchFamily="34" charset="0"/>
                  </a:rPr>
                  <a:t> detalladamente</a:t>
                </a:r>
              </a:p>
              <a:p>
                <a:pPr algn="just" rtl="0">
                  <a:defRPr sz="1000"/>
                </a:pPr>
                <a:r>
                  <a:rPr lang="es-ES_tradnl" sz="1000" i="0" u="none" strike="noStrike" baseline="0" dirty="0">
                    <a:solidFill>
                      <a:srgbClr val="333333"/>
                    </a:solidFill>
                    <a:latin typeface="Arial" panose="020B0604020202020204" pitchFamily="34" charset="0"/>
                    <a:cs typeface="Arial" panose="020B0604020202020204" pitchFamily="34" charset="0"/>
                  </a:rPr>
                  <a:t>2) Revisar que los códigos estén bien escritos.</a:t>
                </a:r>
              </a:p>
              <a:p>
                <a:pPr algn="just" rtl="0">
                  <a:defRPr sz="1000"/>
                </a:pPr>
                <a:r>
                  <a:rPr lang="es-ES_tradnl" sz="1000" i="0" u="none" strike="noStrike" baseline="0" dirty="0">
                    <a:solidFill>
                      <a:srgbClr val="333333"/>
                    </a:solidFill>
                    <a:latin typeface="Arial" panose="020B0604020202020204" pitchFamily="34" charset="0"/>
                    <a:cs typeface="Arial" panose="020B0604020202020204" pitchFamily="34" charset="0"/>
                  </a:rPr>
                  <a:t>3) Preguntar dudas al profesor.</a:t>
                </a:r>
              </a:p>
              <a:p>
                <a:pPr algn="just" rtl="0">
                  <a:defRPr sz="1000"/>
                </a:pPr>
                <a:r>
                  <a:rPr lang="es-ES_tradnl" sz="1000" i="0" u="none" strike="noStrike" baseline="0" dirty="0">
                    <a:solidFill>
                      <a:srgbClr val="333333"/>
                    </a:solidFill>
                    <a:latin typeface="Arial" panose="020B0604020202020204" pitchFamily="34" charset="0"/>
                    <a:cs typeface="Arial" panose="020B0604020202020204" pitchFamily="34" charset="0"/>
                  </a:rPr>
                  <a:t>4) No dejar todo para última hora.</a:t>
                </a:r>
              </a:p>
              <a:p>
                <a:pPr algn="just" rtl="0">
                  <a:defRPr sz="1000"/>
                </a:pPr>
                <a:r>
                  <a:rPr lang="es-ES_tradnl" sz="1000" i="0" u="none" strike="noStrike" baseline="0" dirty="0">
                    <a:solidFill>
                      <a:srgbClr val="333333"/>
                    </a:solidFill>
                    <a:latin typeface="Arial" panose="020B0604020202020204" pitchFamily="34" charset="0"/>
                    <a:cs typeface="Arial" panose="020B0604020202020204" pitchFamily="34" charset="0"/>
                  </a:rPr>
                  <a:t>5) Preguntar a los compañeros.</a:t>
                </a:r>
              </a:p>
              <a:p>
                <a:pPr marL="0" marR="0" lvl="0" indent="0" algn="l" rtl="0">
                  <a:lnSpc>
                    <a:spcPct val="100000"/>
                  </a:lnSpc>
                  <a:spcBef>
                    <a:spcPts val="0"/>
                  </a:spcBef>
                  <a:spcAft>
                    <a:spcPts val="0"/>
                  </a:spcAft>
                  <a:buNone/>
                </a:pPr>
                <a:endParaRPr sz="1000" b="0" i="0" u="none" strike="noStrike" cap="none" dirty="0">
                  <a:solidFill>
                    <a:srgbClr val="333333"/>
                  </a:solidFill>
                  <a:latin typeface="Calibri"/>
                  <a:ea typeface="Calibri"/>
                  <a:cs typeface="Calibri"/>
                  <a:sym typeface="Calibri"/>
                </a:endParaRPr>
              </a:p>
            </p:txBody>
          </p:sp>
          <p:sp>
            <p:nvSpPr>
              <p:cNvPr id="120" name="Google Shape;120;p3"/>
              <p:cNvSpPr/>
              <p:nvPr/>
            </p:nvSpPr>
            <p:spPr>
              <a:xfrm>
                <a:off x="9773350" y="1618209"/>
                <a:ext cx="7637" cy="770"/>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a:solidFill>
                      <a:srgbClr val="666699"/>
                    </a:solidFill>
                    <a:latin typeface="Calibri"/>
                    <a:ea typeface="Calibri"/>
                    <a:cs typeface="Calibri"/>
                    <a:sym typeface="Calibri"/>
                  </a:rPr>
                  <a:t>5. MEJORA PROPUESTA :</a:t>
                </a:r>
                <a:endParaRPr/>
              </a:p>
              <a:p>
                <a:pPr marL="0" marR="0" lvl="0" indent="0" algn="l" rtl="0">
                  <a:lnSpc>
                    <a:spcPct val="100000"/>
                  </a:lnSpc>
                  <a:spcBef>
                    <a:spcPts val="0"/>
                  </a:spcBef>
                  <a:spcAft>
                    <a:spcPts val="0"/>
                  </a:spcAft>
                  <a:buNone/>
                </a:pPr>
                <a:endParaRPr sz="1100" b="1" i="0" u="none" strike="noStrike" cap="none">
                  <a:solidFill>
                    <a:srgbClr val="666699"/>
                  </a:solidFill>
                  <a:latin typeface="Calibri"/>
                  <a:ea typeface="Calibri"/>
                  <a:cs typeface="Calibri"/>
                  <a:sym typeface="Calibri"/>
                </a:endParaRPr>
              </a:p>
            </p:txBody>
          </p:sp>
        </p:grpSp>
        <p:grpSp>
          <p:nvGrpSpPr>
            <p:cNvPr id="121" name="Google Shape;121;p3"/>
            <p:cNvGrpSpPr/>
            <p:nvPr/>
          </p:nvGrpSpPr>
          <p:grpSpPr>
            <a:xfrm>
              <a:off x="5963841" y="2313515"/>
              <a:ext cx="10056019" cy="3848101"/>
              <a:chOff x="9801225" y="5342731"/>
              <a:chExt cx="16228" cy="5782"/>
            </a:xfrm>
          </p:grpSpPr>
          <p:sp>
            <p:nvSpPr>
              <p:cNvPr id="122" name="Google Shape;122;p3"/>
              <p:cNvSpPr/>
              <p:nvPr/>
            </p:nvSpPr>
            <p:spPr>
              <a:xfrm>
                <a:off x="9801225" y="5343118"/>
                <a:ext cx="16228" cy="5395"/>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dirty="0">
                  <a:solidFill>
                    <a:srgbClr val="333333"/>
                  </a:solidFill>
                  <a:latin typeface="Calibri"/>
                  <a:ea typeface="Calibri"/>
                  <a:cs typeface="Calibri"/>
                  <a:sym typeface="Calibri"/>
                </a:endParaRPr>
              </a:p>
            </p:txBody>
          </p:sp>
          <p:sp>
            <p:nvSpPr>
              <p:cNvPr id="123" name="Google Shape;123;p3"/>
              <p:cNvSpPr/>
              <p:nvPr/>
            </p:nvSpPr>
            <p:spPr>
              <a:xfrm>
                <a:off x="9801925" y="5342731"/>
                <a:ext cx="9435" cy="597"/>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a:solidFill>
                      <a:srgbClr val="666699"/>
                    </a:solidFill>
                    <a:latin typeface="Calibri"/>
                    <a:ea typeface="Calibri"/>
                    <a:cs typeface="Calibri"/>
                    <a:sym typeface="Calibri"/>
                  </a:rPr>
                  <a:t>6. PLAN (BENEFICIOS ESPERADOS Y RECURSOS) :</a:t>
                </a:r>
                <a:endParaRPr/>
              </a:p>
              <a:p>
                <a:pPr marL="0" marR="0" lvl="0" indent="0" algn="l" rtl="0">
                  <a:lnSpc>
                    <a:spcPct val="100000"/>
                  </a:lnSpc>
                  <a:spcBef>
                    <a:spcPts val="0"/>
                  </a:spcBef>
                  <a:spcAft>
                    <a:spcPts val="0"/>
                  </a:spcAft>
                  <a:buNone/>
                </a:pPr>
                <a:endParaRPr sz="1100" b="1" i="0" u="none" strike="noStrike" cap="none">
                  <a:solidFill>
                    <a:srgbClr val="666699"/>
                  </a:solidFill>
                  <a:latin typeface="Calibri"/>
                  <a:ea typeface="Calibri"/>
                  <a:cs typeface="Calibri"/>
                  <a:sym typeface="Calibri"/>
                </a:endParaRPr>
              </a:p>
            </p:txBody>
          </p:sp>
        </p:grpSp>
        <p:grpSp>
          <p:nvGrpSpPr>
            <p:cNvPr id="124" name="Google Shape;124;p3"/>
            <p:cNvGrpSpPr/>
            <p:nvPr/>
          </p:nvGrpSpPr>
          <p:grpSpPr>
            <a:xfrm>
              <a:off x="5973366" y="5820351"/>
              <a:ext cx="10056019" cy="4039244"/>
              <a:chOff x="9810750" y="9041318"/>
              <a:chExt cx="16228" cy="6086"/>
            </a:xfrm>
          </p:grpSpPr>
          <p:sp>
            <p:nvSpPr>
              <p:cNvPr id="125" name="Google Shape;125;p3"/>
              <p:cNvSpPr/>
              <p:nvPr/>
            </p:nvSpPr>
            <p:spPr>
              <a:xfrm>
                <a:off x="9810750" y="9042009"/>
                <a:ext cx="16228" cy="5395"/>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8333"/>
                  </a:lnSpc>
                  <a:spcBef>
                    <a:spcPts val="0"/>
                  </a:spcBef>
                  <a:spcAft>
                    <a:spcPts val="0"/>
                  </a:spcAft>
                  <a:buNone/>
                </a:pPr>
                <a:endParaRPr sz="1200" b="0" i="0" u="none" strike="noStrike" cap="none" dirty="0">
                  <a:solidFill>
                    <a:srgbClr val="333333"/>
                  </a:solidFill>
                  <a:latin typeface="Calibri"/>
                  <a:ea typeface="Calibri"/>
                  <a:cs typeface="Calibri"/>
                  <a:sym typeface="Calibri"/>
                </a:endParaRPr>
              </a:p>
              <a:p>
                <a:pPr marL="0" marR="0" lvl="0" indent="0" algn="l" rtl="0">
                  <a:lnSpc>
                    <a:spcPct val="100000"/>
                  </a:lnSpc>
                  <a:spcBef>
                    <a:spcPts val="0"/>
                  </a:spcBef>
                  <a:spcAft>
                    <a:spcPts val="0"/>
                  </a:spcAft>
                  <a:buNone/>
                </a:pPr>
                <a:endParaRPr sz="1200" b="0" i="0" u="none" strike="noStrike" cap="none" dirty="0">
                  <a:solidFill>
                    <a:srgbClr val="333333"/>
                  </a:solidFill>
                  <a:latin typeface="Calibri"/>
                  <a:ea typeface="Calibri"/>
                  <a:cs typeface="Calibri"/>
                  <a:sym typeface="Calibri"/>
                </a:endParaRPr>
              </a:p>
            </p:txBody>
          </p:sp>
          <p:sp>
            <p:nvSpPr>
              <p:cNvPr id="126" name="Google Shape;126;p3"/>
              <p:cNvSpPr/>
              <p:nvPr/>
            </p:nvSpPr>
            <p:spPr>
              <a:xfrm>
                <a:off x="9811450" y="9041318"/>
                <a:ext cx="7637" cy="811"/>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9090"/>
                  </a:lnSpc>
                  <a:spcBef>
                    <a:spcPts val="0"/>
                  </a:spcBef>
                  <a:spcAft>
                    <a:spcPts val="0"/>
                  </a:spcAft>
                  <a:buNone/>
                </a:pPr>
                <a:r>
                  <a:rPr lang="es-ES" sz="1100" b="1" i="0" u="none" strike="noStrike" cap="none" dirty="0">
                    <a:solidFill>
                      <a:srgbClr val="666699"/>
                    </a:solidFill>
                    <a:latin typeface="Calibri"/>
                    <a:ea typeface="Calibri"/>
                    <a:cs typeface="Calibri"/>
                    <a:sym typeface="Calibri"/>
                  </a:rPr>
                  <a:t>7. SEGUIMIENTO (CONTROL) :</a:t>
                </a:r>
                <a:endParaRPr dirty="0"/>
              </a:p>
              <a:p>
                <a:pPr marL="0" marR="0" lvl="0" indent="0" algn="l" rtl="0">
                  <a:lnSpc>
                    <a:spcPct val="109090"/>
                  </a:lnSpc>
                  <a:spcBef>
                    <a:spcPts val="0"/>
                  </a:spcBef>
                  <a:spcAft>
                    <a:spcPts val="0"/>
                  </a:spcAft>
                  <a:buNone/>
                </a:pPr>
                <a:endParaRPr sz="1100" b="1" i="0" u="none" strike="noStrike" cap="none" dirty="0">
                  <a:solidFill>
                    <a:srgbClr val="666699"/>
                  </a:solidFill>
                  <a:latin typeface="Calibri"/>
                  <a:ea typeface="Calibri"/>
                  <a:cs typeface="Calibri"/>
                  <a:sym typeface="Calibri"/>
                </a:endParaRPr>
              </a:p>
            </p:txBody>
          </p:sp>
        </p:grpSp>
        <p:grpSp>
          <p:nvGrpSpPr>
            <p:cNvPr id="127" name="Google Shape;127;p3"/>
            <p:cNvGrpSpPr/>
            <p:nvPr/>
          </p:nvGrpSpPr>
          <p:grpSpPr>
            <a:xfrm>
              <a:off x="-3990430" y="3912422"/>
              <a:ext cx="9649067" cy="2003179"/>
              <a:chOff x="-256" y="5934806"/>
              <a:chExt cx="16140" cy="3023"/>
            </a:xfrm>
          </p:grpSpPr>
          <p:sp>
            <p:nvSpPr>
              <p:cNvPr id="128" name="Google Shape;128;p3"/>
              <p:cNvSpPr/>
              <p:nvPr/>
            </p:nvSpPr>
            <p:spPr>
              <a:xfrm>
                <a:off x="-256" y="5935556"/>
                <a:ext cx="16140" cy="2273"/>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marL="285750" indent="-285750" algn="l" rtl="0" eaLnBrk="1" fontAlgn="b" latinLnBrk="0" hangingPunct="1">
                  <a:spcBef>
                    <a:spcPts val="0"/>
                  </a:spcBef>
                  <a:spcAft>
                    <a:spcPts val="0"/>
                  </a:spcAft>
                  <a:buClrTx/>
                  <a:buSzPts val="1800"/>
                  <a:buFont typeface="Arial" panose="020B0604020202020204" pitchFamily="34" charset="0"/>
                  <a:buChar char="•"/>
                </a:pPr>
                <a:r>
                  <a:rPr lang="es-MX" sz="1000" b="0" i="0" u="none" strike="noStrike" dirty="0">
                    <a:effectLst/>
                    <a:latin typeface="Arial" panose="020B0604020202020204" pitchFamily="34" charset="0"/>
                  </a:rPr>
                  <a:t>Objetivo: Desarrollar habilidades acerca de herramientas de sistemas de manufactura para la solución de problemas aplicada en distintas áreas.</a:t>
                </a:r>
              </a:p>
              <a:p>
                <a:pPr marL="285750" indent="-285750" algn="l" rtl="0" eaLnBrk="1" fontAlgn="b" latinLnBrk="0" hangingPunct="1">
                  <a:spcBef>
                    <a:spcPts val="0"/>
                  </a:spcBef>
                  <a:spcAft>
                    <a:spcPts val="0"/>
                  </a:spcAft>
                  <a:buClrTx/>
                  <a:buSzPts val="1800"/>
                  <a:buFont typeface="Arial" panose="020B0604020202020204" pitchFamily="34" charset="0"/>
                  <a:buChar char="•"/>
                </a:pPr>
                <a:r>
                  <a:rPr lang="es-MX" sz="1000" b="0" i="0" u="none" strike="noStrike" dirty="0">
                    <a:effectLst/>
                    <a:latin typeface="Arial" panose="020B0604020202020204" pitchFamily="34" charset="0"/>
                  </a:rPr>
                  <a:t>Meta: Lograr 100% de cumplimiento de avances y tener 0% de errores.</a:t>
                </a:r>
              </a:p>
              <a:p>
                <a:pPr marL="0" marR="0" lvl="0" indent="0" algn="l" rtl="0">
                  <a:lnSpc>
                    <a:spcPct val="100000"/>
                  </a:lnSpc>
                  <a:spcBef>
                    <a:spcPts val="0"/>
                  </a:spcBef>
                  <a:spcAft>
                    <a:spcPts val="0"/>
                  </a:spcAft>
                  <a:buNone/>
                </a:pPr>
                <a:endParaRPr sz="1200" b="0" i="0" u="none" strike="noStrike" cap="none" dirty="0">
                  <a:solidFill>
                    <a:srgbClr val="333333"/>
                  </a:solidFill>
                  <a:latin typeface="Calibri"/>
                  <a:ea typeface="Calibri"/>
                  <a:cs typeface="Calibri"/>
                  <a:sym typeface="Calibri"/>
                </a:endParaRPr>
              </a:p>
            </p:txBody>
          </p:sp>
          <p:sp>
            <p:nvSpPr>
              <p:cNvPr id="129" name="Google Shape;129;p3"/>
              <p:cNvSpPr/>
              <p:nvPr/>
            </p:nvSpPr>
            <p:spPr>
              <a:xfrm>
                <a:off x="496" y="5934806"/>
                <a:ext cx="7598" cy="929"/>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000" b="1" i="0" u="none" strike="noStrike" cap="none" dirty="0">
                    <a:solidFill>
                      <a:srgbClr val="666699"/>
                    </a:solidFill>
                    <a:latin typeface="+mj-lt"/>
                    <a:ea typeface="Calibri"/>
                    <a:cs typeface="Calibri"/>
                    <a:sym typeface="Calibri"/>
                  </a:rPr>
                  <a:t>3. METAS Y OBJETIVOS (Y) :</a:t>
                </a:r>
                <a:endParaRPr sz="1100" dirty="0">
                  <a:latin typeface="+mj-lt"/>
                </a:endParaRPr>
              </a:p>
            </p:txBody>
          </p:sp>
        </p:grpSp>
        <p:grpSp>
          <p:nvGrpSpPr>
            <p:cNvPr id="130" name="Google Shape;130;p3"/>
            <p:cNvGrpSpPr/>
            <p:nvPr/>
          </p:nvGrpSpPr>
          <p:grpSpPr>
            <a:xfrm>
              <a:off x="-4078474" y="5852872"/>
              <a:ext cx="9834994" cy="5239679"/>
              <a:chOff x="37633" y="8248814"/>
              <a:chExt cx="16451" cy="7879"/>
            </a:xfrm>
          </p:grpSpPr>
          <p:sp>
            <p:nvSpPr>
              <p:cNvPr id="131" name="Google Shape;131;p3"/>
              <p:cNvSpPr/>
              <p:nvPr/>
            </p:nvSpPr>
            <p:spPr>
              <a:xfrm>
                <a:off x="37633" y="8249421"/>
                <a:ext cx="16451" cy="7272"/>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s-ES" sz="1000" dirty="0">
                    <a:solidFill>
                      <a:srgbClr val="000000"/>
                    </a:solidFill>
                    <a:latin typeface="Arial"/>
                    <a:ea typeface="Calibri"/>
                    <a:cs typeface="Arial"/>
                    <a:sym typeface="Arial"/>
                  </a:rPr>
                  <a:t>Se implementaron tres herramientas para detectar cuáles eras principales, los cuales indican que dos factores causan el 80% de los retrasos y errores que son la falta de habilidad y no seguir los </a:t>
                </a:r>
                <a:r>
                  <a:rPr lang="es-ES" sz="1000" dirty="0" err="1">
                    <a:solidFill>
                      <a:srgbClr val="000000"/>
                    </a:solidFill>
                    <a:latin typeface="Arial"/>
                    <a:ea typeface="Calibri"/>
                    <a:cs typeface="Arial"/>
                    <a:sym typeface="Arial"/>
                  </a:rPr>
                  <a:t>SOP´s</a:t>
                </a:r>
                <a:r>
                  <a:rPr lang="es-ES" sz="1000" dirty="0">
                    <a:ea typeface="Calibri"/>
                  </a:rPr>
                  <a:t> correctamente,</a:t>
                </a:r>
                <a:r>
                  <a:rPr lang="es-ES" sz="1000" dirty="0">
                    <a:solidFill>
                      <a:srgbClr val="000000"/>
                    </a:solidFill>
                    <a:latin typeface="Arial"/>
                    <a:ea typeface="Calibri"/>
                    <a:cs typeface="Arial"/>
                    <a:sym typeface="Arial"/>
                  </a:rPr>
                  <a:t> así como la causa raíz.</a:t>
                </a:r>
                <a:endParaRPr lang="es-ES" sz="1000" b="0" i="0" u="none" strike="noStrike" cap="none" dirty="0">
                  <a:solidFill>
                    <a:srgbClr val="595959"/>
                  </a:solidFill>
                  <a:latin typeface="Calibri"/>
                  <a:ea typeface="Calibri"/>
                  <a:cs typeface="Calibri"/>
                  <a:sym typeface="Calibri"/>
                </a:endParaRPr>
              </a:p>
            </p:txBody>
          </p:sp>
          <p:sp>
            <p:nvSpPr>
              <p:cNvPr id="132" name="Google Shape;132;p3"/>
              <p:cNvSpPr/>
              <p:nvPr/>
            </p:nvSpPr>
            <p:spPr>
              <a:xfrm>
                <a:off x="38398" y="8248814"/>
                <a:ext cx="7582" cy="926"/>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a:solidFill>
                      <a:srgbClr val="666699"/>
                    </a:solidFill>
                    <a:latin typeface="Calibri"/>
                    <a:ea typeface="Calibri"/>
                    <a:cs typeface="Calibri"/>
                    <a:sym typeface="Calibri"/>
                  </a:rPr>
                  <a:t>4. ANÁLISIS DE CAUSA RAÍZ (x) :</a:t>
                </a:r>
                <a:endParaRPr/>
              </a:p>
            </p:txBody>
          </p:sp>
        </p:grpSp>
      </p:grpSp>
      <p:sp>
        <p:nvSpPr>
          <p:cNvPr id="134" name="Google Shape;134;p3"/>
          <p:cNvSpPr/>
          <p:nvPr/>
        </p:nvSpPr>
        <p:spPr>
          <a:xfrm>
            <a:off x="531883" y="4668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602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Google Shape;135;p3"/>
          <p:cNvSpPr txBox="1">
            <a:spLocks noGrp="1"/>
          </p:cNvSpPr>
          <p:nvPr>
            <p:ph type="title"/>
          </p:nvPr>
        </p:nvSpPr>
        <p:spPr>
          <a:xfrm>
            <a:off x="1637776" y="114893"/>
            <a:ext cx="10001501" cy="50589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A3</a:t>
            </a:r>
            <a:endParaRPr sz="3200" dirty="0">
              <a:latin typeface="Century Gothic"/>
              <a:ea typeface="Century Gothic"/>
              <a:cs typeface="Century Gothic"/>
              <a:sym typeface="Century Gothic"/>
            </a:endParaRPr>
          </a:p>
        </p:txBody>
      </p:sp>
      <p:sp>
        <p:nvSpPr>
          <p:cNvPr id="136" name="Google Shape;136;p3"/>
          <p:cNvSpPr/>
          <p:nvPr/>
        </p:nvSpPr>
        <p:spPr>
          <a:xfrm>
            <a:off x="6869323" y="4092714"/>
            <a:ext cx="3163237"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s-ES" sz="3200" b="1" i="0" u="none" strike="noStrike" cap="none">
                <a:solidFill>
                  <a:srgbClr val="FEFEFE"/>
                </a:solidFill>
                <a:latin typeface="Calibri"/>
                <a:ea typeface="Calibri"/>
                <a:cs typeface="Calibri"/>
                <a:sym typeface="Calibri"/>
              </a:rPr>
              <a:t>Plan y Beneficios</a:t>
            </a:r>
            <a:endParaRPr sz="3200" b="1" i="0" u="none" strike="noStrike" cap="none">
              <a:solidFill>
                <a:srgbClr val="FEFEFE"/>
              </a:solidFill>
              <a:latin typeface="Calibri"/>
              <a:ea typeface="Calibri"/>
              <a:cs typeface="Calibri"/>
              <a:sym typeface="Calibri"/>
            </a:endParaRPr>
          </a:p>
        </p:txBody>
      </p:sp>
      <p:pic>
        <p:nvPicPr>
          <p:cNvPr id="3" name="Imagen 2">
            <a:extLst>
              <a:ext uri="{FF2B5EF4-FFF2-40B4-BE49-F238E27FC236}">
                <a16:creationId xmlns:a16="http://schemas.microsoft.com/office/drawing/2014/main" id="{995E99C3-2CD2-B8E8-2196-02162233869B}"/>
              </a:ext>
            </a:extLst>
          </p:cNvPr>
          <p:cNvPicPr>
            <a:picLocks noChangeAspect="1"/>
          </p:cNvPicPr>
          <p:nvPr/>
        </p:nvPicPr>
        <p:blipFill>
          <a:blip r:embed="rId3"/>
          <a:stretch>
            <a:fillRect/>
          </a:stretch>
        </p:blipFill>
        <p:spPr>
          <a:xfrm>
            <a:off x="843245" y="5558626"/>
            <a:ext cx="1316458" cy="1076786"/>
          </a:xfrm>
          <a:prstGeom prst="rect">
            <a:avLst/>
          </a:prstGeom>
        </p:spPr>
      </p:pic>
      <p:pic>
        <p:nvPicPr>
          <p:cNvPr id="5" name="Imagen 4">
            <a:extLst>
              <a:ext uri="{FF2B5EF4-FFF2-40B4-BE49-F238E27FC236}">
                <a16:creationId xmlns:a16="http://schemas.microsoft.com/office/drawing/2014/main" id="{B805E77F-6067-E683-C0B9-DECDA5834D50}"/>
              </a:ext>
            </a:extLst>
          </p:cNvPr>
          <p:cNvPicPr>
            <a:picLocks noChangeAspect="1"/>
          </p:cNvPicPr>
          <p:nvPr/>
        </p:nvPicPr>
        <p:blipFill>
          <a:blip r:embed="rId4"/>
          <a:stretch>
            <a:fillRect/>
          </a:stretch>
        </p:blipFill>
        <p:spPr>
          <a:xfrm>
            <a:off x="2337056" y="5547332"/>
            <a:ext cx="2193290" cy="1099373"/>
          </a:xfrm>
          <a:prstGeom prst="rect">
            <a:avLst/>
          </a:prstGeom>
        </p:spPr>
      </p:pic>
      <p:pic>
        <p:nvPicPr>
          <p:cNvPr id="7" name="Imagen 6">
            <a:extLst>
              <a:ext uri="{FF2B5EF4-FFF2-40B4-BE49-F238E27FC236}">
                <a16:creationId xmlns:a16="http://schemas.microsoft.com/office/drawing/2014/main" id="{FC2D9A3E-4786-651B-E625-10E29C9EEC8C}"/>
              </a:ext>
            </a:extLst>
          </p:cNvPr>
          <p:cNvPicPr>
            <a:picLocks noChangeAspect="1"/>
          </p:cNvPicPr>
          <p:nvPr/>
        </p:nvPicPr>
        <p:blipFill>
          <a:blip r:embed="rId5"/>
          <a:stretch>
            <a:fillRect/>
          </a:stretch>
        </p:blipFill>
        <p:spPr>
          <a:xfrm>
            <a:off x="4505525" y="5519935"/>
            <a:ext cx="1488045" cy="10357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2230F1D5-2EF0-A73F-6A7E-79E0492EA661}"/>
            </a:ext>
          </a:extLst>
        </p:cNvPr>
        <p:cNvGrpSpPr/>
        <p:nvPr/>
      </p:nvGrpSpPr>
      <p:grpSpPr>
        <a:xfrm>
          <a:off x="0" y="0"/>
          <a:ext cx="0" cy="0"/>
          <a:chOff x="0" y="0"/>
          <a:chExt cx="0" cy="0"/>
        </a:xfrm>
      </p:grpSpPr>
      <p:sp>
        <p:nvSpPr>
          <p:cNvPr id="144" name="Google Shape;144;p4">
            <a:extLst>
              <a:ext uri="{FF2B5EF4-FFF2-40B4-BE49-F238E27FC236}">
                <a16:creationId xmlns:a16="http://schemas.microsoft.com/office/drawing/2014/main" id="{7AECBE1F-7718-2930-0B0A-E5E1D068850D}"/>
              </a:ext>
            </a:extLst>
          </p:cNvPr>
          <p:cNvSpPr/>
          <p:nvPr/>
        </p:nvSpPr>
        <p:spPr>
          <a:xfrm>
            <a:off x="778905" y="875254"/>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p4">
            <a:extLst>
              <a:ext uri="{FF2B5EF4-FFF2-40B4-BE49-F238E27FC236}">
                <a16:creationId xmlns:a16="http://schemas.microsoft.com/office/drawing/2014/main" id="{682BE94B-D6A4-4356-9ED8-6D40C5BE097A}"/>
              </a:ext>
            </a:extLst>
          </p:cNvPr>
          <p:cNvSpPr txBox="1">
            <a:spLocks noGrp="1"/>
          </p:cNvSpPr>
          <p:nvPr>
            <p:ph type="title"/>
          </p:nvPr>
        </p:nvSpPr>
        <p:spPr>
          <a:xfrm>
            <a:off x="1172605" y="1016000"/>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Antecedentes</a:t>
            </a:r>
            <a:endParaRPr sz="3200" dirty="0">
              <a:latin typeface="Century Gothic"/>
              <a:ea typeface="Century Gothic"/>
              <a:cs typeface="Century Gothic"/>
              <a:sym typeface="Century Gothic"/>
            </a:endParaRPr>
          </a:p>
        </p:txBody>
      </p:sp>
      <p:sp>
        <p:nvSpPr>
          <p:cNvPr id="146" name="Google Shape;146;p4">
            <a:extLst>
              <a:ext uri="{FF2B5EF4-FFF2-40B4-BE49-F238E27FC236}">
                <a16:creationId xmlns:a16="http://schemas.microsoft.com/office/drawing/2014/main" id="{80E0B5FC-05C1-D5B9-6B20-7DA1B7961C42}"/>
              </a:ext>
            </a:extLst>
          </p:cNvPr>
          <p:cNvSpPr txBox="1"/>
          <p:nvPr/>
        </p:nvSpPr>
        <p:spPr>
          <a:xfrm>
            <a:off x="552723" y="1868690"/>
            <a:ext cx="5824668" cy="34778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000" b="0" i="0" u="none" strike="noStrike" cap="none" dirty="0">
              <a:solidFill>
                <a:srgbClr val="595959"/>
              </a:solidFill>
              <a:latin typeface="Calibri"/>
              <a:ea typeface="Calibri"/>
              <a:cs typeface="Calibri"/>
              <a:sym typeface="Calibri"/>
            </a:endParaRPr>
          </a:p>
          <a:p>
            <a:pPr marL="457200" marR="0" lvl="1" algn="just" rtl="0">
              <a:lnSpc>
                <a:spcPct val="100000"/>
              </a:lnSpc>
              <a:spcBef>
                <a:spcPts val="0"/>
              </a:spcBef>
              <a:spcAft>
                <a:spcPts val="0"/>
              </a:spcAft>
              <a:buClr>
                <a:srgbClr val="595959"/>
              </a:buClr>
              <a:buSzPts val="2400"/>
            </a:pPr>
            <a:r>
              <a:rPr lang="es-ES" sz="2000" b="0" i="0" u="none" strike="noStrike" cap="none" dirty="0">
                <a:solidFill>
                  <a:srgbClr val="595959"/>
                </a:solidFill>
                <a:latin typeface="Calibri"/>
                <a:ea typeface="Calibri"/>
                <a:cs typeface="Calibri"/>
                <a:sym typeface="Calibri"/>
              </a:rPr>
              <a:t>El 27 agosto de 2024, los alumnos  de Sistemas de manufactura comenzaron a presentar dificultades en el uso de nuevas plataformas para gestionar sus tareas. La mayoría de los estudiantes reportaron desacuerdo y confusiones con el uso de éstas. Sabemos que es un problema porque se recibieron numerosas solicitudes de ayuda y quejas por parte de los estudiantes, incluso algunos alumnos han reprobado algunas unidades, en mi caso la unidad 3.</a:t>
            </a:r>
            <a:endParaRPr sz="1200" b="0" i="0" u="none" strike="noStrike" cap="none" dirty="0">
              <a:solidFill>
                <a:srgbClr val="000000"/>
              </a:solidFill>
              <a:latin typeface="Arial"/>
              <a:ea typeface="Arial"/>
              <a:cs typeface="Arial"/>
              <a:sym typeface="Arial"/>
            </a:endParaRPr>
          </a:p>
        </p:txBody>
      </p:sp>
      <p:pic>
        <p:nvPicPr>
          <p:cNvPr id="147" name="Google Shape;147;p4">
            <a:extLst>
              <a:ext uri="{FF2B5EF4-FFF2-40B4-BE49-F238E27FC236}">
                <a16:creationId xmlns:a16="http://schemas.microsoft.com/office/drawing/2014/main" id="{2E0797CB-E6A3-065F-B255-83190440F36C}"/>
              </a:ext>
            </a:extLst>
          </p:cNvPr>
          <p:cNvPicPr preferRelativeResize="0"/>
          <p:nvPr/>
        </p:nvPicPr>
        <p:blipFill rotWithShape="1">
          <a:blip r:embed="rId3">
            <a:alphaModFix/>
          </a:blip>
          <a:srcRect/>
          <a:stretch/>
        </p:blipFill>
        <p:spPr>
          <a:xfrm>
            <a:off x="6596100" y="2050648"/>
            <a:ext cx="4602842" cy="2953972"/>
          </a:xfrm>
          <a:prstGeom prst="rect">
            <a:avLst/>
          </a:prstGeom>
          <a:noFill/>
          <a:ln w="9525" cap="flat" cmpd="sng">
            <a:solidFill>
              <a:schemeClr val="accent1"/>
            </a:solidFill>
            <a:prstDash val="solid"/>
            <a:round/>
            <a:headEnd type="none" w="sm" len="sm"/>
            <a:tailEnd type="none" w="sm" len="sm"/>
          </a:ln>
        </p:spPr>
      </p:pic>
    </p:spTree>
    <p:extLst>
      <p:ext uri="{BB962C8B-B14F-4D97-AF65-F5344CB8AC3E}">
        <p14:creationId xmlns:p14="http://schemas.microsoft.com/office/powerpoint/2010/main" val="1969903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4"/>
          <p:cNvSpPr/>
          <p:nvPr/>
        </p:nvSpPr>
        <p:spPr>
          <a:xfrm>
            <a:off x="557546" y="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p4"/>
          <p:cNvSpPr txBox="1">
            <a:spLocks noGrp="1"/>
          </p:cNvSpPr>
          <p:nvPr>
            <p:ph type="title"/>
          </p:nvPr>
        </p:nvSpPr>
        <p:spPr>
          <a:xfrm>
            <a:off x="828476" y="137147"/>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Antecedentes</a:t>
            </a:r>
            <a:endParaRPr sz="3200" dirty="0">
              <a:latin typeface="Century Gothic"/>
              <a:ea typeface="Century Gothic"/>
              <a:cs typeface="Century Gothic"/>
              <a:sym typeface="Century Gothic"/>
            </a:endParaRPr>
          </a:p>
        </p:txBody>
      </p:sp>
      <p:pic>
        <p:nvPicPr>
          <p:cNvPr id="6" name="Imagen 5">
            <a:extLst>
              <a:ext uri="{FF2B5EF4-FFF2-40B4-BE49-F238E27FC236}">
                <a16:creationId xmlns:a16="http://schemas.microsoft.com/office/drawing/2014/main" id="{351D5EEE-B8CD-CB04-9F69-2227302CBD91}"/>
              </a:ext>
            </a:extLst>
          </p:cNvPr>
          <p:cNvPicPr>
            <a:picLocks noChangeAspect="1"/>
          </p:cNvPicPr>
          <p:nvPr/>
        </p:nvPicPr>
        <p:blipFill>
          <a:blip r:embed="rId3"/>
          <a:stretch>
            <a:fillRect/>
          </a:stretch>
        </p:blipFill>
        <p:spPr>
          <a:xfrm>
            <a:off x="828476" y="780202"/>
            <a:ext cx="10412278" cy="60777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5"/>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5"/>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Situación Actual</a:t>
            </a:r>
            <a:endParaRPr sz="3200" dirty="0">
              <a:latin typeface="Century Gothic"/>
              <a:ea typeface="Century Gothic"/>
              <a:cs typeface="Century Gothic"/>
              <a:sym typeface="Century Gothic"/>
            </a:endParaRPr>
          </a:p>
        </p:txBody>
      </p:sp>
      <p:pic>
        <p:nvPicPr>
          <p:cNvPr id="342" name="Imagen 341">
            <a:extLst>
              <a:ext uri="{FF2B5EF4-FFF2-40B4-BE49-F238E27FC236}">
                <a16:creationId xmlns:a16="http://schemas.microsoft.com/office/drawing/2014/main" id="{9DA254AB-6C8B-6F6C-CFA5-AEFF4EEDB671}"/>
              </a:ext>
            </a:extLst>
          </p:cNvPr>
          <p:cNvPicPr>
            <a:picLocks noChangeAspect="1"/>
          </p:cNvPicPr>
          <p:nvPr/>
        </p:nvPicPr>
        <p:blipFill>
          <a:blip r:embed="rId4"/>
          <a:stretch>
            <a:fillRect/>
          </a:stretch>
        </p:blipFill>
        <p:spPr>
          <a:xfrm>
            <a:off x="533334" y="1274624"/>
            <a:ext cx="4584624" cy="1121815"/>
          </a:xfrm>
          <a:prstGeom prst="rect">
            <a:avLst/>
          </a:prstGeom>
        </p:spPr>
      </p:pic>
      <p:pic>
        <p:nvPicPr>
          <p:cNvPr id="344" name="Imagen 343">
            <a:extLst>
              <a:ext uri="{FF2B5EF4-FFF2-40B4-BE49-F238E27FC236}">
                <a16:creationId xmlns:a16="http://schemas.microsoft.com/office/drawing/2014/main" id="{7A9C6C5D-C71D-B58A-E781-CF4651D45076}"/>
              </a:ext>
            </a:extLst>
          </p:cNvPr>
          <p:cNvPicPr>
            <a:picLocks noChangeAspect="1"/>
          </p:cNvPicPr>
          <p:nvPr/>
        </p:nvPicPr>
        <p:blipFill>
          <a:blip r:embed="rId5"/>
          <a:srcRect l="725" r="1"/>
          <a:stretch/>
        </p:blipFill>
        <p:spPr>
          <a:xfrm>
            <a:off x="5117958" y="1267892"/>
            <a:ext cx="6296025" cy="1135278"/>
          </a:xfrm>
          <a:prstGeom prst="rect">
            <a:avLst/>
          </a:prstGeom>
        </p:spPr>
      </p:pic>
      <p:grpSp>
        <p:nvGrpSpPr>
          <p:cNvPr id="345" name="Google Shape;161;p5">
            <a:extLst>
              <a:ext uri="{FF2B5EF4-FFF2-40B4-BE49-F238E27FC236}">
                <a16:creationId xmlns:a16="http://schemas.microsoft.com/office/drawing/2014/main" id="{EA0908FA-03A5-5F45-50F6-2A064CC1EC1E}"/>
              </a:ext>
            </a:extLst>
          </p:cNvPr>
          <p:cNvGrpSpPr/>
          <p:nvPr/>
        </p:nvGrpSpPr>
        <p:grpSpPr>
          <a:xfrm>
            <a:off x="1116476" y="2872432"/>
            <a:ext cx="2196791" cy="2819697"/>
            <a:chOff x="484985" y="1852"/>
            <a:chExt cx="2776448" cy="4726257"/>
          </a:xfrm>
        </p:grpSpPr>
        <p:sp>
          <p:nvSpPr>
            <p:cNvPr id="346" name="Google Shape;162;p5">
              <a:extLst>
                <a:ext uri="{FF2B5EF4-FFF2-40B4-BE49-F238E27FC236}">
                  <a16:creationId xmlns:a16="http://schemas.microsoft.com/office/drawing/2014/main" id="{F1C16DF9-F85E-D602-01CA-BA687863ED39}"/>
                </a:ext>
              </a:extLst>
            </p:cNvPr>
            <p:cNvSpPr/>
            <p:nvPr/>
          </p:nvSpPr>
          <p:spPr>
            <a:xfrm>
              <a:off x="1554983" y="4157651"/>
              <a:ext cx="142204" cy="135484"/>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63;p5">
              <a:extLst>
                <a:ext uri="{FF2B5EF4-FFF2-40B4-BE49-F238E27FC236}">
                  <a16:creationId xmlns:a16="http://schemas.microsoft.com/office/drawing/2014/main" id="{67229336-D65C-0B3C-761E-75F439F2D9D7}"/>
                </a:ext>
              </a:extLst>
            </p:cNvPr>
            <p:cNvSpPr txBox="1"/>
            <p:nvPr/>
          </p:nvSpPr>
          <p:spPr>
            <a:xfrm>
              <a:off x="1621175" y="4220482"/>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48" name="Google Shape;164;p5">
              <a:extLst>
                <a:ext uri="{FF2B5EF4-FFF2-40B4-BE49-F238E27FC236}">
                  <a16:creationId xmlns:a16="http://schemas.microsoft.com/office/drawing/2014/main" id="{92CD7295-9D20-F63C-FB67-E9C1A668B606}"/>
                </a:ext>
              </a:extLst>
            </p:cNvPr>
            <p:cNvSpPr/>
            <p:nvPr/>
          </p:nvSpPr>
          <p:spPr>
            <a:xfrm>
              <a:off x="2408208" y="3976446"/>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65;p5">
              <a:extLst>
                <a:ext uri="{FF2B5EF4-FFF2-40B4-BE49-F238E27FC236}">
                  <a16:creationId xmlns:a16="http://schemas.microsoft.com/office/drawing/2014/main" id="{82E68602-0F4F-A920-8CE9-94FD334A2E5A}"/>
                </a:ext>
              </a:extLst>
            </p:cNvPr>
            <p:cNvSpPr txBox="1"/>
            <p:nvPr/>
          </p:nvSpPr>
          <p:spPr>
            <a:xfrm>
              <a:off x="2475755" y="4018611"/>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50" name="Google Shape;166;p5">
              <a:extLst>
                <a:ext uri="{FF2B5EF4-FFF2-40B4-BE49-F238E27FC236}">
                  <a16:creationId xmlns:a16="http://schemas.microsoft.com/office/drawing/2014/main" id="{55659007-6B14-09EF-2E15-21F34B2699E7}"/>
                </a:ext>
              </a:extLst>
            </p:cNvPr>
            <p:cNvSpPr/>
            <p:nvPr/>
          </p:nvSpPr>
          <p:spPr>
            <a:xfrm>
              <a:off x="1554983" y="4022166"/>
              <a:ext cx="142204" cy="135484"/>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67;p5">
              <a:extLst>
                <a:ext uri="{FF2B5EF4-FFF2-40B4-BE49-F238E27FC236}">
                  <a16:creationId xmlns:a16="http://schemas.microsoft.com/office/drawing/2014/main" id="{BAC90CD4-C898-E13E-3197-5D8E55B50684}"/>
                </a:ext>
              </a:extLst>
            </p:cNvPr>
            <p:cNvSpPr txBox="1"/>
            <p:nvPr/>
          </p:nvSpPr>
          <p:spPr>
            <a:xfrm>
              <a:off x="1621175" y="4084998"/>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52" name="Google Shape;168;p5">
              <a:extLst>
                <a:ext uri="{FF2B5EF4-FFF2-40B4-BE49-F238E27FC236}">
                  <a16:creationId xmlns:a16="http://schemas.microsoft.com/office/drawing/2014/main" id="{B2AF7EFD-6DC5-43FA-5D96-118BB7A09118}"/>
                </a:ext>
              </a:extLst>
            </p:cNvPr>
            <p:cNvSpPr/>
            <p:nvPr/>
          </p:nvSpPr>
          <p:spPr>
            <a:xfrm>
              <a:off x="701758" y="4111931"/>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69;p5">
              <a:extLst>
                <a:ext uri="{FF2B5EF4-FFF2-40B4-BE49-F238E27FC236}">
                  <a16:creationId xmlns:a16="http://schemas.microsoft.com/office/drawing/2014/main" id="{0D5346AD-4491-4C71-2E27-AB1A68BC5E11}"/>
                </a:ext>
              </a:extLst>
            </p:cNvPr>
            <p:cNvSpPr txBox="1"/>
            <p:nvPr/>
          </p:nvSpPr>
          <p:spPr>
            <a:xfrm>
              <a:off x="769305" y="4154095"/>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54" name="Google Shape;170;p5">
              <a:extLst>
                <a:ext uri="{FF2B5EF4-FFF2-40B4-BE49-F238E27FC236}">
                  <a16:creationId xmlns:a16="http://schemas.microsoft.com/office/drawing/2014/main" id="{D2B73DF7-F563-1632-6AC1-984DF4C1DE4F}"/>
                </a:ext>
              </a:extLst>
            </p:cNvPr>
            <p:cNvSpPr/>
            <p:nvPr/>
          </p:nvSpPr>
          <p:spPr>
            <a:xfrm>
              <a:off x="2408208" y="2962538"/>
              <a:ext cx="142204" cy="270968"/>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71;p5">
              <a:extLst>
                <a:ext uri="{FF2B5EF4-FFF2-40B4-BE49-F238E27FC236}">
                  <a16:creationId xmlns:a16="http://schemas.microsoft.com/office/drawing/2014/main" id="{A3874937-B0FC-6E31-9F6E-C7682D571B1B}"/>
                </a:ext>
              </a:extLst>
            </p:cNvPr>
            <p:cNvSpPr txBox="1"/>
            <p:nvPr/>
          </p:nvSpPr>
          <p:spPr>
            <a:xfrm>
              <a:off x="2471660" y="3090372"/>
              <a:ext cx="15300" cy="153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56" name="Google Shape;172;p5">
              <a:extLst>
                <a:ext uri="{FF2B5EF4-FFF2-40B4-BE49-F238E27FC236}">
                  <a16:creationId xmlns:a16="http://schemas.microsoft.com/office/drawing/2014/main" id="{E4BA3599-837A-FE55-C9F8-0E5308C6A660}"/>
                </a:ext>
              </a:extLst>
            </p:cNvPr>
            <p:cNvSpPr/>
            <p:nvPr/>
          </p:nvSpPr>
          <p:spPr>
            <a:xfrm>
              <a:off x="2408208" y="2916818"/>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73;p5">
              <a:extLst>
                <a:ext uri="{FF2B5EF4-FFF2-40B4-BE49-F238E27FC236}">
                  <a16:creationId xmlns:a16="http://schemas.microsoft.com/office/drawing/2014/main" id="{003124D1-1FFC-5022-8B89-ED7D113A16E7}"/>
                </a:ext>
              </a:extLst>
            </p:cNvPr>
            <p:cNvSpPr txBox="1"/>
            <p:nvPr/>
          </p:nvSpPr>
          <p:spPr>
            <a:xfrm>
              <a:off x="2475755" y="2958983"/>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58" name="Google Shape;174;p5">
              <a:extLst>
                <a:ext uri="{FF2B5EF4-FFF2-40B4-BE49-F238E27FC236}">
                  <a16:creationId xmlns:a16="http://schemas.microsoft.com/office/drawing/2014/main" id="{F8F9A38E-EE14-3B93-5E6D-5B538BAB2C00}"/>
                </a:ext>
              </a:extLst>
            </p:cNvPr>
            <p:cNvSpPr/>
            <p:nvPr/>
          </p:nvSpPr>
          <p:spPr>
            <a:xfrm>
              <a:off x="2408208" y="2691570"/>
              <a:ext cx="142204" cy="270968"/>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75;p5">
              <a:extLst>
                <a:ext uri="{FF2B5EF4-FFF2-40B4-BE49-F238E27FC236}">
                  <a16:creationId xmlns:a16="http://schemas.microsoft.com/office/drawing/2014/main" id="{62355C34-05CB-DFDA-6A16-0B270955547E}"/>
                </a:ext>
              </a:extLst>
            </p:cNvPr>
            <p:cNvSpPr txBox="1"/>
            <p:nvPr/>
          </p:nvSpPr>
          <p:spPr>
            <a:xfrm>
              <a:off x="2471660" y="2819403"/>
              <a:ext cx="15300" cy="153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60" name="Google Shape;176;p5">
              <a:extLst>
                <a:ext uri="{FF2B5EF4-FFF2-40B4-BE49-F238E27FC236}">
                  <a16:creationId xmlns:a16="http://schemas.microsoft.com/office/drawing/2014/main" id="{12E39172-4AFC-C431-BAA9-3CE53EF1EFA7}"/>
                </a:ext>
              </a:extLst>
            </p:cNvPr>
            <p:cNvSpPr/>
            <p:nvPr/>
          </p:nvSpPr>
          <p:spPr>
            <a:xfrm>
              <a:off x="1554983" y="2916818"/>
              <a:ext cx="142204" cy="91440"/>
            </a:xfrm>
            <a:custGeom>
              <a:avLst/>
              <a:gdLst/>
              <a:ahLst/>
              <a:cxnLst/>
              <a:rect l="l" t="t" r="r" b="b"/>
              <a:pathLst>
                <a:path w="120000" h="120000" extrusionOk="0">
                  <a:moveTo>
                    <a:pt x="0" y="60000"/>
                  </a:moveTo>
                  <a:lnTo>
                    <a:pt x="120000" y="6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77;p5">
              <a:extLst>
                <a:ext uri="{FF2B5EF4-FFF2-40B4-BE49-F238E27FC236}">
                  <a16:creationId xmlns:a16="http://schemas.microsoft.com/office/drawing/2014/main" id="{A23E1250-EE57-0CC1-1919-F9497185A524}"/>
                </a:ext>
              </a:extLst>
            </p:cNvPr>
            <p:cNvSpPr txBox="1"/>
            <p:nvPr/>
          </p:nvSpPr>
          <p:spPr>
            <a:xfrm>
              <a:off x="1622530" y="2958983"/>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62" name="Google Shape;178;p5">
              <a:extLst>
                <a:ext uri="{FF2B5EF4-FFF2-40B4-BE49-F238E27FC236}">
                  <a16:creationId xmlns:a16="http://schemas.microsoft.com/office/drawing/2014/main" id="{B215B47C-C2B1-CCDB-DF3B-7D79A9F1FED1}"/>
                </a:ext>
              </a:extLst>
            </p:cNvPr>
            <p:cNvSpPr/>
            <p:nvPr/>
          </p:nvSpPr>
          <p:spPr>
            <a:xfrm>
              <a:off x="701758" y="2916818"/>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79;p5">
              <a:extLst>
                <a:ext uri="{FF2B5EF4-FFF2-40B4-BE49-F238E27FC236}">
                  <a16:creationId xmlns:a16="http://schemas.microsoft.com/office/drawing/2014/main" id="{D10DA30A-CBE7-832E-D34C-B467FC88A3C5}"/>
                </a:ext>
              </a:extLst>
            </p:cNvPr>
            <p:cNvSpPr txBox="1"/>
            <p:nvPr/>
          </p:nvSpPr>
          <p:spPr>
            <a:xfrm>
              <a:off x="769305" y="2958983"/>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64" name="Google Shape;180;p5">
              <a:extLst>
                <a:ext uri="{FF2B5EF4-FFF2-40B4-BE49-F238E27FC236}">
                  <a16:creationId xmlns:a16="http://schemas.microsoft.com/office/drawing/2014/main" id="{33B42EFD-6865-CC7A-D056-967C48D2D1C6}"/>
                </a:ext>
              </a:extLst>
            </p:cNvPr>
            <p:cNvSpPr/>
            <p:nvPr/>
          </p:nvSpPr>
          <p:spPr>
            <a:xfrm>
              <a:off x="2408208" y="1857189"/>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81;p5">
              <a:extLst>
                <a:ext uri="{FF2B5EF4-FFF2-40B4-BE49-F238E27FC236}">
                  <a16:creationId xmlns:a16="http://schemas.microsoft.com/office/drawing/2014/main" id="{1D6C07CA-2ABF-36DC-64B8-548C48EEDAA9}"/>
                </a:ext>
              </a:extLst>
            </p:cNvPr>
            <p:cNvSpPr txBox="1"/>
            <p:nvPr/>
          </p:nvSpPr>
          <p:spPr>
            <a:xfrm>
              <a:off x="2475755" y="1899354"/>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66" name="Google Shape;182;p5">
              <a:extLst>
                <a:ext uri="{FF2B5EF4-FFF2-40B4-BE49-F238E27FC236}">
                  <a16:creationId xmlns:a16="http://schemas.microsoft.com/office/drawing/2014/main" id="{8BF40A8B-9AF5-BDDB-681F-7E53273D79C0}"/>
                </a:ext>
              </a:extLst>
            </p:cNvPr>
            <p:cNvSpPr/>
            <p:nvPr/>
          </p:nvSpPr>
          <p:spPr>
            <a:xfrm>
              <a:off x="1554983" y="1767425"/>
              <a:ext cx="142204" cy="135484"/>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83;p5">
              <a:extLst>
                <a:ext uri="{FF2B5EF4-FFF2-40B4-BE49-F238E27FC236}">
                  <a16:creationId xmlns:a16="http://schemas.microsoft.com/office/drawing/2014/main" id="{54069B87-95BD-203F-EABE-DC27AF879582}"/>
                </a:ext>
              </a:extLst>
            </p:cNvPr>
            <p:cNvSpPr txBox="1"/>
            <p:nvPr/>
          </p:nvSpPr>
          <p:spPr>
            <a:xfrm>
              <a:off x="1621175" y="1830257"/>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68" name="Google Shape;184;p5">
              <a:extLst>
                <a:ext uri="{FF2B5EF4-FFF2-40B4-BE49-F238E27FC236}">
                  <a16:creationId xmlns:a16="http://schemas.microsoft.com/office/drawing/2014/main" id="{E7CC0A54-81FC-1AA5-5914-203A3E897614}"/>
                </a:ext>
              </a:extLst>
            </p:cNvPr>
            <p:cNvSpPr/>
            <p:nvPr/>
          </p:nvSpPr>
          <p:spPr>
            <a:xfrm>
              <a:off x="2408208" y="1586221"/>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85;p5">
              <a:extLst>
                <a:ext uri="{FF2B5EF4-FFF2-40B4-BE49-F238E27FC236}">
                  <a16:creationId xmlns:a16="http://schemas.microsoft.com/office/drawing/2014/main" id="{5ECCBF84-0540-887C-6CF2-D097240066B5}"/>
                </a:ext>
              </a:extLst>
            </p:cNvPr>
            <p:cNvSpPr txBox="1"/>
            <p:nvPr/>
          </p:nvSpPr>
          <p:spPr>
            <a:xfrm>
              <a:off x="2475755" y="1628386"/>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70" name="Google Shape;186;p5">
              <a:extLst>
                <a:ext uri="{FF2B5EF4-FFF2-40B4-BE49-F238E27FC236}">
                  <a16:creationId xmlns:a16="http://schemas.microsoft.com/office/drawing/2014/main" id="{18CF746F-EBE9-B363-58CC-E350FDA221AC}"/>
                </a:ext>
              </a:extLst>
            </p:cNvPr>
            <p:cNvSpPr/>
            <p:nvPr/>
          </p:nvSpPr>
          <p:spPr>
            <a:xfrm>
              <a:off x="1554983" y="1631941"/>
              <a:ext cx="142204" cy="135484"/>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87;p5">
              <a:extLst>
                <a:ext uri="{FF2B5EF4-FFF2-40B4-BE49-F238E27FC236}">
                  <a16:creationId xmlns:a16="http://schemas.microsoft.com/office/drawing/2014/main" id="{713BDD37-FFA3-1260-033D-64A156162AFB}"/>
                </a:ext>
              </a:extLst>
            </p:cNvPr>
            <p:cNvSpPr txBox="1"/>
            <p:nvPr/>
          </p:nvSpPr>
          <p:spPr>
            <a:xfrm>
              <a:off x="1621175" y="1694773"/>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72" name="Google Shape;188;p5">
              <a:extLst>
                <a:ext uri="{FF2B5EF4-FFF2-40B4-BE49-F238E27FC236}">
                  <a16:creationId xmlns:a16="http://schemas.microsoft.com/office/drawing/2014/main" id="{4DD498AE-D055-2777-8A30-D96B13BFD187}"/>
                </a:ext>
              </a:extLst>
            </p:cNvPr>
            <p:cNvSpPr/>
            <p:nvPr/>
          </p:nvSpPr>
          <p:spPr>
            <a:xfrm>
              <a:off x="701758" y="1721705"/>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89;p5">
              <a:extLst>
                <a:ext uri="{FF2B5EF4-FFF2-40B4-BE49-F238E27FC236}">
                  <a16:creationId xmlns:a16="http://schemas.microsoft.com/office/drawing/2014/main" id="{451CFB36-977C-43CE-3A7E-C5F1B8EE22EC}"/>
                </a:ext>
              </a:extLst>
            </p:cNvPr>
            <p:cNvSpPr txBox="1"/>
            <p:nvPr/>
          </p:nvSpPr>
          <p:spPr>
            <a:xfrm>
              <a:off x="769305" y="1763870"/>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74" name="Google Shape;190;p5">
              <a:extLst>
                <a:ext uri="{FF2B5EF4-FFF2-40B4-BE49-F238E27FC236}">
                  <a16:creationId xmlns:a16="http://schemas.microsoft.com/office/drawing/2014/main" id="{3A57BAC5-469E-77E4-8CF6-577165EBF2CD}"/>
                </a:ext>
              </a:extLst>
            </p:cNvPr>
            <p:cNvSpPr/>
            <p:nvPr/>
          </p:nvSpPr>
          <p:spPr>
            <a:xfrm>
              <a:off x="2408208" y="729819"/>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91;p5">
              <a:extLst>
                <a:ext uri="{FF2B5EF4-FFF2-40B4-BE49-F238E27FC236}">
                  <a16:creationId xmlns:a16="http://schemas.microsoft.com/office/drawing/2014/main" id="{E6F14815-4879-5E55-EE21-CE9FD0A87461}"/>
                </a:ext>
              </a:extLst>
            </p:cNvPr>
            <p:cNvSpPr txBox="1"/>
            <p:nvPr/>
          </p:nvSpPr>
          <p:spPr>
            <a:xfrm>
              <a:off x="2475755" y="771984"/>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76" name="Google Shape;192;p5">
              <a:extLst>
                <a:ext uri="{FF2B5EF4-FFF2-40B4-BE49-F238E27FC236}">
                  <a16:creationId xmlns:a16="http://schemas.microsoft.com/office/drawing/2014/main" id="{AD192CDD-5C73-EC5F-358E-8FA45580914B}"/>
                </a:ext>
              </a:extLst>
            </p:cNvPr>
            <p:cNvSpPr/>
            <p:nvPr/>
          </p:nvSpPr>
          <p:spPr>
            <a:xfrm>
              <a:off x="1554983" y="572312"/>
              <a:ext cx="142204" cy="203226"/>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93;p5">
              <a:extLst>
                <a:ext uri="{FF2B5EF4-FFF2-40B4-BE49-F238E27FC236}">
                  <a16:creationId xmlns:a16="http://schemas.microsoft.com/office/drawing/2014/main" id="{25003E2E-470C-30FA-F71A-3E26569D4B81}"/>
                </a:ext>
              </a:extLst>
            </p:cNvPr>
            <p:cNvSpPr txBox="1"/>
            <p:nvPr/>
          </p:nvSpPr>
          <p:spPr>
            <a:xfrm>
              <a:off x="1619884" y="667725"/>
              <a:ext cx="12401" cy="1240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78" name="Google Shape;194;p5">
              <a:extLst>
                <a:ext uri="{FF2B5EF4-FFF2-40B4-BE49-F238E27FC236}">
                  <a16:creationId xmlns:a16="http://schemas.microsoft.com/office/drawing/2014/main" id="{B6F3F133-5095-14B7-039A-39E42C0F2BD7}"/>
                </a:ext>
              </a:extLst>
            </p:cNvPr>
            <p:cNvSpPr/>
            <p:nvPr/>
          </p:nvSpPr>
          <p:spPr>
            <a:xfrm>
              <a:off x="2408208" y="369086"/>
              <a:ext cx="142204" cy="135484"/>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95;p5">
              <a:extLst>
                <a:ext uri="{FF2B5EF4-FFF2-40B4-BE49-F238E27FC236}">
                  <a16:creationId xmlns:a16="http://schemas.microsoft.com/office/drawing/2014/main" id="{0C23318A-9E6B-FCE9-0A67-FF42BAE1220A}"/>
                </a:ext>
              </a:extLst>
            </p:cNvPr>
            <p:cNvSpPr txBox="1"/>
            <p:nvPr/>
          </p:nvSpPr>
          <p:spPr>
            <a:xfrm>
              <a:off x="2474400" y="431918"/>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80" name="Google Shape;196;p5">
              <a:extLst>
                <a:ext uri="{FF2B5EF4-FFF2-40B4-BE49-F238E27FC236}">
                  <a16:creationId xmlns:a16="http://schemas.microsoft.com/office/drawing/2014/main" id="{DD1902B4-2933-A462-39A1-D1CDE6274FDF}"/>
                </a:ext>
              </a:extLst>
            </p:cNvPr>
            <p:cNvSpPr/>
            <p:nvPr/>
          </p:nvSpPr>
          <p:spPr>
            <a:xfrm>
              <a:off x="2408208" y="233602"/>
              <a:ext cx="142204" cy="135484"/>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97;p5">
              <a:extLst>
                <a:ext uri="{FF2B5EF4-FFF2-40B4-BE49-F238E27FC236}">
                  <a16:creationId xmlns:a16="http://schemas.microsoft.com/office/drawing/2014/main" id="{0E31A6F8-2BDD-36D9-69F0-84B948D38084}"/>
                </a:ext>
              </a:extLst>
            </p:cNvPr>
            <p:cNvSpPr txBox="1"/>
            <p:nvPr/>
          </p:nvSpPr>
          <p:spPr>
            <a:xfrm>
              <a:off x="2474400" y="296434"/>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82" name="Google Shape;198;p5">
              <a:extLst>
                <a:ext uri="{FF2B5EF4-FFF2-40B4-BE49-F238E27FC236}">
                  <a16:creationId xmlns:a16="http://schemas.microsoft.com/office/drawing/2014/main" id="{1A188A31-608C-AAF3-2AC4-640FFAB624EE}"/>
                </a:ext>
              </a:extLst>
            </p:cNvPr>
            <p:cNvSpPr/>
            <p:nvPr/>
          </p:nvSpPr>
          <p:spPr>
            <a:xfrm>
              <a:off x="1554983" y="369086"/>
              <a:ext cx="142204" cy="203226"/>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99;p5">
              <a:extLst>
                <a:ext uri="{FF2B5EF4-FFF2-40B4-BE49-F238E27FC236}">
                  <a16:creationId xmlns:a16="http://schemas.microsoft.com/office/drawing/2014/main" id="{56D486A5-97EF-83FB-89AF-A9D7D8F9EE59}"/>
                </a:ext>
              </a:extLst>
            </p:cNvPr>
            <p:cNvSpPr txBox="1"/>
            <p:nvPr/>
          </p:nvSpPr>
          <p:spPr>
            <a:xfrm>
              <a:off x="1619884" y="464498"/>
              <a:ext cx="12401" cy="1240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84" name="Google Shape;200;p5">
              <a:extLst>
                <a:ext uri="{FF2B5EF4-FFF2-40B4-BE49-F238E27FC236}">
                  <a16:creationId xmlns:a16="http://schemas.microsoft.com/office/drawing/2014/main" id="{9C7FADE1-FEC9-6B81-4A35-031C365913FF}"/>
                </a:ext>
              </a:extLst>
            </p:cNvPr>
            <p:cNvSpPr/>
            <p:nvPr/>
          </p:nvSpPr>
          <p:spPr>
            <a:xfrm>
              <a:off x="701758" y="526592"/>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01;p5">
              <a:extLst>
                <a:ext uri="{FF2B5EF4-FFF2-40B4-BE49-F238E27FC236}">
                  <a16:creationId xmlns:a16="http://schemas.microsoft.com/office/drawing/2014/main" id="{63F8DC68-DD34-9E00-DBDC-9F8A028CA751}"/>
                </a:ext>
              </a:extLst>
            </p:cNvPr>
            <p:cNvSpPr txBox="1"/>
            <p:nvPr/>
          </p:nvSpPr>
          <p:spPr>
            <a:xfrm>
              <a:off x="769305" y="568757"/>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86" name="Google Shape;202;p5">
              <a:extLst>
                <a:ext uri="{FF2B5EF4-FFF2-40B4-BE49-F238E27FC236}">
                  <a16:creationId xmlns:a16="http://schemas.microsoft.com/office/drawing/2014/main" id="{33BB3478-2C05-2618-44B8-ADF4FF013546}"/>
                </a:ext>
              </a:extLst>
            </p:cNvPr>
            <p:cNvSpPr/>
            <p:nvPr/>
          </p:nvSpPr>
          <p:spPr>
            <a:xfrm rot="-5400000">
              <a:off x="22912" y="463925"/>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03;p5">
              <a:extLst>
                <a:ext uri="{FF2B5EF4-FFF2-40B4-BE49-F238E27FC236}">
                  <a16:creationId xmlns:a16="http://schemas.microsoft.com/office/drawing/2014/main" id="{037073DC-3EA4-6A37-F510-16FA3AD7BC58}"/>
                </a:ext>
              </a:extLst>
            </p:cNvPr>
            <p:cNvSpPr txBox="1"/>
            <p:nvPr/>
          </p:nvSpPr>
          <p:spPr>
            <a:xfrm rot="-5400000">
              <a:off x="22912" y="463925"/>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388" name="Google Shape;204;p5">
              <a:extLst>
                <a:ext uri="{FF2B5EF4-FFF2-40B4-BE49-F238E27FC236}">
                  <a16:creationId xmlns:a16="http://schemas.microsoft.com/office/drawing/2014/main" id="{1059EFDD-E84D-A6DC-6512-57A073342BA2}"/>
                </a:ext>
              </a:extLst>
            </p:cNvPr>
            <p:cNvSpPr/>
            <p:nvPr/>
          </p:nvSpPr>
          <p:spPr>
            <a:xfrm>
              <a:off x="843963" y="463925"/>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05;p5">
              <a:extLst>
                <a:ext uri="{FF2B5EF4-FFF2-40B4-BE49-F238E27FC236}">
                  <a16:creationId xmlns:a16="http://schemas.microsoft.com/office/drawing/2014/main" id="{C16FD188-5D6E-97AD-6052-7A6E1521A8C2}"/>
                </a:ext>
              </a:extLst>
            </p:cNvPr>
            <p:cNvSpPr txBox="1"/>
            <p:nvPr/>
          </p:nvSpPr>
          <p:spPr>
            <a:xfrm>
              <a:off x="843963" y="463925"/>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390" name="Google Shape;206;p5">
              <a:extLst>
                <a:ext uri="{FF2B5EF4-FFF2-40B4-BE49-F238E27FC236}">
                  <a16:creationId xmlns:a16="http://schemas.microsoft.com/office/drawing/2014/main" id="{E2C1A06A-1640-01E1-C5F8-6D1B9C61D261}"/>
                </a:ext>
              </a:extLst>
            </p:cNvPr>
            <p:cNvSpPr/>
            <p:nvPr/>
          </p:nvSpPr>
          <p:spPr>
            <a:xfrm>
              <a:off x="1697188" y="260699"/>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07;p5">
              <a:extLst>
                <a:ext uri="{FF2B5EF4-FFF2-40B4-BE49-F238E27FC236}">
                  <a16:creationId xmlns:a16="http://schemas.microsoft.com/office/drawing/2014/main" id="{7AF7B961-78C4-7A07-3E51-A4A6A3707CA2}"/>
                </a:ext>
              </a:extLst>
            </p:cNvPr>
            <p:cNvSpPr txBox="1"/>
            <p:nvPr/>
          </p:nvSpPr>
          <p:spPr>
            <a:xfrm>
              <a:off x="1697188" y="26069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392" name="Google Shape;208;p5">
              <a:extLst>
                <a:ext uri="{FF2B5EF4-FFF2-40B4-BE49-F238E27FC236}">
                  <a16:creationId xmlns:a16="http://schemas.microsoft.com/office/drawing/2014/main" id="{8C8A1CCE-D2D3-FA9F-8F7D-4CD2EFB56382}"/>
                </a:ext>
              </a:extLst>
            </p:cNvPr>
            <p:cNvSpPr/>
            <p:nvPr/>
          </p:nvSpPr>
          <p:spPr>
            <a:xfrm>
              <a:off x="2550412" y="125215"/>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09;p5">
              <a:extLst>
                <a:ext uri="{FF2B5EF4-FFF2-40B4-BE49-F238E27FC236}">
                  <a16:creationId xmlns:a16="http://schemas.microsoft.com/office/drawing/2014/main" id="{D39401F6-71AF-B7A4-1071-B43720881BB7}"/>
                </a:ext>
              </a:extLst>
            </p:cNvPr>
            <p:cNvSpPr txBox="1"/>
            <p:nvPr/>
          </p:nvSpPr>
          <p:spPr>
            <a:xfrm>
              <a:off x="2550412" y="125215"/>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394" name="Google Shape;210;p5">
              <a:extLst>
                <a:ext uri="{FF2B5EF4-FFF2-40B4-BE49-F238E27FC236}">
                  <a16:creationId xmlns:a16="http://schemas.microsoft.com/office/drawing/2014/main" id="{17A1D9BE-DEDE-46D7-B509-8ED17A0C7DDB}"/>
                </a:ext>
              </a:extLst>
            </p:cNvPr>
            <p:cNvSpPr/>
            <p:nvPr/>
          </p:nvSpPr>
          <p:spPr>
            <a:xfrm>
              <a:off x="2550412" y="396183"/>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11;p5">
              <a:extLst>
                <a:ext uri="{FF2B5EF4-FFF2-40B4-BE49-F238E27FC236}">
                  <a16:creationId xmlns:a16="http://schemas.microsoft.com/office/drawing/2014/main" id="{859D2651-4F41-E1B2-AAB1-A7CEC9A36202}"/>
                </a:ext>
              </a:extLst>
            </p:cNvPr>
            <p:cNvSpPr txBox="1"/>
            <p:nvPr/>
          </p:nvSpPr>
          <p:spPr>
            <a:xfrm>
              <a:off x="2550412" y="396183"/>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396" name="Google Shape;212;p5">
              <a:extLst>
                <a:ext uri="{FF2B5EF4-FFF2-40B4-BE49-F238E27FC236}">
                  <a16:creationId xmlns:a16="http://schemas.microsoft.com/office/drawing/2014/main" id="{99D6F3E5-A1A2-AB83-D142-CA50399501B1}"/>
                </a:ext>
              </a:extLst>
            </p:cNvPr>
            <p:cNvSpPr/>
            <p:nvPr/>
          </p:nvSpPr>
          <p:spPr>
            <a:xfrm>
              <a:off x="1697188" y="667151"/>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13;p5">
              <a:extLst>
                <a:ext uri="{FF2B5EF4-FFF2-40B4-BE49-F238E27FC236}">
                  <a16:creationId xmlns:a16="http://schemas.microsoft.com/office/drawing/2014/main" id="{8C70B087-5BF2-E78D-A5CD-7B22DF6F57D6}"/>
                </a:ext>
              </a:extLst>
            </p:cNvPr>
            <p:cNvSpPr txBox="1"/>
            <p:nvPr/>
          </p:nvSpPr>
          <p:spPr>
            <a:xfrm>
              <a:off x="1697188" y="667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398" name="Google Shape;214;p5">
              <a:extLst>
                <a:ext uri="{FF2B5EF4-FFF2-40B4-BE49-F238E27FC236}">
                  <a16:creationId xmlns:a16="http://schemas.microsoft.com/office/drawing/2014/main" id="{E846B482-4B27-79CC-92CC-B2EBB35490B3}"/>
                </a:ext>
              </a:extLst>
            </p:cNvPr>
            <p:cNvSpPr/>
            <p:nvPr/>
          </p:nvSpPr>
          <p:spPr>
            <a:xfrm>
              <a:off x="2550412" y="667151"/>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15;p5">
              <a:extLst>
                <a:ext uri="{FF2B5EF4-FFF2-40B4-BE49-F238E27FC236}">
                  <a16:creationId xmlns:a16="http://schemas.microsoft.com/office/drawing/2014/main" id="{435E3671-92DE-B3C8-85C6-B838CE4DE551}"/>
                </a:ext>
              </a:extLst>
            </p:cNvPr>
            <p:cNvSpPr txBox="1"/>
            <p:nvPr/>
          </p:nvSpPr>
          <p:spPr>
            <a:xfrm>
              <a:off x="2550412" y="667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00" name="Google Shape;216;p5">
              <a:extLst>
                <a:ext uri="{FF2B5EF4-FFF2-40B4-BE49-F238E27FC236}">
                  <a16:creationId xmlns:a16="http://schemas.microsoft.com/office/drawing/2014/main" id="{AAF2D8D7-1B18-F8CA-AFD2-382674B42E12}"/>
                </a:ext>
              </a:extLst>
            </p:cNvPr>
            <p:cNvSpPr/>
            <p:nvPr/>
          </p:nvSpPr>
          <p:spPr>
            <a:xfrm rot="-5400000">
              <a:off x="22912" y="1659038"/>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17;p5">
              <a:extLst>
                <a:ext uri="{FF2B5EF4-FFF2-40B4-BE49-F238E27FC236}">
                  <a16:creationId xmlns:a16="http://schemas.microsoft.com/office/drawing/2014/main" id="{62F5EA50-6291-D928-79E3-DAA573F078D4}"/>
                </a:ext>
              </a:extLst>
            </p:cNvPr>
            <p:cNvSpPr txBox="1"/>
            <p:nvPr/>
          </p:nvSpPr>
          <p:spPr>
            <a:xfrm rot="-5400000">
              <a:off x="22912" y="1659038"/>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02" name="Google Shape;218;p5">
              <a:extLst>
                <a:ext uri="{FF2B5EF4-FFF2-40B4-BE49-F238E27FC236}">
                  <a16:creationId xmlns:a16="http://schemas.microsoft.com/office/drawing/2014/main" id="{8694956A-DCCD-B129-5714-C8D909CBD9AF}"/>
                </a:ext>
              </a:extLst>
            </p:cNvPr>
            <p:cNvSpPr/>
            <p:nvPr/>
          </p:nvSpPr>
          <p:spPr>
            <a:xfrm>
              <a:off x="843963" y="1659038"/>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19;p5">
              <a:extLst>
                <a:ext uri="{FF2B5EF4-FFF2-40B4-BE49-F238E27FC236}">
                  <a16:creationId xmlns:a16="http://schemas.microsoft.com/office/drawing/2014/main" id="{1B316327-D8C9-7D35-84E5-DA5F29F5F64C}"/>
                </a:ext>
              </a:extLst>
            </p:cNvPr>
            <p:cNvSpPr txBox="1"/>
            <p:nvPr/>
          </p:nvSpPr>
          <p:spPr>
            <a:xfrm>
              <a:off x="843963" y="1659038"/>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04" name="Google Shape;220;p5">
              <a:extLst>
                <a:ext uri="{FF2B5EF4-FFF2-40B4-BE49-F238E27FC236}">
                  <a16:creationId xmlns:a16="http://schemas.microsoft.com/office/drawing/2014/main" id="{E2DFA067-2652-F67A-6A9A-19231FB55B6C}"/>
                </a:ext>
              </a:extLst>
            </p:cNvPr>
            <p:cNvSpPr/>
            <p:nvPr/>
          </p:nvSpPr>
          <p:spPr>
            <a:xfrm>
              <a:off x="1697188" y="1523554"/>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21;p5">
              <a:extLst>
                <a:ext uri="{FF2B5EF4-FFF2-40B4-BE49-F238E27FC236}">
                  <a16:creationId xmlns:a16="http://schemas.microsoft.com/office/drawing/2014/main" id="{0A815797-766D-F9B9-42C1-9E0098C63C15}"/>
                </a:ext>
              </a:extLst>
            </p:cNvPr>
            <p:cNvSpPr txBox="1"/>
            <p:nvPr/>
          </p:nvSpPr>
          <p:spPr>
            <a:xfrm>
              <a:off x="1697188" y="1523554"/>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06" name="Google Shape;222;p5">
              <a:extLst>
                <a:ext uri="{FF2B5EF4-FFF2-40B4-BE49-F238E27FC236}">
                  <a16:creationId xmlns:a16="http://schemas.microsoft.com/office/drawing/2014/main" id="{8B4A6DFC-99D9-806D-A168-0A049BDF7AB6}"/>
                </a:ext>
              </a:extLst>
            </p:cNvPr>
            <p:cNvSpPr/>
            <p:nvPr/>
          </p:nvSpPr>
          <p:spPr>
            <a:xfrm>
              <a:off x="2550412" y="1523554"/>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23;p5">
              <a:extLst>
                <a:ext uri="{FF2B5EF4-FFF2-40B4-BE49-F238E27FC236}">
                  <a16:creationId xmlns:a16="http://schemas.microsoft.com/office/drawing/2014/main" id="{95AC970A-C6D9-5BE8-7598-B4C7DC4502D8}"/>
                </a:ext>
              </a:extLst>
            </p:cNvPr>
            <p:cNvSpPr txBox="1"/>
            <p:nvPr/>
          </p:nvSpPr>
          <p:spPr>
            <a:xfrm>
              <a:off x="2550412" y="1523554"/>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08" name="Google Shape;224;p5">
              <a:extLst>
                <a:ext uri="{FF2B5EF4-FFF2-40B4-BE49-F238E27FC236}">
                  <a16:creationId xmlns:a16="http://schemas.microsoft.com/office/drawing/2014/main" id="{29605857-A691-848A-46E3-39AD9970BB0F}"/>
                </a:ext>
              </a:extLst>
            </p:cNvPr>
            <p:cNvSpPr/>
            <p:nvPr/>
          </p:nvSpPr>
          <p:spPr>
            <a:xfrm>
              <a:off x="1697188" y="1794522"/>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25;p5">
              <a:extLst>
                <a:ext uri="{FF2B5EF4-FFF2-40B4-BE49-F238E27FC236}">
                  <a16:creationId xmlns:a16="http://schemas.microsoft.com/office/drawing/2014/main" id="{DA5ED7EA-4E50-DA02-8616-9B65FF25797C}"/>
                </a:ext>
              </a:extLst>
            </p:cNvPr>
            <p:cNvSpPr txBox="1"/>
            <p:nvPr/>
          </p:nvSpPr>
          <p:spPr>
            <a:xfrm>
              <a:off x="1697188" y="1794522"/>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10" name="Google Shape;226;p5">
              <a:extLst>
                <a:ext uri="{FF2B5EF4-FFF2-40B4-BE49-F238E27FC236}">
                  <a16:creationId xmlns:a16="http://schemas.microsoft.com/office/drawing/2014/main" id="{7B0734E9-3F15-46C2-93FA-5C69155F7149}"/>
                </a:ext>
              </a:extLst>
            </p:cNvPr>
            <p:cNvSpPr/>
            <p:nvPr/>
          </p:nvSpPr>
          <p:spPr>
            <a:xfrm>
              <a:off x="2550412" y="1794522"/>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27;p5">
              <a:extLst>
                <a:ext uri="{FF2B5EF4-FFF2-40B4-BE49-F238E27FC236}">
                  <a16:creationId xmlns:a16="http://schemas.microsoft.com/office/drawing/2014/main" id="{A584232E-48A9-4967-D34E-536DDF297630}"/>
                </a:ext>
              </a:extLst>
            </p:cNvPr>
            <p:cNvSpPr txBox="1"/>
            <p:nvPr/>
          </p:nvSpPr>
          <p:spPr>
            <a:xfrm>
              <a:off x="2550412" y="1794522"/>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12" name="Google Shape;228;p5">
              <a:extLst>
                <a:ext uri="{FF2B5EF4-FFF2-40B4-BE49-F238E27FC236}">
                  <a16:creationId xmlns:a16="http://schemas.microsoft.com/office/drawing/2014/main" id="{3093A352-4583-66A8-133B-6B22A7FB34E0}"/>
                </a:ext>
              </a:extLst>
            </p:cNvPr>
            <p:cNvSpPr/>
            <p:nvPr/>
          </p:nvSpPr>
          <p:spPr>
            <a:xfrm rot="-5400000">
              <a:off x="22912" y="2854151"/>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29;p5">
              <a:extLst>
                <a:ext uri="{FF2B5EF4-FFF2-40B4-BE49-F238E27FC236}">
                  <a16:creationId xmlns:a16="http://schemas.microsoft.com/office/drawing/2014/main" id="{8924965E-ADDA-B519-57A5-3715A9A2827F}"/>
                </a:ext>
              </a:extLst>
            </p:cNvPr>
            <p:cNvSpPr txBox="1"/>
            <p:nvPr/>
          </p:nvSpPr>
          <p:spPr>
            <a:xfrm rot="-5400000">
              <a:off x="22912" y="2854151"/>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14" name="Google Shape;230;p5">
              <a:extLst>
                <a:ext uri="{FF2B5EF4-FFF2-40B4-BE49-F238E27FC236}">
                  <a16:creationId xmlns:a16="http://schemas.microsoft.com/office/drawing/2014/main" id="{32811347-CB43-C7AC-36F9-E9B34DA6A736}"/>
                </a:ext>
              </a:extLst>
            </p:cNvPr>
            <p:cNvSpPr/>
            <p:nvPr/>
          </p:nvSpPr>
          <p:spPr>
            <a:xfrm>
              <a:off x="843963" y="2854151"/>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31;p5">
              <a:extLst>
                <a:ext uri="{FF2B5EF4-FFF2-40B4-BE49-F238E27FC236}">
                  <a16:creationId xmlns:a16="http://schemas.microsoft.com/office/drawing/2014/main" id="{B9DD048D-FB95-93A5-70C1-ADF0396CFC36}"/>
                </a:ext>
              </a:extLst>
            </p:cNvPr>
            <p:cNvSpPr txBox="1"/>
            <p:nvPr/>
          </p:nvSpPr>
          <p:spPr>
            <a:xfrm>
              <a:off x="843963" y="2854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16" name="Google Shape;232;p5">
              <a:extLst>
                <a:ext uri="{FF2B5EF4-FFF2-40B4-BE49-F238E27FC236}">
                  <a16:creationId xmlns:a16="http://schemas.microsoft.com/office/drawing/2014/main" id="{9C151A47-95BD-DF94-AB9D-6234983BFAC5}"/>
                </a:ext>
              </a:extLst>
            </p:cNvPr>
            <p:cNvSpPr/>
            <p:nvPr/>
          </p:nvSpPr>
          <p:spPr>
            <a:xfrm>
              <a:off x="1697188" y="2854151"/>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33;p5">
              <a:extLst>
                <a:ext uri="{FF2B5EF4-FFF2-40B4-BE49-F238E27FC236}">
                  <a16:creationId xmlns:a16="http://schemas.microsoft.com/office/drawing/2014/main" id="{642C23C6-4D8F-AA3E-A34E-D10E199FD4F4}"/>
                </a:ext>
              </a:extLst>
            </p:cNvPr>
            <p:cNvSpPr txBox="1"/>
            <p:nvPr/>
          </p:nvSpPr>
          <p:spPr>
            <a:xfrm>
              <a:off x="1697188" y="2854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18" name="Google Shape;234;p5">
              <a:extLst>
                <a:ext uri="{FF2B5EF4-FFF2-40B4-BE49-F238E27FC236}">
                  <a16:creationId xmlns:a16="http://schemas.microsoft.com/office/drawing/2014/main" id="{B0A0DFD2-77B9-F868-3780-EA7AAD84BB57}"/>
                </a:ext>
              </a:extLst>
            </p:cNvPr>
            <p:cNvSpPr/>
            <p:nvPr/>
          </p:nvSpPr>
          <p:spPr>
            <a:xfrm>
              <a:off x="2550412" y="2583182"/>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35;p5">
              <a:extLst>
                <a:ext uri="{FF2B5EF4-FFF2-40B4-BE49-F238E27FC236}">
                  <a16:creationId xmlns:a16="http://schemas.microsoft.com/office/drawing/2014/main" id="{2557CF42-718D-1F72-1AB3-186B31D65122}"/>
                </a:ext>
              </a:extLst>
            </p:cNvPr>
            <p:cNvSpPr txBox="1"/>
            <p:nvPr/>
          </p:nvSpPr>
          <p:spPr>
            <a:xfrm>
              <a:off x="2550412" y="2583182"/>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20" name="Google Shape;236;p5">
              <a:extLst>
                <a:ext uri="{FF2B5EF4-FFF2-40B4-BE49-F238E27FC236}">
                  <a16:creationId xmlns:a16="http://schemas.microsoft.com/office/drawing/2014/main" id="{1259B4CD-5B11-281C-1523-FCDA794BB22E}"/>
                </a:ext>
              </a:extLst>
            </p:cNvPr>
            <p:cNvSpPr/>
            <p:nvPr/>
          </p:nvSpPr>
          <p:spPr>
            <a:xfrm>
              <a:off x="2550412" y="2854151"/>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37;p5">
              <a:extLst>
                <a:ext uri="{FF2B5EF4-FFF2-40B4-BE49-F238E27FC236}">
                  <a16:creationId xmlns:a16="http://schemas.microsoft.com/office/drawing/2014/main" id="{86D40BF4-BCE5-FC3F-9204-8D3246285B42}"/>
                </a:ext>
              </a:extLst>
            </p:cNvPr>
            <p:cNvSpPr txBox="1"/>
            <p:nvPr/>
          </p:nvSpPr>
          <p:spPr>
            <a:xfrm>
              <a:off x="2550412" y="2854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22" name="Google Shape;238;p5">
              <a:extLst>
                <a:ext uri="{FF2B5EF4-FFF2-40B4-BE49-F238E27FC236}">
                  <a16:creationId xmlns:a16="http://schemas.microsoft.com/office/drawing/2014/main" id="{239FEAAE-18F8-5070-8044-939EBB61ECDC}"/>
                </a:ext>
              </a:extLst>
            </p:cNvPr>
            <p:cNvSpPr/>
            <p:nvPr/>
          </p:nvSpPr>
          <p:spPr>
            <a:xfrm>
              <a:off x="2550412" y="3125119"/>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39;p5">
              <a:extLst>
                <a:ext uri="{FF2B5EF4-FFF2-40B4-BE49-F238E27FC236}">
                  <a16:creationId xmlns:a16="http://schemas.microsoft.com/office/drawing/2014/main" id="{A9C2E6E4-8644-0345-D28C-C854B6AD4408}"/>
                </a:ext>
              </a:extLst>
            </p:cNvPr>
            <p:cNvSpPr txBox="1"/>
            <p:nvPr/>
          </p:nvSpPr>
          <p:spPr>
            <a:xfrm>
              <a:off x="2550412" y="312511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24" name="Google Shape;240;p5">
              <a:extLst>
                <a:ext uri="{FF2B5EF4-FFF2-40B4-BE49-F238E27FC236}">
                  <a16:creationId xmlns:a16="http://schemas.microsoft.com/office/drawing/2014/main" id="{7867AE67-6A2B-5D15-4EAE-A97CA6EA4C26}"/>
                </a:ext>
              </a:extLst>
            </p:cNvPr>
            <p:cNvSpPr/>
            <p:nvPr/>
          </p:nvSpPr>
          <p:spPr>
            <a:xfrm rot="-5400000">
              <a:off x="22912" y="4049263"/>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41;p5">
              <a:extLst>
                <a:ext uri="{FF2B5EF4-FFF2-40B4-BE49-F238E27FC236}">
                  <a16:creationId xmlns:a16="http://schemas.microsoft.com/office/drawing/2014/main" id="{F4872069-C5B9-362C-D7DB-FCABF3A95EBD}"/>
                </a:ext>
              </a:extLst>
            </p:cNvPr>
            <p:cNvSpPr txBox="1"/>
            <p:nvPr/>
          </p:nvSpPr>
          <p:spPr>
            <a:xfrm rot="-5400000">
              <a:off x="22912" y="4049263"/>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26" name="Google Shape;242;p5">
              <a:extLst>
                <a:ext uri="{FF2B5EF4-FFF2-40B4-BE49-F238E27FC236}">
                  <a16:creationId xmlns:a16="http://schemas.microsoft.com/office/drawing/2014/main" id="{BB230FA0-5E88-571A-B902-933012DD13FD}"/>
                </a:ext>
              </a:extLst>
            </p:cNvPr>
            <p:cNvSpPr/>
            <p:nvPr/>
          </p:nvSpPr>
          <p:spPr>
            <a:xfrm>
              <a:off x="843963" y="4049263"/>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43;p5">
              <a:extLst>
                <a:ext uri="{FF2B5EF4-FFF2-40B4-BE49-F238E27FC236}">
                  <a16:creationId xmlns:a16="http://schemas.microsoft.com/office/drawing/2014/main" id="{67E37211-D725-2483-8459-7758FB081147}"/>
                </a:ext>
              </a:extLst>
            </p:cNvPr>
            <p:cNvSpPr txBox="1"/>
            <p:nvPr/>
          </p:nvSpPr>
          <p:spPr>
            <a:xfrm>
              <a:off x="843963" y="4049263"/>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28" name="Google Shape;244;p5">
              <a:extLst>
                <a:ext uri="{FF2B5EF4-FFF2-40B4-BE49-F238E27FC236}">
                  <a16:creationId xmlns:a16="http://schemas.microsoft.com/office/drawing/2014/main" id="{EBC2DC9B-CB64-0D2A-9A63-73678062891B}"/>
                </a:ext>
              </a:extLst>
            </p:cNvPr>
            <p:cNvSpPr/>
            <p:nvPr/>
          </p:nvSpPr>
          <p:spPr>
            <a:xfrm>
              <a:off x="1697188" y="3913779"/>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45;p5">
              <a:extLst>
                <a:ext uri="{FF2B5EF4-FFF2-40B4-BE49-F238E27FC236}">
                  <a16:creationId xmlns:a16="http://schemas.microsoft.com/office/drawing/2014/main" id="{5BE17879-CE4E-FF50-D4D3-AFEC0C4819FB}"/>
                </a:ext>
              </a:extLst>
            </p:cNvPr>
            <p:cNvSpPr txBox="1"/>
            <p:nvPr/>
          </p:nvSpPr>
          <p:spPr>
            <a:xfrm>
              <a:off x="1697188" y="391377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30" name="Google Shape;246;p5">
              <a:extLst>
                <a:ext uri="{FF2B5EF4-FFF2-40B4-BE49-F238E27FC236}">
                  <a16:creationId xmlns:a16="http://schemas.microsoft.com/office/drawing/2014/main" id="{33C105C9-6DD6-6538-FEE9-AB479C8DED2D}"/>
                </a:ext>
              </a:extLst>
            </p:cNvPr>
            <p:cNvSpPr/>
            <p:nvPr/>
          </p:nvSpPr>
          <p:spPr>
            <a:xfrm>
              <a:off x="2550412" y="3913779"/>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47;p5">
              <a:extLst>
                <a:ext uri="{FF2B5EF4-FFF2-40B4-BE49-F238E27FC236}">
                  <a16:creationId xmlns:a16="http://schemas.microsoft.com/office/drawing/2014/main" id="{C1305979-73C8-B15C-75CD-13E9F88DAF80}"/>
                </a:ext>
              </a:extLst>
            </p:cNvPr>
            <p:cNvSpPr txBox="1"/>
            <p:nvPr/>
          </p:nvSpPr>
          <p:spPr>
            <a:xfrm>
              <a:off x="2550412" y="391377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432" name="Google Shape;248;p5">
              <a:extLst>
                <a:ext uri="{FF2B5EF4-FFF2-40B4-BE49-F238E27FC236}">
                  <a16:creationId xmlns:a16="http://schemas.microsoft.com/office/drawing/2014/main" id="{1F3551D4-EA33-D231-4D24-CAF8A8AB0DE6}"/>
                </a:ext>
              </a:extLst>
            </p:cNvPr>
            <p:cNvSpPr/>
            <p:nvPr/>
          </p:nvSpPr>
          <p:spPr>
            <a:xfrm>
              <a:off x="1697188" y="4184747"/>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49;p5">
              <a:extLst>
                <a:ext uri="{FF2B5EF4-FFF2-40B4-BE49-F238E27FC236}">
                  <a16:creationId xmlns:a16="http://schemas.microsoft.com/office/drawing/2014/main" id="{A962511F-FEC3-45A1-934A-1D8AF797C4B1}"/>
                </a:ext>
              </a:extLst>
            </p:cNvPr>
            <p:cNvSpPr txBox="1"/>
            <p:nvPr/>
          </p:nvSpPr>
          <p:spPr>
            <a:xfrm>
              <a:off x="1697188" y="4184747"/>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grpSp>
      <p:sp>
        <p:nvSpPr>
          <p:cNvPr id="435" name="CuadroTexto 434">
            <a:extLst>
              <a:ext uri="{FF2B5EF4-FFF2-40B4-BE49-F238E27FC236}">
                <a16:creationId xmlns:a16="http://schemas.microsoft.com/office/drawing/2014/main" id="{E819C4CA-E9CF-0B8C-118F-7F0B5378D96D}"/>
              </a:ext>
            </a:extLst>
          </p:cNvPr>
          <p:cNvSpPr txBox="1"/>
          <p:nvPr/>
        </p:nvSpPr>
        <p:spPr>
          <a:xfrm>
            <a:off x="4232292" y="2734637"/>
            <a:ext cx="7124665" cy="3477875"/>
          </a:xfrm>
          <a:prstGeom prst="rect">
            <a:avLst/>
          </a:prstGeom>
          <a:noFill/>
        </p:spPr>
        <p:txBody>
          <a:bodyPr wrap="square">
            <a:spAutoFit/>
          </a:bodyPr>
          <a:lstStyle/>
          <a:p>
            <a:pPr marL="0" marR="0" lvl="0" indent="0" algn="just" rtl="0">
              <a:lnSpc>
                <a:spcPct val="100000"/>
              </a:lnSpc>
              <a:spcBef>
                <a:spcPts val="0"/>
              </a:spcBef>
              <a:spcAft>
                <a:spcPts val="0"/>
              </a:spcAft>
              <a:buClr>
                <a:srgbClr val="000000"/>
              </a:buClr>
              <a:buSzPts val="2400"/>
              <a:buFont typeface="Arial"/>
              <a:buNone/>
            </a:pPr>
            <a:r>
              <a:rPr lang="es-ES" sz="2000" b="0" i="0" u="none" strike="noStrike" cap="none" dirty="0">
                <a:solidFill>
                  <a:srgbClr val="595959"/>
                </a:solidFill>
                <a:latin typeface="Calibri"/>
                <a:ea typeface="Calibri"/>
                <a:cs typeface="Calibri"/>
                <a:sym typeface="Calibri"/>
              </a:rPr>
              <a:t>Actualmente existen algunos errores que generan cuellos de botella en actividades o pasos para el uso de nuevas plataformas, que en este caso lo son GitHub y VSC.</a:t>
            </a:r>
            <a:endParaRPr lang="es-ES" sz="2000" dirty="0">
              <a:solidFill>
                <a:srgbClr val="595959"/>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Arial"/>
              <a:buNone/>
            </a:pPr>
            <a:r>
              <a:rPr lang="es-ES" sz="2000" b="0" i="0" u="none" strike="noStrike" cap="none" dirty="0">
                <a:solidFill>
                  <a:srgbClr val="595959"/>
                </a:solidFill>
                <a:latin typeface="Calibri"/>
                <a:ea typeface="Calibri"/>
                <a:cs typeface="Calibri"/>
                <a:sym typeface="Calibri"/>
              </a:rPr>
              <a:t> </a:t>
            </a:r>
            <a:r>
              <a:rPr lang="es-ES" sz="2000" dirty="0">
                <a:solidFill>
                  <a:srgbClr val="595959"/>
                </a:solidFill>
                <a:latin typeface="Calibri"/>
                <a:ea typeface="Calibri"/>
                <a:cs typeface="Calibri"/>
                <a:sym typeface="Calibri"/>
              </a:rPr>
              <a:t>Los alumnos de sistemas de manufactura implementarán un software en el cual</a:t>
            </a:r>
            <a:r>
              <a:rPr lang="es-ES" sz="2000" b="0" i="0" u="none" strike="noStrike" cap="none" dirty="0">
                <a:solidFill>
                  <a:srgbClr val="595959"/>
                </a:solidFill>
                <a:latin typeface="Calibri"/>
                <a:ea typeface="Calibri"/>
                <a:cs typeface="Calibri"/>
                <a:sym typeface="Calibri"/>
              </a:rPr>
              <a:t> se </a:t>
            </a:r>
            <a:r>
              <a:rPr lang="es-ES" sz="2000" dirty="0">
                <a:solidFill>
                  <a:srgbClr val="595959"/>
                </a:solidFill>
                <a:latin typeface="Calibri"/>
                <a:ea typeface="Calibri"/>
                <a:cs typeface="Calibri"/>
                <a:sym typeface="Calibri"/>
              </a:rPr>
              <a:t>trabajará durante el semestre; en esta nueva herramienta subirán tareas, recibirán indicaciones del profesor y subirán avances del proyecto integrador.</a:t>
            </a:r>
            <a:r>
              <a:rPr lang="es-ES" sz="2000" b="0" i="0" u="none" strike="noStrike" cap="none" dirty="0">
                <a:solidFill>
                  <a:srgbClr val="595959"/>
                </a:solidFill>
                <a:latin typeface="Calibri"/>
                <a:ea typeface="Calibri"/>
                <a:cs typeface="Calibri"/>
                <a:sym typeface="Calibri"/>
              </a:rPr>
              <a:t> </a:t>
            </a:r>
            <a:r>
              <a:rPr lang="es-ES" sz="2000" dirty="0">
                <a:solidFill>
                  <a:srgbClr val="595959"/>
                </a:solidFill>
                <a:latin typeface="Calibri"/>
                <a:ea typeface="Calibri"/>
                <a:cs typeface="Calibri"/>
                <a:sym typeface="Calibri"/>
              </a:rPr>
              <a:t>S</a:t>
            </a:r>
            <a:r>
              <a:rPr lang="es-ES" sz="2000" b="0" i="0" u="none" strike="noStrike" cap="none" dirty="0">
                <a:solidFill>
                  <a:srgbClr val="595959"/>
                </a:solidFill>
                <a:latin typeface="Calibri"/>
                <a:ea typeface="Calibri"/>
                <a:cs typeface="Calibri"/>
                <a:sym typeface="Calibri"/>
              </a:rPr>
              <a:t>in embargo, comenzaron a detectar varios errore</a:t>
            </a:r>
            <a:r>
              <a:rPr lang="es-ES" sz="2000" dirty="0">
                <a:solidFill>
                  <a:srgbClr val="595959"/>
                </a:solidFill>
                <a:latin typeface="Calibri"/>
                <a:ea typeface="Calibri"/>
                <a:cs typeface="Calibri"/>
                <a:sym typeface="Calibri"/>
              </a:rPr>
              <a:t>s que tardan  días en solucionarse, presentan muchas confusiones y dudas, aunque tienen SOP´s  en donde se explican las indicaciones,  los alumnos tienen siguen con diversas dificultades.</a:t>
            </a:r>
            <a:endParaRPr lang="es-ES" sz="2000" b="0" i="0" u="none" strike="noStrike" cap="none" dirty="0">
              <a:solidFill>
                <a:srgbClr val="595959"/>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6"/>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7" name="Google Shape;257;p6"/>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Metas y Objetivos</a:t>
            </a:r>
            <a:endParaRPr sz="3200">
              <a:latin typeface="Century Gothic"/>
              <a:ea typeface="Century Gothic"/>
              <a:cs typeface="Century Gothic"/>
              <a:sym typeface="Century Gothic"/>
            </a:endParaRPr>
          </a:p>
        </p:txBody>
      </p:sp>
      <p:sp>
        <p:nvSpPr>
          <p:cNvPr id="258" name="Google Shape;258;p6"/>
          <p:cNvSpPr txBox="1"/>
          <p:nvPr/>
        </p:nvSpPr>
        <p:spPr>
          <a:xfrm>
            <a:off x="380999" y="1143000"/>
            <a:ext cx="10471723"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595959"/>
              </a:solidFill>
              <a:latin typeface="Calibri"/>
              <a:ea typeface="Calibri"/>
              <a:cs typeface="Calibri"/>
              <a:sym typeface="Calibri"/>
            </a:endParaRPr>
          </a:p>
          <a:p>
            <a:pPr marL="285750" indent="-285750" algn="l" rtl="0" eaLnBrk="1" fontAlgn="b" latinLnBrk="0" hangingPunct="1">
              <a:spcBef>
                <a:spcPts val="0"/>
              </a:spcBef>
              <a:spcAft>
                <a:spcPts val="0"/>
              </a:spcAft>
              <a:buClrTx/>
              <a:buSzPts val="1800"/>
              <a:buFont typeface="Arial" panose="020B0604020202020204" pitchFamily="34" charset="0"/>
              <a:buChar char="•"/>
            </a:pPr>
            <a:r>
              <a:rPr lang="es-MX" sz="2400" b="0" i="0" u="none" strike="noStrike" dirty="0">
                <a:effectLst/>
                <a:latin typeface="Arial" panose="020B0604020202020204" pitchFamily="34" charset="0"/>
              </a:rPr>
              <a:t>Objetivo: Desarrollar habilidades acerca de herramientas de sistemas de manufactura para la solución de problemas aplicada en distintas áreas.</a:t>
            </a:r>
          </a:p>
          <a:p>
            <a:pPr marL="285750" indent="-285750" algn="l" rtl="0" eaLnBrk="1" fontAlgn="b" latinLnBrk="0" hangingPunct="1">
              <a:spcBef>
                <a:spcPts val="0"/>
              </a:spcBef>
              <a:spcAft>
                <a:spcPts val="0"/>
              </a:spcAft>
              <a:buClrTx/>
              <a:buSzPts val="1800"/>
              <a:buFont typeface="Arial" panose="020B0604020202020204" pitchFamily="34" charset="0"/>
              <a:buChar char="•"/>
            </a:pPr>
            <a:r>
              <a:rPr lang="es-MX" sz="2400" b="0" i="0" u="none" strike="noStrike" dirty="0">
                <a:effectLst/>
                <a:latin typeface="Arial" panose="020B0604020202020204" pitchFamily="34" charset="0"/>
              </a:rPr>
              <a:t>Meta: Lograr 100% de cumplimiento de avances y tener 0% de errores.</a:t>
            </a:r>
          </a:p>
        </p:txBody>
      </p:sp>
      <p:pic>
        <p:nvPicPr>
          <p:cNvPr id="259" name="Google Shape;259;p6" descr="Objetivos SMART para llevar que tu negocio o proyecto a la meta ..."/>
          <p:cNvPicPr preferRelativeResize="0"/>
          <p:nvPr/>
        </p:nvPicPr>
        <p:blipFill rotWithShape="1">
          <a:blip r:embed="rId3">
            <a:alphaModFix/>
          </a:blip>
          <a:srcRect l="8606" t="10163" r="7262" b="7243"/>
          <a:stretch/>
        </p:blipFill>
        <p:spPr>
          <a:xfrm>
            <a:off x="8425543" y="228600"/>
            <a:ext cx="3116424" cy="1040363"/>
          </a:xfrm>
          <a:prstGeom prst="rect">
            <a:avLst/>
          </a:prstGeom>
          <a:noFill/>
          <a:ln>
            <a:noFill/>
          </a:ln>
        </p:spPr>
      </p:pic>
      <p:graphicFrame>
        <p:nvGraphicFramePr>
          <p:cNvPr id="261" name="Google Shape;261;p6"/>
          <p:cNvGraphicFramePr/>
          <p:nvPr>
            <p:extLst>
              <p:ext uri="{D42A27DB-BD31-4B8C-83A1-F6EECF244321}">
                <p14:modId xmlns:p14="http://schemas.microsoft.com/office/powerpoint/2010/main" val="1047610744"/>
              </p:ext>
            </p:extLst>
          </p:nvPr>
        </p:nvGraphicFramePr>
        <p:xfrm>
          <a:off x="682558" y="3429000"/>
          <a:ext cx="10980905" cy="2255100"/>
        </p:xfrm>
        <a:graphic>
          <a:graphicData uri="http://schemas.openxmlformats.org/drawingml/2006/table">
            <a:tbl>
              <a:tblPr>
                <a:noFill/>
                <a:tableStyleId>{DDA41E16-8D42-4F2B-BD51-C347022982EF}</a:tableStyleId>
              </a:tblPr>
              <a:tblGrid>
                <a:gridCol w="808456">
                  <a:extLst>
                    <a:ext uri="{9D8B030D-6E8A-4147-A177-3AD203B41FA5}">
                      <a16:colId xmlns:a16="http://schemas.microsoft.com/office/drawing/2014/main" val="20000"/>
                    </a:ext>
                  </a:extLst>
                </a:gridCol>
                <a:gridCol w="743059">
                  <a:extLst>
                    <a:ext uri="{9D8B030D-6E8A-4147-A177-3AD203B41FA5}">
                      <a16:colId xmlns:a16="http://schemas.microsoft.com/office/drawing/2014/main" val="20001"/>
                    </a:ext>
                  </a:extLst>
                </a:gridCol>
                <a:gridCol w="3014061">
                  <a:extLst>
                    <a:ext uri="{9D8B030D-6E8A-4147-A177-3AD203B41FA5}">
                      <a16:colId xmlns:a16="http://schemas.microsoft.com/office/drawing/2014/main" val="20002"/>
                    </a:ext>
                  </a:extLst>
                </a:gridCol>
                <a:gridCol w="6415329">
                  <a:extLst>
                    <a:ext uri="{9D8B030D-6E8A-4147-A177-3AD203B41FA5}">
                      <a16:colId xmlns:a16="http://schemas.microsoft.com/office/drawing/2014/main" val="20003"/>
                    </a:ext>
                  </a:extLst>
                </a:gridCol>
              </a:tblGrid>
              <a:tr h="375850">
                <a:tc>
                  <a:txBody>
                    <a:bodyPr/>
                    <a:lstStyle/>
                    <a:p>
                      <a:pPr marL="0" marR="0" lvl="0" indent="0" algn="l" rtl="0">
                        <a:lnSpc>
                          <a:spcPct val="100000"/>
                        </a:lnSpc>
                        <a:spcBef>
                          <a:spcPts val="0"/>
                        </a:spcBef>
                        <a:spcAft>
                          <a:spcPts val="0"/>
                        </a:spcAft>
                        <a:buNone/>
                      </a:pPr>
                      <a:r>
                        <a:rPr lang="es-ES" sz="900" b="1" i="0" u="none" strike="noStrike" cap="none">
                          <a:solidFill>
                            <a:srgbClr val="FFFFFF"/>
                          </a:solidFill>
                          <a:highlight>
                            <a:srgbClr val="000000"/>
                          </a:highlight>
                          <a:latin typeface="Calibri"/>
                          <a:ea typeface="Calibri"/>
                          <a:cs typeface="Calibri"/>
                          <a:sym typeface="Calibri"/>
                        </a:rPr>
                        <a:t>Siglas SMART</a:t>
                      </a:r>
                      <a:endParaRPr/>
                    </a:p>
                  </a:txBody>
                  <a:tcPr marL="0" marR="0" marT="0" marB="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marR="0" lvl="0" indent="0" algn="l" rtl="0">
                        <a:lnSpc>
                          <a:spcPct val="100000"/>
                        </a:lnSpc>
                        <a:spcBef>
                          <a:spcPts val="0"/>
                        </a:spcBef>
                        <a:spcAft>
                          <a:spcPts val="0"/>
                        </a:spcAft>
                        <a:buNone/>
                      </a:pPr>
                      <a:r>
                        <a:rPr lang="es-ES" sz="900" b="1" i="0" u="none" strike="noStrike" cap="none">
                          <a:solidFill>
                            <a:srgbClr val="FFFFFF"/>
                          </a:solidFill>
                          <a:highlight>
                            <a:srgbClr val="000000"/>
                          </a:highlight>
                          <a:latin typeface="Calibri"/>
                          <a:ea typeface="Calibri"/>
                          <a:cs typeface="Calibri"/>
                          <a:sym typeface="Calibri"/>
                        </a:rPr>
                        <a:t>Descripción</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marR="0" lvl="0" indent="0" algn="l" rtl="0">
                        <a:lnSpc>
                          <a:spcPct val="100000"/>
                        </a:lnSpc>
                        <a:spcBef>
                          <a:spcPts val="0"/>
                        </a:spcBef>
                        <a:spcAft>
                          <a:spcPts val="0"/>
                        </a:spcAft>
                        <a:buNone/>
                      </a:pPr>
                      <a:r>
                        <a:rPr lang="es-ES" sz="900" b="1" i="0" u="none" strike="noStrike" cap="none" dirty="0">
                          <a:solidFill>
                            <a:srgbClr val="FFFFFF"/>
                          </a:solidFill>
                          <a:highlight>
                            <a:srgbClr val="000000"/>
                          </a:highlight>
                          <a:latin typeface="Calibri"/>
                          <a:ea typeface="Calibri"/>
                          <a:cs typeface="Calibri"/>
                          <a:sym typeface="Calibri"/>
                        </a:rPr>
                        <a:t>Preguntas para el SMART</a:t>
                      </a:r>
                      <a:endParaRPr dirty="0"/>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marR="0" lvl="0" indent="0" algn="l" rtl="0">
                        <a:lnSpc>
                          <a:spcPct val="100000"/>
                        </a:lnSpc>
                        <a:spcBef>
                          <a:spcPts val="0"/>
                        </a:spcBef>
                        <a:spcAft>
                          <a:spcPts val="0"/>
                        </a:spcAft>
                        <a:buNone/>
                      </a:pPr>
                      <a:r>
                        <a:rPr lang="es-ES" sz="900" b="1" i="0" u="none" strike="noStrike" cap="none">
                          <a:solidFill>
                            <a:srgbClr val="FFFFFF"/>
                          </a:solidFill>
                          <a:highlight>
                            <a:srgbClr val="000000"/>
                          </a:highlight>
                          <a:latin typeface="Calibri"/>
                          <a:ea typeface="Calibri"/>
                          <a:cs typeface="Calibri"/>
                          <a:sym typeface="Calibri"/>
                        </a:rPr>
                        <a:t>Objetivos SMART</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375850">
                <a:tc>
                  <a:txBody>
                    <a:bodyPr/>
                    <a:lstStyle/>
                    <a:p>
                      <a:pPr marL="0" marR="0" lvl="0" indent="0" algn="ctr" rtl="0">
                        <a:lnSpc>
                          <a:spcPct val="100000"/>
                        </a:lnSpc>
                        <a:spcBef>
                          <a:spcPts val="0"/>
                        </a:spcBef>
                        <a:spcAft>
                          <a:spcPts val="0"/>
                        </a:spcAft>
                        <a:buNone/>
                      </a:pPr>
                      <a:r>
                        <a:rPr lang="es-ES" sz="900" b="1" i="0" u="none" strike="noStrike" cap="none">
                          <a:solidFill>
                            <a:srgbClr val="000000"/>
                          </a:solidFill>
                          <a:highlight>
                            <a:srgbClr val="D9D9D9"/>
                          </a:highlight>
                          <a:latin typeface="Calibri"/>
                          <a:ea typeface="Calibri"/>
                          <a:cs typeface="Calibri"/>
                          <a:sym typeface="Calibri"/>
                        </a:rPr>
                        <a:t>S</a:t>
                      </a:r>
                      <a:endParaRPr/>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None/>
                      </a:pPr>
                      <a:r>
                        <a:rPr lang="es-ES" sz="900" b="0" i="0" u="none" strike="noStrike" cap="none" dirty="0" err="1">
                          <a:solidFill>
                            <a:srgbClr val="000000"/>
                          </a:solidFill>
                          <a:highlight>
                            <a:srgbClr val="D9D9D9"/>
                          </a:highlight>
                          <a:latin typeface="Calibri"/>
                          <a:ea typeface="Calibri"/>
                          <a:cs typeface="Calibri"/>
                          <a:sym typeface="Calibri"/>
                        </a:rPr>
                        <a:t>Specific</a:t>
                      </a:r>
                      <a:endParaRPr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None/>
                      </a:pPr>
                      <a:r>
                        <a:rPr lang="es-ES" sz="900" b="0" i="0" u="none" strike="noStrike" cap="none">
                          <a:solidFill>
                            <a:srgbClr val="000000"/>
                          </a:solidFill>
                          <a:highlight>
                            <a:srgbClr val="D9D9D9"/>
                          </a:highlight>
                          <a:latin typeface="Calibri"/>
                          <a:ea typeface="Calibri"/>
                          <a:cs typeface="Calibri"/>
                          <a:sym typeface="Calibri"/>
                        </a:rPr>
                        <a:t>¿Qué quieres lograr? </a:t>
                      </a:r>
                      <a:endParaRPr/>
                    </a:p>
                  </a:txBody>
                  <a:tcPr marL="0" marR="0" marT="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algn="l" rtl="0" fontAlgn="ctr"/>
                      <a:r>
                        <a:rPr lang="es-ES" sz="900" b="0" i="0" u="none" strike="noStrike" dirty="0">
                          <a:solidFill>
                            <a:srgbClr val="000000"/>
                          </a:solidFill>
                          <a:effectLst/>
                          <a:latin typeface="Calibri" panose="020F0502020204030204" pitchFamily="34" charset="0"/>
                        </a:rPr>
                        <a:t>Tener habilidad en el uso de nuevas plataformas, en donde los alumnos demuestren que son capaces de estandarizar el uso de actividades para la solución de problemas, el objetivo es eliminar errores, se espera  un avance del 100% en las actividades.</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1"/>
                  </a:ext>
                </a:extLst>
              </a:tr>
              <a:tr h="375850">
                <a:tc>
                  <a:txBody>
                    <a:bodyPr/>
                    <a:lstStyle/>
                    <a:p>
                      <a:pPr marL="0" marR="0" lvl="0" indent="0" algn="ctr" rtl="0">
                        <a:lnSpc>
                          <a:spcPct val="100000"/>
                        </a:lnSpc>
                        <a:spcBef>
                          <a:spcPts val="0"/>
                        </a:spcBef>
                        <a:spcAft>
                          <a:spcPts val="0"/>
                        </a:spcAft>
                        <a:buNone/>
                      </a:pPr>
                      <a:r>
                        <a:rPr lang="es-ES" sz="900" b="1" i="0" u="none" strike="noStrike" cap="none">
                          <a:solidFill>
                            <a:srgbClr val="000000"/>
                          </a:solidFill>
                          <a:latin typeface="Calibri"/>
                          <a:ea typeface="Calibri"/>
                          <a:cs typeface="Calibri"/>
                          <a:sym typeface="Calibri"/>
                        </a:rPr>
                        <a:t>M</a:t>
                      </a:r>
                      <a:endParaRPr/>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s-ES" sz="900" b="0" i="0" u="none" strike="noStrike" cap="none">
                          <a:solidFill>
                            <a:srgbClr val="000000"/>
                          </a:solidFill>
                          <a:latin typeface="Calibri"/>
                          <a:ea typeface="Calibri"/>
                          <a:cs typeface="Calibri"/>
                          <a:sym typeface="Calibri"/>
                        </a:rPr>
                        <a:t>Measurable</a:t>
                      </a:r>
                      <a:endParaRPr/>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s-ES" sz="900" b="0" i="0" u="none" strike="noStrike" cap="none">
                          <a:solidFill>
                            <a:srgbClr val="000000"/>
                          </a:solidFill>
                          <a:latin typeface="Calibri"/>
                          <a:ea typeface="Calibri"/>
                          <a:cs typeface="Calibri"/>
                          <a:sym typeface="Calibri"/>
                        </a:rPr>
                        <a:t>¿Cuándo se logrará la meta?</a:t>
                      </a:r>
                      <a:endParaRPr/>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s-ES" sz="900" b="0" i="0" u="none" strike="noStrike" cap="none" dirty="0">
                          <a:solidFill>
                            <a:srgbClr val="000000"/>
                          </a:solidFill>
                          <a:latin typeface="Calibri"/>
                          <a:ea typeface="Calibri"/>
                          <a:cs typeface="Calibri"/>
                          <a:sym typeface="Calibri"/>
                        </a:rPr>
                        <a:t>Se verá reflejado en  indicadores que logren demostrar que los estudiantes son capaces de eliminar errores y hacer correcciones en el uso de nuevas plataformas, además de implementar el uso de estas herramientas en el proyecto integrador. </a:t>
                      </a:r>
                      <a:endParaRPr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5850">
                <a:tc>
                  <a:txBody>
                    <a:bodyPr/>
                    <a:lstStyle/>
                    <a:p>
                      <a:pPr marL="0" marR="0" lvl="0" indent="0" algn="ctr" rtl="0">
                        <a:lnSpc>
                          <a:spcPct val="100000"/>
                        </a:lnSpc>
                        <a:spcBef>
                          <a:spcPts val="0"/>
                        </a:spcBef>
                        <a:spcAft>
                          <a:spcPts val="0"/>
                        </a:spcAft>
                        <a:buNone/>
                      </a:pPr>
                      <a:r>
                        <a:rPr lang="es-ES" sz="900" b="1" i="0" u="none" strike="noStrike" cap="none">
                          <a:solidFill>
                            <a:srgbClr val="000000"/>
                          </a:solidFill>
                          <a:highlight>
                            <a:srgbClr val="D9D9D9"/>
                          </a:highlight>
                          <a:latin typeface="Calibri"/>
                          <a:ea typeface="Calibri"/>
                          <a:cs typeface="Calibri"/>
                          <a:sym typeface="Calibri"/>
                        </a:rPr>
                        <a:t>A</a:t>
                      </a:r>
                      <a:endParaRPr/>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None/>
                      </a:pPr>
                      <a:r>
                        <a:rPr lang="es-ES" sz="900" b="0" i="0" u="none" strike="noStrike" cap="none">
                          <a:solidFill>
                            <a:srgbClr val="000000"/>
                          </a:solidFill>
                          <a:highlight>
                            <a:srgbClr val="D9D9D9"/>
                          </a:highlight>
                          <a:latin typeface="Calibri"/>
                          <a:ea typeface="Calibri"/>
                          <a:cs typeface="Calibri"/>
                          <a:sym typeface="Calibri"/>
                        </a:rPr>
                        <a:t>Attainable</a:t>
                      </a:r>
                      <a:endParaRPr/>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None/>
                      </a:pPr>
                      <a:r>
                        <a:rPr lang="es-ES" sz="900" b="0" i="0" u="none" strike="noStrike" cap="none">
                          <a:solidFill>
                            <a:srgbClr val="000000"/>
                          </a:solidFill>
                          <a:highlight>
                            <a:srgbClr val="D9D9D9"/>
                          </a:highlight>
                          <a:latin typeface="Calibri"/>
                          <a:ea typeface="Calibri"/>
                          <a:cs typeface="Calibri"/>
                          <a:sym typeface="Calibri"/>
                        </a:rPr>
                        <a:t>¿Cómo sabrás cuando has logrado tu objetivo?</a:t>
                      </a:r>
                      <a:endParaRPr/>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None/>
                      </a:pPr>
                      <a:r>
                        <a:rPr lang="es-ES" sz="900" b="0" i="0" u="none" strike="noStrike" cap="none" dirty="0">
                          <a:solidFill>
                            <a:srgbClr val="000000"/>
                          </a:solidFill>
                          <a:highlight>
                            <a:srgbClr val="D9D9D9"/>
                          </a:highlight>
                          <a:latin typeface="Calibri"/>
                          <a:ea typeface="Calibri"/>
                          <a:cs typeface="Calibri"/>
                          <a:sym typeface="Calibri"/>
                        </a:rPr>
                        <a:t> </a:t>
                      </a:r>
                      <a:r>
                        <a:rPr lang="es-ES" sz="900" b="0" i="0" u="none" strike="noStrike" cap="none" dirty="0">
                          <a:solidFill>
                            <a:srgbClr val="000000"/>
                          </a:solidFill>
                          <a:latin typeface="Calibri"/>
                          <a:ea typeface="Calibri"/>
                          <a:cs typeface="Calibri"/>
                          <a:sym typeface="Calibri"/>
                        </a:rPr>
                        <a:t>Cuando se disminuyan los tiempos para crear archivos .tex, .</a:t>
                      </a:r>
                      <a:r>
                        <a:rPr lang="es-ES" sz="900" b="0" i="0" u="none" strike="noStrike" cap="none" dirty="0" err="1">
                          <a:solidFill>
                            <a:srgbClr val="000000"/>
                          </a:solidFill>
                          <a:latin typeface="Calibri"/>
                          <a:ea typeface="Calibri"/>
                          <a:cs typeface="Calibri"/>
                          <a:sym typeface="Calibri"/>
                        </a:rPr>
                        <a:t>bib</a:t>
                      </a:r>
                      <a:r>
                        <a:rPr lang="es-ES" sz="900" b="0" i="0" u="none" strike="noStrike" cap="none" dirty="0">
                          <a:solidFill>
                            <a:srgbClr val="000000"/>
                          </a:solidFill>
                          <a:latin typeface="Calibri"/>
                          <a:ea typeface="Calibri"/>
                          <a:cs typeface="Calibri"/>
                          <a:sym typeface="Calibri"/>
                        </a:rPr>
                        <a:t>, .</a:t>
                      </a:r>
                      <a:r>
                        <a:rPr lang="es-ES" sz="900" b="0" i="0" u="none" strike="noStrike" cap="none" dirty="0" err="1">
                          <a:solidFill>
                            <a:srgbClr val="000000"/>
                          </a:solidFill>
                          <a:latin typeface="Calibri"/>
                          <a:ea typeface="Calibri"/>
                          <a:cs typeface="Calibri"/>
                          <a:sym typeface="Calibri"/>
                        </a:rPr>
                        <a:t>gitignore</a:t>
                      </a:r>
                      <a:r>
                        <a:rPr lang="es-ES" sz="900" b="0" i="0" u="none" strike="noStrike" cap="none" dirty="0">
                          <a:solidFill>
                            <a:srgbClr val="000000"/>
                          </a:solidFill>
                          <a:latin typeface="Calibri"/>
                          <a:ea typeface="Calibri"/>
                          <a:cs typeface="Calibri"/>
                          <a:sym typeface="Calibri"/>
                        </a:rPr>
                        <a:t>, y se consiga la habilidad para usar esta plataforma. Obtener una calificación &gt;70 en la materia.</a:t>
                      </a:r>
                      <a:endParaRPr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3"/>
                  </a:ext>
                </a:extLst>
              </a:tr>
              <a:tr h="375850">
                <a:tc>
                  <a:txBody>
                    <a:bodyPr/>
                    <a:lstStyle/>
                    <a:p>
                      <a:pPr marL="0" marR="0" lvl="0" indent="0" algn="ctr" rtl="0">
                        <a:lnSpc>
                          <a:spcPct val="100000"/>
                        </a:lnSpc>
                        <a:spcBef>
                          <a:spcPts val="0"/>
                        </a:spcBef>
                        <a:spcAft>
                          <a:spcPts val="0"/>
                        </a:spcAft>
                        <a:buNone/>
                      </a:pPr>
                      <a:r>
                        <a:rPr lang="es-ES" sz="900" b="1" i="0" u="none" strike="noStrike" cap="none">
                          <a:solidFill>
                            <a:srgbClr val="000000"/>
                          </a:solidFill>
                          <a:latin typeface="Calibri"/>
                          <a:ea typeface="Calibri"/>
                          <a:cs typeface="Calibri"/>
                          <a:sym typeface="Calibri"/>
                        </a:rPr>
                        <a:t>R</a:t>
                      </a:r>
                      <a:endParaRPr/>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s-ES" sz="900" b="0" i="0" u="none" strike="noStrike" cap="none">
                          <a:solidFill>
                            <a:srgbClr val="000000"/>
                          </a:solidFill>
                          <a:latin typeface="Calibri"/>
                          <a:ea typeface="Calibri"/>
                          <a:cs typeface="Calibri"/>
                          <a:sym typeface="Calibri"/>
                        </a:rPr>
                        <a:t>Relevant</a:t>
                      </a:r>
                      <a:endParaRPr/>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s-ES" sz="900" b="0" i="0" u="none" strike="noStrike" cap="none">
                          <a:solidFill>
                            <a:srgbClr val="000000"/>
                          </a:solidFill>
                          <a:latin typeface="Calibri"/>
                          <a:ea typeface="Calibri"/>
                          <a:cs typeface="Calibri"/>
                          <a:sym typeface="Calibri"/>
                        </a:rPr>
                        <a:t>¿Cómo se puede lograr la meta?</a:t>
                      </a:r>
                      <a:endParaRPr/>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s-ES" sz="900" b="0" i="0" u="none" strike="noStrike" cap="none" dirty="0">
                          <a:solidFill>
                            <a:srgbClr val="000000"/>
                          </a:solidFill>
                          <a:latin typeface="Calibri"/>
                          <a:ea typeface="Calibri"/>
                          <a:cs typeface="Calibri"/>
                          <a:sym typeface="Calibri"/>
                        </a:rPr>
                        <a:t>Siguiendo los </a:t>
                      </a:r>
                      <a:r>
                        <a:rPr lang="es-ES" sz="900" b="0" i="0" u="none" strike="noStrike" cap="none" dirty="0" err="1">
                          <a:solidFill>
                            <a:srgbClr val="000000"/>
                          </a:solidFill>
                          <a:latin typeface="Calibri"/>
                          <a:ea typeface="Calibri"/>
                          <a:cs typeface="Calibri"/>
                          <a:sym typeface="Calibri"/>
                        </a:rPr>
                        <a:t>SOP´s</a:t>
                      </a:r>
                      <a:r>
                        <a:rPr lang="es-ES" sz="900" b="0" i="0" u="none" strike="noStrike" cap="none" dirty="0">
                          <a:solidFill>
                            <a:srgbClr val="000000"/>
                          </a:solidFill>
                          <a:latin typeface="Calibri"/>
                          <a:ea typeface="Calibri"/>
                          <a:cs typeface="Calibri"/>
                          <a:sym typeface="Calibri"/>
                        </a:rPr>
                        <a:t> paso a paso. Tener un cumplimiento y un avance del 100% esto permitirá a los estudiantes cumplir con los requisitos de cumplimiento en la materia. </a:t>
                      </a:r>
                      <a:endParaRPr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75850">
                <a:tc>
                  <a:txBody>
                    <a:bodyPr/>
                    <a:lstStyle/>
                    <a:p>
                      <a:pPr marL="0" marR="0" lvl="0" indent="0" algn="ctr" rtl="0">
                        <a:lnSpc>
                          <a:spcPct val="100000"/>
                        </a:lnSpc>
                        <a:spcBef>
                          <a:spcPts val="0"/>
                        </a:spcBef>
                        <a:spcAft>
                          <a:spcPts val="0"/>
                        </a:spcAft>
                        <a:buNone/>
                      </a:pPr>
                      <a:r>
                        <a:rPr lang="es-ES" sz="900" b="1" i="0" u="none" strike="noStrike" cap="none">
                          <a:solidFill>
                            <a:srgbClr val="000000"/>
                          </a:solidFill>
                          <a:highlight>
                            <a:srgbClr val="D9D9D9"/>
                          </a:highlight>
                          <a:latin typeface="Calibri"/>
                          <a:ea typeface="Calibri"/>
                          <a:cs typeface="Calibri"/>
                          <a:sym typeface="Calibri"/>
                        </a:rPr>
                        <a:t>T</a:t>
                      </a:r>
                      <a:endParaRPr/>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None/>
                      </a:pPr>
                      <a:r>
                        <a:rPr lang="es-ES" sz="900" b="0" i="0" u="none" strike="noStrike" cap="none">
                          <a:solidFill>
                            <a:srgbClr val="000000"/>
                          </a:solidFill>
                          <a:highlight>
                            <a:srgbClr val="D9D9D9"/>
                          </a:highlight>
                          <a:latin typeface="Calibri"/>
                          <a:ea typeface="Calibri"/>
                          <a:cs typeface="Calibri"/>
                          <a:sym typeface="Calibri"/>
                        </a:rPr>
                        <a:t>Timely</a:t>
                      </a:r>
                      <a:endParaRPr/>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None/>
                      </a:pPr>
                      <a:r>
                        <a:rPr lang="es-ES" sz="800" b="0" i="0" u="none" strike="noStrike" cap="none">
                          <a:solidFill>
                            <a:srgbClr val="000000"/>
                          </a:solidFill>
                          <a:highlight>
                            <a:srgbClr val="D9D9D9"/>
                          </a:highlight>
                          <a:latin typeface="Arimo"/>
                          <a:ea typeface="Arimo"/>
                          <a:cs typeface="Arimo"/>
                          <a:sym typeface="Arimo"/>
                        </a:rPr>
                        <a:t>¿La meta satisfarsera sus necesidades a corto y largo plazo?</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None/>
                      </a:pPr>
                      <a:r>
                        <a:rPr lang="es-ES" sz="900" b="0" i="0" u="none" strike="noStrike" cap="none" dirty="0">
                          <a:solidFill>
                            <a:srgbClr val="000000"/>
                          </a:solidFill>
                          <a:highlight>
                            <a:srgbClr val="D9D9D9"/>
                          </a:highlight>
                          <a:latin typeface="Calibri"/>
                          <a:ea typeface="Calibri"/>
                          <a:cs typeface="Calibri"/>
                          <a:sym typeface="Calibri"/>
                        </a:rPr>
                        <a:t> </a:t>
                      </a:r>
                      <a:r>
                        <a:rPr lang="es-ES" sz="900" b="0" i="0" u="none" strike="noStrike" cap="none" dirty="0">
                          <a:solidFill>
                            <a:srgbClr val="000000"/>
                          </a:solidFill>
                          <a:latin typeface="Calibri"/>
                          <a:ea typeface="Calibri"/>
                          <a:cs typeface="Calibri"/>
                          <a:sym typeface="Calibri"/>
                        </a:rPr>
                        <a:t>A corto plazo  la meta es que el 100% de los alumnos entreguen actividades y el proyecto integrador; y a largo plazo para implementar el uso de estas plataformas.</a:t>
                      </a:r>
                      <a:endParaRPr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7"/>
          <p:cNvSpPr/>
          <p:nvPr/>
        </p:nvSpPr>
        <p:spPr>
          <a:xfrm>
            <a:off x="504597" y="567354"/>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7"/>
          <p:cNvSpPr txBox="1">
            <a:spLocks noGrp="1"/>
          </p:cNvSpPr>
          <p:nvPr>
            <p:ph type="title"/>
          </p:nvPr>
        </p:nvSpPr>
        <p:spPr>
          <a:xfrm>
            <a:off x="828476" y="797708"/>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Análisis de Causa Raíz</a:t>
            </a:r>
            <a:endParaRPr sz="3200" dirty="0">
              <a:latin typeface="Century Gothic"/>
              <a:ea typeface="Century Gothic"/>
              <a:cs typeface="Century Gothic"/>
              <a:sym typeface="Century Gothic"/>
            </a:endParaRPr>
          </a:p>
        </p:txBody>
      </p:sp>
      <p:sp>
        <p:nvSpPr>
          <p:cNvPr id="269" name="Google Shape;269;p7"/>
          <p:cNvSpPr txBox="1"/>
          <p:nvPr/>
        </p:nvSpPr>
        <p:spPr>
          <a:xfrm>
            <a:off x="6473211" y="2947999"/>
            <a:ext cx="5304638" cy="25852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1800" b="0" i="0" u="none" strike="noStrike" cap="none" dirty="0">
              <a:solidFill>
                <a:srgbClr val="595959"/>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Arial"/>
              <a:buNone/>
            </a:pPr>
            <a:r>
              <a:rPr lang="es-ES" sz="1800" dirty="0">
                <a:solidFill>
                  <a:srgbClr val="000000"/>
                </a:solidFill>
                <a:latin typeface="Arial"/>
                <a:ea typeface="Calibri"/>
                <a:cs typeface="Arial"/>
                <a:sym typeface="Arial"/>
              </a:rPr>
              <a:t>Se implementaron cuatro herramientas para detectar cuáles eran las principales causas de los errores, los cuales indican que cuatro factores causan más del 80% de los retrasos y errores; lo son la falta de habilidad, no seguir los SOP´s</a:t>
            </a:r>
            <a:r>
              <a:rPr lang="es-ES" sz="1800" dirty="0">
                <a:ea typeface="Calibri"/>
              </a:rPr>
              <a:t> correctamente, crear archivos .tex, .</a:t>
            </a:r>
            <a:r>
              <a:rPr lang="es-ES" sz="1800" dirty="0" err="1">
                <a:ea typeface="Calibri"/>
              </a:rPr>
              <a:t>bib</a:t>
            </a:r>
            <a:r>
              <a:rPr lang="es-ES" sz="1800" dirty="0">
                <a:ea typeface="Calibri"/>
              </a:rPr>
              <a:t>, .</a:t>
            </a:r>
            <a:r>
              <a:rPr lang="es-ES" sz="1800" dirty="0" err="1">
                <a:ea typeface="Calibri"/>
              </a:rPr>
              <a:t>gitignore</a:t>
            </a:r>
            <a:r>
              <a:rPr lang="es-ES" sz="1800" dirty="0">
                <a:ea typeface="Calibri"/>
              </a:rPr>
              <a:t> y no tener visión clara ni plan estratégico,</a:t>
            </a:r>
            <a:r>
              <a:rPr lang="es-ES" sz="1800" dirty="0">
                <a:solidFill>
                  <a:srgbClr val="000000"/>
                </a:solidFill>
                <a:latin typeface="Arial"/>
                <a:ea typeface="Calibri"/>
                <a:cs typeface="Arial"/>
                <a:sym typeface="Arial"/>
              </a:rPr>
              <a:t> esto indica que son la causa raíz del problema.</a:t>
            </a:r>
            <a:endParaRPr lang="es-ES" sz="1800" b="0" i="0" u="none" strike="noStrike" cap="none" dirty="0">
              <a:solidFill>
                <a:srgbClr val="595959"/>
              </a:solidFill>
              <a:latin typeface="Calibri"/>
              <a:ea typeface="Calibri"/>
              <a:cs typeface="Calibri"/>
              <a:sym typeface="Calibri"/>
            </a:endParaRPr>
          </a:p>
        </p:txBody>
      </p:sp>
      <p:pic>
        <p:nvPicPr>
          <p:cNvPr id="3" name="Imagen 2">
            <a:extLst>
              <a:ext uri="{FF2B5EF4-FFF2-40B4-BE49-F238E27FC236}">
                <a16:creationId xmlns:a16="http://schemas.microsoft.com/office/drawing/2014/main" id="{47C293AB-4596-EE47-2BF7-B29AF0109F1D}"/>
              </a:ext>
            </a:extLst>
          </p:cNvPr>
          <p:cNvPicPr>
            <a:picLocks noChangeAspect="1"/>
          </p:cNvPicPr>
          <p:nvPr/>
        </p:nvPicPr>
        <p:blipFill>
          <a:blip r:embed="rId3"/>
          <a:stretch>
            <a:fillRect/>
          </a:stretch>
        </p:blipFill>
        <p:spPr>
          <a:xfrm>
            <a:off x="246153" y="1883750"/>
            <a:ext cx="3712628" cy="1859428"/>
          </a:xfrm>
          <a:prstGeom prst="rect">
            <a:avLst/>
          </a:prstGeom>
        </p:spPr>
      </p:pic>
      <p:pic>
        <p:nvPicPr>
          <p:cNvPr id="7" name="Imagen 6">
            <a:extLst>
              <a:ext uri="{FF2B5EF4-FFF2-40B4-BE49-F238E27FC236}">
                <a16:creationId xmlns:a16="http://schemas.microsoft.com/office/drawing/2014/main" id="{30DEAC36-DF23-284B-C992-C4DCED6C8669}"/>
              </a:ext>
            </a:extLst>
          </p:cNvPr>
          <p:cNvPicPr>
            <a:picLocks noChangeAspect="1"/>
          </p:cNvPicPr>
          <p:nvPr/>
        </p:nvPicPr>
        <p:blipFill>
          <a:blip r:embed="rId4"/>
          <a:stretch>
            <a:fillRect/>
          </a:stretch>
        </p:blipFill>
        <p:spPr>
          <a:xfrm>
            <a:off x="365714" y="4083093"/>
            <a:ext cx="6077127" cy="1592758"/>
          </a:xfrm>
          <a:prstGeom prst="rect">
            <a:avLst/>
          </a:prstGeom>
        </p:spPr>
      </p:pic>
      <p:pic>
        <p:nvPicPr>
          <p:cNvPr id="11" name="Imagen 10">
            <a:extLst>
              <a:ext uri="{FF2B5EF4-FFF2-40B4-BE49-F238E27FC236}">
                <a16:creationId xmlns:a16="http://schemas.microsoft.com/office/drawing/2014/main" id="{27C7318E-78C7-87F7-DCD5-5A9D8BFD8775}"/>
              </a:ext>
            </a:extLst>
          </p:cNvPr>
          <p:cNvPicPr>
            <a:picLocks noChangeAspect="1"/>
          </p:cNvPicPr>
          <p:nvPr/>
        </p:nvPicPr>
        <p:blipFill>
          <a:blip r:embed="rId5"/>
          <a:stretch>
            <a:fillRect/>
          </a:stretch>
        </p:blipFill>
        <p:spPr>
          <a:xfrm>
            <a:off x="7145044" y="424282"/>
            <a:ext cx="3988177" cy="2772777"/>
          </a:xfrm>
          <a:prstGeom prst="rect">
            <a:avLst/>
          </a:prstGeom>
        </p:spPr>
      </p:pic>
      <p:pic>
        <p:nvPicPr>
          <p:cNvPr id="12" name="Imagen 11">
            <a:extLst>
              <a:ext uri="{FF2B5EF4-FFF2-40B4-BE49-F238E27FC236}">
                <a16:creationId xmlns:a16="http://schemas.microsoft.com/office/drawing/2014/main" id="{0F3CC043-027E-544F-ED45-75DEEF7A4C78}"/>
              </a:ext>
            </a:extLst>
          </p:cNvPr>
          <p:cNvPicPr>
            <a:picLocks noChangeAspect="1"/>
          </p:cNvPicPr>
          <p:nvPr/>
        </p:nvPicPr>
        <p:blipFill>
          <a:blip r:embed="rId6"/>
          <a:stretch>
            <a:fillRect/>
          </a:stretch>
        </p:blipFill>
        <p:spPr>
          <a:xfrm>
            <a:off x="3958781" y="1953073"/>
            <a:ext cx="2514430" cy="1859428"/>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6084</TotalTime>
  <Words>2624</Words>
  <Application>Microsoft Office PowerPoint</Application>
  <PresentationFormat>Panorámica</PresentationFormat>
  <Paragraphs>185</Paragraphs>
  <Slides>17</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Montserrat</vt:lpstr>
      <vt:lpstr>Arimo</vt:lpstr>
      <vt:lpstr>Calibri</vt:lpstr>
      <vt:lpstr>Century Gothic</vt:lpstr>
      <vt:lpstr>Arial</vt:lpstr>
      <vt:lpstr>Tema de Office</vt:lpstr>
      <vt:lpstr>Presentación de PowerPoint</vt:lpstr>
      <vt:lpstr>Desarrollo de habilidades tecnológicas</vt:lpstr>
      <vt:lpstr>Lista de herramientas mínimas de entrega</vt:lpstr>
      <vt:lpstr>A3</vt:lpstr>
      <vt:lpstr>Antecedentes</vt:lpstr>
      <vt:lpstr>Antecedentes</vt:lpstr>
      <vt:lpstr>Situación Actual</vt:lpstr>
      <vt:lpstr>Metas y Objetivos</vt:lpstr>
      <vt:lpstr>Análisis de Causa Raíz</vt:lpstr>
      <vt:lpstr>Análisis de Causa Raíz</vt:lpstr>
      <vt:lpstr>Análisis de Causa Raíz</vt:lpstr>
      <vt:lpstr>Análisis de Causa Raíz</vt:lpstr>
      <vt:lpstr>ANOVAS/CPK/ R&amp;R/Pruebas Normalidad</vt:lpstr>
      <vt:lpstr>Propuesta de Mejora</vt:lpstr>
      <vt:lpstr>Ahorros Generados</vt:lpstr>
      <vt:lpstr>Lecciones Aprendidas</vt:lpstr>
      <vt:lpstr>Foto del Implementador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Ay Ling Ho Ramírez</dc:creator>
  <cp:lastModifiedBy>Office</cp:lastModifiedBy>
  <cp:revision>12</cp:revision>
  <dcterms:created xsi:type="dcterms:W3CDTF">2020-07-14T23:22:38Z</dcterms:created>
  <dcterms:modified xsi:type="dcterms:W3CDTF">2024-12-13T23:48:04Z</dcterms:modified>
</cp:coreProperties>
</file>