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embeddedFontLst>
    <p:embeddedFont>
      <p:font typeface="Arimo" panose="020B060402020202020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Exo" panose="020B0604020202020204" charset="0"/>
      <p:regular r:id="rId27"/>
      <p:bold r:id="rId28"/>
      <p:italic r:id="rId29"/>
      <p:boldItalic r:id="rId30"/>
    </p:embeddedFont>
    <p:embeddedFont>
      <p:font typeface="Exo Black" panose="020B0604020202020204" charset="0"/>
      <p:bold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i0bAjciDlxu25rJFyU4ZaiK6Fv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361223-F499-431D-9C38-1D16362C9DE0}">
  <a:tblStyle styleId="{50361223-F499-431D-9C38-1D16362C9DE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A41E16-8D42-4F2B-BD51-C347022982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0" name="Google Shape;4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 b="1"/>
              <a:t>5. Plan de Implementación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/>
              <a:t>Una vez identificadas, analizadas y medidas las causas raíz, iniciamos nuestro plan de implementación: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/>
              <a:t>Realizamos un brainstorming utilizando la técnica 635 (6 personas, 3 ideas por persona, 5 minutos) para generar la mayor cantidad de ideas posibles.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3" name="Google Shape;4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 b="1"/>
              <a:t>6 Plan de Implementación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/>
              <a:t>Evaluamos las propuestas para verificar su viabilidad en términos de presupuesto, recursos y personal.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/>
              <a:t>Elaboramos un plan de acción detallado con la oportunidad, acción, responsable, fecha de ejecución, avances y observaciones.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 b="1"/>
              <a:t>7. Plan de Control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/>
              <a:t>El plan de control documenta cómo controlaremos las causas raíz identificadas: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/>
              <a:t>Definimos la etapa o paso a controlar, el parámetro crítico, los límites de especificación, el método de medición, y el método de control.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/>
              <a:t>Establecemos el tamaño y frecuencia de la muestra, quién realiza la medición y dónde se almacena la información.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/>
              <a:t>Documentamos esto en un SOP (Procedimiento Estándar de Trabajo).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6" name="Google Shape;5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 b="1"/>
              <a:t>6. Evaluación de Beneficios Financieros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/>
              <a:t>Evaluamos los beneficios financieros del proyecto en términos de ahorros, incremento de piezas, productividad y evitar la pérdida de clientes, traduciendo todo esto en dólares proyectados anualmente.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8" name="Google Shape;5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Poner las lecciones aprendidas sobre el proyecto reallas herramientas y experiencias ganadas o relacionadas con lecciones sobre eventualidades o situaciones que debieron ser obstáculos en el proyecto y como fueron superadas.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7" name="Google Shape;5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6" name="Google Shape;5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1"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-Incluir esta información en la hoja el nombre del proyecto.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1"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-Poner en esta Hoja  el Nombre completo (como aparece en el acta de nacimiento) + Generación + Nombre del proyecto + Indicar si el proyecto es trabajado en equipo o individual + Ahorros anualizados en USD , Empresa o institución y correo electrónico. </a:t>
            </a: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 b="1"/>
              <a:t>Síntesis en el A3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/>
              <a:t>Toda la información recolectada se sintetiza en el A3 de la siguiente manera: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 b="1"/>
              <a:t>Apartado 1</a:t>
            </a:r>
            <a:r>
              <a:rPr lang="es-ES"/>
              <a:t>: Definición del problema con el 5W2H.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 b="1"/>
              <a:t>Apartado 2</a:t>
            </a:r>
            <a:r>
              <a:rPr lang="es-ES"/>
              <a:t>: Resumen del swimlane y situación actual.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 b="1"/>
              <a:t>Apartado 3</a:t>
            </a:r>
            <a:r>
              <a:rPr lang="es-ES"/>
              <a:t>: Metas y objetivos específicos.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 b="1"/>
              <a:t>Apartado 4</a:t>
            </a:r>
            <a:r>
              <a:rPr lang="es-ES"/>
              <a:t>: Herramientas utilizadas (Ishikawa, árbol causal, Pareto) y breves descripciones de las causas raíces.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 b="1"/>
              <a:t>Apartado 5</a:t>
            </a:r>
            <a:r>
              <a:rPr lang="es-ES"/>
              <a:t>: Propuestas de mejora y cómo afectan las causas raíz.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 b="1"/>
              <a:t>Apartado 6</a:t>
            </a:r>
            <a:r>
              <a:rPr lang="es-ES"/>
              <a:t>: Plan de acción resumido con actividades, responsables y fechas.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 b="1"/>
              <a:t>Apartado 7</a:t>
            </a:r>
            <a:r>
              <a:rPr lang="es-ES"/>
              <a:t>: Problemas anticipados, medidas de control y lecciones aprendidas.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 b="1"/>
              <a:t>1. Definición del Problema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/>
              <a:t>Para empezar con nuestros proyectos, utilizamos la herramienta conocida como el 5W2H. Esta herramienta nos ayuda a definir el problema respondiendo preguntas clave: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/>
              <a:t>¿Cuál es el problema?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/>
              <a:t>¿Quién es el cliente (interno o externo) más afectado por el problema?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/>
              <a:t>¿Cuáles son los criterios críticos en términos de calidad, entrega y costos?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/>
              <a:t>¿Cuál es la medición del problema, si es que existe?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/>
              <a:t>¿Dónde y cuándo fue observado el problema por primera vez?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/>
              <a:t>¿Cuál es la magnitud del problema dentro del negocio?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/>
              <a:t>Con esta información, hacemos un resumen completo del problema para incluirlo en la sección de antecedentes del A3.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2. Una vez completada la definición del problema, procedemos a mapear el proceso utilizando el swimlane. Esta herramienta de mapeo identifica las áreas y pasos involucrados, las decisiones que se toman y cómo ocurre el proceso. Durante este mapeo, identificamos: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/>
              <a:t>Operaciones manuales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/>
              <a:t>Cuellos de botella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/>
              <a:t>Tiempos asociados a cada paso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/>
              <a:t>Si cada operación agrega valor, no agrega valor, o es una operación necesaria sin agregar valor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/>
              <a:t>Finalizado el swimlane, realizamos un resumen de la situación actual, visualizando cómo estamos actualmente en este proceso o procedimientos.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b="1"/>
              <a:t>3. Objetivos SMART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/>
              <a:t>Para asegurar el éxito en nuestros proyectos, establecemos objetivos SMART: Specific (Específico), Measurable (Medible), Achievable (Alcanzable), Relevant (Relevante) y Time-bound (Con límite de tiempo).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-ES" b="1"/>
              <a:t>Specific (Específico)</a:t>
            </a:r>
            <a:r>
              <a:rPr lang="es-ES"/>
              <a:t>: Definimos claramente qué queremos lograr, quién está involucrado, dónde y por qué es importante. Ejemplo: "Reducir el tiempo de procesamiento de órdenes en el departamento de ventas en un 20%."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-ES" b="1"/>
              <a:t>Measurable (Medible)</a:t>
            </a:r>
            <a:r>
              <a:rPr lang="es-ES"/>
              <a:t>: Establecemos criterios concretos para evaluar el progreso y el éxito. Ejemplo: "Reducir el tiempo de procesamiento de órdenes de 10 días a 8 días."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-ES" b="1"/>
              <a:t>Achievable (Alcanzable)</a:t>
            </a:r>
            <a:r>
              <a:rPr lang="es-ES"/>
              <a:t>: Aseguramos que el objetivo sea realista y posible con los recursos disponibles. Ejemplo: "Implementar un nuevo software de gestión de pedidos para lograr la reducción."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-ES" b="1"/>
              <a:t>Relevant (Relevante)</a:t>
            </a:r>
            <a:r>
              <a:rPr lang="es-ES"/>
              <a:t>: Nos aseguramos de que el objetivo sea significativo y alineado con los objetivos generales del negocio. Ejemplo: "Mejorar la satisfacción del cliente y aumentar las ventas repetitivas."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-ES" b="1"/>
              <a:t>Time-bound (Con límite de tiempo)</a:t>
            </a:r>
            <a:r>
              <a:rPr lang="es-ES"/>
              <a:t>: Definimos un plazo claro para la consecución del objetivo. Ejemplo: "Reducir el tiempo de procesamiento en un período de 6 meses."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 b="1"/>
              <a:t>Aplicación en el A3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s-ES" b="1"/>
              <a:t>Apartado 3</a:t>
            </a:r>
            <a:r>
              <a:rPr lang="es-ES"/>
              <a:t>: Establecemos metas y objetivos específicos y realizables.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 b="1"/>
              <a:t>4. Análisis de Causa Raíz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/>
              <a:t>Para el análisis de causa raíz utilizamos la primera de las tres herramientas principales: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-ES" b="1"/>
              <a:t>Ishikawa</a:t>
            </a:r>
            <a:r>
              <a:rPr lang="es-ES"/>
              <a:t>: Aquí se enuncia brevemente el problema (efecto) y se identifican las causas raíz utilizando las 6M (Mano de obra, Máquinas y herramientas, Metodologías, Mediciones, Materiales y Medio ambiente). Evitamos utilizar "no" y "falta“ ya que estas palabras nos indican que debemos de indagar más en la causa raíz para ser más específicos.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4" name="Google Shape;2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 b="1"/>
              <a:t>4. Análisis de Causa Raíz Árbol causal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/>
              <a:t>Para el análisis de causa raíz utilizamos la segunda herramienta principal: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-ES" b="1"/>
              <a:t>Árbol Causal</a:t>
            </a:r>
            <a:r>
              <a:rPr lang="es-ES"/>
              <a:t>: Trabajamos en conjunto con Ishikawa para identificar y confirmar las causas raíz mediante los 5 porqués. Proponemos contramedidas que posteriormente se documentarán en el brainstorming.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 b="1"/>
              <a:t>4. Análisis de Causa Raíz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/>
              <a:t>Para el análisis de causa raíz utilizamos la tercera de las tres herramientas principales: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-ES" b="1"/>
              <a:t>Pareto</a:t>
            </a:r>
            <a:r>
              <a:rPr lang="es-ES"/>
              <a:t>: Cuantificamos las causas raíz, identificando las más frecuentes para aplicar el principio 80/20 (atacar el 20% de las causas que generan el 80% de los problemas).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s-ES"/>
              <a:t>Las tres herramientas de análisis de causa raíz funcionan muy bien trabajando en su conjunto para mostrar todas las posibles causas raíz, las contramedidas y la frecuencia en las que  tienen su ocurrencia., y considerar que al menos una de las 3 puede estar presente en el proyecto de acuerdo con la naturaleza de este.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ES"/>
              <a:t>También podemos utilizar herramientas estadísticas como R&amp;R, ANOVA y CPK para un análisis más completo del plan de medición.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0" name="Google Shape;4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5401"/>
            <a:ext cx="12192000" cy="6858000"/>
          </a:xfrm>
          <a:prstGeom prst="rect">
            <a:avLst/>
          </a:prstGeom>
          <a:solidFill>
            <a:srgbClr val="0060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76225" y="295393"/>
            <a:ext cx="11658600" cy="187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MX" sz="4800" b="1" i="1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Proyecto Integrador</a:t>
            </a:r>
            <a:endParaRPr sz="1400"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800" b="1" i="1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Sistemas de Manufactura</a:t>
            </a:r>
            <a:endParaRPr sz="4000" b="1" i="1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1" u="sng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5;p1">
            <a:extLst>
              <a:ext uri="{FF2B5EF4-FFF2-40B4-BE49-F238E27FC236}">
                <a16:creationId xmlns:a16="http://schemas.microsoft.com/office/drawing/2014/main" id="{533E32DA-EC60-CDEC-9F7D-B3C4487CBB7D}"/>
              </a:ext>
            </a:extLst>
          </p:cNvPr>
          <p:cNvSpPr/>
          <p:nvPr/>
        </p:nvSpPr>
        <p:spPr>
          <a:xfrm>
            <a:off x="4086809" y="2172830"/>
            <a:ext cx="4018915" cy="4685665"/>
          </a:xfrm>
          <a:custGeom>
            <a:avLst/>
            <a:gdLst/>
            <a:ahLst/>
            <a:cxnLst/>
            <a:rect l="l" t="t" r="r" b="b"/>
            <a:pathLst>
              <a:path w="4018915" h="4685665" extrusionOk="0">
                <a:moveTo>
                  <a:pt x="0" y="4685169"/>
                </a:moveTo>
                <a:lnTo>
                  <a:pt x="0" y="0"/>
                </a:lnTo>
                <a:lnTo>
                  <a:pt x="4018381" y="0"/>
                </a:lnTo>
                <a:lnTo>
                  <a:pt x="4018381" y="4685169"/>
                </a:lnTo>
              </a:path>
            </a:pathLst>
          </a:custGeom>
          <a:noFill/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nstituto Tecnológico de Querétaro">
            <a:extLst>
              <a:ext uri="{FF2B5EF4-FFF2-40B4-BE49-F238E27FC236}">
                <a16:creationId xmlns:a16="http://schemas.microsoft.com/office/drawing/2014/main" id="{7C46270C-AB0D-E187-84D2-AFE7F2F64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58" b="98539" l="1722" r="96270">
                        <a14:foregroundMark x1="76901" y1="93360" x2="76901" y2="933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256"/>
          <a:stretch/>
        </p:blipFill>
        <p:spPr bwMode="auto">
          <a:xfrm>
            <a:off x="4018280" y="2574387"/>
            <a:ext cx="4092006" cy="39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9"/>
          <p:cNvSpPr/>
          <p:nvPr/>
        </p:nvSpPr>
        <p:spPr>
          <a:xfrm>
            <a:off x="552723" y="228600"/>
            <a:ext cx="787400" cy="787400"/>
          </a:xfrm>
          <a:custGeom>
            <a:avLst/>
            <a:gdLst/>
            <a:ahLst/>
            <a:cxnLst/>
            <a:rect l="l" t="t" r="r" b="b"/>
            <a:pathLst>
              <a:path w="787400" h="787400" extrusionOk="0">
                <a:moveTo>
                  <a:pt x="393700" y="0"/>
                </a:moveTo>
                <a:lnTo>
                  <a:pt x="344317" y="3067"/>
                </a:lnTo>
                <a:lnTo>
                  <a:pt x="296764" y="12023"/>
                </a:lnTo>
                <a:lnTo>
                  <a:pt x="251410" y="26500"/>
                </a:lnTo>
                <a:lnTo>
                  <a:pt x="208624" y="46127"/>
                </a:lnTo>
                <a:lnTo>
                  <a:pt x="168775" y="70537"/>
                </a:lnTo>
                <a:lnTo>
                  <a:pt x="132232" y="99360"/>
                </a:lnTo>
                <a:lnTo>
                  <a:pt x="99364" y="132227"/>
                </a:lnTo>
                <a:lnTo>
                  <a:pt x="70540" y="168769"/>
                </a:lnTo>
                <a:lnTo>
                  <a:pt x="46130" y="208618"/>
                </a:lnTo>
                <a:lnTo>
                  <a:pt x="26501" y="251405"/>
                </a:lnTo>
                <a:lnTo>
                  <a:pt x="12024" y="296760"/>
                </a:lnTo>
                <a:lnTo>
                  <a:pt x="3067" y="344314"/>
                </a:lnTo>
                <a:lnTo>
                  <a:pt x="0" y="393700"/>
                </a:lnTo>
                <a:lnTo>
                  <a:pt x="3067" y="443085"/>
                </a:lnTo>
                <a:lnTo>
                  <a:pt x="12024" y="490639"/>
                </a:lnTo>
                <a:lnTo>
                  <a:pt x="26501" y="535994"/>
                </a:lnTo>
                <a:lnTo>
                  <a:pt x="46130" y="578781"/>
                </a:lnTo>
                <a:lnTo>
                  <a:pt x="70540" y="618630"/>
                </a:lnTo>
                <a:lnTo>
                  <a:pt x="99364" y="655172"/>
                </a:lnTo>
                <a:lnTo>
                  <a:pt x="132232" y="688039"/>
                </a:lnTo>
                <a:lnTo>
                  <a:pt x="168775" y="716862"/>
                </a:lnTo>
                <a:lnTo>
                  <a:pt x="208624" y="741272"/>
                </a:lnTo>
                <a:lnTo>
                  <a:pt x="251410" y="760899"/>
                </a:lnTo>
                <a:lnTo>
                  <a:pt x="296764" y="775376"/>
                </a:lnTo>
                <a:lnTo>
                  <a:pt x="344317" y="784332"/>
                </a:lnTo>
                <a:lnTo>
                  <a:pt x="393700" y="787400"/>
                </a:lnTo>
                <a:lnTo>
                  <a:pt x="443085" y="784332"/>
                </a:lnTo>
                <a:lnTo>
                  <a:pt x="490639" y="775376"/>
                </a:lnTo>
                <a:lnTo>
                  <a:pt x="535994" y="760899"/>
                </a:lnTo>
                <a:lnTo>
                  <a:pt x="578781" y="741272"/>
                </a:lnTo>
                <a:lnTo>
                  <a:pt x="618630" y="716862"/>
                </a:lnTo>
                <a:lnTo>
                  <a:pt x="655172" y="688039"/>
                </a:lnTo>
                <a:lnTo>
                  <a:pt x="688039" y="655172"/>
                </a:lnTo>
                <a:lnTo>
                  <a:pt x="716862" y="618630"/>
                </a:lnTo>
                <a:lnTo>
                  <a:pt x="741272" y="578781"/>
                </a:lnTo>
                <a:lnTo>
                  <a:pt x="760899" y="535994"/>
                </a:lnTo>
                <a:lnTo>
                  <a:pt x="775376" y="490639"/>
                </a:lnTo>
                <a:lnTo>
                  <a:pt x="784332" y="443085"/>
                </a:lnTo>
                <a:lnTo>
                  <a:pt x="787400" y="393700"/>
                </a:lnTo>
                <a:lnTo>
                  <a:pt x="784332" y="344314"/>
                </a:lnTo>
                <a:lnTo>
                  <a:pt x="775376" y="296760"/>
                </a:lnTo>
                <a:lnTo>
                  <a:pt x="760899" y="251405"/>
                </a:lnTo>
                <a:lnTo>
                  <a:pt x="741272" y="208618"/>
                </a:lnTo>
                <a:lnTo>
                  <a:pt x="716862" y="168769"/>
                </a:lnTo>
                <a:lnTo>
                  <a:pt x="688039" y="132227"/>
                </a:lnTo>
                <a:lnTo>
                  <a:pt x="655172" y="99360"/>
                </a:lnTo>
                <a:lnTo>
                  <a:pt x="618630" y="70537"/>
                </a:lnTo>
                <a:lnTo>
                  <a:pt x="578781" y="46127"/>
                </a:lnTo>
                <a:lnTo>
                  <a:pt x="535994" y="26500"/>
                </a:lnTo>
                <a:lnTo>
                  <a:pt x="490639" y="12023"/>
                </a:lnTo>
                <a:lnTo>
                  <a:pt x="443085" y="3067"/>
                </a:lnTo>
                <a:lnTo>
                  <a:pt x="39370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9"/>
          <p:cNvSpPr txBox="1">
            <a:spLocks noGrp="1"/>
          </p:cNvSpPr>
          <p:nvPr>
            <p:ph type="title"/>
          </p:nvPr>
        </p:nvSpPr>
        <p:spPr>
          <a:xfrm>
            <a:off x="828476" y="112378"/>
            <a:ext cx="10911968" cy="99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55E"/>
              </a:buClr>
              <a:buSzPts val="3200"/>
              <a:buFont typeface="Century Gothic"/>
              <a:buNone/>
            </a:pPr>
            <a:r>
              <a:rPr lang="es-ES" sz="3200" b="1">
                <a:solidFill>
                  <a:srgbClr val="1C355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ANOVAS/CPK/ R&amp;R/Pruebas Normalidad (Si aplican al proyecto)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5" name="Google Shape;475;p29"/>
          <p:cNvSpPr txBox="1"/>
          <p:nvPr/>
        </p:nvSpPr>
        <p:spPr>
          <a:xfrm>
            <a:off x="777382" y="1280589"/>
            <a:ext cx="1107948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Char char="•"/>
            </a:pPr>
            <a:r>
              <a:rPr lang="es-ES" sz="16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Establece los datos correspondientes a la etapa de Mejorar.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5686" y="2688276"/>
            <a:ext cx="2973296" cy="22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6730" y="2691815"/>
            <a:ext cx="3187531" cy="22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571" y="2236924"/>
            <a:ext cx="1813948" cy="2976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82009" y="2803118"/>
            <a:ext cx="3009991" cy="184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"/>
          <p:cNvSpPr/>
          <p:nvPr/>
        </p:nvSpPr>
        <p:spPr>
          <a:xfrm>
            <a:off x="552723" y="228600"/>
            <a:ext cx="787400" cy="787400"/>
          </a:xfrm>
          <a:custGeom>
            <a:avLst/>
            <a:gdLst/>
            <a:ahLst/>
            <a:cxnLst/>
            <a:rect l="l" t="t" r="r" b="b"/>
            <a:pathLst>
              <a:path w="787400" h="787400" extrusionOk="0">
                <a:moveTo>
                  <a:pt x="393700" y="0"/>
                </a:moveTo>
                <a:lnTo>
                  <a:pt x="344317" y="3067"/>
                </a:lnTo>
                <a:lnTo>
                  <a:pt x="296764" y="12023"/>
                </a:lnTo>
                <a:lnTo>
                  <a:pt x="251410" y="26500"/>
                </a:lnTo>
                <a:lnTo>
                  <a:pt x="208624" y="46127"/>
                </a:lnTo>
                <a:lnTo>
                  <a:pt x="168775" y="70537"/>
                </a:lnTo>
                <a:lnTo>
                  <a:pt x="132232" y="99360"/>
                </a:lnTo>
                <a:lnTo>
                  <a:pt x="99364" y="132227"/>
                </a:lnTo>
                <a:lnTo>
                  <a:pt x="70540" y="168769"/>
                </a:lnTo>
                <a:lnTo>
                  <a:pt x="46130" y="208618"/>
                </a:lnTo>
                <a:lnTo>
                  <a:pt x="26501" y="251405"/>
                </a:lnTo>
                <a:lnTo>
                  <a:pt x="12024" y="296760"/>
                </a:lnTo>
                <a:lnTo>
                  <a:pt x="3067" y="344314"/>
                </a:lnTo>
                <a:lnTo>
                  <a:pt x="0" y="393700"/>
                </a:lnTo>
                <a:lnTo>
                  <a:pt x="3067" y="443085"/>
                </a:lnTo>
                <a:lnTo>
                  <a:pt x="12024" y="490639"/>
                </a:lnTo>
                <a:lnTo>
                  <a:pt x="26501" y="535994"/>
                </a:lnTo>
                <a:lnTo>
                  <a:pt x="46130" y="578781"/>
                </a:lnTo>
                <a:lnTo>
                  <a:pt x="70540" y="618630"/>
                </a:lnTo>
                <a:lnTo>
                  <a:pt x="99364" y="655172"/>
                </a:lnTo>
                <a:lnTo>
                  <a:pt x="132232" y="688039"/>
                </a:lnTo>
                <a:lnTo>
                  <a:pt x="168775" y="716862"/>
                </a:lnTo>
                <a:lnTo>
                  <a:pt x="208624" y="741272"/>
                </a:lnTo>
                <a:lnTo>
                  <a:pt x="251410" y="760899"/>
                </a:lnTo>
                <a:lnTo>
                  <a:pt x="296764" y="775376"/>
                </a:lnTo>
                <a:lnTo>
                  <a:pt x="344317" y="784332"/>
                </a:lnTo>
                <a:lnTo>
                  <a:pt x="393700" y="787400"/>
                </a:lnTo>
                <a:lnTo>
                  <a:pt x="443085" y="784332"/>
                </a:lnTo>
                <a:lnTo>
                  <a:pt x="490639" y="775376"/>
                </a:lnTo>
                <a:lnTo>
                  <a:pt x="535994" y="760899"/>
                </a:lnTo>
                <a:lnTo>
                  <a:pt x="578781" y="741272"/>
                </a:lnTo>
                <a:lnTo>
                  <a:pt x="618630" y="716862"/>
                </a:lnTo>
                <a:lnTo>
                  <a:pt x="655172" y="688039"/>
                </a:lnTo>
                <a:lnTo>
                  <a:pt x="688039" y="655172"/>
                </a:lnTo>
                <a:lnTo>
                  <a:pt x="716862" y="618630"/>
                </a:lnTo>
                <a:lnTo>
                  <a:pt x="741272" y="578781"/>
                </a:lnTo>
                <a:lnTo>
                  <a:pt x="760899" y="535994"/>
                </a:lnTo>
                <a:lnTo>
                  <a:pt x="775376" y="490639"/>
                </a:lnTo>
                <a:lnTo>
                  <a:pt x="784332" y="443085"/>
                </a:lnTo>
                <a:lnTo>
                  <a:pt x="787400" y="393700"/>
                </a:lnTo>
                <a:lnTo>
                  <a:pt x="784332" y="344314"/>
                </a:lnTo>
                <a:lnTo>
                  <a:pt x="775376" y="296760"/>
                </a:lnTo>
                <a:lnTo>
                  <a:pt x="760899" y="251405"/>
                </a:lnTo>
                <a:lnTo>
                  <a:pt x="741272" y="208618"/>
                </a:lnTo>
                <a:lnTo>
                  <a:pt x="716862" y="168769"/>
                </a:lnTo>
                <a:lnTo>
                  <a:pt x="688039" y="132227"/>
                </a:lnTo>
                <a:lnTo>
                  <a:pt x="655172" y="99360"/>
                </a:lnTo>
                <a:lnTo>
                  <a:pt x="618630" y="70537"/>
                </a:lnTo>
                <a:lnTo>
                  <a:pt x="578781" y="46127"/>
                </a:lnTo>
                <a:lnTo>
                  <a:pt x="535994" y="26500"/>
                </a:lnTo>
                <a:lnTo>
                  <a:pt x="490639" y="12023"/>
                </a:lnTo>
                <a:lnTo>
                  <a:pt x="443085" y="3067"/>
                </a:lnTo>
                <a:lnTo>
                  <a:pt x="39370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8"/>
          <p:cNvSpPr txBox="1">
            <a:spLocks noGrp="1"/>
          </p:cNvSpPr>
          <p:nvPr>
            <p:ph type="title"/>
          </p:nvPr>
        </p:nvSpPr>
        <p:spPr>
          <a:xfrm>
            <a:off x="828476" y="358594"/>
            <a:ext cx="8391724" cy="50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55E"/>
              </a:buClr>
              <a:buSzPts val="3200"/>
              <a:buFont typeface="Century Gothic"/>
              <a:buNone/>
            </a:pPr>
            <a:r>
              <a:rPr lang="es-ES" sz="3200" b="1">
                <a:solidFill>
                  <a:srgbClr val="1C355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Propuesta de Mejora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8" name="Google Shape;488;p8"/>
          <p:cNvSpPr txBox="1"/>
          <p:nvPr/>
        </p:nvSpPr>
        <p:spPr>
          <a:xfrm>
            <a:off x="182880" y="1371600"/>
            <a:ext cx="512064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Describe  la(s) causa(s) raíz determinada y plantea las medidas a implementar.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Establece fechas de ejecución y guarda evidencias de los impactos acorde a las fechas de implementación de tus propuestas.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Utiliza los formatos Brainwriting 365 de tu archivo de herramientas.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566" y="4267200"/>
            <a:ext cx="1788453" cy="178845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491" name="Google Shape;491;p8"/>
          <p:cNvGraphicFramePr/>
          <p:nvPr>
            <p:extLst>
              <p:ext uri="{D42A27DB-BD31-4B8C-83A1-F6EECF244321}">
                <p14:modId xmlns:p14="http://schemas.microsoft.com/office/powerpoint/2010/main" val="709074956"/>
              </p:ext>
            </p:extLst>
          </p:nvPr>
        </p:nvGraphicFramePr>
        <p:xfrm>
          <a:off x="5579273" y="614901"/>
          <a:ext cx="5784250" cy="5628175"/>
        </p:xfrm>
        <a:graphic>
          <a:graphicData uri="http://schemas.openxmlformats.org/drawingml/2006/table">
            <a:tbl>
              <a:tblPr>
                <a:noFill/>
                <a:tableStyleId>{DDA41E16-8D42-4F2B-BD51-C347022982EF}</a:tableStyleId>
              </a:tblPr>
              <a:tblGrid>
                <a:gridCol w="41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675"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1" i="0" u="none" strike="noStrike" cap="none">
                          <a:solidFill>
                            <a:srgbClr val="FFFFFF"/>
                          </a:solidFill>
                          <a:highlight>
                            <a:srgbClr val="1C355E"/>
                          </a:highlight>
                          <a:latin typeface="Exo"/>
                          <a:ea typeface="Exo"/>
                          <a:cs typeface="Exo"/>
                          <a:sym typeface="Exo"/>
                        </a:rPr>
                        <a:t>BRAINWRITING 6-3-5</a:t>
                      </a:r>
                      <a:endParaRPr sz="105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35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75">
                <a:tc rowSpan="4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1" i="0" u="none" strike="noStrike" cap="none">
                          <a:solidFill>
                            <a:srgbClr val="0F243E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1" i="0" u="none" strike="noStrike" cap="none">
                          <a:solidFill>
                            <a:srgbClr val="0F243E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Líder: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1" i="0" u="none" strike="noStrike" cap="none">
                          <a:solidFill>
                            <a:srgbClr val="0F243E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F243E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75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1" i="0" u="none" strike="noStrike" cap="none">
                          <a:solidFill>
                            <a:srgbClr val="0F243E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Proyecto: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1" i="0" u="none" strike="noStrike" cap="none">
                          <a:solidFill>
                            <a:srgbClr val="0F243E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75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1" i="0" u="none" strike="noStrike" cap="none">
                          <a:solidFill>
                            <a:srgbClr val="0F243E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Sponsor: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1" i="0" u="none" strike="noStrike" cap="none">
                          <a:solidFill>
                            <a:srgbClr val="0F243E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75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1" i="0" u="none" strike="noStrike" cap="none">
                          <a:solidFill>
                            <a:srgbClr val="0F243E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Fecha: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1" i="0" u="none" strike="noStrike" cap="none">
                          <a:solidFill>
                            <a:srgbClr val="0F243E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000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rgbClr val="FFFFFF"/>
                          </a:solidFill>
                          <a:highlight>
                            <a:srgbClr val="1C355E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35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225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Problema/Objetivo: 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3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3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3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63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4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63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63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6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350"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"/>
          <p:cNvSpPr/>
          <p:nvPr/>
        </p:nvSpPr>
        <p:spPr>
          <a:xfrm>
            <a:off x="552723" y="228600"/>
            <a:ext cx="787400" cy="787400"/>
          </a:xfrm>
          <a:custGeom>
            <a:avLst/>
            <a:gdLst/>
            <a:ahLst/>
            <a:cxnLst/>
            <a:rect l="l" t="t" r="r" b="b"/>
            <a:pathLst>
              <a:path w="787400" h="787400" extrusionOk="0">
                <a:moveTo>
                  <a:pt x="393700" y="0"/>
                </a:moveTo>
                <a:lnTo>
                  <a:pt x="344317" y="3067"/>
                </a:lnTo>
                <a:lnTo>
                  <a:pt x="296764" y="12023"/>
                </a:lnTo>
                <a:lnTo>
                  <a:pt x="251410" y="26500"/>
                </a:lnTo>
                <a:lnTo>
                  <a:pt x="208624" y="46127"/>
                </a:lnTo>
                <a:lnTo>
                  <a:pt x="168775" y="70537"/>
                </a:lnTo>
                <a:lnTo>
                  <a:pt x="132232" y="99360"/>
                </a:lnTo>
                <a:lnTo>
                  <a:pt x="99364" y="132227"/>
                </a:lnTo>
                <a:lnTo>
                  <a:pt x="70540" y="168769"/>
                </a:lnTo>
                <a:lnTo>
                  <a:pt x="46130" y="208618"/>
                </a:lnTo>
                <a:lnTo>
                  <a:pt x="26501" y="251405"/>
                </a:lnTo>
                <a:lnTo>
                  <a:pt x="12024" y="296760"/>
                </a:lnTo>
                <a:lnTo>
                  <a:pt x="3067" y="344314"/>
                </a:lnTo>
                <a:lnTo>
                  <a:pt x="0" y="393700"/>
                </a:lnTo>
                <a:lnTo>
                  <a:pt x="3067" y="443085"/>
                </a:lnTo>
                <a:lnTo>
                  <a:pt x="12024" y="490639"/>
                </a:lnTo>
                <a:lnTo>
                  <a:pt x="26501" y="535994"/>
                </a:lnTo>
                <a:lnTo>
                  <a:pt x="46130" y="578781"/>
                </a:lnTo>
                <a:lnTo>
                  <a:pt x="70540" y="618630"/>
                </a:lnTo>
                <a:lnTo>
                  <a:pt x="99364" y="655172"/>
                </a:lnTo>
                <a:lnTo>
                  <a:pt x="132232" y="688039"/>
                </a:lnTo>
                <a:lnTo>
                  <a:pt x="168775" y="716862"/>
                </a:lnTo>
                <a:lnTo>
                  <a:pt x="208624" y="741272"/>
                </a:lnTo>
                <a:lnTo>
                  <a:pt x="251410" y="760899"/>
                </a:lnTo>
                <a:lnTo>
                  <a:pt x="296764" y="775376"/>
                </a:lnTo>
                <a:lnTo>
                  <a:pt x="344317" y="784332"/>
                </a:lnTo>
                <a:lnTo>
                  <a:pt x="393700" y="787400"/>
                </a:lnTo>
                <a:lnTo>
                  <a:pt x="443085" y="784332"/>
                </a:lnTo>
                <a:lnTo>
                  <a:pt x="490639" y="775376"/>
                </a:lnTo>
                <a:lnTo>
                  <a:pt x="535994" y="760899"/>
                </a:lnTo>
                <a:lnTo>
                  <a:pt x="578781" y="741272"/>
                </a:lnTo>
                <a:lnTo>
                  <a:pt x="618630" y="716862"/>
                </a:lnTo>
                <a:lnTo>
                  <a:pt x="655172" y="688039"/>
                </a:lnTo>
                <a:lnTo>
                  <a:pt x="688039" y="655172"/>
                </a:lnTo>
                <a:lnTo>
                  <a:pt x="716862" y="618630"/>
                </a:lnTo>
                <a:lnTo>
                  <a:pt x="741272" y="578781"/>
                </a:lnTo>
                <a:lnTo>
                  <a:pt x="760899" y="535994"/>
                </a:lnTo>
                <a:lnTo>
                  <a:pt x="775376" y="490639"/>
                </a:lnTo>
                <a:lnTo>
                  <a:pt x="784332" y="443085"/>
                </a:lnTo>
                <a:lnTo>
                  <a:pt x="787400" y="393700"/>
                </a:lnTo>
                <a:lnTo>
                  <a:pt x="784332" y="344314"/>
                </a:lnTo>
                <a:lnTo>
                  <a:pt x="775376" y="296760"/>
                </a:lnTo>
                <a:lnTo>
                  <a:pt x="760899" y="251405"/>
                </a:lnTo>
                <a:lnTo>
                  <a:pt x="741272" y="208618"/>
                </a:lnTo>
                <a:lnTo>
                  <a:pt x="716862" y="168769"/>
                </a:lnTo>
                <a:lnTo>
                  <a:pt x="688039" y="132227"/>
                </a:lnTo>
                <a:lnTo>
                  <a:pt x="655172" y="99360"/>
                </a:lnTo>
                <a:lnTo>
                  <a:pt x="618630" y="70537"/>
                </a:lnTo>
                <a:lnTo>
                  <a:pt x="578781" y="46127"/>
                </a:lnTo>
                <a:lnTo>
                  <a:pt x="535994" y="26500"/>
                </a:lnTo>
                <a:lnTo>
                  <a:pt x="490639" y="12023"/>
                </a:lnTo>
                <a:lnTo>
                  <a:pt x="443085" y="3067"/>
                </a:lnTo>
                <a:lnTo>
                  <a:pt x="39370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9"/>
          <p:cNvSpPr txBox="1">
            <a:spLocks noGrp="1"/>
          </p:cNvSpPr>
          <p:nvPr>
            <p:ph type="title"/>
          </p:nvPr>
        </p:nvSpPr>
        <p:spPr>
          <a:xfrm>
            <a:off x="828476" y="358594"/>
            <a:ext cx="8391724" cy="50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55E"/>
              </a:buClr>
              <a:buSzPts val="3200"/>
              <a:buFont typeface="Century Gothic"/>
              <a:buNone/>
            </a:pPr>
            <a:r>
              <a:rPr lang="es-ES" sz="3200" b="1">
                <a:solidFill>
                  <a:srgbClr val="1C355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de Trabajo y Recursos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0" name="Google Shape;500;p9"/>
          <p:cNvSpPr txBox="1"/>
          <p:nvPr/>
        </p:nvSpPr>
        <p:spPr>
          <a:xfrm>
            <a:off x="170688" y="1797884"/>
            <a:ext cx="2901696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Describe el plan de implementación y recursos necesarios.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Establece los impactos esperados (ahorros suaves y duros).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Utiliza los formatos Plan de Ejecución de tu archivo de herramientas.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2" name="Google Shape;502;p9"/>
          <p:cNvGraphicFramePr/>
          <p:nvPr/>
        </p:nvGraphicFramePr>
        <p:xfrm>
          <a:off x="4114757" y="1139826"/>
          <a:ext cx="7795225" cy="4831200"/>
        </p:xfrm>
        <a:graphic>
          <a:graphicData uri="http://schemas.openxmlformats.org/drawingml/2006/table">
            <a:tbl>
              <a:tblPr>
                <a:noFill/>
                <a:tableStyleId>{DDA41E16-8D42-4F2B-BD51-C347022982EF}</a:tableStyleId>
              </a:tblPr>
              <a:tblGrid>
                <a:gridCol w="4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4400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i="0" u="none" strike="noStrike" cap="none">
                          <a:solidFill>
                            <a:srgbClr val="FFFFFF"/>
                          </a:solidFill>
                          <a:highlight>
                            <a:srgbClr val="1C355E"/>
                          </a:highlight>
                          <a:latin typeface="Exo Black"/>
                          <a:ea typeface="Exo Black"/>
                          <a:cs typeface="Exo Black"/>
                          <a:sym typeface="Exo Black"/>
                        </a:rPr>
                        <a:t>PLAN DE ACCIÓN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35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75">
                <a:tc rowSpan="4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1" i="0" u="none" strike="noStrike" cap="none">
                          <a:solidFill>
                            <a:srgbClr val="24406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 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Líder: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1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175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Proyecto: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175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Área: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175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Fecha: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400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i="0" u="none" strike="noStrike" cap="none">
                          <a:solidFill>
                            <a:srgbClr val="FFFFFF"/>
                          </a:solidFill>
                          <a:highlight>
                            <a:srgbClr val="1C355E"/>
                          </a:highlight>
                          <a:latin typeface="Exo Black"/>
                          <a:ea typeface="Exo Black"/>
                          <a:cs typeface="Exo Black"/>
                          <a:sym typeface="Exo Black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35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6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¿Por qué? ¿Para qué?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¿Qué?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¿Quién?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¿Cuándo?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¿Cuánto?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¿Cómo?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#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Oportunidad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Acción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Responsable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Fecha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Avance (%)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Observaciones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4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4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9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6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7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8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9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0"/>
          <p:cNvSpPr txBox="1"/>
          <p:nvPr/>
        </p:nvSpPr>
        <p:spPr>
          <a:xfrm>
            <a:off x="3957402" y="6575840"/>
            <a:ext cx="658618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LSS International. Todos los derechos reservados. Se prohíbe la reproducción total o parcial por cualquier método.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1981200" y="1524000"/>
            <a:ext cx="9296400" cy="373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552723" y="228600"/>
            <a:ext cx="787400" cy="787400"/>
          </a:xfrm>
          <a:custGeom>
            <a:avLst/>
            <a:gdLst/>
            <a:ahLst/>
            <a:cxnLst/>
            <a:rect l="l" t="t" r="r" b="b"/>
            <a:pathLst>
              <a:path w="787400" h="787400" extrusionOk="0">
                <a:moveTo>
                  <a:pt x="393700" y="0"/>
                </a:moveTo>
                <a:lnTo>
                  <a:pt x="344317" y="3067"/>
                </a:lnTo>
                <a:lnTo>
                  <a:pt x="296764" y="12023"/>
                </a:lnTo>
                <a:lnTo>
                  <a:pt x="251410" y="26500"/>
                </a:lnTo>
                <a:lnTo>
                  <a:pt x="208624" y="46127"/>
                </a:lnTo>
                <a:lnTo>
                  <a:pt x="168775" y="70537"/>
                </a:lnTo>
                <a:lnTo>
                  <a:pt x="132232" y="99360"/>
                </a:lnTo>
                <a:lnTo>
                  <a:pt x="99364" y="132227"/>
                </a:lnTo>
                <a:lnTo>
                  <a:pt x="70540" y="168769"/>
                </a:lnTo>
                <a:lnTo>
                  <a:pt x="46130" y="208618"/>
                </a:lnTo>
                <a:lnTo>
                  <a:pt x="26501" y="251405"/>
                </a:lnTo>
                <a:lnTo>
                  <a:pt x="12024" y="296760"/>
                </a:lnTo>
                <a:lnTo>
                  <a:pt x="3067" y="344314"/>
                </a:lnTo>
                <a:lnTo>
                  <a:pt x="0" y="393700"/>
                </a:lnTo>
                <a:lnTo>
                  <a:pt x="3067" y="443085"/>
                </a:lnTo>
                <a:lnTo>
                  <a:pt x="12024" y="490639"/>
                </a:lnTo>
                <a:lnTo>
                  <a:pt x="26501" y="535994"/>
                </a:lnTo>
                <a:lnTo>
                  <a:pt x="46130" y="578781"/>
                </a:lnTo>
                <a:lnTo>
                  <a:pt x="70540" y="618630"/>
                </a:lnTo>
                <a:lnTo>
                  <a:pt x="99364" y="655172"/>
                </a:lnTo>
                <a:lnTo>
                  <a:pt x="132232" y="688039"/>
                </a:lnTo>
                <a:lnTo>
                  <a:pt x="168775" y="716862"/>
                </a:lnTo>
                <a:lnTo>
                  <a:pt x="208624" y="741272"/>
                </a:lnTo>
                <a:lnTo>
                  <a:pt x="251410" y="760899"/>
                </a:lnTo>
                <a:lnTo>
                  <a:pt x="296764" y="775376"/>
                </a:lnTo>
                <a:lnTo>
                  <a:pt x="344317" y="784332"/>
                </a:lnTo>
                <a:lnTo>
                  <a:pt x="393700" y="787400"/>
                </a:lnTo>
                <a:lnTo>
                  <a:pt x="443085" y="784332"/>
                </a:lnTo>
                <a:lnTo>
                  <a:pt x="490639" y="775376"/>
                </a:lnTo>
                <a:lnTo>
                  <a:pt x="535994" y="760899"/>
                </a:lnTo>
                <a:lnTo>
                  <a:pt x="578781" y="741272"/>
                </a:lnTo>
                <a:lnTo>
                  <a:pt x="618630" y="716862"/>
                </a:lnTo>
                <a:lnTo>
                  <a:pt x="655172" y="688039"/>
                </a:lnTo>
                <a:lnTo>
                  <a:pt x="688039" y="655172"/>
                </a:lnTo>
                <a:lnTo>
                  <a:pt x="716862" y="618630"/>
                </a:lnTo>
                <a:lnTo>
                  <a:pt x="741272" y="578781"/>
                </a:lnTo>
                <a:lnTo>
                  <a:pt x="760899" y="535994"/>
                </a:lnTo>
                <a:lnTo>
                  <a:pt x="775376" y="490639"/>
                </a:lnTo>
                <a:lnTo>
                  <a:pt x="784332" y="443085"/>
                </a:lnTo>
                <a:lnTo>
                  <a:pt x="787400" y="393700"/>
                </a:lnTo>
                <a:lnTo>
                  <a:pt x="784332" y="344314"/>
                </a:lnTo>
                <a:lnTo>
                  <a:pt x="775376" y="296760"/>
                </a:lnTo>
                <a:lnTo>
                  <a:pt x="760899" y="251405"/>
                </a:lnTo>
                <a:lnTo>
                  <a:pt x="741272" y="208618"/>
                </a:lnTo>
                <a:lnTo>
                  <a:pt x="716862" y="168769"/>
                </a:lnTo>
                <a:lnTo>
                  <a:pt x="688039" y="132227"/>
                </a:lnTo>
                <a:lnTo>
                  <a:pt x="655172" y="99360"/>
                </a:lnTo>
                <a:lnTo>
                  <a:pt x="618630" y="70537"/>
                </a:lnTo>
                <a:lnTo>
                  <a:pt x="578781" y="46127"/>
                </a:lnTo>
                <a:lnTo>
                  <a:pt x="535994" y="26500"/>
                </a:lnTo>
                <a:lnTo>
                  <a:pt x="490639" y="12023"/>
                </a:lnTo>
                <a:lnTo>
                  <a:pt x="443085" y="3067"/>
                </a:lnTo>
                <a:lnTo>
                  <a:pt x="39370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0"/>
          <p:cNvSpPr txBox="1">
            <a:spLocks noGrp="1"/>
          </p:cNvSpPr>
          <p:nvPr>
            <p:ph type="title"/>
          </p:nvPr>
        </p:nvSpPr>
        <p:spPr>
          <a:xfrm>
            <a:off x="828476" y="358594"/>
            <a:ext cx="8391724" cy="50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55E"/>
              </a:buClr>
              <a:buSzPts val="3200"/>
              <a:buFont typeface="Century Gothic"/>
              <a:buNone/>
            </a:pPr>
            <a:r>
              <a:rPr lang="es-ES" sz="3200" b="1" dirty="0">
                <a:solidFill>
                  <a:srgbClr val="1C355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de Control y Seguimiento</a:t>
            </a:r>
            <a:endParaRPr sz="3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2" name="Google Shape;512;p10"/>
          <p:cNvSpPr txBox="1"/>
          <p:nvPr/>
        </p:nvSpPr>
        <p:spPr>
          <a:xfrm>
            <a:off x="697766" y="929971"/>
            <a:ext cx="11079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Describe  los resultados alcanzados.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Genera en caso de ser necesario el plan de seguimiento posterior a tus implementaciones.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Nombra la documentación generada tras la modificación o creación del nuevo proceso.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Utiliza los formatos Plan de Control de tu archivo de herramientas.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4" name="Google Shape;514;p10"/>
          <p:cNvGraphicFramePr/>
          <p:nvPr/>
        </p:nvGraphicFramePr>
        <p:xfrm>
          <a:off x="423854" y="2499868"/>
          <a:ext cx="11436175" cy="4200125"/>
        </p:xfrm>
        <a:graphic>
          <a:graphicData uri="http://schemas.openxmlformats.org/drawingml/2006/table">
            <a:tbl>
              <a:tblPr>
                <a:noFill/>
                <a:tableStyleId>{DDA41E16-8D42-4F2B-BD51-C347022982EF}</a:tableStyleId>
              </a:tblPr>
              <a:tblGrid>
                <a:gridCol w="68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4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23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4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3091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1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870725">
                <a:tc gridSpan="1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0" i="0" u="none" strike="noStrike" cap="none">
                          <a:solidFill>
                            <a:srgbClr val="244062"/>
                          </a:solidFill>
                          <a:highlight>
                            <a:srgbClr val="F2F2F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DE CONTROL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0" i="0" u="none" strike="noStrike" cap="none">
                          <a:solidFill>
                            <a:srgbClr val="244062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0" i="0" u="none" strike="noStrike" cap="none">
                          <a:solidFill>
                            <a:srgbClr val="244062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0" i="0" u="none" strike="noStrike" cap="none">
                          <a:solidFill>
                            <a:srgbClr val="244062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0" i="0" u="none" strike="noStrike" cap="none">
                          <a:solidFill>
                            <a:srgbClr val="244062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0" i="0" u="none" strike="noStrike" cap="none">
                          <a:solidFill>
                            <a:srgbClr val="244062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0" i="0" u="none" strike="noStrike" cap="none">
                          <a:solidFill>
                            <a:srgbClr val="244062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0" i="0" u="none" strike="noStrike" cap="none">
                          <a:solidFill>
                            <a:srgbClr val="244062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0" i="0" u="none" strike="noStrike" cap="none">
                          <a:solidFill>
                            <a:srgbClr val="244062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0" i="0" u="none" strike="noStrike" cap="none">
                          <a:solidFill>
                            <a:srgbClr val="244062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0" i="0" u="none" strike="noStrike" cap="none">
                          <a:solidFill>
                            <a:srgbClr val="244062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0" i="0" u="none" strike="noStrike" cap="none">
                          <a:solidFill>
                            <a:srgbClr val="244062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0" i="0" u="none" strike="noStrike" cap="none">
                          <a:solidFill>
                            <a:srgbClr val="244062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0" i="0" u="none" strike="noStrike" cap="none">
                          <a:solidFill>
                            <a:srgbClr val="244062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0" i="0" u="none" strike="noStrike" cap="none">
                          <a:solidFill>
                            <a:srgbClr val="244062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3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D9D9D9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Fecha: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D9D9D9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Revisión: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D9D9D9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Producto/Servicio: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24406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3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D9D9D9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Proceso: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300">
                <a:tc gridSpan="1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30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244062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Proceso</a:t>
                      </a:r>
                      <a:endParaRPr/>
                    </a:p>
                  </a:txBody>
                  <a:tcPr marL="0" marR="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244062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Proceso de medición</a:t>
                      </a:r>
                      <a:endParaRPr/>
                    </a:p>
                  </a:txBody>
                  <a:tcPr marL="0" marR="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244062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Muestreo</a:t>
                      </a:r>
                      <a:endParaRPr/>
                    </a:p>
                  </a:txBody>
                  <a:tcPr marL="0" marR="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244062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Toma de decisiones</a:t>
                      </a:r>
                      <a:endParaRPr/>
                    </a:p>
                  </a:txBody>
                  <a:tcPr marL="0" marR="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D9D9D9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Paso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D9D9D9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¿Qué está controlado?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D9D9D9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¿Parámetro crítico?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D9D9D9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¿Entrada o Salida?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D9D9D9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Límites de Espec./ Requerimientos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D9D9D9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Método de medición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D9D9D9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Lugar de medición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D9D9D9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Método Control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D9D9D9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Tamaño de muestra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D9D9D9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Frec.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D9D9D9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¡Quién/Qué hace la medición?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D9D9D9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¿Dónde se almacena?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D9D9D9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Regla de Decisión/Accion correctiva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D9D9D9"/>
                          </a:solidFill>
                          <a:highlight>
                            <a:srgbClr val="244062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SOP #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440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Abrobado por: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5300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6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LSS International ® Todos los derechos reservados Prohibida su reproducción total o parcial por cualquier método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Abrobado por: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Abrobado por: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Abrobado por: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1"/>
          <p:cNvSpPr/>
          <p:nvPr/>
        </p:nvSpPr>
        <p:spPr>
          <a:xfrm>
            <a:off x="552723" y="228600"/>
            <a:ext cx="787400" cy="787400"/>
          </a:xfrm>
          <a:custGeom>
            <a:avLst/>
            <a:gdLst/>
            <a:ahLst/>
            <a:cxnLst/>
            <a:rect l="l" t="t" r="r" b="b"/>
            <a:pathLst>
              <a:path w="787400" h="787400" extrusionOk="0">
                <a:moveTo>
                  <a:pt x="393700" y="0"/>
                </a:moveTo>
                <a:lnTo>
                  <a:pt x="344317" y="3067"/>
                </a:lnTo>
                <a:lnTo>
                  <a:pt x="296764" y="12023"/>
                </a:lnTo>
                <a:lnTo>
                  <a:pt x="251410" y="26500"/>
                </a:lnTo>
                <a:lnTo>
                  <a:pt x="208624" y="46127"/>
                </a:lnTo>
                <a:lnTo>
                  <a:pt x="168775" y="70537"/>
                </a:lnTo>
                <a:lnTo>
                  <a:pt x="132232" y="99360"/>
                </a:lnTo>
                <a:lnTo>
                  <a:pt x="99364" y="132227"/>
                </a:lnTo>
                <a:lnTo>
                  <a:pt x="70540" y="168769"/>
                </a:lnTo>
                <a:lnTo>
                  <a:pt x="46130" y="208618"/>
                </a:lnTo>
                <a:lnTo>
                  <a:pt x="26501" y="251405"/>
                </a:lnTo>
                <a:lnTo>
                  <a:pt x="12024" y="296760"/>
                </a:lnTo>
                <a:lnTo>
                  <a:pt x="3067" y="344314"/>
                </a:lnTo>
                <a:lnTo>
                  <a:pt x="0" y="393700"/>
                </a:lnTo>
                <a:lnTo>
                  <a:pt x="3067" y="443085"/>
                </a:lnTo>
                <a:lnTo>
                  <a:pt x="12024" y="490639"/>
                </a:lnTo>
                <a:lnTo>
                  <a:pt x="26501" y="535994"/>
                </a:lnTo>
                <a:lnTo>
                  <a:pt x="46130" y="578781"/>
                </a:lnTo>
                <a:lnTo>
                  <a:pt x="70540" y="618630"/>
                </a:lnTo>
                <a:lnTo>
                  <a:pt x="99364" y="655172"/>
                </a:lnTo>
                <a:lnTo>
                  <a:pt x="132232" y="688039"/>
                </a:lnTo>
                <a:lnTo>
                  <a:pt x="168775" y="716862"/>
                </a:lnTo>
                <a:lnTo>
                  <a:pt x="208624" y="741272"/>
                </a:lnTo>
                <a:lnTo>
                  <a:pt x="251410" y="760899"/>
                </a:lnTo>
                <a:lnTo>
                  <a:pt x="296764" y="775376"/>
                </a:lnTo>
                <a:lnTo>
                  <a:pt x="344317" y="784332"/>
                </a:lnTo>
                <a:lnTo>
                  <a:pt x="393700" y="787400"/>
                </a:lnTo>
                <a:lnTo>
                  <a:pt x="443085" y="784332"/>
                </a:lnTo>
                <a:lnTo>
                  <a:pt x="490639" y="775376"/>
                </a:lnTo>
                <a:lnTo>
                  <a:pt x="535994" y="760899"/>
                </a:lnTo>
                <a:lnTo>
                  <a:pt x="578781" y="741272"/>
                </a:lnTo>
                <a:lnTo>
                  <a:pt x="618630" y="716862"/>
                </a:lnTo>
                <a:lnTo>
                  <a:pt x="655172" y="688039"/>
                </a:lnTo>
                <a:lnTo>
                  <a:pt x="688039" y="655172"/>
                </a:lnTo>
                <a:lnTo>
                  <a:pt x="716862" y="618630"/>
                </a:lnTo>
                <a:lnTo>
                  <a:pt x="741272" y="578781"/>
                </a:lnTo>
                <a:lnTo>
                  <a:pt x="760899" y="535994"/>
                </a:lnTo>
                <a:lnTo>
                  <a:pt x="775376" y="490639"/>
                </a:lnTo>
                <a:lnTo>
                  <a:pt x="784332" y="443085"/>
                </a:lnTo>
                <a:lnTo>
                  <a:pt x="787400" y="393700"/>
                </a:lnTo>
                <a:lnTo>
                  <a:pt x="784332" y="344314"/>
                </a:lnTo>
                <a:lnTo>
                  <a:pt x="775376" y="296760"/>
                </a:lnTo>
                <a:lnTo>
                  <a:pt x="760899" y="251405"/>
                </a:lnTo>
                <a:lnTo>
                  <a:pt x="741272" y="208618"/>
                </a:lnTo>
                <a:lnTo>
                  <a:pt x="716862" y="168769"/>
                </a:lnTo>
                <a:lnTo>
                  <a:pt x="688039" y="132227"/>
                </a:lnTo>
                <a:lnTo>
                  <a:pt x="655172" y="99360"/>
                </a:lnTo>
                <a:lnTo>
                  <a:pt x="618630" y="70537"/>
                </a:lnTo>
                <a:lnTo>
                  <a:pt x="578781" y="46127"/>
                </a:lnTo>
                <a:lnTo>
                  <a:pt x="535994" y="26500"/>
                </a:lnTo>
                <a:lnTo>
                  <a:pt x="490639" y="12023"/>
                </a:lnTo>
                <a:lnTo>
                  <a:pt x="443085" y="3067"/>
                </a:lnTo>
                <a:lnTo>
                  <a:pt x="39370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1"/>
          <p:cNvSpPr txBox="1">
            <a:spLocks noGrp="1"/>
          </p:cNvSpPr>
          <p:nvPr>
            <p:ph type="title"/>
          </p:nvPr>
        </p:nvSpPr>
        <p:spPr>
          <a:xfrm>
            <a:off x="828476" y="358594"/>
            <a:ext cx="8391724" cy="50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55E"/>
              </a:buClr>
              <a:buSzPts val="3200"/>
              <a:buFont typeface="Century Gothic"/>
              <a:buNone/>
            </a:pPr>
            <a:r>
              <a:rPr lang="es-ES" sz="3200" b="1">
                <a:solidFill>
                  <a:srgbClr val="1C355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Ahorros Generados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3" name="Google Shape;523;p11"/>
          <p:cNvSpPr txBox="1"/>
          <p:nvPr/>
        </p:nvSpPr>
        <p:spPr>
          <a:xfrm>
            <a:off x="381000" y="1824335"/>
            <a:ext cx="1114044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Describe  tus ahorros suaves y duros generados durante la implementación.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 olvides validarlos con el departamento de Finanzas de tu empresa receptora.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Plasmarlos de forma anualizada y en USD (puede ser por medio de una proyección)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"/>
          <p:cNvSpPr/>
          <p:nvPr/>
        </p:nvSpPr>
        <p:spPr>
          <a:xfrm>
            <a:off x="0" y="0"/>
            <a:ext cx="3592286" cy="6858000"/>
          </a:xfrm>
          <a:prstGeom prst="rect">
            <a:avLst/>
          </a:prstGeom>
          <a:solidFill>
            <a:srgbClr val="0060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2"/>
          <p:cNvSpPr/>
          <p:nvPr/>
        </p:nvSpPr>
        <p:spPr>
          <a:xfrm>
            <a:off x="578392" y="2057652"/>
            <a:ext cx="1044575" cy="1044575"/>
          </a:xfrm>
          <a:custGeom>
            <a:avLst/>
            <a:gdLst/>
            <a:ahLst/>
            <a:cxnLst/>
            <a:rect l="l" t="t" r="r" b="b"/>
            <a:pathLst>
              <a:path w="1044575" h="1044575" extrusionOk="0">
                <a:moveTo>
                  <a:pt x="522084" y="0"/>
                </a:moveTo>
                <a:lnTo>
                  <a:pt x="474563" y="2133"/>
                </a:lnTo>
                <a:lnTo>
                  <a:pt x="428238" y="8411"/>
                </a:lnTo>
                <a:lnTo>
                  <a:pt x="383293" y="18649"/>
                </a:lnTo>
                <a:lnTo>
                  <a:pt x="339911" y="32662"/>
                </a:lnTo>
                <a:lnTo>
                  <a:pt x="298278" y="50267"/>
                </a:lnTo>
                <a:lnTo>
                  <a:pt x="258577" y="71279"/>
                </a:lnTo>
                <a:lnTo>
                  <a:pt x="220993" y="95514"/>
                </a:lnTo>
                <a:lnTo>
                  <a:pt x="185711" y="122787"/>
                </a:lnTo>
                <a:lnTo>
                  <a:pt x="152914" y="152914"/>
                </a:lnTo>
                <a:lnTo>
                  <a:pt x="122787" y="185711"/>
                </a:lnTo>
                <a:lnTo>
                  <a:pt x="95514" y="220993"/>
                </a:lnTo>
                <a:lnTo>
                  <a:pt x="71279" y="258577"/>
                </a:lnTo>
                <a:lnTo>
                  <a:pt x="50267" y="298278"/>
                </a:lnTo>
                <a:lnTo>
                  <a:pt x="32662" y="339911"/>
                </a:lnTo>
                <a:lnTo>
                  <a:pt x="18649" y="383293"/>
                </a:lnTo>
                <a:lnTo>
                  <a:pt x="8411" y="428238"/>
                </a:lnTo>
                <a:lnTo>
                  <a:pt x="2133" y="474563"/>
                </a:lnTo>
                <a:lnTo>
                  <a:pt x="0" y="522084"/>
                </a:lnTo>
                <a:lnTo>
                  <a:pt x="2133" y="569604"/>
                </a:lnTo>
                <a:lnTo>
                  <a:pt x="8411" y="615929"/>
                </a:lnTo>
                <a:lnTo>
                  <a:pt x="18649" y="660874"/>
                </a:lnTo>
                <a:lnTo>
                  <a:pt x="32662" y="704255"/>
                </a:lnTo>
                <a:lnTo>
                  <a:pt x="50267" y="745887"/>
                </a:lnTo>
                <a:lnTo>
                  <a:pt x="71279" y="785587"/>
                </a:lnTo>
                <a:lnTo>
                  <a:pt x="95514" y="823170"/>
                </a:lnTo>
                <a:lnTo>
                  <a:pt x="122787" y="858451"/>
                </a:lnTo>
                <a:lnTo>
                  <a:pt x="152914" y="891247"/>
                </a:lnTo>
                <a:lnTo>
                  <a:pt x="185711" y="921374"/>
                </a:lnTo>
                <a:lnTo>
                  <a:pt x="220993" y="948646"/>
                </a:lnTo>
                <a:lnTo>
                  <a:pt x="258577" y="972879"/>
                </a:lnTo>
                <a:lnTo>
                  <a:pt x="298278" y="993890"/>
                </a:lnTo>
                <a:lnTo>
                  <a:pt x="339911" y="1011494"/>
                </a:lnTo>
                <a:lnTo>
                  <a:pt x="383293" y="1025507"/>
                </a:lnTo>
                <a:lnTo>
                  <a:pt x="428238" y="1035744"/>
                </a:lnTo>
                <a:lnTo>
                  <a:pt x="474563" y="1042022"/>
                </a:lnTo>
                <a:lnTo>
                  <a:pt x="522084" y="1044155"/>
                </a:lnTo>
                <a:lnTo>
                  <a:pt x="569604" y="1042022"/>
                </a:lnTo>
                <a:lnTo>
                  <a:pt x="615930" y="1035744"/>
                </a:lnTo>
                <a:lnTo>
                  <a:pt x="660875" y="1025507"/>
                </a:lnTo>
                <a:lnTo>
                  <a:pt x="704257" y="1011494"/>
                </a:lnTo>
                <a:lnTo>
                  <a:pt x="745890" y="993890"/>
                </a:lnTo>
                <a:lnTo>
                  <a:pt x="785590" y="972879"/>
                </a:lnTo>
                <a:lnTo>
                  <a:pt x="823174" y="948646"/>
                </a:lnTo>
                <a:lnTo>
                  <a:pt x="858457" y="921374"/>
                </a:lnTo>
                <a:lnTo>
                  <a:pt x="891254" y="891247"/>
                </a:lnTo>
                <a:lnTo>
                  <a:pt x="921381" y="858451"/>
                </a:lnTo>
                <a:lnTo>
                  <a:pt x="948654" y="823170"/>
                </a:lnTo>
                <a:lnTo>
                  <a:pt x="972889" y="785587"/>
                </a:lnTo>
                <a:lnTo>
                  <a:pt x="993901" y="745887"/>
                </a:lnTo>
                <a:lnTo>
                  <a:pt x="1011505" y="704255"/>
                </a:lnTo>
                <a:lnTo>
                  <a:pt x="1025519" y="660874"/>
                </a:lnTo>
                <a:lnTo>
                  <a:pt x="1035757" y="615929"/>
                </a:lnTo>
                <a:lnTo>
                  <a:pt x="1042035" y="569604"/>
                </a:lnTo>
                <a:lnTo>
                  <a:pt x="1044168" y="522084"/>
                </a:lnTo>
                <a:lnTo>
                  <a:pt x="1042035" y="474563"/>
                </a:lnTo>
                <a:lnTo>
                  <a:pt x="1035757" y="428238"/>
                </a:lnTo>
                <a:lnTo>
                  <a:pt x="1025519" y="383293"/>
                </a:lnTo>
                <a:lnTo>
                  <a:pt x="1011505" y="339911"/>
                </a:lnTo>
                <a:lnTo>
                  <a:pt x="993901" y="298278"/>
                </a:lnTo>
                <a:lnTo>
                  <a:pt x="972889" y="258577"/>
                </a:lnTo>
                <a:lnTo>
                  <a:pt x="948654" y="220993"/>
                </a:lnTo>
                <a:lnTo>
                  <a:pt x="921381" y="185711"/>
                </a:lnTo>
                <a:lnTo>
                  <a:pt x="891254" y="152914"/>
                </a:lnTo>
                <a:lnTo>
                  <a:pt x="858457" y="122787"/>
                </a:lnTo>
                <a:lnTo>
                  <a:pt x="823174" y="95514"/>
                </a:lnTo>
                <a:lnTo>
                  <a:pt x="785590" y="71279"/>
                </a:lnTo>
                <a:lnTo>
                  <a:pt x="745890" y="50267"/>
                </a:lnTo>
                <a:lnTo>
                  <a:pt x="704257" y="32662"/>
                </a:lnTo>
                <a:lnTo>
                  <a:pt x="660875" y="18649"/>
                </a:lnTo>
                <a:lnTo>
                  <a:pt x="615930" y="8411"/>
                </a:lnTo>
                <a:lnTo>
                  <a:pt x="569604" y="2133"/>
                </a:lnTo>
                <a:lnTo>
                  <a:pt x="522084" y="0"/>
                </a:lnTo>
                <a:close/>
              </a:path>
            </a:pathLst>
          </a:custGeom>
          <a:solidFill>
            <a:srgbClr val="005C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12"/>
          <p:cNvSpPr txBox="1">
            <a:spLocks noGrp="1"/>
          </p:cNvSpPr>
          <p:nvPr>
            <p:ph type="title"/>
          </p:nvPr>
        </p:nvSpPr>
        <p:spPr>
          <a:xfrm>
            <a:off x="941734" y="2275114"/>
            <a:ext cx="3325466" cy="99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lang="es-ES" sz="3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Lecciones</a:t>
            </a:r>
            <a:br>
              <a:rPr lang="es-ES" sz="3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ES" sz="3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Aprendidas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2" name="Google Shape;532;p12"/>
          <p:cNvSpPr txBox="1"/>
          <p:nvPr/>
        </p:nvSpPr>
        <p:spPr>
          <a:xfrm>
            <a:off x="5187555" y="2090172"/>
            <a:ext cx="594316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Documenta los aprendizajes y reflexiones obtenidas durante tu proyecto: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Enseñanza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Enseñanza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Enseñanza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Enseñanza 4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0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3"/>
          <p:cNvSpPr txBox="1">
            <a:spLocks noGrp="1"/>
          </p:cNvSpPr>
          <p:nvPr>
            <p:ph type="title"/>
          </p:nvPr>
        </p:nvSpPr>
        <p:spPr>
          <a:xfrm>
            <a:off x="1098927" y="1820055"/>
            <a:ext cx="999414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Calibri"/>
              <a:buNone/>
            </a:pPr>
            <a:r>
              <a:rPr lang="es-ES" sz="3600" b="1" i="1" dirty="0">
                <a:solidFill>
                  <a:schemeClr val="lt1"/>
                </a:solidFill>
              </a:rPr>
              <a:t>Foto de Equipo Implementador</a:t>
            </a:r>
            <a:br>
              <a:rPr lang="es-ES" sz="3600" i="1" dirty="0">
                <a:solidFill>
                  <a:schemeClr val="lt1"/>
                </a:solidFill>
              </a:rPr>
            </a:br>
            <a:endParaRPr dirty="0"/>
          </a:p>
        </p:txBody>
      </p:sp>
      <p:sp>
        <p:nvSpPr>
          <p:cNvPr id="540" name="Google Shape;540;p13" descr="Ver las imágenes de origen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1" name="Google Shape;54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2625" y="3276600"/>
            <a:ext cx="2566748" cy="198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0" y="0"/>
            <a:ext cx="3592286" cy="6858000"/>
          </a:xfrm>
          <a:prstGeom prst="rect">
            <a:avLst/>
          </a:prstGeom>
          <a:solidFill>
            <a:srgbClr val="0060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578392" y="2057652"/>
            <a:ext cx="1044575" cy="1044575"/>
          </a:xfrm>
          <a:custGeom>
            <a:avLst/>
            <a:gdLst/>
            <a:ahLst/>
            <a:cxnLst/>
            <a:rect l="l" t="t" r="r" b="b"/>
            <a:pathLst>
              <a:path w="1044575" h="1044575" extrusionOk="0">
                <a:moveTo>
                  <a:pt x="522084" y="0"/>
                </a:moveTo>
                <a:lnTo>
                  <a:pt x="474563" y="2133"/>
                </a:lnTo>
                <a:lnTo>
                  <a:pt x="428238" y="8411"/>
                </a:lnTo>
                <a:lnTo>
                  <a:pt x="383293" y="18649"/>
                </a:lnTo>
                <a:lnTo>
                  <a:pt x="339911" y="32662"/>
                </a:lnTo>
                <a:lnTo>
                  <a:pt x="298278" y="50267"/>
                </a:lnTo>
                <a:lnTo>
                  <a:pt x="258577" y="71279"/>
                </a:lnTo>
                <a:lnTo>
                  <a:pt x="220993" y="95514"/>
                </a:lnTo>
                <a:lnTo>
                  <a:pt x="185711" y="122787"/>
                </a:lnTo>
                <a:lnTo>
                  <a:pt x="152914" y="152914"/>
                </a:lnTo>
                <a:lnTo>
                  <a:pt x="122787" y="185711"/>
                </a:lnTo>
                <a:lnTo>
                  <a:pt x="95514" y="220993"/>
                </a:lnTo>
                <a:lnTo>
                  <a:pt x="71279" y="258577"/>
                </a:lnTo>
                <a:lnTo>
                  <a:pt x="50267" y="298278"/>
                </a:lnTo>
                <a:lnTo>
                  <a:pt x="32662" y="339911"/>
                </a:lnTo>
                <a:lnTo>
                  <a:pt x="18649" y="383293"/>
                </a:lnTo>
                <a:lnTo>
                  <a:pt x="8411" y="428238"/>
                </a:lnTo>
                <a:lnTo>
                  <a:pt x="2133" y="474563"/>
                </a:lnTo>
                <a:lnTo>
                  <a:pt x="0" y="522084"/>
                </a:lnTo>
                <a:lnTo>
                  <a:pt x="2133" y="569604"/>
                </a:lnTo>
                <a:lnTo>
                  <a:pt x="8411" y="615929"/>
                </a:lnTo>
                <a:lnTo>
                  <a:pt x="18649" y="660874"/>
                </a:lnTo>
                <a:lnTo>
                  <a:pt x="32662" y="704255"/>
                </a:lnTo>
                <a:lnTo>
                  <a:pt x="50267" y="745887"/>
                </a:lnTo>
                <a:lnTo>
                  <a:pt x="71279" y="785587"/>
                </a:lnTo>
                <a:lnTo>
                  <a:pt x="95514" y="823170"/>
                </a:lnTo>
                <a:lnTo>
                  <a:pt x="122787" y="858451"/>
                </a:lnTo>
                <a:lnTo>
                  <a:pt x="152914" y="891247"/>
                </a:lnTo>
                <a:lnTo>
                  <a:pt x="185711" y="921374"/>
                </a:lnTo>
                <a:lnTo>
                  <a:pt x="220993" y="948646"/>
                </a:lnTo>
                <a:lnTo>
                  <a:pt x="258577" y="972879"/>
                </a:lnTo>
                <a:lnTo>
                  <a:pt x="298278" y="993890"/>
                </a:lnTo>
                <a:lnTo>
                  <a:pt x="339911" y="1011494"/>
                </a:lnTo>
                <a:lnTo>
                  <a:pt x="383293" y="1025507"/>
                </a:lnTo>
                <a:lnTo>
                  <a:pt x="428238" y="1035744"/>
                </a:lnTo>
                <a:lnTo>
                  <a:pt x="474563" y="1042022"/>
                </a:lnTo>
                <a:lnTo>
                  <a:pt x="522084" y="1044155"/>
                </a:lnTo>
                <a:lnTo>
                  <a:pt x="569604" y="1042022"/>
                </a:lnTo>
                <a:lnTo>
                  <a:pt x="615930" y="1035744"/>
                </a:lnTo>
                <a:lnTo>
                  <a:pt x="660875" y="1025507"/>
                </a:lnTo>
                <a:lnTo>
                  <a:pt x="704257" y="1011494"/>
                </a:lnTo>
                <a:lnTo>
                  <a:pt x="745890" y="993890"/>
                </a:lnTo>
                <a:lnTo>
                  <a:pt x="785590" y="972879"/>
                </a:lnTo>
                <a:lnTo>
                  <a:pt x="823174" y="948646"/>
                </a:lnTo>
                <a:lnTo>
                  <a:pt x="858457" y="921374"/>
                </a:lnTo>
                <a:lnTo>
                  <a:pt x="891254" y="891247"/>
                </a:lnTo>
                <a:lnTo>
                  <a:pt x="921381" y="858451"/>
                </a:lnTo>
                <a:lnTo>
                  <a:pt x="948654" y="823170"/>
                </a:lnTo>
                <a:lnTo>
                  <a:pt x="972889" y="785587"/>
                </a:lnTo>
                <a:lnTo>
                  <a:pt x="993901" y="745887"/>
                </a:lnTo>
                <a:lnTo>
                  <a:pt x="1011505" y="704255"/>
                </a:lnTo>
                <a:lnTo>
                  <a:pt x="1025519" y="660874"/>
                </a:lnTo>
                <a:lnTo>
                  <a:pt x="1035757" y="615929"/>
                </a:lnTo>
                <a:lnTo>
                  <a:pt x="1042035" y="569604"/>
                </a:lnTo>
                <a:lnTo>
                  <a:pt x="1044168" y="522084"/>
                </a:lnTo>
                <a:lnTo>
                  <a:pt x="1042035" y="474563"/>
                </a:lnTo>
                <a:lnTo>
                  <a:pt x="1035757" y="428238"/>
                </a:lnTo>
                <a:lnTo>
                  <a:pt x="1025519" y="383293"/>
                </a:lnTo>
                <a:lnTo>
                  <a:pt x="1011505" y="339911"/>
                </a:lnTo>
                <a:lnTo>
                  <a:pt x="993901" y="298278"/>
                </a:lnTo>
                <a:lnTo>
                  <a:pt x="972889" y="258577"/>
                </a:lnTo>
                <a:lnTo>
                  <a:pt x="948654" y="220993"/>
                </a:lnTo>
                <a:lnTo>
                  <a:pt x="921381" y="185711"/>
                </a:lnTo>
                <a:lnTo>
                  <a:pt x="891254" y="152914"/>
                </a:lnTo>
                <a:lnTo>
                  <a:pt x="858457" y="122787"/>
                </a:lnTo>
                <a:lnTo>
                  <a:pt x="823174" y="95514"/>
                </a:lnTo>
                <a:lnTo>
                  <a:pt x="785590" y="71279"/>
                </a:lnTo>
                <a:lnTo>
                  <a:pt x="745890" y="50267"/>
                </a:lnTo>
                <a:lnTo>
                  <a:pt x="704257" y="32662"/>
                </a:lnTo>
                <a:lnTo>
                  <a:pt x="660875" y="18649"/>
                </a:lnTo>
                <a:lnTo>
                  <a:pt x="615930" y="8411"/>
                </a:lnTo>
                <a:lnTo>
                  <a:pt x="569604" y="2133"/>
                </a:lnTo>
                <a:lnTo>
                  <a:pt x="522084" y="0"/>
                </a:lnTo>
                <a:close/>
              </a:path>
            </a:pathLst>
          </a:custGeom>
          <a:solidFill>
            <a:srgbClr val="005C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941734" y="2275114"/>
            <a:ext cx="3325466" cy="99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lang="es-ES" sz="3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 Proyecto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949F4AA-0989-82AB-2472-39E043148F53}"/>
              </a:ext>
            </a:extLst>
          </p:cNvPr>
          <p:cNvSpPr txBox="1"/>
          <p:nvPr/>
        </p:nvSpPr>
        <p:spPr>
          <a:xfrm>
            <a:off x="4600133" y="379827"/>
            <a:ext cx="623198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tx1"/>
                </a:solidFill>
              </a:rPr>
              <a:t>Nombre: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tx1"/>
                </a:solidFill>
              </a:rPr>
              <a:t>Correo electrónico: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tx1"/>
                </a:solidFill>
              </a:rPr>
              <a:t>Institución: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tx1"/>
                </a:solidFill>
              </a:rPr>
              <a:t>Profesor: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tx1"/>
                </a:solidFill>
              </a:rPr>
              <a:t>Tipo de proyecto aplicado (real) o teórico: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tx1"/>
                </a:solidFill>
              </a:rPr>
              <a:t>Ahorros anualizados en USD: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tx1"/>
                </a:solidFill>
              </a:rPr>
              <a:t>Ciudad: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tx1"/>
                </a:solidFill>
              </a:rPr>
              <a:t>Fecha: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3"/>
          <p:cNvGrpSpPr/>
          <p:nvPr/>
        </p:nvGrpSpPr>
        <p:grpSpPr>
          <a:xfrm>
            <a:off x="754144" y="937678"/>
            <a:ext cx="11133056" cy="5608307"/>
            <a:chOff x="-3837384" y="-3991643"/>
            <a:chExt cx="19866769" cy="13879252"/>
          </a:xfrm>
        </p:grpSpPr>
        <p:sp>
          <p:nvSpPr>
            <p:cNvPr id="111" name="Google Shape;111;p3"/>
            <p:cNvSpPr/>
            <p:nvPr/>
          </p:nvSpPr>
          <p:spPr>
            <a:xfrm>
              <a:off x="958453" y="-3991643"/>
              <a:ext cx="10750550" cy="63131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E5EEFF"/>
                </a:gs>
                <a:gs pos="100000">
                  <a:srgbClr val="A3C4FF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 i="0" u="none" strike="noStrike" cap="none" dirty="0">
                  <a:solidFill>
                    <a:srgbClr val="666699"/>
                  </a:solidFill>
                  <a:latin typeface="Calibri"/>
                  <a:ea typeface="Calibri"/>
                  <a:cs typeface="Calibri"/>
                  <a:sym typeface="Calibri"/>
                </a:rPr>
                <a:t>TITULO PROYECTO: Infografías asertivas para reducción de consultas del estudiante 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 i="0" u="none" strike="noStrike" cap="none" dirty="0">
                  <a:solidFill>
                    <a:srgbClr val="666699"/>
                  </a:solidFill>
                  <a:latin typeface="Calibri"/>
                  <a:ea typeface="Calibri"/>
                  <a:cs typeface="Calibri"/>
                  <a:sym typeface="Calibri"/>
                </a:rPr>
                <a:t>Líder: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 i="0" u="none" strike="noStrike" cap="none" dirty="0">
                  <a:solidFill>
                    <a:srgbClr val="666699"/>
                  </a:solidFill>
                  <a:latin typeface="Calibri"/>
                  <a:ea typeface="Calibri"/>
                  <a:cs typeface="Calibri"/>
                  <a:sym typeface="Calibri"/>
                </a:rPr>
                <a:t>Coach: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 i="0" u="none" strike="noStrike" cap="none" dirty="0">
                  <a:solidFill>
                    <a:srgbClr val="666699"/>
                  </a:solidFill>
                  <a:latin typeface="Calibri"/>
                  <a:ea typeface="Calibri"/>
                  <a:cs typeface="Calibri"/>
                  <a:sym typeface="Calibri"/>
                </a:rPr>
                <a:t>Equipo: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 i="0" u="none" strike="noStrike" cap="none" dirty="0">
                  <a:solidFill>
                    <a:srgbClr val="666699"/>
                  </a:solidFill>
                  <a:latin typeface="Calibri"/>
                  <a:ea typeface="Calibri"/>
                  <a:cs typeface="Calibri"/>
                  <a:sym typeface="Calibri"/>
                </a:rPr>
                <a:t>Área:</a:t>
              </a:r>
              <a:endParaRPr sz="1200" b="1" i="0" u="none" strike="noStrike" cap="none" dirty="0">
                <a:solidFill>
                  <a:srgbClr val="6666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rgbClr val="6666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rgbClr val="6666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" name="Google Shape;112;p3"/>
            <p:cNvGrpSpPr/>
            <p:nvPr/>
          </p:nvGrpSpPr>
          <p:grpSpPr>
            <a:xfrm>
              <a:off x="-3799284" y="-1547428"/>
              <a:ext cx="9629775" cy="2440784"/>
              <a:chOff x="38100" y="1646783"/>
              <a:chExt cx="16104" cy="3684"/>
            </a:xfrm>
          </p:grpSpPr>
          <p:sp>
            <p:nvSpPr>
              <p:cNvPr id="113" name="Google Shape;113;p3"/>
              <p:cNvSpPr/>
              <p:nvPr/>
            </p:nvSpPr>
            <p:spPr>
              <a:xfrm>
                <a:off x="38100" y="1647406"/>
                <a:ext cx="16104" cy="3061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550" cap="flat" cmpd="sng">
                <a:solidFill>
                  <a:srgbClr val="4F81B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b="0" i="0" u="none" strike="noStrike" cap="none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¿Por qué estamos hablando de este problema? Se intenta mejorar los tiempos de respuesta e información para reducir las horas laboradas e invertidas en asistencia sobre dudas de los proyectos del estudiante</a:t>
                </a: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38788" y="1646783"/>
                <a:ext cx="7596" cy="773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E5EEFF"/>
                  </a:gs>
                  <a:gs pos="100000">
                    <a:srgbClr val="A3C4FF"/>
                  </a:gs>
                </a:gsLst>
                <a:lin ang="5400000" scaled="0"/>
              </a:gradFill>
              <a:ln w="9525" cap="flat" cmpd="sng">
                <a:solidFill>
                  <a:srgbClr val="4A7EB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100" b="1" i="0" u="none" strike="noStrike" cap="none">
                    <a:solidFill>
                      <a:srgbClr val="66669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1. ANTECEDENTES :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1" i="0" u="none" strike="noStrike" cap="none">
                  <a:solidFill>
                    <a:srgbClr val="66669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>
              <a:off x="-3789759" y="508937"/>
              <a:ext cx="9620250" cy="2552855"/>
              <a:chOff x="47625" y="3773928"/>
              <a:chExt cx="16074" cy="3833"/>
            </a:xfrm>
          </p:grpSpPr>
          <p:sp>
            <p:nvSpPr>
              <p:cNvPr id="116" name="Google Shape;116;p3"/>
              <p:cNvSpPr/>
              <p:nvPr/>
            </p:nvSpPr>
            <p:spPr>
              <a:xfrm>
                <a:off x="47625" y="3774683"/>
                <a:ext cx="16074" cy="307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550" cap="flat" cmpd="sng">
                <a:solidFill>
                  <a:srgbClr val="4F81B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0" i="0" u="none" strike="noStrike" cap="none" dirty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¿Cómo estamos hoy en día? Actualmente se tiene 36 horas invertidas dando asesorías de manera simultánea a los estudiantes y estas horas simultaneas están en 8 horas laborales</a:t>
                </a:r>
                <a:endParaRPr dirty="0"/>
              </a:p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0" i="0" u="none" strike="noStrike" cap="none" dirty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¿Cuál es el problema? Se tienen tiempos de atención desde las 6 am hasta las 10 pm de la noche y esto genera que 1 empleado atienda a dudas y asesorías referentes a la entrega del proyecto</a:t>
                </a:r>
                <a:endParaRPr dirty="0"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48296" y="3773928"/>
                <a:ext cx="7574" cy="87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E5EEFF"/>
                  </a:gs>
                  <a:gs pos="100000">
                    <a:srgbClr val="A3C4FF"/>
                  </a:gs>
                </a:gsLst>
                <a:lin ang="5400000" scaled="0"/>
              </a:gradFill>
              <a:ln w="9525" cap="flat" cmpd="sng">
                <a:solidFill>
                  <a:srgbClr val="4A7EB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100" b="1" i="0" u="none" strike="noStrike" cap="none">
                    <a:solidFill>
                      <a:srgbClr val="66669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2. SITUACIÓN ACTUAL :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1" i="0" u="none" strike="noStrike" cap="none">
                  <a:solidFill>
                    <a:srgbClr val="66669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>
              <a:off x="5935266" y="-1576010"/>
              <a:ext cx="10056019" cy="4018681"/>
              <a:chOff x="9772650" y="1618209"/>
              <a:chExt cx="16228" cy="6044"/>
            </a:xfrm>
          </p:grpSpPr>
          <p:sp>
            <p:nvSpPr>
              <p:cNvPr id="119" name="Google Shape;119;p3"/>
              <p:cNvSpPr/>
              <p:nvPr/>
            </p:nvSpPr>
            <p:spPr>
              <a:xfrm>
                <a:off x="9772650" y="1618859"/>
                <a:ext cx="16228" cy="539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550" cap="flat" cmpd="sng">
                <a:solidFill>
                  <a:srgbClr val="4F81B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8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b="0" i="0" u="none" strike="noStrike" cap="none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¿Cuál es la propuesta para alcanzar el estado deseado?</a:t>
                </a:r>
                <a:endParaRPr/>
              </a:p>
              <a:p>
                <a:pPr marL="0" marR="0" lvl="0" indent="0" algn="l" rtl="0">
                  <a:lnSpc>
                    <a:spcPct val="108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b="0" i="0" u="none" strike="noStrike" cap="none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¿Cómo afectan tus medidas propuestas la causa raíz para alcanzar los objetivos? 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9773350" y="1618209"/>
                <a:ext cx="7637" cy="77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E5EEFF"/>
                  </a:gs>
                  <a:gs pos="100000">
                    <a:srgbClr val="A3C4FF"/>
                  </a:gs>
                </a:gsLst>
                <a:lin ang="5400000" scaled="0"/>
              </a:gradFill>
              <a:ln w="9525" cap="flat" cmpd="sng">
                <a:solidFill>
                  <a:srgbClr val="4A7EB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100" b="1" i="0" u="none" strike="noStrike" cap="none">
                    <a:solidFill>
                      <a:srgbClr val="66669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5. MEJORA PROPUESTA :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1" i="0" u="none" strike="noStrike" cap="none">
                  <a:solidFill>
                    <a:srgbClr val="66669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5963841" y="2313515"/>
              <a:ext cx="10056019" cy="3848101"/>
              <a:chOff x="9801225" y="5342731"/>
              <a:chExt cx="16228" cy="5782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9801225" y="5343118"/>
                <a:ext cx="16228" cy="539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550" cap="flat" cmpd="sng">
                <a:solidFill>
                  <a:srgbClr val="4F81B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8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b="0" i="0" u="none" strike="noStrike" cap="none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¿Qué actividades serán requeridas para la implementación y quien será responsable de qué y cuándo?</a:t>
                </a:r>
                <a:endParaRPr/>
              </a:p>
              <a:p>
                <a:pPr marL="0" marR="0" lvl="0" indent="0" algn="l" rtl="0">
                  <a:lnSpc>
                    <a:spcPct val="108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b="0" i="0" u="none" strike="noStrike" cap="none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¿Cuáles son los indicadores de desempeño o progreso?  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9801925" y="5342731"/>
                <a:ext cx="9435" cy="59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E5EEFF"/>
                  </a:gs>
                  <a:gs pos="100000">
                    <a:srgbClr val="A3C4FF"/>
                  </a:gs>
                </a:gsLst>
                <a:lin ang="5400000" scaled="0"/>
              </a:gradFill>
              <a:ln w="9525" cap="flat" cmpd="sng">
                <a:solidFill>
                  <a:srgbClr val="4A7EB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100" b="1" i="0" u="none" strike="noStrike" cap="none">
                    <a:solidFill>
                      <a:srgbClr val="66669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6. PLAN (BENEFICIOS ESPERADOS Y RECURSOS) :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1" i="0" u="none" strike="noStrike" cap="none">
                  <a:solidFill>
                    <a:srgbClr val="66669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5973366" y="5820351"/>
              <a:ext cx="10056019" cy="4039244"/>
              <a:chOff x="9810750" y="9041318"/>
              <a:chExt cx="16228" cy="6086"/>
            </a:xfrm>
          </p:grpSpPr>
          <p:sp>
            <p:nvSpPr>
              <p:cNvPr id="125" name="Google Shape;125;p3"/>
              <p:cNvSpPr/>
              <p:nvPr/>
            </p:nvSpPr>
            <p:spPr>
              <a:xfrm>
                <a:off x="9810750" y="9042009"/>
                <a:ext cx="16228" cy="539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550" cap="flat" cmpd="sng">
                <a:solidFill>
                  <a:srgbClr val="4F81B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8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b="0" i="0" u="none" strike="noStrike" cap="none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¿Qué problemas pueden ser anticipados?</a:t>
                </a:r>
                <a:endParaRPr/>
              </a:p>
              <a:p>
                <a:pPr marL="0" marR="0" lvl="0" indent="0" algn="l" rtl="0">
                  <a:lnSpc>
                    <a:spcPct val="108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b="0" i="0" u="none" strike="noStrike" cap="none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Asegurar el proceso PDCA.</a:t>
                </a:r>
                <a:endParaRPr/>
              </a:p>
              <a:p>
                <a:pPr marL="0" marR="0" lvl="0" indent="0" algn="l" rtl="0">
                  <a:lnSpc>
                    <a:spcPct val="108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b="0" i="0" u="none" strike="noStrike" cap="none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Capturar y compartir lo aprendido.</a:t>
                </a:r>
                <a:endParaRPr/>
              </a:p>
              <a:p>
                <a:pPr marL="0" marR="0" lvl="0" indent="0" algn="l" rtl="0">
                  <a:lnSpc>
                    <a:spcPct val="108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9811450" y="9041318"/>
                <a:ext cx="7637" cy="811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E5EEFF"/>
                  </a:gs>
                  <a:gs pos="100000">
                    <a:srgbClr val="A3C4FF"/>
                  </a:gs>
                </a:gsLst>
                <a:lin ang="5400000" scaled="0"/>
              </a:gradFill>
              <a:ln w="9525" cap="flat" cmpd="sng">
                <a:solidFill>
                  <a:srgbClr val="4A7EB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909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100" b="1" i="0" u="none" strike="noStrike" cap="none">
                    <a:solidFill>
                      <a:srgbClr val="66669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7. SEGUIMIENTO (CONTROL) :</a:t>
                </a:r>
                <a:endParaRPr/>
              </a:p>
              <a:p>
                <a:pPr marL="0" marR="0" lvl="0" indent="0" algn="l" rtl="0">
                  <a:lnSpc>
                    <a:spcPct val="10909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1" i="0" u="none" strike="noStrike" cap="none">
                  <a:solidFill>
                    <a:srgbClr val="66669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" name="Google Shape;127;p3"/>
            <p:cNvGrpSpPr/>
            <p:nvPr/>
          </p:nvGrpSpPr>
          <p:grpSpPr>
            <a:xfrm>
              <a:off x="-3837384" y="2635303"/>
              <a:ext cx="9591675" cy="2702934"/>
              <a:chOff x="0" y="5932877"/>
              <a:chExt cx="16044" cy="4079"/>
            </a:xfrm>
          </p:grpSpPr>
          <p:sp>
            <p:nvSpPr>
              <p:cNvPr id="128" name="Google Shape;128;p3"/>
              <p:cNvSpPr/>
              <p:nvPr/>
            </p:nvSpPr>
            <p:spPr>
              <a:xfrm>
                <a:off x="0" y="5933701"/>
                <a:ext cx="16044" cy="325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550" cap="flat" cmpd="sng">
                <a:solidFill>
                  <a:srgbClr val="4F81B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b="0" i="0" u="none" strike="noStrike" cap="none" dirty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¿Qué resultados específicos se requieren?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b="0" i="0" u="none" strike="noStrike" cap="none" dirty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 espera reducir las horas de atención de manera simultanea</a:t>
                </a:r>
                <a:endParaRPr sz="1200" b="0" i="0" u="none" strike="noStrike" cap="none" dirty="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 dirty="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688" y="5932877"/>
                <a:ext cx="7598" cy="92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E5EEFF"/>
                  </a:gs>
                  <a:gs pos="100000">
                    <a:srgbClr val="A3C4FF"/>
                  </a:gs>
                </a:gsLst>
                <a:lin ang="5400000" scaled="0"/>
              </a:gradFill>
              <a:ln w="9525" cap="flat" cmpd="sng">
                <a:solidFill>
                  <a:srgbClr val="4A7EB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100" b="1" i="0" u="none" strike="noStrike" cap="none">
                    <a:solidFill>
                      <a:srgbClr val="66669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3. METAS Y OBJETIVOS (Y) :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1" i="0" u="none" strike="noStrike" cap="none">
                  <a:solidFill>
                    <a:srgbClr val="66669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Google Shape;130;p3"/>
            <p:cNvGrpSpPr/>
            <p:nvPr/>
          </p:nvGrpSpPr>
          <p:grpSpPr>
            <a:xfrm>
              <a:off x="-3799284" y="4948517"/>
              <a:ext cx="9591675" cy="4939092"/>
              <a:chOff x="38100" y="8247452"/>
              <a:chExt cx="16044" cy="7427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38100" y="8248214"/>
                <a:ext cx="16044" cy="666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550" cap="flat" cmpd="sng">
                <a:solidFill>
                  <a:srgbClr val="4F81B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8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b="0" i="0" u="none" strike="noStrike" cap="none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¿Cuál es la causa raíz del problema?</a:t>
                </a:r>
                <a:endParaRPr/>
              </a:p>
              <a:p>
                <a:pPr marL="0" marR="0" lvl="0" indent="0" algn="l" rtl="0">
                  <a:lnSpc>
                    <a:spcPct val="108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b="0" i="0" u="none" strike="noStrike" cap="none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Selecciona la herramienta más simple para que muestre claramente la causa raíz del problema.</a:t>
                </a: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38804" y="8247452"/>
                <a:ext cx="7582" cy="92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E5EEFF"/>
                  </a:gs>
                  <a:gs pos="100000">
                    <a:srgbClr val="A3C4FF"/>
                  </a:gs>
                </a:gsLst>
                <a:lin ang="5400000" scaled="0"/>
              </a:gradFill>
              <a:ln w="9525" cap="flat" cmpd="sng">
                <a:solidFill>
                  <a:srgbClr val="4A7EB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100" b="1" i="0" u="none" strike="noStrike" cap="none">
                    <a:solidFill>
                      <a:srgbClr val="66669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4. ANÁLISIS DE CAUSA RAÍZ (x) :</a:t>
                </a:r>
                <a:endParaRPr/>
              </a:p>
            </p:txBody>
          </p:sp>
        </p:grpSp>
      </p:grpSp>
      <p:sp>
        <p:nvSpPr>
          <p:cNvPr id="134" name="Google Shape;134;p3"/>
          <p:cNvSpPr/>
          <p:nvPr/>
        </p:nvSpPr>
        <p:spPr>
          <a:xfrm>
            <a:off x="552723" y="228600"/>
            <a:ext cx="787400" cy="787400"/>
          </a:xfrm>
          <a:custGeom>
            <a:avLst/>
            <a:gdLst/>
            <a:ahLst/>
            <a:cxnLst/>
            <a:rect l="l" t="t" r="r" b="b"/>
            <a:pathLst>
              <a:path w="787400" h="787400" extrusionOk="0">
                <a:moveTo>
                  <a:pt x="393700" y="0"/>
                </a:moveTo>
                <a:lnTo>
                  <a:pt x="344317" y="3067"/>
                </a:lnTo>
                <a:lnTo>
                  <a:pt x="296764" y="12023"/>
                </a:lnTo>
                <a:lnTo>
                  <a:pt x="251410" y="26500"/>
                </a:lnTo>
                <a:lnTo>
                  <a:pt x="208624" y="46127"/>
                </a:lnTo>
                <a:lnTo>
                  <a:pt x="168775" y="70537"/>
                </a:lnTo>
                <a:lnTo>
                  <a:pt x="132232" y="99360"/>
                </a:lnTo>
                <a:lnTo>
                  <a:pt x="99364" y="132227"/>
                </a:lnTo>
                <a:lnTo>
                  <a:pt x="70540" y="168769"/>
                </a:lnTo>
                <a:lnTo>
                  <a:pt x="46130" y="208618"/>
                </a:lnTo>
                <a:lnTo>
                  <a:pt x="26501" y="251405"/>
                </a:lnTo>
                <a:lnTo>
                  <a:pt x="12024" y="296760"/>
                </a:lnTo>
                <a:lnTo>
                  <a:pt x="3067" y="344314"/>
                </a:lnTo>
                <a:lnTo>
                  <a:pt x="0" y="393700"/>
                </a:lnTo>
                <a:lnTo>
                  <a:pt x="3067" y="443085"/>
                </a:lnTo>
                <a:lnTo>
                  <a:pt x="12024" y="490639"/>
                </a:lnTo>
                <a:lnTo>
                  <a:pt x="26501" y="535994"/>
                </a:lnTo>
                <a:lnTo>
                  <a:pt x="46130" y="578781"/>
                </a:lnTo>
                <a:lnTo>
                  <a:pt x="70540" y="618630"/>
                </a:lnTo>
                <a:lnTo>
                  <a:pt x="99364" y="655172"/>
                </a:lnTo>
                <a:lnTo>
                  <a:pt x="132232" y="688039"/>
                </a:lnTo>
                <a:lnTo>
                  <a:pt x="168775" y="716862"/>
                </a:lnTo>
                <a:lnTo>
                  <a:pt x="208624" y="741272"/>
                </a:lnTo>
                <a:lnTo>
                  <a:pt x="251410" y="760899"/>
                </a:lnTo>
                <a:lnTo>
                  <a:pt x="296764" y="775376"/>
                </a:lnTo>
                <a:lnTo>
                  <a:pt x="344317" y="784332"/>
                </a:lnTo>
                <a:lnTo>
                  <a:pt x="393700" y="787400"/>
                </a:lnTo>
                <a:lnTo>
                  <a:pt x="443085" y="784332"/>
                </a:lnTo>
                <a:lnTo>
                  <a:pt x="490639" y="775376"/>
                </a:lnTo>
                <a:lnTo>
                  <a:pt x="535994" y="760899"/>
                </a:lnTo>
                <a:lnTo>
                  <a:pt x="578781" y="741272"/>
                </a:lnTo>
                <a:lnTo>
                  <a:pt x="618630" y="716862"/>
                </a:lnTo>
                <a:lnTo>
                  <a:pt x="655172" y="688039"/>
                </a:lnTo>
                <a:lnTo>
                  <a:pt x="688039" y="655172"/>
                </a:lnTo>
                <a:lnTo>
                  <a:pt x="716862" y="618630"/>
                </a:lnTo>
                <a:lnTo>
                  <a:pt x="741272" y="578781"/>
                </a:lnTo>
                <a:lnTo>
                  <a:pt x="760899" y="535994"/>
                </a:lnTo>
                <a:lnTo>
                  <a:pt x="775376" y="490639"/>
                </a:lnTo>
                <a:lnTo>
                  <a:pt x="784332" y="443085"/>
                </a:lnTo>
                <a:lnTo>
                  <a:pt x="787400" y="393700"/>
                </a:lnTo>
                <a:lnTo>
                  <a:pt x="784332" y="344314"/>
                </a:lnTo>
                <a:lnTo>
                  <a:pt x="775376" y="296760"/>
                </a:lnTo>
                <a:lnTo>
                  <a:pt x="760899" y="251405"/>
                </a:lnTo>
                <a:lnTo>
                  <a:pt x="741272" y="208618"/>
                </a:lnTo>
                <a:lnTo>
                  <a:pt x="716862" y="168769"/>
                </a:lnTo>
                <a:lnTo>
                  <a:pt x="688039" y="132227"/>
                </a:lnTo>
                <a:lnTo>
                  <a:pt x="655172" y="99360"/>
                </a:lnTo>
                <a:lnTo>
                  <a:pt x="618630" y="70537"/>
                </a:lnTo>
                <a:lnTo>
                  <a:pt x="578781" y="46127"/>
                </a:lnTo>
                <a:lnTo>
                  <a:pt x="535994" y="26500"/>
                </a:lnTo>
                <a:lnTo>
                  <a:pt x="490639" y="12023"/>
                </a:lnTo>
                <a:lnTo>
                  <a:pt x="443085" y="3067"/>
                </a:lnTo>
                <a:lnTo>
                  <a:pt x="393700" y="0"/>
                </a:lnTo>
                <a:close/>
              </a:path>
            </a:pathLst>
          </a:custGeom>
          <a:solidFill>
            <a:srgbClr val="00602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1340123" y="401924"/>
            <a:ext cx="10001501" cy="50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55E"/>
              </a:buClr>
              <a:buSzPts val="3200"/>
              <a:buFont typeface="Century Gothic"/>
              <a:buNone/>
            </a:pPr>
            <a:r>
              <a:rPr lang="es-ES" sz="3200" b="1">
                <a:solidFill>
                  <a:srgbClr val="1C355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A3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6869323" y="4092714"/>
            <a:ext cx="31632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Plan y Beneficios</a:t>
            </a:r>
            <a:endParaRPr sz="3200" b="1" i="0" u="none" strike="noStrike" cap="non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6955455" y="2895600"/>
            <a:ext cx="38745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Propuesta de Mejora</a:t>
            </a:r>
            <a:endParaRPr sz="3200" b="1" i="0" u="none" strike="noStrike" cap="non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/>
          <p:nvPr/>
        </p:nvSpPr>
        <p:spPr>
          <a:xfrm>
            <a:off x="552723" y="228600"/>
            <a:ext cx="787400" cy="787400"/>
          </a:xfrm>
          <a:custGeom>
            <a:avLst/>
            <a:gdLst/>
            <a:ahLst/>
            <a:cxnLst/>
            <a:rect l="l" t="t" r="r" b="b"/>
            <a:pathLst>
              <a:path w="787400" h="787400" extrusionOk="0">
                <a:moveTo>
                  <a:pt x="393700" y="0"/>
                </a:moveTo>
                <a:lnTo>
                  <a:pt x="344317" y="3067"/>
                </a:lnTo>
                <a:lnTo>
                  <a:pt x="296764" y="12023"/>
                </a:lnTo>
                <a:lnTo>
                  <a:pt x="251410" y="26500"/>
                </a:lnTo>
                <a:lnTo>
                  <a:pt x="208624" y="46127"/>
                </a:lnTo>
                <a:lnTo>
                  <a:pt x="168775" y="70537"/>
                </a:lnTo>
                <a:lnTo>
                  <a:pt x="132232" y="99360"/>
                </a:lnTo>
                <a:lnTo>
                  <a:pt x="99364" y="132227"/>
                </a:lnTo>
                <a:lnTo>
                  <a:pt x="70540" y="168769"/>
                </a:lnTo>
                <a:lnTo>
                  <a:pt x="46130" y="208618"/>
                </a:lnTo>
                <a:lnTo>
                  <a:pt x="26501" y="251405"/>
                </a:lnTo>
                <a:lnTo>
                  <a:pt x="12024" y="296760"/>
                </a:lnTo>
                <a:lnTo>
                  <a:pt x="3067" y="344314"/>
                </a:lnTo>
                <a:lnTo>
                  <a:pt x="0" y="393700"/>
                </a:lnTo>
                <a:lnTo>
                  <a:pt x="3067" y="443085"/>
                </a:lnTo>
                <a:lnTo>
                  <a:pt x="12024" y="490639"/>
                </a:lnTo>
                <a:lnTo>
                  <a:pt x="26501" y="535994"/>
                </a:lnTo>
                <a:lnTo>
                  <a:pt x="46130" y="578781"/>
                </a:lnTo>
                <a:lnTo>
                  <a:pt x="70540" y="618630"/>
                </a:lnTo>
                <a:lnTo>
                  <a:pt x="99364" y="655172"/>
                </a:lnTo>
                <a:lnTo>
                  <a:pt x="132232" y="688039"/>
                </a:lnTo>
                <a:lnTo>
                  <a:pt x="168775" y="716862"/>
                </a:lnTo>
                <a:lnTo>
                  <a:pt x="208624" y="741272"/>
                </a:lnTo>
                <a:lnTo>
                  <a:pt x="251410" y="760899"/>
                </a:lnTo>
                <a:lnTo>
                  <a:pt x="296764" y="775376"/>
                </a:lnTo>
                <a:lnTo>
                  <a:pt x="344317" y="784332"/>
                </a:lnTo>
                <a:lnTo>
                  <a:pt x="393700" y="787400"/>
                </a:lnTo>
                <a:lnTo>
                  <a:pt x="443085" y="784332"/>
                </a:lnTo>
                <a:lnTo>
                  <a:pt x="490639" y="775376"/>
                </a:lnTo>
                <a:lnTo>
                  <a:pt x="535994" y="760899"/>
                </a:lnTo>
                <a:lnTo>
                  <a:pt x="578781" y="741272"/>
                </a:lnTo>
                <a:lnTo>
                  <a:pt x="618630" y="716862"/>
                </a:lnTo>
                <a:lnTo>
                  <a:pt x="655172" y="688039"/>
                </a:lnTo>
                <a:lnTo>
                  <a:pt x="688039" y="655172"/>
                </a:lnTo>
                <a:lnTo>
                  <a:pt x="716862" y="618630"/>
                </a:lnTo>
                <a:lnTo>
                  <a:pt x="741272" y="578781"/>
                </a:lnTo>
                <a:lnTo>
                  <a:pt x="760899" y="535994"/>
                </a:lnTo>
                <a:lnTo>
                  <a:pt x="775376" y="490639"/>
                </a:lnTo>
                <a:lnTo>
                  <a:pt x="784332" y="443085"/>
                </a:lnTo>
                <a:lnTo>
                  <a:pt x="787400" y="393700"/>
                </a:lnTo>
                <a:lnTo>
                  <a:pt x="784332" y="344314"/>
                </a:lnTo>
                <a:lnTo>
                  <a:pt x="775376" y="296760"/>
                </a:lnTo>
                <a:lnTo>
                  <a:pt x="760899" y="251405"/>
                </a:lnTo>
                <a:lnTo>
                  <a:pt x="741272" y="208618"/>
                </a:lnTo>
                <a:lnTo>
                  <a:pt x="716862" y="168769"/>
                </a:lnTo>
                <a:lnTo>
                  <a:pt x="688039" y="132227"/>
                </a:lnTo>
                <a:lnTo>
                  <a:pt x="655172" y="99360"/>
                </a:lnTo>
                <a:lnTo>
                  <a:pt x="618630" y="70537"/>
                </a:lnTo>
                <a:lnTo>
                  <a:pt x="578781" y="46127"/>
                </a:lnTo>
                <a:lnTo>
                  <a:pt x="535994" y="26500"/>
                </a:lnTo>
                <a:lnTo>
                  <a:pt x="490639" y="12023"/>
                </a:lnTo>
                <a:lnTo>
                  <a:pt x="443085" y="3067"/>
                </a:lnTo>
                <a:lnTo>
                  <a:pt x="39370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828476" y="358594"/>
            <a:ext cx="8391724" cy="50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55E"/>
              </a:buClr>
              <a:buSzPts val="3200"/>
              <a:buFont typeface="Century Gothic"/>
              <a:buNone/>
            </a:pPr>
            <a:r>
              <a:rPr lang="es-ES" sz="3200" b="1" dirty="0">
                <a:solidFill>
                  <a:srgbClr val="1C355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Antecedentes</a:t>
            </a:r>
            <a:endParaRPr sz="3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0" y="1658513"/>
            <a:ext cx="4902879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Describe  la situación problema.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Establece los impactos en los objetivos estratégicos del negocio o empresa.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Utiliza los formatos 5W &amp; 2H de tu archivo de herramientas.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739" y="3851692"/>
            <a:ext cx="3201663" cy="179293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49" name="Google Shape;149;p4"/>
          <p:cNvGraphicFramePr/>
          <p:nvPr>
            <p:extLst>
              <p:ext uri="{D42A27DB-BD31-4B8C-83A1-F6EECF244321}">
                <p14:modId xmlns:p14="http://schemas.microsoft.com/office/powerpoint/2010/main" val="2849750815"/>
              </p:ext>
            </p:extLst>
          </p:nvPr>
        </p:nvGraphicFramePr>
        <p:xfrm>
          <a:off x="5024338" y="291824"/>
          <a:ext cx="6916450" cy="5729680"/>
        </p:xfrm>
        <a:graphic>
          <a:graphicData uri="http://schemas.openxmlformats.org/drawingml/2006/table">
            <a:tbl>
              <a:tblPr>
                <a:noFill/>
                <a:tableStyleId>{DDA41E16-8D42-4F2B-BD51-C347022982EF}</a:tableStyleId>
              </a:tblPr>
              <a:tblGrid>
                <a:gridCol w="188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i="0" u="none" strike="noStrike" cap="none" dirty="0">
                          <a:solidFill>
                            <a:srgbClr val="FFFFFF"/>
                          </a:solidFill>
                          <a:highlight>
                            <a:srgbClr val="203764"/>
                          </a:highlight>
                          <a:latin typeface="Exo"/>
                          <a:ea typeface="Exo"/>
                          <a:cs typeface="Exo"/>
                          <a:sym typeface="Exo"/>
                        </a:rPr>
                        <a:t>5W Y 2 H</a:t>
                      </a:r>
                      <a:endParaRPr dirty="0"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7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200">
                <a:tc row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600" b="0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Líder: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i="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Inserta tu logo aquí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2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Proyecto: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2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Sponsor: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2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Área: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65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Fecha: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6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 dirty="0">
                        <a:solidFill>
                          <a:srgbClr val="000000"/>
                        </a:solidFill>
                        <a:highlight>
                          <a:srgbClr val="203764"/>
                        </a:highlight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37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7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5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i="0" u="sng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</a:t>
                      </a: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¿Qué / Cuál es el problema específico que afecta el desempeño del negocio?</a:t>
                      </a:r>
                      <a:endParaRPr sz="900" b="1" i="0" u="sng" strike="noStrike" cap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5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i="0" u="sng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Who </a:t>
                      </a: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¿Quién es el cliente Interno o Externo más afectado por el problema</a:t>
                      </a:r>
                      <a:endParaRPr sz="900" b="1" i="0" u="sng" strike="noStrike" cap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15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i="0" u="sng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Why.</a:t>
                      </a: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Identifica los requerimento críticos del cliente en términos de Calidad, Entrega y Costo asociados con el problema</a:t>
                      </a:r>
                      <a:endParaRPr sz="900" b="1" i="0" u="sng" strike="noStrike" cap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15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i="0" u="sng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Why.</a:t>
                      </a: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Nombra el métrico del negocio asociado con el problema</a:t>
                      </a:r>
                      <a:endParaRPr sz="900" b="1" i="0" u="sng" strike="noStrike" cap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15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i="0" u="sng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</a:t>
                      </a: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¿En dónde ocurre el problema (localización geográfica o en el proceso)?</a:t>
                      </a:r>
                      <a:endParaRPr sz="900" b="1" i="0" u="sng" strike="noStrike" cap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115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i="0" u="sng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</a:t>
                      </a: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¿En dónde fue observado por primera vez el problema? (especifica mes/año))?</a:t>
                      </a:r>
                      <a:endParaRPr sz="900" b="1" i="0" u="sng" strike="noStrike" cap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15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i="0" u="sng" strike="noStrike" cap="none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</a:t>
                      </a:r>
                      <a:r>
                        <a:rPr lang="es-ES" sz="900" b="1" i="0" u="sng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-ES" sz="900" b="1" i="0" u="sng" strike="noStrike" cap="none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Much</a:t>
                      </a:r>
                      <a:r>
                        <a:rPr lang="es-ES" sz="900" b="1" i="0" u="sng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s-ES" sz="9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¿Cuál es la magnitud del problema en términos de tu métrico de negocio seleccionado?</a:t>
                      </a:r>
                      <a:endParaRPr sz="900" b="1" i="0" u="sng" strike="noStrike" cap="none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115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i="0" u="sng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</a:t>
                      </a: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¿Cómo sabes que es un problema? ¿Qué objetivos no se están cumpliendo?</a:t>
                      </a:r>
                      <a:endParaRPr sz="900" b="1" i="0" u="sng" strike="noStrike" cap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115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i="0" u="sng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Escribe la descripción del problema </a:t>
                      </a: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 forma de enunciado, puedes usar el siguiente formato como guía: &lt;When&gt;,&lt; What&gt;, &lt;Where&gt;, &lt;How much&gt;, &lt;How do you know&gt;</a:t>
                      </a:r>
                      <a:endParaRPr sz="900" b="1" i="0" u="sng" strike="noStrike" cap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/>
          <p:nvPr/>
        </p:nvSpPr>
        <p:spPr>
          <a:xfrm>
            <a:off x="552723" y="228600"/>
            <a:ext cx="787400" cy="787400"/>
          </a:xfrm>
          <a:custGeom>
            <a:avLst/>
            <a:gdLst/>
            <a:ahLst/>
            <a:cxnLst/>
            <a:rect l="l" t="t" r="r" b="b"/>
            <a:pathLst>
              <a:path w="787400" h="787400" extrusionOk="0">
                <a:moveTo>
                  <a:pt x="393700" y="0"/>
                </a:moveTo>
                <a:lnTo>
                  <a:pt x="344317" y="3067"/>
                </a:lnTo>
                <a:lnTo>
                  <a:pt x="296764" y="12023"/>
                </a:lnTo>
                <a:lnTo>
                  <a:pt x="251410" y="26500"/>
                </a:lnTo>
                <a:lnTo>
                  <a:pt x="208624" y="46127"/>
                </a:lnTo>
                <a:lnTo>
                  <a:pt x="168775" y="70537"/>
                </a:lnTo>
                <a:lnTo>
                  <a:pt x="132232" y="99360"/>
                </a:lnTo>
                <a:lnTo>
                  <a:pt x="99364" y="132227"/>
                </a:lnTo>
                <a:lnTo>
                  <a:pt x="70540" y="168769"/>
                </a:lnTo>
                <a:lnTo>
                  <a:pt x="46130" y="208618"/>
                </a:lnTo>
                <a:lnTo>
                  <a:pt x="26501" y="251405"/>
                </a:lnTo>
                <a:lnTo>
                  <a:pt x="12024" y="296760"/>
                </a:lnTo>
                <a:lnTo>
                  <a:pt x="3067" y="344314"/>
                </a:lnTo>
                <a:lnTo>
                  <a:pt x="0" y="393700"/>
                </a:lnTo>
                <a:lnTo>
                  <a:pt x="3067" y="443085"/>
                </a:lnTo>
                <a:lnTo>
                  <a:pt x="12024" y="490639"/>
                </a:lnTo>
                <a:lnTo>
                  <a:pt x="26501" y="535994"/>
                </a:lnTo>
                <a:lnTo>
                  <a:pt x="46130" y="578781"/>
                </a:lnTo>
                <a:lnTo>
                  <a:pt x="70540" y="618630"/>
                </a:lnTo>
                <a:lnTo>
                  <a:pt x="99364" y="655172"/>
                </a:lnTo>
                <a:lnTo>
                  <a:pt x="132232" y="688039"/>
                </a:lnTo>
                <a:lnTo>
                  <a:pt x="168775" y="716862"/>
                </a:lnTo>
                <a:lnTo>
                  <a:pt x="208624" y="741272"/>
                </a:lnTo>
                <a:lnTo>
                  <a:pt x="251410" y="760899"/>
                </a:lnTo>
                <a:lnTo>
                  <a:pt x="296764" y="775376"/>
                </a:lnTo>
                <a:lnTo>
                  <a:pt x="344317" y="784332"/>
                </a:lnTo>
                <a:lnTo>
                  <a:pt x="393700" y="787400"/>
                </a:lnTo>
                <a:lnTo>
                  <a:pt x="443085" y="784332"/>
                </a:lnTo>
                <a:lnTo>
                  <a:pt x="490639" y="775376"/>
                </a:lnTo>
                <a:lnTo>
                  <a:pt x="535994" y="760899"/>
                </a:lnTo>
                <a:lnTo>
                  <a:pt x="578781" y="741272"/>
                </a:lnTo>
                <a:lnTo>
                  <a:pt x="618630" y="716862"/>
                </a:lnTo>
                <a:lnTo>
                  <a:pt x="655172" y="688039"/>
                </a:lnTo>
                <a:lnTo>
                  <a:pt x="688039" y="655172"/>
                </a:lnTo>
                <a:lnTo>
                  <a:pt x="716862" y="618630"/>
                </a:lnTo>
                <a:lnTo>
                  <a:pt x="741272" y="578781"/>
                </a:lnTo>
                <a:lnTo>
                  <a:pt x="760899" y="535994"/>
                </a:lnTo>
                <a:lnTo>
                  <a:pt x="775376" y="490639"/>
                </a:lnTo>
                <a:lnTo>
                  <a:pt x="784332" y="443085"/>
                </a:lnTo>
                <a:lnTo>
                  <a:pt x="787400" y="393700"/>
                </a:lnTo>
                <a:lnTo>
                  <a:pt x="784332" y="344314"/>
                </a:lnTo>
                <a:lnTo>
                  <a:pt x="775376" y="296760"/>
                </a:lnTo>
                <a:lnTo>
                  <a:pt x="760899" y="251405"/>
                </a:lnTo>
                <a:lnTo>
                  <a:pt x="741272" y="208618"/>
                </a:lnTo>
                <a:lnTo>
                  <a:pt x="716862" y="168769"/>
                </a:lnTo>
                <a:lnTo>
                  <a:pt x="688039" y="132227"/>
                </a:lnTo>
                <a:lnTo>
                  <a:pt x="655172" y="99360"/>
                </a:lnTo>
                <a:lnTo>
                  <a:pt x="618630" y="70537"/>
                </a:lnTo>
                <a:lnTo>
                  <a:pt x="578781" y="46127"/>
                </a:lnTo>
                <a:lnTo>
                  <a:pt x="535994" y="26500"/>
                </a:lnTo>
                <a:lnTo>
                  <a:pt x="490639" y="12023"/>
                </a:lnTo>
                <a:lnTo>
                  <a:pt x="443085" y="3067"/>
                </a:lnTo>
                <a:lnTo>
                  <a:pt x="39370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828476" y="358594"/>
            <a:ext cx="8391724" cy="50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55E"/>
              </a:buClr>
              <a:buSzPts val="3200"/>
              <a:buFont typeface="Century Gothic"/>
              <a:buNone/>
            </a:pPr>
            <a:r>
              <a:rPr lang="es-ES" sz="3200" b="1">
                <a:solidFill>
                  <a:srgbClr val="1C355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Situación Actual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7373826" y="338419"/>
            <a:ext cx="436707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6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Clarifica la problemática a resolver. 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Establece su magnitud, cuándo y dónde ocurrio el problema.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Utiliza información histórica que refleje situación actual. 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Utiliza los formatos Swimlane y Línea de Tiempo de tu archivo de herramientas.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5" descr="Resultado de imagen de ejemplos de diagrama de carri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5423" y="3296285"/>
            <a:ext cx="3456800" cy="186156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61" name="Google Shape;161;p5"/>
          <p:cNvGrpSpPr/>
          <p:nvPr/>
        </p:nvGrpSpPr>
        <p:grpSpPr>
          <a:xfrm>
            <a:off x="533326" y="1147846"/>
            <a:ext cx="2776448" cy="4726257"/>
            <a:chOff x="484985" y="1852"/>
            <a:chExt cx="2776448" cy="4726257"/>
          </a:xfrm>
        </p:grpSpPr>
        <p:sp>
          <p:nvSpPr>
            <p:cNvPr id="162" name="Google Shape;162;p5"/>
            <p:cNvSpPr/>
            <p:nvPr/>
          </p:nvSpPr>
          <p:spPr>
            <a:xfrm>
              <a:off x="1554983" y="4157651"/>
              <a:ext cx="142204" cy="1354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1621175" y="4220482"/>
              <a:ext cx="9820" cy="9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2408208" y="3976446"/>
              <a:ext cx="142204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2475755" y="4018611"/>
              <a:ext cx="7110" cy="7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1554983" y="4022166"/>
              <a:ext cx="142204" cy="1354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1621175" y="4084998"/>
              <a:ext cx="9820" cy="9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701758" y="4111931"/>
              <a:ext cx="142204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769305" y="4154095"/>
              <a:ext cx="7110" cy="7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408208" y="2962538"/>
              <a:ext cx="142204" cy="2709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 txBox="1"/>
            <p:nvPr/>
          </p:nvSpPr>
          <p:spPr>
            <a:xfrm>
              <a:off x="2471660" y="3090372"/>
              <a:ext cx="15300" cy="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2408208" y="2916818"/>
              <a:ext cx="142204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2475755" y="2958983"/>
              <a:ext cx="7110" cy="7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2408208" y="2691570"/>
              <a:ext cx="142204" cy="2709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 txBox="1"/>
            <p:nvPr/>
          </p:nvSpPr>
          <p:spPr>
            <a:xfrm>
              <a:off x="2471660" y="2819403"/>
              <a:ext cx="15300" cy="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554983" y="2916818"/>
              <a:ext cx="142204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1622530" y="2958983"/>
              <a:ext cx="7110" cy="7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701758" y="2916818"/>
              <a:ext cx="142204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769305" y="2958983"/>
              <a:ext cx="7110" cy="7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408208" y="1857189"/>
              <a:ext cx="142204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 txBox="1"/>
            <p:nvPr/>
          </p:nvSpPr>
          <p:spPr>
            <a:xfrm>
              <a:off x="2475755" y="1899354"/>
              <a:ext cx="7110" cy="7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554983" y="1767425"/>
              <a:ext cx="142204" cy="1354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 txBox="1"/>
            <p:nvPr/>
          </p:nvSpPr>
          <p:spPr>
            <a:xfrm>
              <a:off x="1621175" y="1830257"/>
              <a:ext cx="9820" cy="9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2408208" y="1586221"/>
              <a:ext cx="142204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 txBox="1"/>
            <p:nvPr/>
          </p:nvSpPr>
          <p:spPr>
            <a:xfrm>
              <a:off x="2475755" y="1628386"/>
              <a:ext cx="7110" cy="7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1554983" y="1631941"/>
              <a:ext cx="142204" cy="1354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 txBox="1"/>
            <p:nvPr/>
          </p:nvSpPr>
          <p:spPr>
            <a:xfrm>
              <a:off x="1621175" y="1694773"/>
              <a:ext cx="9820" cy="9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01758" y="1721705"/>
              <a:ext cx="142204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 txBox="1"/>
            <p:nvPr/>
          </p:nvSpPr>
          <p:spPr>
            <a:xfrm>
              <a:off x="769305" y="1763870"/>
              <a:ext cx="7110" cy="7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408208" y="729819"/>
              <a:ext cx="142204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2475755" y="771984"/>
              <a:ext cx="7110" cy="7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554983" y="572312"/>
              <a:ext cx="142204" cy="2032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1619884" y="667725"/>
              <a:ext cx="12401" cy="12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2408208" y="369086"/>
              <a:ext cx="142204" cy="1354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2474400" y="431918"/>
              <a:ext cx="9820" cy="9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2408208" y="233602"/>
              <a:ext cx="142204" cy="1354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2474400" y="296434"/>
              <a:ext cx="9820" cy="9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1554983" y="369086"/>
              <a:ext cx="142204" cy="2032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1619884" y="464498"/>
              <a:ext cx="12401" cy="12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701758" y="526592"/>
              <a:ext cx="142204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 txBox="1"/>
            <p:nvPr/>
          </p:nvSpPr>
          <p:spPr>
            <a:xfrm>
              <a:off x="769305" y="568757"/>
              <a:ext cx="7110" cy="7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 rot="-5400000">
              <a:off x="22912" y="463925"/>
              <a:ext cx="1140919" cy="21677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 txBox="1"/>
            <p:nvPr/>
          </p:nvSpPr>
          <p:spPr>
            <a:xfrm rot="-5400000">
              <a:off x="22912" y="463925"/>
              <a:ext cx="1140919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843963" y="463925"/>
              <a:ext cx="711020" cy="216774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 txBox="1"/>
            <p:nvPr/>
          </p:nvSpPr>
          <p:spPr>
            <a:xfrm>
              <a:off x="843963" y="463925"/>
              <a:ext cx="711020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697188" y="260699"/>
              <a:ext cx="711020" cy="216774"/>
            </a:xfrm>
            <a:prstGeom prst="rect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 txBox="1"/>
            <p:nvPr/>
          </p:nvSpPr>
          <p:spPr>
            <a:xfrm>
              <a:off x="1697188" y="260699"/>
              <a:ext cx="711020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550412" y="125215"/>
              <a:ext cx="711020" cy="216774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 txBox="1"/>
            <p:nvPr/>
          </p:nvSpPr>
          <p:spPr>
            <a:xfrm>
              <a:off x="2550412" y="125215"/>
              <a:ext cx="711020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550412" y="396183"/>
              <a:ext cx="711020" cy="216774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 txBox="1"/>
            <p:nvPr/>
          </p:nvSpPr>
          <p:spPr>
            <a:xfrm>
              <a:off x="2550412" y="396183"/>
              <a:ext cx="711020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697188" y="667151"/>
              <a:ext cx="711020" cy="216774"/>
            </a:xfrm>
            <a:prstGeom prst="rect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 txBox="1"/>
            <p:nvPr/>
          </p:nvSpPr>
          <p:spPr>
            <a:xfrm>
              <a:off x="1697188" y="667151"/>
              <a:ext cx="711020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550412" y="667151"/>
              <a:ext cx="711020" cy="216774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 txBox="1"/>
            <p:nvPr/>
          </p:nvSpPr>
          <p:spPr>
            <a:xfrm>
              <a:off x="2550412" y="667151"/>
              <a:ext cx="711020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 rot="-5400000">
              <a:off x="22912" y="1659038"/>
              <a:ext cx="1140919" cy="21677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 txBox="1"/>
            <p:nvPr/>
          </p:nvSpPr>
          <p:spPr>
            <a:xfrm rot="-5400000">
              <a:off x="22912" y="1659038"/>
              <a:ext cx="1140919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43963" y="1659038"/>
              <a:ext cx="711020" cy="216774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 txBox="1"/>
            <p:nvPr/>
          </p:nvSpPr>
          <p:spPr>
            <a:xfrm>
              <a:off x="843963" y="1659038"/>
              <a:ext cx="711020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1697188" y="1523554"/>
              <a:ext cx="711020" cy="216774"/>
            </a:xfrm>
            <a:prstGeom prst="rect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 txBox="1"/>
            <p:nvPr/>
          </p:nvSpPr>
          <p:spPr>
            <a:xfrm>
              <a:off x="1697188" y="1523554"/>
              <a:ext cx="711020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550412" y="1523554"/>
              <a:ext cx="711020" cy="216774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 txBox="1"/>
            <p:nvPr/>
          </p:nvSpPr>
          <p:spPr>
            <a:xfrm>
              <a:off x="2550412" y="1523554"/>
              <a:ext cx="711020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697188" y="1794522"/>
              <a:ext cx="711020" cy="216774"/>
            </a:xfrm>
            <a:prstGeom prst="rect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 txBox="1"/>
            <p:nvPr/>
          </p:nvSpPr>
          <p:spPr>
            <a:xfrm>
              <a:off x="1697188" y="1794522"/>
              <a:ext cx="711020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550412" y="1794522"/>
              <a:ext cx="711020" cy="216774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 txBox="1"/>
            <p:nvPr/>
          </p:nvSpPr>
          <p:spPr>
            <a:xfrm>
              <a:off x="2550412" y="1794522"/>
              <a:ext cx="711020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rot="-5400000">
              <a:off x="22912" y="2854151"/>
              <a:ext cx="1140919" cy="21677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 txBox="1"/>
            <p:nvPr/>
          </p:nvSpPr>
          <p:spPr>
            <a:xfrm rot="-5400000">
              <a:off x="22912" y="2854151"/>
              <a:ext cx="1140919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43963" y="2854151"/>
              <a:ext cx="711020" cy="216774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 txBox="1"/>
            <p:nvPr/>
          </p:nvSpPr>
          <p:spPr>
            <a:xfrm>
              <a:off x="843963" y="2854151"/>
              <a:ext cx="711020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697188" y="2854151"/>
              <a:ext cx="711020" cy="216774"/>
            </a:xfrm>
            <a:prstGeom prst="rect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 txBox="1"/>
            <p:nvPr/>
          </p:nvSpPr>
          <p:spPr>
            <a:xfrm>
              <a:off x="1697188" y="2854151"/>
              <a:ext cx="711020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550412" y="2583182"/>
              <a:ext cx="711020" cy="216774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 txBox="1"/>
            <p:nvPr/>
          </p:nvSpPr>
          <p:spPr>
            <a:xfrm>
              <a:off x="2550412" y="2583182"/>
              <a:ext cx="711020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50412" y="2854151"/>
              <a:ext cx="711020" cy="216774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 txBox="1"/>
            <p:nvPr/>
          </p:nvSpPr>
          <p:spPr>
            <a:xfrm>
              <a:off x="2550412" y="2854151"/>
              <a:ext cx="711020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550412" y="3125119"/>
              <a:ext cx="711020" cy="216774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 txBox="1"/>
            <p:nvPr/>
          </p:nvSpPr>
          <p:spPr>
            <a:xfrm>
              <a:off x="2550412" y="3125119"/>
              <a:ext cx="711020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22912" y="4049263"/>
              <a:ext cx="1140919" cy="21677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 txBox="1"/>
            <p:nvPr/>
          </p:nvSpPr>
          <p:spPr>
            <a:xfrm rot="-5400000">
              <a:off x="22912" y="4049263"/>
              <a:ext cx="1140919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843963" y="4049263"/>
              <a:ext cx="711020" cy="216774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 txBox="1"/>
            <p:nvPr/>
          </p:nvSpPr>
          <p:spPr>
            <a:xfrm>
              <a:off x="843963" y="4049263"/>
              <a:ext cx="711020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1697188" y="3913779"/>
              <a:ext cx="711020" cy="216774"/>
            </a:xfrm>
            <a:prstGeom prst="rect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 txBox="1"/>
            <p:nvPr/>
          </p:nvSpPr>
          <p:spPr>
            <a:xfrm>
              <a:off x="1697188" y="3913779"/>
              <a:ext cx="711020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550412" y="3913779"/>
              <a:ext cx="711020" cy="216774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 txBox="1"/>
            <p:nvPr/>
          </p:nvSpPr>
          <p:spPr>
            <a:xfrm>
              <a:off x="2550412" y="3913779"/>
              <a:ext cx="711020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1697188" y="4184747"/>
              <a:ext cx="711020" cy="216774"/>
            </a:xfrm>
            <a:prstGeom prst="rect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 txBox="1"/>
            <p:nvPr/>
          </p:nvSpPr>
          <p:spPr>
            <a:xfrm>
              <a:off x="1697188" y="4184747"/>
              <a:ext cx="711020" cy="216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50" name="Google Shape;250;p5"/>
          <p:cNvGraphicFramePr/>
          <p:nvPr/>
        </p:nvGraphicFramePr>
        <p:xfrm>
          <a:off x="620544" y="6206423"/>
          <a:ext cx="7783425" cy="416750"/>
        </p:xfrm>
        <a:graphic>
          <a:graphicData uri="http://schemas.openxmlformats.org/drawingml/2006/table">
            <a:tbl>
              <a:tblPr>
                <a:noFill/>
                <a:tableStyleId>{DDA41E16-8D42-4F2B-BD51-C347022982EF}</a:tableStyleId>
              </a:tblPr>
              <a:tblGrid>
                <a:gridCol w="47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1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600" b="1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Proceso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Tiempo promedio (hr)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VA/NVA/NNVA*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NNVA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NNVA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5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NNVA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"/>
          <p:cNvSpPr/>
          <p:nvPr/>
        </p:nvSpPr>
        <p:spPr>
          <a:xfrm>
            <a:off x="552723" y="228600"/>
            <a:ext cx="787400" cy="787400"/>
          </a:xfrm>
          <a:custGeom>
            <a:avLst/>
            <a:gdLst/>
            <a:ahLst/>
            <a:cxnLst/>
            <a:rect l="l" t="t" r="r" b="b"/>
            <a:pathLst>
              <a:path w="787400" h="787400" extrusionOk="0">
                <a:moveTo>
                  <a:pt x="393700" y="0"/>
                </a:moveTo>
                <a:lnTo>
                  <a:pt x="344317" y="3067"/>
                </a:lnTo>
                <a:lnTo>
                  <a:pt x="296764" y="12023"/>
                </a:lnTo>
                <a:lnTo>
                  <a:pt x="251410" y="26500"/>
                </a:lnTo>
                <a:lnTo>
                  <a:pt x="208624" y="46127"/>
                </a:lnTo>
                <a:lnTo>
                  <a:pt x="168775" y="70537"/>
                </a:lnTo>
                <a:lnTo>
                  <a:pt x="132232" y="99360"/>
                </a:lnTo>
                <a:lnTo>
                  <a:pt x="99364" y="132227"/>
                </a:lnTo>
                <a:lnTo>
                  <a:pt x="70540" y="168769"/>
                </a:lnTo>
                <a:lnTo>
                  <a:pt x="46130" y="208618"/>
                </a:lnTo>
                <a:lnTo>
                  <a:pt x="26501" y="251405"/>
                </a:lnTo>
                <a:lnTo>
                  <a:pt x="12024" y="296760"/>
                </a:lnTo>
                <a:lnTo>
                  <a:pt x="3067" y="344314"/>
                </a:lnTo>
                <a:lnTo>
                  <a:pt x="0" y="393700"/>
                </a:lnTo>
                <a:lnTo>
                  <a:pt x="3067" y="443085"/>
                </a:lnTo>
                <a:lnTo>
                  <a:pt x="12024" y="490639"/>
                </a:lnTo>
                <a:lnTo>
                  <a:pt x="26501" y="535994"/>
                </a:lnTo>
                <a:lnTo>
                  <a:pt x="46130" y="578781"/>
                </a:lnTo>
                <a:lnTo>
                  <a:pt x="70540" y="618630"/>
                </a:lnTo>
                <a:lnTo>
                  <a:pt x="99364" y="655172"/>
                </a:lnTo>
                <a:lnTo>
                  <a:pt x="132232" y="688039"/>
                </a:lnTo>
                <a:lnTo>
                  <a:pt x="168775" y="716862"/>
                </a:lnTo>
                <a:lnTo>
                  <a:pt x="208624" y="741272"/>
                </a:lnTo>
                <a:lnTo>
                  <a:pt x="251410" y="760899"/>
                </a:lnTo>
                <a:lnTo>
                  <a:pt x="296764" y="775376"/>
                </a:lnTo>
                <a:lnTo>
                  <a:pt x="344317" y="784332"/>
                </a:lnTo>
                <a:lnTo>
                  <a:pt x="393700" y="787400"/>
                </a:lnTo>
                <a:lnTo>
                  <a:pt x="443085" y="784332"/>
                </a:lnTo>
                <a:lnTo>
                  <a:pt x="490639" y="775376"/>
                </a:lnTo>
                <a:lnTo>
                  <a:pt x="535994" y="760899"/>
                </a:lnTo>
                <a:lnTo>
                  <a:pt x="578781" y="741272"/>
                </a:lnTo>
                <a:lnTo>
                  <a:pt x="618630" y="716862"/>
                </a:lnTo>
                <a:lnTo>
                  <a:pt x="655172" y="688039"/>
                </a:lnTo>
                <a:lnTo>
                  <a:pt x="688039" y="655172"/>
                </a:lnTo>
                <a:lnTo>
                  <a:pt x="716862" y="618630"/>
                </a:lnTo>
                <a:lnTo>
                  <a:pt x="741272" y="578781"/>
                </a:lnTo>
                <a:lnTo>
                  <a:pt x="760899" y="535994"/>
                </a:lnTo>
                <a:lnTo>
                  <a:pt x="775376" y="490639"/>
                </a:lnTo>
                <a:lnTo>
                  <a:pt x="784332" y="443085"/>
                </a:lnTo>
                <a:lnTo>
                  <a:pt x="787400" y="393700"/>
                </a:lnTo>
                <a:lnTo>
                  <a:pt x="784332" y="344314"/>
                </a:lnTo>
                <a:lnTo>
                  <a:pt x="775376" y="296760"/>
                </a:lnTo>
                <a:lnTo>
                  <a:pt x="760899" y="251405"/>
                </a:lnTo>
                <a:lnTo>
                  <a:pt x="741272" y="208618"/>
                </a:lnTo>
                <a:lnTo>
                  <a:pt x="716862" y="168769"/>
                </a:lnTo>
                <a:lnTo>
                  <a:pt x="688039" y="132227"/>
                </a:lnTo>
                <a:lnTo>
                  <a:pt x="655172" y="99360"/>
                </a:lnTo>
                <a:lnTo>
                  <a:pt x="618630" y="70537"/>
                </a:lnTo>
                <a:lnTo>
                  <a:pt x="578781" y="46127"/>
                </a:lnTo>
                <a:lnTo>
                  <a:pt x="535994" y="26500"/>
                </a:lnTo>
                <a:lnTo>
                  <a:pt x="490639" y="12023"/>
                </a:lnTo>
                <a:lnTo>
                  <a:pt x="443085" y="3067"/>
                </a:lnTo>
                <a:lnTo>
                  <a:pt x="39370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6"/>
          <p:cNvSpPr txBox="1">
            <a:spLocks noGrp="1"/>
          </p:cNvSpPr>
          <p:nvPr>
            <p:ph type="title"/>
          </p:nvPr>
        </p:nvSpPr>
        <p:spPr>
          <a:xfrm>
            <a:off x="828476" y="358594"/>
            <a:ext cx="8391724" cy="50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55E"/>
              </a:buClr>
              <a:buSzPts val="3200"/>
              <a:buFont typeface="Century Gothic"/>
              <a:buNone/>
            </a:pPr>
            <a:r>
              <a:rPr lang="es-ES" sz="3200" b="1">
                <a:solidFill>
                  <a:srgbClr val="1C355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Metas y Objetivos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6"/>
          <p:cNvSpPr txBox="1"/>
          <p:nvPr/>
        </p:nvSpPr>
        <p:spPr>
          <a:xfrm>
            <a:off x="380999" y="1143000"/>
            <a:ext cx="10471723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Selecciona tu métrico de éxito que continuarás midiendo a lo largo de la implementación de tus propuestas.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Establece el objetivo a alcanzar de tu métrico.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Selecciona por lo menos un métrico secundario y uno consecuente que enfatice el métrico de éxito o principal.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Utiliza los formatos SMART para la adecuada selección de métricos.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6" descr="Objetivos SMART para llevar que tu negocio o proyecto a la meta ..."/>
          <p:cNvPicPr preferRelativeResize="0"/>
          <p:nvPr/>
        </p:nvPicPr>
        <p:blipFill rotWithShape="1">
          <a:blip r:embed="rId3">
            <a:alphaModFix/>
          </a:blip>
          <a:srcRect l="8606" t="10163" r="7262" b="7243"/>
          <a:stretch/>
        </p:blipFill>
        <p:spPr>
          <a:xfrm>
            <a:off x="8425543" y="228600"/>
            <a:ext cx="3116424" cy="10403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1" name="Google Shape;261;p6"/>
          <p:cNvGraphicFramePr/>
          <p:nvPr/>
        </p:nvGraphicFramePr>
        <p:xfrm>
          <a:off x="781208" y="3947616"/>
          <a:ext cx="10515625" cy="2032500"/>
        </p:xfrm>
        <a:graphic>
          <a:graphicData uri="http://schemas.openxmlformats.org/drawingml/2006/table">
            <a:tbl>
              <a:tblPr>
                <a:noFill/>
                <a:tableStyleId>{DDA41E16-8D42-4F2B-BD51-C347022982EF}</a:tableStyleId>
              </a:tblPr>
              <a:tblGrid>
                <a:gridCol w="77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i="0" u="none" strike="noStrike" cap="non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Siglas SMART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i="0" u="none" strike="noStrike" cap="non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i="0" u="none" strike="noStrike" cap="non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Preguntas para el SMART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i="0" u="none" strike="noStrike" cap="non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Objetivos SMART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Specific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¿Qué quieres lograr? 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Measurable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¿Cuándo se logrará la meta?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Attainable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¿Cómo sabrás cuando has logrado tu objetivo?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Relevant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¿Cómo se puede lograr la meta?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Timely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Arimo"/>
                          <a:ea typeface="Arimo"/>
                          <a:cs typeface="Arimo"/>
                          <a:sym typeface="Arimo"/>
                        </a:rPr>
                        <a:t>¿La meta satisfarsera sus necesidades a corto y largo plazo?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0" u="none" strike="noStrike" cap="none">
                          <a:solidFill>
                            <a:srgbClr val="000000"/>
                          </a:solidFill>
                          <a:highlight>
                            <a:srgbClr val="D9D9D9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/>
          <p:nvPr/>
        </p:nvSpPr>
        <p:spPr>
          <a:xfrm>
            <a:off x="552723" y="228600"/>
            <a:ext cx="787400" cy="787400"/>
          </a:xfrm>
          <a:custGeom>
            <a:avLst/>
            <a:gdLst/>
            <a:ahLst/>
            <a:cxnLst/>
            <a:rect l="l" t="t" r="r" b="b"/>
            <a:pathLst>
              <a:path w="787400" h="787400" extrusionOk="0">
                <a:moveTo>
                  <a:pt x="393700" y="0"/>
                </a:moveTo>
                <a:lnTo>
                  <a:pt x="344317" y="3067"/>
                </a:lnTo>
                <a:lnTo>
                  <a:pt x="296764" y="12023"/>
                </a:lnTo>
                <a:lnTo>
                  <a:pt x="251410" y="26500"/>
                </a:lnTo>
                <a:lnTo>
                  <a:pt x="208624" y="46127"/>
                </a:lnTo>
                <a:lnTo>
                  <a:pt x="168775" y="70537"/>
                </a:lnTo>
                <a:lnTo>
                  <a:pt x="132232" y="99360"/>
                </a:lnTo>
                <a:lnTo>
                  <a:pt x="99364" y="132227"/>
                </a:lnTo>
                <a:lnTo>
                  <a:pt x="70540" y="168769"/>
                </a:lnTo>
                <a:lnTo>
                  <a:pt x="46130" y="208618"/>
                </a:lnTo>
                <a:lnTo>
                  <a:pt x="26501" y="251405"/>
                </a:lnTo>
                <a:lnTo>
                  <a:pt x="12024" y="296760"/>
                </a:lnTo>
                <a:lnTo>
                  <a:pt x="3067" y="344314"/>
                </a:lnTo>
                <a:lnTo>
                  <a:pt x="0" y="393700"/>
                </a:lnTo>
                <a:lnTo>
                  <a:pt x="3067" y="443085"/>
                </a:lnTo>
                <a:lnTo>
                  <a:pt x="12024" y="490639"/>
                </a:lnTo>
                <a:lnTo>
                  <a:pt x="26501" y="535994"/>
                </a:lnTo>
                <a:lnTo>
                  <a:pt x="46130" y="578781"/>
                </a:lnTo>
                <a:lnTo>
                  <a:pt x="70540" y="618630"/>
                </a:lnTo>
                <a:lnTo>
                  <a:pt x="99364" y="655172"/>
                </a:lnTo>
                <a:lnTo>
                  <a:pt x="132232" y="688039"/>
                </a:lnTo>
                <a:lnTo>
                  <a:pt x="168775" y="716862"/>
                </a:lnTo>
                <a:lnTo>
                  <a:pt x="208624" y="741272"/>
                </a:lnTo>
                <a:lnTo>
                  <a:pt x="251410" y="760899"/>
                </a:lnTo>
                <a:lnTo>
                  <a:pt x="296764" y="775376"/>
                </a:lnTo>
                <a:lnTo>
                  <a:pt x="344317" y="784332"/>
                </a:lnTo>
                <a:lnTo>
                  <a:pt x="393700" y="787400"/>
                </a:lnTo>
                <a:lnTo>
                  <a:pt x="443085" y="784332"/>
                </a:lnTo>
                <a:lnTo>
                  <a:pt x="490639" y="775376"/>
                </a:lnTo>
                <a:lnTo>
                  <a:pt x="535994" y="760899"/>
                </a:lnTo>
                <a:lnTo>
                  <a:pt x="578781" y="741272"/>
                </a:lnTo>
                <a:lnTo>
                  <a:pt x="618630" y="716862"/>
                </a:lnTo>
                <a:lnTo>
                  <a:pt x="655172" y="688039"/>
                </a:lnTo>
                <a:lnTo>
                  <a:pt x="688039" y="655172"/>
                </a:lnTo>
                <a:lnTo>
                  <a:pt x="716862" y="618630"/>
                </a:lnTo>
                <a:lnTo>
                  <a:pt x="741272" y="578781"/>
                </a:lnTo>
                <a:lnTo>
                  <a:pt x="760899" y="535994"/>
                </a:lnTo>
                <a:lnTo>
                  <a:pt x="775376" y="490639"/>
                </a:lnTo>
                <a:lnTo>
                  <a:pt x="784332" y="443085"/>
                </a:lnTo>
                <a:lnTo>
                  <a:pt x="787400" y="393700"/>
                </a:lnTo>
                <a:lnTo>
                  <a:pt x="784332" y="344314"/>
                </a:lnTo>
                <a:lnTo>
                  <a:pt x="775376" y="296760"/>
                </a:lnTo>
                <a:lnTo>
                  <a:pt x="760899" y="251405"/>
                </a:lnTo>
                <a:lnTo>
                  <a:pt x="741272" y="208618"/>
                </a:lnTo>
                <a:lnTo>
                  <a:pt x="716862" y="168769"/>
                </a:lnTo>
                <a:lnTo>
                  <a:pt x="688039" y="132227"/>
                </a:lnTo>
                <a:lnTo>
                  <a:pt x="655172" y="99360"/>
                </a:lnTo>
                <a:lnTo>
                  <a:pt x="618630" y="70537"/>
                </a:lnTo>
                <a:lnTo>
                  <a:pt x="578781" y="46127"/>
                </a:lnTo>
                <a:lnTo>
                  <a:pt x="535994" y="26500"/>
                </a:lnTo>
                <a:lnTo>
                  <a:pt x="490639" y="12023"/>
                </a:lnTo>
                <a:lnTo>
                  <a:pt x="443085" y="3067"/>
                </a:lnTo>
                <a:lnTo>
                  <a:pt x="39370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7"/>
          <p:cNvSpPr txBox="1">
            <a:spLocks noGrp="1"/>
          </p:cNvSpPr>
          <p:nvPr>
            <p:ph type="title"/>
          </p:nvPr>
        </p:nvSpPr>
        <p:spPr>
          <a:xfrm>
            <a:off x="828476" y="358594"/>
            <a:ext cx="8391724" cy="50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55E"/>
              </a:buClr>
              <a:buSzPts val="3200"/>
              <a:buFont typeface="Century Gothic"/>
              <a:buNone/>
            </a:pPr>
            <a:r>
              <a:rPr lang="es-ES" sz="3200" b="1">
                <a:solidFill>
                  <a:srgbClr val="1C355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Análisis de Causa Raíz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p7"/>
          <p:cNvSpPr txBox="1"/>
          <p:nvPr/>
        </p:nvSpPr>
        <p:spPr>
          <a:xfrm>
            <a:off x="8896486" y="85632"/>
            <a:ext cx="2929800" cy="5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Realiza análisis de causa raíz y enlaza los análisis por medio de las herramientas.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Muestra el plan de </a:t>
            </a:r>
            <a:r>
              <a:rPr lang="es-E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recolección</a:t>
            </a: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datos que utilizaste.</a:t>
            </a:r>
            <a:endParaRPr sz="2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Utiliza los formatos Ishikawa.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7"/>
          <p:cNvGrpSpPr/>
          <p:nvPr/>
        </p:nvGrpSpPr>
        <p:grpSpPr>
          <a:xfrm>
            <a:off x="365676" y="1367092"/>
            <a:ext cx="8997780" cy="4725458"/>
            <a:chOff x="744746" y="1695509"/>
            <a:chExt cx="7891273" cy="4397041"/>
          </a:xfrm>
        </p:grpSpPr>
        <p:grpSp>
          <p:nvGrpSpPr>
            <p:cNvPr id="272" name="Google Shape;272;p7"/>
            <p:cNvGrpSpPr/>
            <p:nvPr/>
          </p:nvGrpSpPr>
          <p:grpSpPr>
            <a:xfrm>
              <a:off x="744747" y="2265214"/>
              <a:ext cx="7891272" cy="3827336"/>
              <a:chOff x="228600" y="1741360"/>
              <a:chExt cx="8613648" cy="4244588"/>
            </a:xfrm>
          </p:grpSpPr>
          <p:pic>
            <p:nvPicPr>
              <p:cNvPr id="273" name="Google Shape;273;p7" descr="A skeleton of a fish&#10;&#10;Description automatically generated"/>
              <p:cNvPicPr preferRelativeResize="0"/>
              <p:nvPr/>
            </p:nvPicPr>
            <p:blipFill rotWithShape="1">
              <a:blip r:embed="rId3">
                <a:alphaModFix amt="20000"/>
              </a:blip>
              <a:srcRect l="8915" t="23013" b="9562"/>
              <a:stretch/>
            </p:blipFill>
            <p:spPr>
              <a:xfrm>
                <a:off x="228600" y="1741360"/>
                <a:ext cx="8613648" cy="42445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74" name="Google Shape;274;p7"/>
              <p:cNvCxnSpPr/>
              <p:nvPr/>
            </p:nvCxnSpPr>
            <p:spPr>
              <a:xfrm>
                <a:off x="6095999" y="2629367"/>
                <a:ext cx="2611121" cy="1133856"/>
              </a:xfrm>
              <a:prstGeom prst="straightConnector1">
                <a:avLst/>
              </a:prstGeom>
              <a:noFill/>
              <a:ln w="9525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5" name="Google Shape;275;p7"/>
              <p:cNvCxnSpPr/>
              <p:nvPr/>
            </p:nvCxnSpPr>
            <p:spPr>
              <a:xfrm rot="10800000" flipH="1">
                <a:off x="6382512" y="4316775"/>
                <a:ext cx="2139696" cy="446283"/>
              </a:xfrm>
              <a:prstGeom prst="straightConnector1">
                <a:avLst/>
              </a:prstGeom>
              <a:noFill/>
              <a:ln w="9525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6" name="Google Shape;276;p7"/>
              <p:cNvCxnSpPr/>
              <p:nvPr/>
            </p:nvCxnSpPr>
            <p:spPr>
              <a:xfrm>
                <a:off x="1340123" y="3090672"/>
                <a:ext cx="4748765" cy="326699"/>
              </a:xfrm>
              <a:prstGeom prst="straightConnector1">
                <a:avLst/>
              </a:prstGeom>
              <a:noFill/>
              <a:ln w="9525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7" name="Google Shape;277;p7"/>
              <p:cNvCxnSpPr/>
              <p:nvPr/>
            </p:nvCxnSpPr>
            <p:spPr>
              <a:xfrm rot="-5400000" flipH="1">
                <a:off x="5188709" y="3559402"/>
                <a:ext cx="2101094" cy="286510"/>
              </a:xfrm>
              <a:prstGeom prst="bentConnector3">
                <a:avLst>
                  <a:gd name="adj1" fmla="val 32526"/>
                </a:avLst>
              </a:prstGeom>
              <a:noFill/>
              <a:ln w="9525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8" name="Google Shape;278;p7"/>
              <p:cNvCxnSpPr/>
              <p:nvPr/>
            </p:nvCxnSpPr>
            <p:spPr>
              <a:xfrm rot="5400000">
                <a:off x="8368068" y="3927063"/>
                <a:ext cx="493195" cy="184911"/>
              </a:xfrm>
              <a:prstGeom prst="bentConnector3">
                <a:avLst>
                  <a:gd name="adj1" fmla="val -17438"/>
                </a:avLst>
              </a:prstGeom>
              <a:noFill/>
              <a:ln w="9525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9" name="Google Shape;279;p7"/>
              <p:cNvCxnSpPr/>
              <p:nvPr/>
            </p:nvCxnSpPr>
            <p:spPr>
              <a:xfrm rot="10800000">
                <a:off x="2369820" y="1809855"/>
                <a:ext cx="271281" cy="1381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0" name="Google Shape;280;p7"/>
              <p:cNvCxnSpPr/>
              <p:nvPr/>
            </p:nvCxnSpPr>
            <p:spPr>
              <a:xfrm rot="10800000">
                <a:off x="3861857" y="1872172"/>
                <a:ext cx="271281" cy="1381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1" name="Google Shape;281;p7"/>
              <p:cNvCxnSpPr/>
              <p:nvPr/>
            </p:nvCxnSpPr>
            <p:spPr>
              <a:xfrm rot="10800000">
                <a:off x="5353894" y="2015663"/>
                <a:ext cx="271281" cy="1381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2" name="Google Shape;282;p7"/>
              <p:cNvCxnSpPr/>
              <p:nvPr/>
            </p:nvCxnSpPr>
            <p:spPr>
              <a:xfrm flipH="1">
                <a:off x="2346733" y="3208747"/>
                <a:ext cx="271281" cy="1381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3" name="Google Shape;283;p7"/>
              <p:cNvCxnSpPr/>
              <p:nvPr/>
            </p:nvCxnSpPr>
            <p:spPr>
              <a:xfrm flipH="1">
                <a:off x="3838770" y="3271064"/>
                <a:ext cx="271281" cy="1381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4" name="Google Shape;284;p7"/>
              <p:cNvCxnSpPr/>
              <p:nvPr/>
            </p:nvCxnSpPr>
            <p:spPr>
              <a:xfrm flipH="1">
                <a:off x="5330807" y="3414555"/>
                <a:ext cx="271281" cy="1381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85" name="Google Shape;285;p7"/>
            <p:cNvSpPr/>
            <p:nvPr/>
          </p:nvSpPr>
          <p:spPr>
            <a:xfrm>
              <a:off x="1932255" y="4890555"/>
              <a:ext cx="1288913" cy="43641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1C30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Medio Ambiente</a:t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3509293" y="5001536"/>
              <a:ext cx="1117571" cy="436414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6B51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Mediciones</a:t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4955085" y="5043378"/>
              <a:ext cx="1299411" cy="436414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2F49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Metodologías</a:t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4893621" y="2038613"/>
              <a:ext cx="1299411" cy="436414"/>
            </a:xfrm>
            <a:prstGeom prst="rect">
              <a:avLst/>
            </a:prstGeom>
            <a:solidFill>
              <a:srgbClr val="7030A0"/>
            </a:solidFill>
            <a:ln w="25400" cap="flat" cmpd="sng">
              <a:solidFill>
                <a:srgbClr val="1C30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Mano de Obra</a:t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6403628" y="3716982"/>
              <a:ext cx="1710863" cy="988752"/>
            </a:xfrm>
            <a:prstGeom prst="snip2DiagRect">
              <a:avLst>
                <a:gd name="adj1" fmla="val 27744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1C30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Descripción breve del problema</a:t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3347539" y="1899877"/>
              <a:ext cx="1299411" cy="475606"/>
            </a:xfrm>
            <a:prstGeom prst="rect">
              <a:avLst/>
            </a:prstGeom>
            <a:solidFill>
              <a:schemeClr val="accent3"/>
            </a:solidFill>
            <a:ln w="25400" cap="flat" cmpd="sng">
              <a:solidFill>
                <a:srgbClr val="4545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Materiales</a:t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1975157" y="1695509"/>
              <a:ext cx="1299411" cy="616099"/>
            </a:xfrm>
            <a:prstGeom prst="rect">
              <a:avLst/>
            </a:prstGeom>
            <a:solidFill>
              <a:schemeClr val="accent5"/>
            </a:solidFill>
            <a:ln w="25400" cap="flat" cmpd="sng">
              <a:solidFill>
                <a:srgbClr val="2641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Maquinas y/o Herramientas</a:t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 flipH="1">
              <a:off x="810511" y="2738232"/>
              <a:ext cx="999857" cy="1487308"/>
            </a:xfrm>
            <a:prstGeom prst="flowChartOnlineStorage">
              <a:avLst/>
            </a:prstGeom>
            <a:solidFill>
              <a:schemeClr val="accent2"/>
            </a:solidFill>
            <a:ln w="25400" cap="flat" cmpd="sng">
              <a:solidFill>
                <a:srgbClr val="6434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Inversión</a:t>
              </a:r>
              <a:endParaRPr/>
            </a:p>
          </p:txBody>
        </p:sp>
        <p:cxnSp>
          <p:nvCxnSpPr>
            <p:cNvPr id="293" name="Google Shape;293;p7"/>
            <p:cNvCxnSpPr/>
            <p:nvPr/>
          </p:nvCxnSpPr>
          <p:spPr>
            <a:xfrm>
              <a:off x="872361" y="2256470"/>
              <a:ext cx="816867" cy="481762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4" name="Google Shape;294;p7"/>
            <p:cNvCxnSpPr/>
            <p:nvPr/>
          </p:nvCxnSpPr>
          <p:spPr>
            <a:xfrm rot="10800000" flipH="1">
              <a:off x="744747" y="4225540"/>
              <a:ext cx="944481" cy="361920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5" name="Google Shape;295;p7"/>
            <p:cNvCxnSpPr/>
            <p:nvPr/>
          </p:nvCxnSpPr>
          <p:spPr>
            <a:xfrm rot="10800000" flipH="1">
              <a:off x="744746" y="2214978"/>
              <a:ext cx="127615" cy="2372482"/>
            </a:xfrm>
            <a:prstGeom prst="straightConnector1">
              <a:avLst/>
            </a:prstGeom>
            <a:noFill/>
            <a:ln w="9525" cap="flat" cmpd="sng">
              <a:solidFill>
                <a:srgbClr val="3E6E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96" name="Google Shape;296;p7"/>
          <p:cNvGrpSpPr/>
          <p:nvPr/>
        </p:nvGrpSpPr>
        <p:grpSpPr>
          <a:xfrm>
            <a:off x="1822928" y="2039874"/>
            <a:ext cx="4668093" cy="2843505"/>
            <a:chOff x="1822928" y="2039874"/>
            <a:chExt cx="4668093" cy="2843505"/>
          </a:xfrm>
        </p:grpSpPr>
        <p:sp>
          <p:nvSpPr>
            <p:cNvPr id="297" name="Google Shape;297;p7"/>
            <p:cNvSpPr/>
            <p:nvPr/>
          </p:nvSpPr>
          <p:spPr>
            <a:xfrm>
              <a:off x="1841341" y="2039874"/>
              <a:ext cx="1341788" cy="1247020"/>
            </a:xfrm>
            <a:prstGeom prst="rect">
              <a:avLst/>
            </a:prstGeom>
            <a:solidFill>
              <a:schemeClr val="accent5"/>
            </a:solidFill>
            <a:ln w="25400" cap="flat" cmpd="sng">
              <a:solidFill>
                <a:srgbClr val="2641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3423396" y="2127279"/>
              <a:ext cx="1341788" cy="1247020"/>
            </a:xfrm>
            <a:prstGeom prst="rect">
              <a:avLst/>
            </a:prstGeom>
            <a:solidFill>
              <a:schemeClr val="accent3"/>
            </a:solidFill>
            <a:ln w="25400" cap="flat" cmpd="sng">
              <a:solidFill>
                <a:srgbClr val="4545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5149233" y="2243270"/>
              <a:ext cx="1341788" cy="1247020"/>
            </a:xfrm>
            <a:prstGeom prst="rect">
              <a:avLst/>
            </a:prstGeom>
            <a:solidFill>
              <a:srgbClr val="7030A0"/>
            </a:solidFill>
            <a:ln w="25400" cap="flat" cmpd="sng">
              <a:solidFill>
                <a:srgbClr val="1C30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1822928" y="3473202"/>
              <a:ext cx="1341788" cy="124702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1C30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3473255" y="3553511"/>
              <a:ext cx="1341788" cy="124702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rgbClr val="6B51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5108441" y="3636359"/>
              <a:ext cx="1341788" cy="1247020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2F49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/>
          <p:nvPr/>
        </p:nvSpPr>
        <p:spPr>
          <a:xfrm>
            <a:off x="552723" y="228600"/>
            <a:ext cx="787400" cy="787400"/>
          </a:xfrm>
          <a:custGeom>
            <a:avLst/>
            <a:gdLst/>
            <a:ahLst/>
            <a:cxnLst/>
            <a:rect l="l" t="t" r="r" b="b"/>
            <a:pathLst>
              <a:path w="787400" h="787400" extrusionOk="0">
                <a:moveTo>
                  <a:pt x="393700" y="0"/>
                </a:moveTo>
                <a:lnTo>
                  <a:pt x="344317" y="3067"/>
                </a:lnTo>
                <a:lnTo>
                  <a:pt x="296764" y="12023"/>
                </a:lnTo>
                <a:lnTo>
                  <a:pt x="251410" y="26500"/>
                </a:lnTo>
                <a:lnTo>
                  <a:pt x="208624" y="46127"/>
                </a:lnTo>
                <a:lnTo>
                  <a:pt x="168775" y="70537"/>
                </a:lnTo>
                <a:lnTo>
                  <a:pt x="132232" y="99360"/>
                </a:lnTo>
                <a:lnTo>
                  <a:pt x="99364" y="132227"/>
                </a:lnTo>
                <a:lnTo>
                  <a:pt x="70540" y="168769"/>
                </a:lnTo>
                <a:lnTo>
                  <a:pt x="46130" y="208618"/>
                </a:lnTo>
                <a:lnTo>
                  <a:pt x="26501" y="251405"/>
                </a:lnTo>
                <a:lnTo>
                  <a:pt x="12024" y="296760"/>
                </a:lnTo>
                <a:lnTo>
                  <a:pt x="3067" y="344314"/>
                </a:lnTo>
                <a:lnTo>
                  <a:pt x="0" y="393700"/>
                </a:lnTo>
                <a:lnTo>
                  <a:pt x="3067" y="443085"/>
                </a:lnTo>
                <a:lnTo>
                  <a:pt x="12024" y="490639"/>
                </a:lnTo>
                <a:lnTo>
                  <a:pt x="26501" y="535994"/>
                </a:lnTo>
                <a:lnTo>
                  <a:pt x="46130" y="578781"/>
                </a:lnTo>
                <a:lnTo>
                  <a:pt x="70540" y="618630"/>
                </a:lnTo>
                <a:lnTo>
                  <a:pt x="99364" y="655172"/>
                </a:lnTo>
                <a:lnTo>
                  <a:pt x="132232" y="688039"/>
                </a:lnTo>
                <a:lnTo>
                  <a:pt x="168775" y="716862"/>
                </a:lnTo>
                <a:lnTo>
                  <a:pt x="208624" y="741272"/>
                </a:lnTo>
                <a:lnTo>
                  <a:pt x="251410" y="760899"/>
                </a:lnTo>
                <a:lnTo>
                  <a:pt x="296764" y="775376"/>
                </a:lnTo>
                <a:lnTo>
                  <a:pt x="344317" y="784332"/>
                </a:lnTo>
                <a:lnTo>
                  <a:pt x="393700" y="787400"/>
                </a:lnTo>
                <a:lnTo>
                  <a:pt x="443085" y="784332"/>
                </a:lnTo>
                <a:lnTo>
                  <a:pt x="490639" y="775376"/>
                </a:lnTo>
                <a:lnTo>
                  <a:pt x="535994" y="760899"/>
                </a:lnTo>
                <a:lnTo>
                  <a:pt x="578781" y="741272"/>
                </a:lnTo>
                <a:lnTo>
                  <a:pt x="618630" y="716862"/>
                </a:lnTo>
                <a:lnTo>
                  <a:pt x="655172" y="688039"/>
                </a:lnTo>
                <a:lnTo>
                  <a:pt x="688039" y="655172"/>
                </a:lnTo>
                <a:lnTo>
                  <a:pt x="716862" y="618630"/>
                </a:lnTo>
                <a:lnTo>
                  <a:pt x="741272" y="578781"/>
                </a:lnTo>
                <a:lnTo>
                  <a:pt x="760899" y="535994"/>
                </a:lnTo>
                <a:lnTo>
                  <a:pt x="775376" y="490639"/>
                </a:lnTo>
                <a:lnTo>
                  <a:pt x="784332" y="443085"/>
                </a:lnTo>
                <a:lnTo>
                  <a:pt x="787400" y="393700"/>
                </a:lnTo>
                <a:lnTo>
                  <a:pt x="784332" y="344314"/>
                </a:lnTo>
                <a:lnTo>
                  <a:pt x="775376" y="296760"/>
                </a:lnTo>
                <a:lnTo>
                  <a:pt x="760899" y="251405"/>
                </a:lnTo>
                <a:lnTo>
                  <a:pt x="741272" y="208618"/>
                </a:lnTo>
                <a:lnTo>
                  <a:pt x="716862" y="168769"/>
                </a:lnTo>
                <a:lnTo>
                  <a:pt x="688039" y="132227"/>
                </a:lnTo>
                <a:lnTo>
                  <a:pt x="655172" y="99360"/>
                </a:lnTo>
                <a:lnTo>
                  <a:pt x="618630" y="70537"/>
                </a:lnTo>
                <a:lnTo>
                  <a:pt x="578781" y="46127"/>
                </a:lnTo>
                <a:lnTo>
                  <a:pt x="535994" y="26500"/>
                </a:lnTo>
                <a:lnTo>
                  <a:pt x="490639" y="12023"/>
                </a:lnTo>
                <a:lnTo>
                  <a:pt x="443085" y="3067"/>
                </a:lnTo>
                <a:lnTo>
                  <a:pt x="39370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7"/>
          <p:cNvSpPr txBox="1">
            <a:spLocks noGrp="1"/>
          </p:cNvSpPr>
          <p:nvPr>
            <p:ph type="title"/>
          </p:nvPr>
        </p:nvSpPr>
        <p:spPr>
          <a:xfrm>
            <a:off x="828476" y="358594"/>
            <a:ext cx="8391724" cy="50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55E"/>
              </a:buClr>
              <a:buSzPts val="3200"/>
              <a:buFont typeface="Century Gothic"/>
              <a:buNone/>
            </a:pPr>
            <a:r>
              <a:rPr lang="es-ES" sz="3200" b="1">
                <a:solidFill>
                  <a:srgbClr val="1C355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Análisis de Causa Raíz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8641080" y="1055859"/>
            <a:ext cx="34044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Realiza análisis de causa raíz y enlaza los análisis por medio de las herramientas.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Muestra el plan de </a:t>
            </a:r>
            <a:r>
              <a:rPr lang="es-E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recolección</a:t>
            </a: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datos que utilizaste.</a:t>
            </a:r>
            <a:endParaRPr sz="2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Utiliza los formatos  Árbol Causal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27"/>
          <p:cNvGrpSpPr/>
          <p:nvPr/>
        </p:nvGrpSpPr>
        <p:grpSpPr>
          <a:xfrm>
            <a:off x="54107" y="1605864"/>
            <a:ext cx="7173031" cy="3810223"/>
            <a:chOff x="5765" y="459870"/>
            <a:chExt cx="7173031" cy="3810223"/>
          </a:xfrm>
        </p:grpSpPr>
        <p:sp>
          <p:nvSpPr>
            <p:cNvPr id="313" name="Google Shape;313;p27"/>
            <p:cNvSpPr/>
            <p:nvPr/>
          </p:nvSpPr>
          <p:spPr>
            <a:xfrm>
              <a:off x="6313464" y="2868889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 txBox="1"/>
            <p:nvPr/>
          </p:nvSpPr>
          <p:spPr>
            <a:xfrm>
              <a:off x="6381970" y="2911003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5448131" y="2868889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 txBox="1"/>
            <p:nvPr/>
          </p:nvSpPr>
          <p:spPr>
            <a:xfrm>
              <a:off x="5516637" y="2911003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4582799" y="2868889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 txBox="1"/>
            <p:nvPr/>
          </p:nvSpPr>
          <p:spPr>
            <a:xfrm>
              <a:off x="4651304" y="2911003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3717466" y="2868889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 txBox="1"/>
            <p:nvPr/>
          </p:nvSpPr>
          <p:spPr>
            <a:xfrm>
              <a:off x="3785971" y="2911003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2852133" y="2868889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 txBox="1"/>
            <p:nvPr/>
          </p:nvSpPr>
          <p:spPr>
            <a:xfrm>
              <a:off x="2920638" y="2911003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1986800" y="2868889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 txBox="1"/>
            <p:nvPr/>
          </p:nvSpPr>
          <p:spPr>
            <a:xfrm>
              <a:off x="2055306" y="2911003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1121467" y="2364982"/>
              <a:ext cx="144222" cy="5496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1179372" y="2625589"/>
              <a:ext cx="28411" cy="28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6313464" y="2594075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 txBox="1"/>
            <p:nvPr/>
          </p:nvSpPr>
          <p:spPr>
            <a:xfrm>
              <a:off x="6381970" y="2636189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5448131" y="2594075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 txBox="1"/>
            <p:nvPr/>
          </p:nvSpPr>
          <p:spPr>
            <a:xfrm>
              <a:off x="5516637" y="2636189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4582799" y="2594075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 txBox="1"/>
            <p:nvPr/>
          </p:nvSpPr>
          <p:spPr>
            <a:xfrm>
              <a:off x="4651304" y="2636189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3717466" y="2594075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 txBox="1"/>
            <p:nvPr/>
          </p:nvSpPr>
          <p:spPr>
            <a:xfrm>
              <a:off x="3785971" y="2636189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2852133" y="2594075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 txBox="1"/>
            <p:nvPr/>
          </p:nvSpPr>
          <p:spPr>
            <a:xfrm>
              <a:off x="2920638" y="2636189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1986800" y="2594075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 txBox="1"/>
            <p:nvPr/>
          </p:nvSpPr>
          <p:spPr>
            <a:xfrm>
              <a:off x="2055306" y="2636189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121467" y="2364982"/>
              <a:ext cx="144222" cy="274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 txBox="1"/>
            <p:nvPr/>
          </p:nvSpPr>
          <p:spPr>
            <a:xfrm>
              <a:off x="1185819" y="2494629"/>
              <a:ext cx="15517" cy="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6313464" y="2319262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 txBox="1"/>
            <p:nvPr/>
          </p:nvSpPr>
          <p:spPr>
            <a:xfrm>
              <a:off x="6381970" y="2361376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5448131" y="2319262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 txBox="1"/>
            <p:nvPr/>
          </p:nvSpPr>
          <p:spPr>
            <a:xfrm>
              <a:off x="5516637" y="2361376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4582799" y="2319262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 txBox="1"/>
            <p:nvPr/>
          </p:nvSpPr>
          <p:spPr>
            <a:xfrm>
              <a:off x="4651304" y="2361376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3717466" y="2319262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 txBox="1"/>
            <p:nvPr/>
          </p:nvSpPr>
          <p:spPr>
            <a:xfrm>
              <a:off x="3785971" y="2361376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2852133" y="2319262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 txBox="1"/>
            <p:nvPr/>
          </p:nvSpPr>
          <p:spPr>
            <a:xfrm>
              <a:off x="2920638" y="2361376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1986800" y="2319262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7"/>
            <p:cNvSpPr txBox="1"/>
            <p:nvPr/>
          </p:nvSpPr>
          <p:spPr>
            <a:xfrm>
              <a:off x="2055306" y="2361376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121467" y="2319262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7"/>
            <p:cNvSpPr txBox="1"/>
            <p:nvPr/>
          </p:nvSpPr>
          <p:spPr>
            <a:xfrm>
              <a:off x="1189973" y="2361376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313464" y="2044448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 txBox="1"/>
            <p:nvPr/>
          </p:nvSpPr>
          <p:spPr>
            <a:xfrm>
              <a:off x="6381970" y="2086562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5448131" y="2044448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 txBox="1"/>
            <p:nvPr/>
          </p:nvSpPr>
          <p:spPr>
            <a:xfrm>
              <a:off x="5516637" y="2086562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4582799" y="2044448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7"/>
            <p:cNvSpPr txBox="1"/>
            <p:nvPr/>
          </p:nvSpPr>
          <p:spPr>
            <a:xfrm>
              <a:off x="4651304" y="2086562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3717466" y="2044448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 txBox="1"/>
            <p:nvPr/>
          </p:nvSpPr>
          <p:spPr>
            <a:xfrm>
              <a:off x="3785971" y="2086562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2852133" y="2044448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 txBox="1"/>
            <p:nvPr/>
          </p:nvSpPr>
          <p:spPr>
            <a:xfrm>
              <a:off x="2920638" y="2086562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986800" y="2044448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 txBox="1"/>
            <p:nvPr/>
          </p:nvSpPr>
          <p:spPr>
            <a:xfrm>
              <a:off x="2055306" y="2086562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121467" y="2090168"/>
              <a:ext cx="144222" cy="274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 txBox="1"/>
            <p:nvPr/>
          </p:nvSpPr>
          <p:spPr>
            <a:xfrm>
              <a:off x="1185819" y="2219816"/>
              <a:ext cx="15517" cy="15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6313464" y="1769634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 txBox="1"/>
            <p:nvPr/>
          </p:nvSpPr>
          <p:spPr>
            <a:xfrm>
              <a:off x="6381970" y="1811749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5448131" y="1769634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 txBox="1"/>
            <p:nvPr/>
          </p:nvSpPr>
          <p:spPr>
            <a:xfrm>
              <a:off x="5516637" y="1811749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4582799" y="1769634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 txBox="1"/>
            <p:nvPr/>
          </p:nvSpPr>
          <p:spPr>
            <a:xfrm>
              <a:off x="4651304" y="1811749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3717466" y="1769634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 txBox="1"/>
            <p:nvPr/>
          </p:nvSpPr>
          <p:spPr>
            <a:xfrm>
              <a:off x="3785971" y="1811749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2852133" y="1769634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 txBox="1"/>
            <p:nvPr/>
          </p:nvSpPr>
          <p:spPr>
            <a:xfrm>
              <a:off x="2920638" y="1811749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986800" y="1769634"/>
              <a:ext cx="14422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/>
            <p:cNvSpPr txBox="1"/>
            <p:nvPr/>
          </p:nvSpPr>
          <p:spPr>
            <a:xfrm>
              <a:off x="2055306" y="1811749"/>
              <a:ext cx="7211" cy="7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121467" y="1815354"/>
              <a:ext cx="144222" cy="5496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7"/>
            <p:cNvSpPr txBox="1"/>
            <p:nvPr/>
          </p:nvSpPr>
          <p:spPr>
            <a:xfrm>
              <a:off x="1179372" y="2075962"/>
              <a:ext cx="28411" cy="28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7"/>
            <p:cNvSpPr/>
            <p:nvPr/>
          </p:nvSpPr>
          <p:spPr>
            <a:xfrm rot="-5400000">
              <a:off x="-1341495" y="1807130"/>
              <a:ext cx="3810223" cy="1115703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7"/>
            <p:cNvSpPr txBox="1"/>
            <p:nvPr/>
          </p:nvSpPr>
          <p:spPr>
            <a:xfrm rot="-5400000">
              <a:off x="-1341495" y="1807130"/>
              <a:ext cx="3810223" cy="1115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50" tIns="24750" rIns="24750" bIns="2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Arial"/>
                <a:buNone/>
              </a:pPr>
              <a:r>
                <a:rPr lang="es-ES" sz="3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Descripción del problema</a:t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1265689" y="1705429"/>
              <a:ext cx="721110" cy="219850"/>
            </a:xfrm>
            <a:prstGeom prst="rect">
              <a:avLst/>
            </a:prstGeom>
            <a:solidFill>
              <a:srgbClr val="70AD47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/>
            <p:cNvSpPr txBox="1"/>
            <p:nvPr/>
          </p:nvSpPr>
          <p:spPr>
            <a:xfrm>
              <a:off x="1265689" y="1705429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2131022" y="1705429"/>
              <a:ext cx="721110" cy="219850"/>
            </a:xfrm>
            <a:prstGeom prst="rect">
              <a:avLst/>
            </a:prstGeom>
            <a:solidFill>
              <a:srgbClr val="70AD47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 txBox="1"/>
            <p:nvPr/>
          </p:nvSpPr>
          <p:spPr>
            <a:xfrm>
              <a:off x="2131022" y="1705429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2996355" y="1705429"/>
              <a:ext cx="721110" cy="219850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 txBox="1"/>
            <p:nvPr/>
          </p:nvSpPr>
          <p:spPr>
            <a:xfrm>
              <a:off x="2996355" y="1705429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3861688" y="1705429"/>
              <a:ext cx="721110" cy="219850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 txBox="1"/>
            <p:nvPr/>
          </p:nvSpPr>
          <p:spPr>
            <a:xfrm>
              <a:off x="3861688" y="1705429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4727021" y="1705429"/>
              <a:ext cx="721110" cy="219850"/>
            </a:xfrm>
            <a:prstGeom prst="rect">
              <a:avLst/>
            </a:prstGeom>
            <a:solidFill>
              <a:srgbClr val="70AD47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7"/>
            <p:cNvSpPr txBox="1"/>
            <p:nvPr/>
          </p:nvSpPr>
          <p:spPr>
            <a:xfrm>
              <a:off x="4727021" y="1705429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5592354" y="1705429"/>
              <a:ext cx="721110" cy="219850"/>
            </a:xfrm>
            <a:prstGeom prst="rect">
              <a:avLst/>
            </a:prstGeom>
            <a:solidFill>
              <a:srgbClr val="599BD5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 txBox="1"/>
            <p:nvPr/>
          </p:nvSpPr>
          <p:spPr>
            <a:xfrm>
              <a:off x="5592354" y="1705429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6457686" y="1705429"/>
              <a:ext cx="721110" cy="219850"/>
            </a:xfrm>
            <a:prstGeom prst="rect">
              <a:avLst/>
            </a:prstGeom>
            <a:solidFill>
              <a:srgbClr val="FFC000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 txBox="1"/>
            <p:nvPr/>
          </p:nvSpPr>
          <p:spPr>
            <a:xfrm>
              <a:off x="6457686" y="1705429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1265689" y="1980243"/>
              <a:ext cx="721110" cy="219850"/>
            </a:xfrm>
            <a:prstGeom prst="rect">
              <a:avLst/>
            </a:prstGeom>
            <a:solidFill>
              <a:srgbClr val="70AD47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/>
            <p:cNvSpPr txBox="1"/>
            <p:nvPr/>
          </p:nvSpPr>
          <p:spPr>
            <a:xfrm>
              <a:off x="1265689" y="1980243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s-ES" sz="1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2131022" y="1980243"/>
              <a:ext cx="721110" cy="219850"/>
            </a:xfrm>
            <a:prstGeom prst="rect">
              <a:avLst/>
            </a:prstGeom>
            <a:solidFill>
              <a:srgbClr val="70AD47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 txBox="1"/>
            <p:nvPr/>
          </p:nvSpPr>
          <p:spPr>
            <a:xfrm>
              <a:off x="2131022" y="1980243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2996355" y="1980243"/>
              <a:ext cx="721110" cy="219850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 txBox="1"/>
            <p:nvPr/>
          </p:nvSpPr>
          <p:spPr>
            <a:xfrm>
              <a:off x="2996355" y="1980243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3861688" y="1980243"/>
              <a:ext cx="721110" cy="219850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 txBox="1"/>
            <p:nvPr/>
          </p:nvSpPr>
          <p:spPr>
            <a:xfrm>
              <a:off x="3861688" y="1980243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4727021" y="1980243"/>
              <a:ext cx="721110" cy="219850"/>
            </a:xfrm>
            <a:prstGeom prst="rect">
              <a:avLst/>
            </a:prstGeom>
            <a:solidFill>
              <a:srgbClr val="70AD47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 txBox="1"/>
            <p:nvPr/>
          </p:nvSpPr>
          <p:spPr>
            <a:xfrm>
              <a:off x="4727021" y="1980243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5592354" y="1980243"/>
              <a:ext cx="721110" cy="219850"/>
            </a:xfrm>
            <a:prstGeom prst="rect">
              <a:avLst/>
            </a:prstGeom>
            <a:solidFill>
              <a:srgbClr val="599BD5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 txBox="1"/>
            <p:nvPr/>
          </p:nvSpPr>
          <p:spPr>
            <a:xfrm>
              <a:off x="5592354" y="1980243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6457686" y="1980243"/>
              <a:ext cx="721110" cy="219850"/>
            </a:xfrm>
            <a:prstGeom prst="rect">
              <a:avLst/>
            </a:prstGeom>
            <a:solidFill>
              <a:srgbClr val="FFC000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 txBox="1"/>
            <p:nvPr/>
          </p:nvSpPr>
          <p:spPr>
            <a:xfrm>
              <a:off x="6457686" y="1980243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265689" y="2255056"/>
              <a:ext cx="721110" cy="219850"/>
            </a:xfrm>
            <a:prstGeom prst="rect">
              <a:avLst/>
            </a:prstGeom>
            <a:solidFill>
              <a:srgbClr val="70AD47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 txBox="1"/>
            <p:nvPr/>
          </p:nvSpPr>
          <p:spPr>
            <a:xfrm>
              <a:off x="1265689" y="2255056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2131022" y="2255056"/>
              <a:ext cx="721110" cy="219850"/>
            </a:xfrm>
            <a:prstGeom prst="rect">
              <a:avLst/>
            </a:prstGeom>
            <a:solidFill>
              <a:srgbClr val="70AD47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 txBox="1"/>
            <p:nvPr/>
          </p:nvSpPr>
          <p:spPr>
            <a:xfrm>
              <a:off x="2131022" y="2255056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2996355" y="2255056"/>
              <a:ext cx="721110" cy="219850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 txBox="1"/>
            <p:nvPr/>
          </p:nvSpPr>
          <p:spPr>
            <a:xfrm>
              <a:off x="2996355" y="2255056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3861688" y="2255056"/>
              <a:ext cx="721110" cy="219850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 txBox="1"/>
            <p:nvPr/>
          </p:nvSpPr>
          <p:spPr>
            <a:xfrm>
              <a:off x="3861688" y="2255056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4727021" y="2255056"/>
              <a:ext cx="721110" cy="219850"/>
            </a:xfrm>
            <a:prstGeom prst="rect">
              <a:avLst/>
            </a:prstGeom>
            <a:solidFill>
              <a:srgbClr val="70AD47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 txBox="1"/>
            <p:nvPr/>
          </p:nvSpPr>
          <p:spPr>
            <a:xfrm>
              <a:off x="4727021" y="2255056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5592354" y="2255056"/>
              <a:ext cx="721110" cy="219850"/>
            </a:xfrm>
            <a:prstGeom prst="rect">
              <a:avLst/>
            </a:prstGeom>
            <a:solidFill>
              <a:srgbClr val="599BD5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 txBox="1"/>
            <p:nvPr/>
          </p:nvSpPr>
          <p:spPr>
            <a:xfrm>
              <a:off x="5592354" y="2255056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6457686" y="2255056"/>
              <a:ext cx="721110" cy="219850"/>
            </a:xfrm>
            <a:prstGeom prst="rect">
              <a:avLst/>
            </a:prstGeom>
            <a:solidFill>
              <a:srgbClr val="FFC000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 txBox="1"/>
            <p:nvPr/>
          </p:nvSpPr>
          <p:spPr>
            <a:xfrm>
              <a:off x="6457686" y="2255056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1265689" y="2529870"/>
              <a:ext cx="721110" cy="219850"/>
            </a:xfrm>
            <a:prstGeom prst="rect">
              <a:avLst/>
            </a:prstGeom>
            <a:solidFill>
              <a:srgbClr val="70AD47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 txBox="1"/>
            <p:nvPr/>
          </p:nvSpPr>
          <p:spPr>
            <a:xfrm>
              <a:off x="1265689" y="2529870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2131022" y="2529870"/>
              <a:ext cx="721110" cy="219850"/>
            </a:xfrm>
            <a:prstGeom prst="rect">
              <a:avLst/>
            </a:prstGeom>
            <a:solidFill>
              <a:srgbClr val="70AD47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 txBox="1"/>
            <p:nvPr/>
          </p:nvSpPr>
          <p:spPr>
            <a:xfrm>
              <a:off x="2131022" y="2529870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2996355" y="2529870"/>
              <a:ext cx="721110" cy="219850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 txBox="1"/>
            <p:nvPr/>
          </p:nvSpPr>
          <p:spPr>
            <a:xfrm>
              <a:off x="2996355" y="2529870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861688" y="2529870"/>
              <a:ext cx="721110" cy="219850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 txBox="1"/>
            <p:nvPr/>
          </p:nvSpPr>
          <p:spPr>
            <a:xfrm>
              <a:off x="3861688" y="2529870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4727021" y="2529870"/>
              <a:ext cx="721110" cy="219850"/>
            </a:xfrm>
            <a:prstGeom prst="rect">
              <a:avLst/>
            </a:prstGeom>
            <a:solidFill>
              <a:srgbClr val="70AD47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 txBox="1"/>
            <p:nvPr/>
          </p:nvSpPr>
          <p:spPr>
            <a:xfrm>
              <a:off x="4727021" y="2529870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92354" y="2529870"/>
              <a:ext cx="721110" cy="219850"/>
            </a:xfrm>
            <a:prstGeom prst="rect">
              <a:avLst/>
            </a:prstGeom>
            <a:solidFill>
              <a:srgbClr val="599BD5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 txBox="1"/>
            <p:nvPr/>
          </p:nvSpPr>
          <p:spPr>
            <a:xfrm>
              <a:off x="5592354" y="2529870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6457686" y="2529870"/>
              <a:ext cx="721110" cy="219850"/>
            </a:xfrm>
            <a:prstGeom prst="rect">
              <a:avLst/>
            </a:prstGeom>
            <a:solidFill>
              <a:srgbClr val="FFC000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 txBox="1"/>
            <p:nvPr/>
          </p:nvSpPr>
          <p:spPr>
            <a:xfrm>
              <a:off x="6457686" y="2529870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1265689" y="2804683"/>
              <a:ext cx="721110" cy="219850"/>
            </a:xfrm>
            <a:prstGeom prst="rect">
              <a:avLst/>
            </a:prstGeom>
            <a:solidFill>
              <a:srgbClr val="70AD47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 txBox="1"/>
            <p:nvPr/>
          </p:nvSpPr>
          <p:spPr>
            <a:xfrm>
              <a:off x="1265689" y="2804683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2131022" y="2804683"/>
              <a:ext cx="721110" cy="219850"/>
            </a:xfrm>
            <a:prstGeom prst="rect">
              <a:avLst/>
            </a:prstGeom>
            <a:solidFill>
              <a:srgbClr val="70AD47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 txBox="1"/>
            <p:nvPr/>
          </p:nvSpPr>
          <p:spPr>
            <a:xfrm>
              <a:off x="2131022" y="2804683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2996355" y="2804683"/>
              <a:ext cx="721110" cy="219850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 txBox="1"/>
            <p:nvPr/>
          </p:nvSpPr>
          <p:spPr>
            <a:xfrm>
              <a:off x="2996355" y="2804683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3861688" y="2804683"/>
              <a:ext cx="721110" cy="219850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 txBox="1"/>
            <p:nvPr/>
          </p:nvSpPr>
          <p:spPr>
            <a:xfrm>
              <a:off x="3861688" y="2804683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4727021" y="2804683"/>
              <a:ext cx="721110" cy="219850"/>
            </a:xfrm>
            <a:prstGeom prst="rect">
              <a:avLst/>
            </a:prstGeom>
            <a:solidFill>
              <a:srgbClr val="70AD47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 txBox="1"/>
            <p:nvPr/>
          </p:nvSpPr>
          <p:spPr>
            <a:xfrm>
              <a:off x="4727021" y="2804683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5592354" y="2804683"/>
              <a:ext cx="721110" cy="219850"/>
            </a:xfrm>
            <a:prstGeom prst="rect">
              <a:avLst/>
            </a:prstGeom>
            <a:solidFill>
              <a:srgbClr val="599BD5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 txBox="1"/>
            <p:nvPr/>
          </p:nvSpPr>
          <p:spPr>
            <a:xfrm>
              <a:off x="5592354" y="2804683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6457686" y="2804683"/>
              <a:ext cx="721110" cy="219850"/>
            </a:xfrm>
            <a:prstGeom prst="rect">
              <a:avLst/>
            </a:prstGeom>
            <a:solidFill>
              <a:srgbClr val="FFC000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 txBox="1"/>
            <p:nvPr/>
          </p:nvSpPr>
          <p:spPr>
            <a:xfrm>
              <a:off x="6457686" y="2804683"/>
              <a:ext cx="721110" cy="21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27"/>
          <p:cNvSpPr/>
          <p:nvPr/>
        </p:nvSpPr>
        <p:spPr>
          <a:xfrm>
            <a:off x="1340123" y="1691640"/>
            <a:ext cx="4063981" cy="283464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25400" cap="flat" cmpd="sng">
            <a:solidFill>
              <a:srgbClr val="2F49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WHY’S (Árbol Causal</a:t>
            </a: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5404104" y="1691640"/>
            <a:ext cx="1051560" cy="283464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2641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Causa Raíz</a:t>
            </a: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6455664" y="1691062"/>
            <a:ext cx="1133856" cy="28346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51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Contramedida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8"/>
          <p:cNvSpPr/>
          <p:nvPr/>
        </p:nvSpPr>
        <p:spPr>
          <a:xfrm>
            <a:off x="552723" y="228600"/>
            <a:ext cx="787400" cy="787400"/>
          </a:xfrm>
          <a:custGeom>
            <a:avLst/>
            <a:gdLst/>
            <a:ahLst/>
            <a:cxnLst/>
            <a:rect l="l" t="t" r="r" b="b"/>
            <a:pathLst>
              <a:path w="787400" h="787400" extrusionOk="0">
                <a:moveTo>
                  <a:pt x="393700" y="0"/>
                </a:moveTo>
                <a:lnTo>
                  <a:pt x="344317" y="3067"/>
                </a:lnTo>
                <a:lnTo>
                  <a:pt x="296764" y="12023"/>
                </a:lnTo>
                <a:lnTo>
                  <a:pt x="251410" y="26500"/>
                </a:lnTo>
                <a:lnTo>
                  <a:pt x="208624" y="46127"/>
                </a:lnTo>
                <a:lnTo>
                  <a:pt x="168775" y="70537"/>
                </a:lnTo>
                <a:lnTo>
                  <a:pt x="132232" y="99360"/>
                </a:lnTo>
                <a:lnTo>
                  <a:pt x="99364" y="132227"/>
                </a:lnTo>
                <a:lnTo>
                  <a:pt x="70540" y="168769"/>
                </a:lnTo>
                <a:lnTo>
                  <a:pt x="46130" y="208618"/>
                </a:lnTo>
                <a:lnTo>
                  <a:pt x="26501" y="251405"/>
                </a:lnTo>
                <a:lnTo>
                  <a:pt x="12024" y="296760"/>
                </a:lnTo>
                <a:lnTo>
                  <a:pt x="3067" y="344314"/>
                </a:lnTo>
                <a:lnTo>
                  <a:pt x="0" y="393700"/>
                </a:lnTo>
                <a:lnTo>
                  <a:pt x="3067" y="443085"/>
                </a:lnTo>
                <a:lnTo>
                  <a:pt x="12024" y="490639"/>
                </a:lnTo>
                <a:lnTo>
                  <a:pt x="26501" y="535994"/>
                </a:lnTo>
                <a:lnTo>
                  <a:pt x="46130" y="578781"/>
                </a:lnTo>
                <a:lnTo>
                  <a:pt x="70540" y="618630"/>
                </a:lnTo>
                <a:lnTo>
                  <a:pt x="99364" y="655172"/>
                </a:lnTo>
                <a:lnTo>
                  <a:pt x="132232" y="688039"/>
                </a:lnTo>
                <a:lnTo>
                  <a:pt x="168775" y="716862"/>
                </a:lnTo>
                <a:lnTo>
                  <a:pt x="208624" y="741272"/>
                </a:lnTo>
                <a:lnTo>
                  <a:pt x="251410" y="760899"/>
                </a:lnTo>
                <a:lnTo>
                  <a:pt x="296764" y="775376"/>
                </a:lnTo>
                <a:lnTo>
                  <a:pt x="344317" y="784332"/>
                </a:lnTo>
                <a:lnTo>
                  <a:pt x="393700" y="787400"/>
                </a:lnTo>
                <a:lnTo>
                  <a:pt x="443085" y="784332"/>
                </a:lnTo>
                <a:lnTo>
                  <a:pt x="490639" y="775376"/>
                </a:lnTo>
                <a:lnTo>
                  <a:pt x="535994" y="760899"/>
                </a:lnTo>
                <a:lnTo>
                  <a:pt x="578781" y="741272"/>
                </a:lnTo>
                <a:lnTo>
                  <a:pt x="618630" y="716862"/>
                </a:lnTo>
                <a:lnTo>
                  <a:pt x="655172" y="688039"/>
                </a:lnTo>
                <a:lnTo>
                  <a:pt x="688039" y="655172"/>
                </a:lnTo>
                <a:lnTo>
                  <a:pt x="716862" y="618630"/>
                </a:lnTo>
                <a:lnTo>
                  <a:pt x="741272" y="578781"/>
                </a:lnTo>
                <a:lnTo>
                  <a:pt x="760899" y="535994"/>
                </a:lnTo>
                <a:lnTo>
                  <a:pt x="775376" y="490639"/>
                </a:lnTo>
                <a:lnTo>
                  <a:pt x="784332" y="443085"/>
                </a:lnTo>
                <a:lnTo>
                  <a:pt x="787400" y="393700"/>
                </a:lnTo>
                <a:lnTo>
                  <a:pt x="784332" y="344314"/>
                </a:lnTo>
                <a:lnTo>
                  <a:pt x="775376" y="296760"/>
                </a:lnTo>
                <a:lnTo>
                  <a:pt x="760899" y="251405"/>
                </a:lnTo>
                <a:lnTo>
                  <a:pt x="741272" y="208618"/>
                </a:lnTo>
                <a:lnTo>
                  <a:pt x="716862" y="168769"/>
                </a:lnTo>
                <a:lnTo>
                  <a:pt x="688039" y="132227"/>
                </a:lnTo>
                <a:lnTo>
                  <a:pt x="655172" y="99360"/>
                </a:lnTo>
                <a:lnTo>
                  <a:pt x="618630" y="70537"/>
                </a:lnTo>
                <a:lnTo>
                  <a:pt x="578781" y="46127"/>
                </a:lnTo>
                <a:lnTo>
                  <a:pt x="535994" y="26500"/>
                </a:lnTo>
                <a:lnTo>
                  <a:pt x="490639" y="12023"/>
                </a:lnTo>
                <a:lnTo>
                  <a:pt x="443085" y="3067"/>
                </a:lnTo>
                <a:lnTo>
                  <a:pt x="39370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8"/>
          <p:cNvSpPr txBox="1">
            <a:spLocks noGrp="1"/>
          </p:cNvSpPr>
          <p:nvPr>
            <p:ph type="title"/>
          </p:nvPr>
        </p:nvSpPr>
        <p:spPr>
          <a:xfrm>
            <a:off x="828476" y="358594"/>
            <a:ext cx="8391724" cy="50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55E"/>
              </a:buClr>
              <a:buSzPts val="3200"/>
              <a:buFont typeface="Century Gothic"/>
              <a:buNone/>
            </a:pPr>
            <a:r>
              <a:rPr lang="es-ES" sz="3200" b="1">
                <a:solidFill>
                  <a:srgbClr val="1C355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Análisis de Causa Raíz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5" name="Google Shape;465;p28"/>
          <p:cNvSpPr txBox="1"/>
          <p:nvPr/>
        </p:nvSpPr>
        <p:spPr>
          <a:xfrm>
            <a:off x="381001" y="1143000"/>
            <a:ext cx="45750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Realiza análisis de causa raíz y enlaza los análisis por medio de las herramientas.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Muestra el plan de </a:t>
            </a:r>
            <a:r>
              <a:rPr lang="es-E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recolección</a:t>
            </a: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datos que utilizaste.</a:t>
            </a:r>
            <a:endParaRPr sz="2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Utiliza los formatos Pareto de tu archivo de herramientas. </a:t>
            </a:r>
            <a:endParaRPr sz="2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s-E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ste formato lo encuentras en tu arc</a:t>
            </a:r>
            <a:r>
              <a:rPr lang="es-E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hivo de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7" name="Google Shape;467;p28"/>
          <p:cNvGraphicFramePr/>
          <p:nvPr/>
        </p:nvGraphicFramePr>
        <p:xfrm>
          <a:off x="5349875" y="1068388"/>
          <a:ext cx="6438900" cy="509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438900" imgH="5095345" progId="Excel.Sheet.12">
                  <p:embed/>
                </p:oleObj>
              </mc:Choice>
              <mc:Fallback>
                <p:oleObj r:id="rId3" imgW="6438900" imgH="5095345" progId="Excel.Sheet.12">
                  <p:embed/>
                  <p:pic>
                    <p:nvPicPr>
                      <p:cNvPr id="467" name="Google Shape;467;p2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349875" y="1068388"/>
                        <a:ext cx="6438900" cy="5095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2778</Words>
  <Application>Microsoft Office PowerPoint</Application>
  <PresentationFormat>Panorámica</PresentationFormat>
  <Paragraphs>666</Paragraphs>
  <Slides>16</Slides>
  <Notes>16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Century Gothic</vt:lpstr>
      <vt:lpstr>Arial</vt:lpstr>
      <vt:lpstr>Exo</vt:lpstr>
      <vt:lpstr>Avenir</vt:lpstr>
      <vt:lpstr>Montserrat</vt:lpstr>
      <vt:lpstr>Calibri</vt:lpstr>
      <vt:lpstr>Arimo</vt:lpstr>
      <vt:lpstr>Exo Black</vt:lpstr>
      <vt:lpstr>Tema de Office</vt:lpstr>
      <vt:lpstr>Microsoft Excel Worksheet</vt:lpstr>
      <vt:lpstr>Presentación de PowerPoint</vt:lpstr>
      <vt:lpstr>Nombre Proyecto</vt:lpstr>
      <vt:lpstr>A3</vt:lpstr>
      <vt:lpstr>Antecedentes</vt:lpstr>
      <vt:lpstr>Situación Actual</vt:lpstr>
      <vt:lpstr>Metas y Objetivos</vt:lpstr>
      <vt:lpstr>Análisis de Causa Raíz</vt:lpstr>
      <vt:lpstr>Análisis de Causa Raíz</vt:lpstr>
      <vt:lpstr>Análisis de Causa Raíz</vt:lpstr>
      <vt:lpstr>ANOVAS/CPK/ R&amp;R/Pruebas Normalidad (Si aplican al proyecto)</vt:lpstr>
      <vt:lpstr>Propuesta de Mejora</vt:lpstr>
      <vt:lpstr>Plan de Trabajo y Recursos</vt:lpstr>
      <vt:lpstr>Plan de Control y Seguimiento</vt:lpstr>
      <vt:lpstr>Ahorros Generados</vt:lpstr>
      <vt:lpstr>Lecciones Aprendidas</vt:lpstr>
      <vt:lpstr>Foto de Equipo Implementador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Ay Ling Ho Ramírez</dc:creator>
  <cp:lastModifiedBy>Alberto Ángeles</cp:lastModifiedBy>
  <cp:revision>7</cp:revision>
  <dcterms:created xsi:type="dcterms:W3CDTF">2020-07-14T23:22:38Z</dcterms:created>
  <dcterms:modified xsi:type="dcterms:W3CDTF">2024-11-27T16:58:55Z</dcterms:modified>
</cp:coreProperties>
</file>