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5. Plan de Implementación</a:t>
            </a:r>
            <a:endParaRPr/>
          </a:p>
          <a:p>
            <a:pPr indent="-298450" lvl="0" marL="457200" marR="0" rtl="0" algn="l">
              <a:lnSpc>
                <a:spcPct val="100000"/>
              </a:lnSpc>
              <a:spcBef>
                <a:spcPts val="0"/>
              </a:spcBef>
              <a:spcAft>
                <a:spcPts val="0"/>
              </a:spcAft>
              <a:buClr>
                <a:srgbClr val="000000"/>
              </a:buClr>
              <a:buSzPts val="1100"/>
              <a:buFont typeface="Arial"/>
              <a:buChar char="●"/>
            </a:pPr>
            <a:r>
              <a:rPr lang="es-ES"/>
              <a:t>Una vez identificadas, analizadas y medidas las causas raíz, iniciamos nuestro plan de implementación:</a:t>
            </a:r>
            <a:endParaRPr/>
          </a:p>
          <a:p>
            <a:pPr indent="-298450" lvl="0" marL="457200" rtl="0" algn="l">
              <a:lnSpc>
                <a:spcPct val="100000"/>
              </a:lnSpc>
              <a:spcBef>
                <a:spcPts val="0"/>
              </a:spcBef>
              <a:spcAft>
                <a:spcPts val="0"/>
              </a:spcAft>
              <a:buSzPts val="1100"/>
              <a:buFont typeface="Arial"/>
              <a:buChar char="•"/>
            </a:pPr>
            <a:r>
              <a:rPr lang="es-ES"/>
              <a:t>Realizamos un brainstorming utilizando la técnica 635 (6 personas, 3 ideas por persona, 5 minutos) para generar la mayor cantidad de ideas posibles.</a:t>
            </a:r>
            <a:endParaRPr/>
          </a:p>
          <a:p>
            <a:pPr indent="0" lvl="0" marL="0" rtl="0" algn="l">
              <a:lnSpc>
                <a:spcPct val="100000"/>
              </a:lnSpc>
              <a:spcBef>
                <a:spcPts val="0"/>
              </a:spcBef>
              <a:spcAft>
                <a:spcPts val="0"/>
              </a:spcAft>
              <a:buSzPts val="1100"/>
              <a:buNone/>
            </a:pPr>
            <a:r>
              <a:t/>
            </a:r>
            <a:endParaRPr/>
          </a:p>
        </p:txBody>
      </p:sp>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6 Plan de Implementación</a:t>
            </a:r>
            <a:endParaRPr/>
          </a:p>
          <a:p>
            <a:pPr indent="-298450" lvl="0" marL="457200" rtl="0" algn="l">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indent="-298450" lvl="0" marL="457200" rtl="0" algn="l">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7. Plan de Control</a:t>
            </a:r>
            <a:endParaRPr/>
          </a:p>
          <a:p>
            <a:pPr indent="-298450" lvl="0" marL="457200" marR="0" rtl="0" algn="l">
              <a:lnSpc>
                <a:spcPct val="100000"/>
              </a:lnSpc>
              <a:spcBef>
                <a:spcPts val="0"/>
              </a:spcBef>
              <a:spcAft>
                <a:spcPts val="0"/>
              </a:spcAft>
              <a:buClr>
                <a:srgbClr val="000000"/>
              </a:buClr>
              <a:buSzPts val="1100"/>
              <a:buFont typeface="Arial"/>
              <a:buChar char="●"/>
            </a:pPr>
            <a:r>
              <a:rPr lang="es-ES"/>
              <a:t>El plan de control documenta cómo controlaremos las causas raíz identificadas:</a:t>
            </a:r>
            <a:endParaRPr/>
          </a:p>
          <a:p>
            <a:pPr indent="-298450" lvl="0" marL="457200" rtl="0" algn="l">
              <a:lnSpc>
                <a:spcPct val="100000"/>
              </a:lnSpc>
              <a:spcBef>
                <a:spcPts val="0"/>
              </a:spcBef>
              <a:spcAft>
                <a:spcPts val="0"/>
              </a:spcAft>
              <a:buSzPts val="1100"/>
              <a:buFont typeface="Arial"/>
              <a:buChar char="•"/>
            </a:pPr>
            <a:r>
              <a:rPr lang="es-ES"/>
              <a:t>Definimos la etapa o paso a controlar, el parámetro crítico, los límites de especificación, el método de medición, y el método de control.</a:t>
            </a:r>
            <a:endParaRPr/>
          </a:p>
          <a:p>
            <a:pPr indent="-298450" lvl="0" marL="457200" rtl="0" algn="l">
              <a:lnSpc>
                <a:spcPct val="100000"/>
              </a:lnSpc>
              <a:spcBef>
                <a:spcPts val="0"/>
              </a:spcBef>
              <a:spcAft>
                <a:spcPts val="0"/>
              </a:spcAft>
              <a:buSzPts val="1100"/>
              <a:buFont typeface="Arial"/>
              <a:buChar char="•"/>
            </a:pPr>
            <a:r>
              <a:rPr lang="es-ES"/>
              <a:t>Establecemos el tamaño y frecuencia de la muestra, quién realiza la medición y dónde se almacena la información.</a:t>
            </a:r>
            <a:endParaRPr/>
          </a:p>
          <a:p>
            <a:pPr indent="-298450" lvl="0" marL="457200" rtl="0" algn="l">
              <a:lnSpc>
                <a:spcPct val="100000"/>
              </a:lnSpc>
              <a:spcBef>
                <a:spcPts val="0"/>
              </a:spcBef>
              <a:spcAft>
                <a:spcPts val="0"/>
              </a:spcAft>
              <a:buSzPts val="1100"/>
              <a:buFont typeface="Arial"/>
              <a:buChar char="•"/>
            </a:pPr>
            <a:r>
              <a:rPr lang="es-ES"/>
              <a:t>Documentamos esto en un SOP (Procedimiento Estándar de Trabajo).</a:t>
            </a:r>
            <a:endParaRPr/>
          </a:p>
          <a:p>
            <a:pPr indent="0" lvl="0" marL="0" rtl="0" algn="l">
              <a:lnSpc>
                <a:spcPct val="100000"/>
              </a:lnSpc>
              <a:spcBef>
                <a:spcPts val="0"/>
              </a:spcBef>
              <a:spcAft>
                <a:spcPts val="0"/>
              </a:spcAft>
              <a:buSzPts val="1100"/>
              <a:buNone/>
            </a:pPr>
            <a:r>
              <a:t/>
            </a:r>
            <a:endParaRPr/>
          </a:p>
        </p:txBody>
      </p:sp>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6. Evaluación de Beneficios Financieros</a:t>
            </a:r>
            <a:endParaRPr/>
          </a:p>
          <a:p>
            <a:pPr indent="-298450" lvl="0" marL="457200" marR="0" rtl="0" algn="l">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indent="0" lvl="0" marL="0" rtl="0" algn="l">
              <a:lnSpc>
                <a:spcPct val="100000"/>
              </a:lnSpc>
              <a:spcBef>
                <a:spcPts val="0"/>
              </a:spcBef>
              <a:spcAft>
                <a:spcPts val="0"/>
              </a:spcAft>
              <a:buSzPts val="1100"/>
              <a:buNone/>
            </a:pPr>
            <a:r>
              <a:t/>
            </a:r>
            <a:endParaRPr/>
          </a:p>
        </p:txBody>
      </p:sp>
      <p:sp>
        <p:nvSpPr>
          <p:cNvPr id="180" name="Google Shape;1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Poner las lecciones aprendidas sobre el proyecto reallas herramientas y experiencias ganadas o relacionadas con lecciones sobre eventualidades o situaciones que debieron ser obstáculos en el proyecto y como fueron superadas.</a:t>
            </a:r>
            <a:endParaRPr/>
          </a:p>
          <a:p>
            <a:pPr indent="0" lvl="0" marL="0" rtl="0" algn="l">
              <a:lnSpc>
                <a:spcPct val="100000"/>
              </a:lnSpc>
              <a:spcBef>
                <a:spcPts val="0"/>
              </a:spcBef>
              <a:spcAft>
                <a:spcPts val="0"/>
              </a:spcAft>
              <a:buSzPts val="1100"/>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ES" sz="1100">
                <a:highlight>
                  <a:srgbClr val="FFFF00"/>
                </a:highlight>
                <a:latin typeface="Montserrat"/>
                <a:ea typeface="Montserrat"/>
                <a:cs typeface="Montserrat"/>
                <a:sym typeface="Montserrat"/>
              </a:rPr>
              <a:t>-Incluir esta información en la hoja el nombre del proyecto.</a:t>
            </a:r>
            <a:endParaRPr/>
          </a:p>
          <a:p>
            <a:pPr indent="0" lvl="0" marL="0" marR="0" rtl="0" algn="l">
              <a:lnSpc>
                <a:spcPct val="100000"/>
              </a:lnSpc>
              <a:spcBef>
                <a:spcPts val="0"/>
              </a:spcBef>
              <a:spcAft>
                <a:spcPts val="0"/>
              </a:spcAft>
              <a:buClr>
                <a:srgbClr val="000000"/>
              </a:buClr>
              <a:buSzPts val="1100"/>
              <a:buFont typeface="Arial"/>
              <a:buNone/>
            </a:pPr>
            <a:r>
              <a:rPr b="1" lang="es-ES" sz="1100">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Síntesis en el A3</a:t>
            </a:r>
            <a:endParaRPr/>
          </a:p>
          <a:p>
            <a:pPr indent="-298450" lvl="0" marL="457200" marR="0" rtl="0" algn="l">
              <a:lnSpc>
                <a:spcPct val="100000"/>
              </a:lnSpc>
              <a:spcBef>
                <a:spcPts val="0"/>
              </a:spcBef>
              <a:spcAft>
                <a:spcPts val="0"/>
              </a:spcAft>
              <a:buClr>
                <a:srgbClr val="000000"/>
              </a:buClr>
              <a:buSzPts val="1100"/>
              <a:buFont typeface="Arial"/>
              <a:buChar char="●"/>
            </a:pPr>
            <a:r>
              <a:rPr lang="es-ES"/>
              <a:t>Toda la información recolectada se sintetiza en el A3 de la siguiente manera:</a:t>
            </a:r>
            <a:endParaRPr/>
          </a:p>
          <a:p>
            <a:pPr indent="-298450" lvl="0" marL="457200" rtl="0" algn="l">
              <a:lnSpc>
                <a:spcPct val="100000"/>
              </a:lnSpc>
              <a:spcBef>
                <a:spcPts val="0"/>
              </a:spcBef>
              <a:spcAft>
                <a:spcPts val="0"/>
              </a:spcAft>
              <a:buSzPts val="1100"/>
              <a:buFont typeface="Arial"/>
              <a:buChar char="•"/>
            </a:pPr>
            <a:r>
              <a:rPr b="1" lang="es-ES"/>
              <a:t>Apartado 1</a:t>
            </a:r>
            <a:r>
              <a:rPr lang="es-ES"/>
              <a:t>: Definición del problema con el 5W2H.</a:t>
            </a:r>
            <a:endParaRPr/>
          </a:p>
          <a:p>
            <a:pPr indent="-298450" lvl="0" marL="457200" rtl="0" algn="l">
              <a:lnSpc>
                <a:spcPct val="100000"/>
              </a:lnSpc>
              <a:spcBef>
                <a:spcPts val="0"/>
              </a:spcBef>
              <a:spcAft>
                <a:spcPts val="0"/>
              </a:spcAft>
              <a:buSzPts val="1100"/>
              <a:buFont typeface="Arial"/>
              <a:buChar char="•"/>
            </a:pPr>
            <a:r>
              <a:rPr b="1" lang="es-ES"/>
              <a:t>Apartado 2</a:t>
            </a:r>
            <a:r>
              <a:rPr lang="es-ES"/>
              <a:t>: Resumen del swimlane y situación actual.</a:t>
            </a:r>
            <a:endParaRPr/>
          </a:p>
          <a:p>
            <a:pPr indent="-298450" lvl="0" marL="457200" rtl="0" algn="l">
              <a:lnSpc>
                <a:spcPct val="100000"/>
              </a:lnSpc>
              <a:spcBef>
                <a:spcPts val="0"/>
              </a:spcBef>
              <a:spcAft>
                <a:spcPts val="0"/>
              </a:spcAft>
              <a:buSzPts val="1100"/>
              <a:buFont typeface="Arial"/>
              <a:buChar char="•"/>
            </a:pPr>
            <a:r>
              <a:rPr b="1" lang="es-ES"/>
              <a:t>Apartado 3</a:t>
            </a:r>
            <a:r>
              <a:rPr lang="es-ES"/>
              <a:t>: Metas y objetivos específicos.</a:t>
            </a:r>
            <a:endParaRPr/>
          </a:p>
          <a:p>
            <a:pPr indent="-298450" lvl="0" marL="457200" rtl="0" algn="l">
              <a:lnSpc>
                <a:spcPct val="100000"/>
              </a:lnSpc>
              <a:spcBef>
                <a:spcPts val="0"/>
              </a:spcBef>
              <a:spcAft>
                <a:spcPts val="0"/>
              </a:spcAft>
              <a:buSzPts val="1100"/>
              <a:buFont typeface="Arial"/>
              <a:buChar char="•"/>
            </a:pPr>
            <a:r>
              <a:rPr b="1" lang="es-ES"/>
              <a:t>Apartado 4</a:t>
            </a:r>
            <a:r>
              <a:rPr lang="es-ES"/>
              <a:t>: Herramientas utilizadas (Ishikawa, árbol causal, Pareto) y breves descripciones de las causas raíces.</a:t>
            </a:r>
            <a:endParaRPr/>
          </a:p>
          <a:p>
            <a:pPr indent="-298450" lvl="0" marL="457200" rtl="0" algn="l">
              <a:lnSpc>
                <a:spcPct val="100000"/>
              </a:lnSpc>
              <a:spcBef>
                <a:spcPts val="0"/>
              </a:spcBef>
              <a:spcAft>
                <a:spcPts val="0"/>
              </a:spcAft>
              <a:buSzPts val="1100"/>
              <a:buFont typeface="Arial"/>
              <a:buChar char="•"/>
            </a:pPr>
            <a:r>
              <a:rPr b="1" lang="es-ES"/>
              <a:t>Apartado 5</a:t>
            </a:r>
            <a:r>
              <a:rPr lang="es-ES"/>
              <a:t>: Propuestas de mejora y cómo afectan las causas raíz.</a:t>
            </a:r>
            <a:endParaRPr/>
          </a:p>
          <a:p>
            <a:pPr indent="-298450" lvl="0" marL="457200" rtl="0" algn="l">
              <a:lnSpc>
                <a:spcPct val="100000"/>
              </a:lnSpc>
              <a:spcBef>
                <a:spcPts val="0"/>
              </a:spcBef>
              <a:spcAft>
                <a:spcPts val="0"/>
              </a:spcAft>
              <a:buSzPts val="1100"/>
              <a:buFont typeface="Arial"/>
              <a:buChar char="•"/>
            </a:pPr>
            <a:r>
              <a:rPr b="1" lang="es-ES"/>
              <a:t>Apartado 6</a:t>
            </a:r>
            <a:r>
              <a:rPr lang="es-ES"/>
              <a:t>: Plan de acción resumido con actividades, responsables y fechas.</a:t>
            </a:r>
            <a:endParaRPr/>
          </a:p>
          <a:p>
            <a:pPr indent="-298450" lvl="0" marL="457200" rtl="0" algn="l">
              <a:lnSpc>
                <a:spcPct val="100000"/>
              </a:lnSpc>
              <a:spcBef>
                <a:spcPts val="0"/>
              </a:spcBef>
              <a:spcAft>
                <a:spcPts val="0"/>
              </a:spcAft>
              <a:buSzPts val="1100"/>
              <a:buFont typeface="Arial"/>
              <a:buChar char="•"/>
            </a:pPr>
            <a:r>
              <a:rPr b="1" lang="es-ES"/>
              <a:t>Apartado 7</a:t>
            </a:r>
            <a:r>
              <a:rPr lang="es-ES"/>
              <a:t>: Problemas anticipados, medidas de control y lecciones aprendidas.</a:t>
            </a:r>
            <a:endParaRPr/>
          </a:p>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1. Definición del Problema</a:t>
            </a:r>
            <a:endParaRPr/>
          </a:p>
          <a:p>
            <a:pPr indent="-298450" lvl="0" marL="457200" marR="0" rtl="0" algn="l">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indent="-298450" lvl="0" marL="457200" rtl="0" algn="l">
              <a:lnSpc>
                <a:spcPct val="100000"/>
              </a:lnSpc>
              <a:spcBef>
                <a:spcPts val="0"/>
              </a:spcBef>
              <a:spcAft>
                <a:spcPts val="0"/>
              </a:spcAft>
              <a:buSzPts val="1100"/>
              <a:buFont typeface="Arial"/>
              <a:buChar char="•"/>
            </a:pPr>
            <a:r>
              <a:rPr lang="es-ES"/>
              <a:t>¿Cuál es el problema?</a:t>
            </a:r>
            <a:endParaRPr/>
          </a:p>
          <a:p>
            <a:pPr indent="-298450" lvl="0" marL="457200" rtl="0" algn="l">
              <a:lnSpc>
                <a:spcPct val="100000"/>
              </a:lnSpc>
              <a:spcBef>
                <a:spcPts val="0"/>
              </a:spcBef>
              <a:spcAft>
                <a:spcPts val="0"/>
              </a:spcAft>
              <a:buSzPts val="1100"/>
              <a:buFont typeface="Arial"/>
              <a:buChar char="•"/>
            </a:pPr>
            <a:r>
              <a:rPr lang="es-ES"/>
              <a:t>¿Quién es el cliente (interno o externo) más afectado por el problema?</a:t>
            </a:r>
            <a:endParaRPr/>
          </a:p>
          <a:p>
            <a:pPr indent="-298450" lvl="0" marL="457200" rtl="0" algn="l">
              <a:lnSpc>
                <a:spcPct val="100000"/>
              </a:lnSpc>
              <a:spcBef>
                <a:spcPts val="0"/>
              </a:spcBef>
              <a:spcAft>
                <a:spcPts val="0"/>
              </a:spcAft>
              <a:buSzPts val="1100"/>
              <a:buFont typeface="Arial"/>
              <a:buChar char="•"/>
            </a:pPr>
            <a:r>
              <a:rPr lang="es-ES"/>
              <a:t>¿Cuáles son los criterios críticos en términos de calidad, entrega y costos?</a:t>
            </a:r>
            <a:endParaRPr/>
          </a:p>
          <a:p>
            <a:pPr indent="-298450" lvl="0" marL="457200" rtl="0" algn="l">
              <a:lnSpc>
                <a:spcPct val="100000"/>
              </a:lnSpc>
              <a:spcBef>
                <a:spcPts val="0"/>
              </a:spcBef>
              <a:spcAft>
                <a:spcPts val="0"/>
              </a:spcAft>
              <a:buSzPts val="1100"/>
              <a:buFont typeface="Arial"/>
              <a:buChar char="•"/>
            </a:pPr>
            <a:r>
              <a:rPr lang="es-ES"/>
              <a:t>¿Cuál es la medición del problema, si es que existe?</a:t>
            </a:r>
            <a:endParaRPr/>
          </a:p>
          <a:p>
            <a:pPr indent="-298450" lvl="0" marL="457200" rtl="0" algn="l">
              <a:lnSpc>
                <a:spcPct val="100000"/>
              </a:lnSpc>
              <a:spcBef>
                <a:spcPts val="0"/>
              </a:spcBef>
              <a:spcAft>
                <a:spcPts val="0"/>
              </a:spcAft>
              <a:buSzPts val="1100"/>
              <a:buFont typeface="Arial"/>
              <a:buChar char="•"/>
            </a:pPr>
            <a:r>
              <a:rPr lang="es-ES"/>
              <a:t>¿Dónde y cuándo fue observado el problema por primera vez?</a:t>
            </a:r>
            <a:endParaRPr/>
          </a:p>
          <a:p>
            <a:pPr indent="-298450" lvl="0" marL="457200" rtl="0" algn="l">
              <a:lnSpc>
                <a:spcPct val="100000"/>
              </a:lnSpc>
              <a:spcBef>
                <a:spcPts val="0"/>
              </a:spcBef>
              <a:spcAft>
                <a:spcPts val="0"/>
              </a:spcAft>
              <a:buSzPts val="1100"/>
              <a:buFont typeface="Arial"/>
              <a:buChar char="•"/>
            </a:pPr>
            <a:r>
              <a:rPr lang="es-ES"/>
              <a:t>¿Cuál es la magnitud del problema dentro del negocio?</a:t>
            </a:r>
            <a:endParaRPr/>
          </a:p>
          <a:p>
            <a:pPr indent="-298450" lvl="0" marL="457200" marR="0" rtl="0" algn="l">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indent="-298450" lvl="0" marL="457200" rtl="0" algn="l">
              <a:lnSpc>
                <a:spcPct val="100000"/>
              </a:lnSpc>
              <a:spcBef>
                <a:spcPts val="0"/>
              </a:spcBef>
              <a:spcAft>
                <a:spcPts val="0"/>
              </a:spcAft>
              <a:buSzPts val="1100"/>
              <a:buFont typeface="Arial"/>
              <a:buChar char="•"/>
            </a:pPr>
            <a:r>
              <a:rPr lang="es-ES"/>
              <a:t>Operaciones manuales</a:t>
            </a:r>
            <a:endParaRPr/>
          </a:p>
          <a:p>
            <a:pPr indent="-298450" lvl="0" marL="457200" rtl="0" algn="l">
              <a:lnSpc>
                <a:spcPct val="100000"/>
              </a:lnSpc>
              <a:spcBef>
                <a:spcPts val="0"/>
              </a:spcBef>
              <a:spcAft>
                <a:spcPts val="0"/>
              </a:spcAft>
              <a:buSzPts val="1100"/>
              <a:buFont typeface="Arial"/>
              <a:buChar char="•"/>
            </a:pPr>
            <a:r>
              <a:rPr lang="es-ES"/>
              <a:t>Cuellos de botella</a:t>
            </a:r>
            <a:endParaRPr/>
          </a:p>
          <a:p>
            <a:pPr indent="-298450" lvl="0" marL="457200" rtl="0" algn="l">
              <a:lnSpc>
                <a:spcPct val="100000"/>
              </a:lnSpc>
              <a:spcBef>
                <a:spcPts val="0"/>
              </a:spcBef>
              <a:spcAft>
                <a:spcPts val="0"/>
              </a:spcAft>
              <a:buSzPts val="1100"/>
              <a:buFont typeface="Arial"/>
              <a:buChar char="•"/>
            </a:pPr>
            <a:r>
              <a:rPr lang="es-ES"/>
              <a:t>Tiempos asociados a cada paso</a:t>
            </a:r>
            <a:endParaRPr/>
          </a:p>
          <a:p>
            <a:pPr indent="-298450" lvl="0" marL="457200" rtl="0" algn="l">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indent="-298450" lvl="0" marL="457200" marR="0" rtl="0" algn="l">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1" lang="es-ES"/>
              <a:t>3. Objetivos SMART</a:t>
            </a:r>
            <a:endParaRPr/>
          </a:p>
          <a:p>
            <a:pPr indent="-298450" lvl="0" marL="457200" marR="0" rtl="0" algn="l">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indent="-298450" lvl="0" marL="457200" rtl="0" algn="l">
              <a:lnSpc>
                <a:spcPct val="100000"/>
              </a:lnSpc>
              <a:spcBef>
                <a:spcPts val="0"/>
              </a:spcBef>
              <a:spcAft>
                <a:spcPts val="0"/>
              </a:spcAft>
              <a:buSzPts val="1100"/>
              <a:buFont typeface="Arial"/>
              <a:buAutoNum type="arabicPeriod"/>
            </a:pPr>
            <a:r>
              <a:rPr b="1" lang="es-ES"/>
              <a:t>Specific (Específico)</a:t>
            </a:r>
            <a:r>
              <a:rPr lang="es-ES"/>
              <a:t>: Definimos claramente qué queremos lograr, quién está involucrado, dónde y por qué es importante. Ejemplo: "Reducir el tiempo de procesamiento de órdenes en el departamento de ventas en un 20%."</a:t>
            </a:r>
            <a:endParaRPr/>
          </a:p>
          <a:p>
            <a:pPr indent="-298450" lvl="0" marL="457200" rtl="0" algn="l">
              <a:lnSpc>
                <a:spcPct val="100000"/>
              </a:lnSpc>
              <a:spcBef>
                <a:spcPts val="0"/>
              </a:spcBef>
              <a:spcAft>
                <a:spcPts val="0"/>
              </a:spcAft>
              <a:buSzPts val="1100"/>
              <a:buFont typeface="Arial"/>
              <a:buAutoNum type="arabicPeriod"/>
            </a:pPr>
            <a:r>
              <a:rPr b="1" lang="es-ES"/>
              <a:t>Measurable (Medible)</a:t>
            </a:r>
            <a:r>
              <a:rPr lang="es-ES"/>
              <a:t>: Establecemos criterios concretos para evaluar el progreso y el éxito. Ejemplo: "Reducir el tiempo de procesamiento de órdenes de 10 días a 8 días."</a:t>
            </a:r>
            <a:endParaRPr/>
          </a:p>
          <a:p>
            <a:pPr indent="-298450" lvl="0" marL="457200" rtl="0" algn="l">
              <a:lnSpc>
                <a:spcPct val="100000"/>
              </a:lnSpc>
              <a:spcBef>
                <a:spcPts val="0"/>
              </a:spcBef>
              <a:spcAft>
                <a:spcPts val="0"/>
              </a:spcAft>
              <a:buSzPts val="1100"/>
              <a:buFont typeface="Arial"/>
              <a:buAutoNum type="arabicPeriod"/>
            </a:pPr>
            <a:r>
              <a:rPr b="1" lang="es-ES"/>
              <a:t>Achievable (Alcanzable)</a:t>
            </a:r>
            <a:r>
              <a:rPr lang="es-ES"/>
              <a:t>: Aseguramos que el objetivo sea realista y posible con los recursos disponibles. Ejemplo: "Implementar un nuevo software de gestión de pedidos para lograr la reducción."</a:t>
            </a:r>
            <a:endParaRPr/>
          </a:p>
          <a:p>
            <a:pPr indent="-298450" lvl="0" marL="457200" rtl="0" algn="l">
              <a:lnSpc>
                <a:spcPct val="100000"/>
              </a:lnSpc>
              <a:spcBef>
                <a:spcPts val="0"/>
              </a:spcBef>
              <a:spcAft>
                <a:spcPts val="0"/>
              </a:spcAft>
              <a:buSzPts val="1100"/>
              <a:buFont typeface="Arial"/>
              <a:buAutoNum type="arabicPeriod"/>
            </a:pPr>
            <a:r>
              <a:rPr b="1" lang="es-ES"/>
              <a:t>Relevant (Relevante)</a:t>
            </a:r>
            <a:r>
              <a:rPr lang="es-ES"/>
              <a:t>: Nos aseguramos de que el objetivo sea significativo y alineado con los objetivos generales del negocio. Ejemplo: "Mejorar la satisfacción del cliente y aumentar las ventas repetitivas."</a:t>
            </a:r>
            <a:endParaRPr/>
          </a:p>
          <a:p>
            <a:pPr indent="-298450" lvl="0" marL="457200" rtl="0" algn="l">
              <a:lnSpc>
                <a:spcPct val="100000"/>
              </a:lnSpc>
              <a:spcBef>
                <a:spcPts val="0"/>
              </a:spcBef>
              <a:spcAft>
                <a:spcPts val="0"/>
              </a:spcAft>
              <a:buSzPts val="1100"/>
              <a:buFont typeface="Arial"/>
              <a:buAutoNum type="arabicPeriod"/>
            </a:pPr>
            <a:r>
              <a:rPr b="1" lang="es-ES"/>
              <a:t>Time-bound (Con límite de tiempo)</a:t>
            </a:r>
            <a:r>
              <a:rPr lang="es-ES"/>
              <a:t>: Definimos un plazo claro para la consecución del objetivo. Ejemplo: "Reducir el tiempo de procesamiento en un período de 6 meses."</a:t>
            </a:r>
            <a:endParaRPr/>
          </a:p>
          <a:p>
            <a:pPr indent="-298450" lvl="0" marL="457200" marR="0" rtl="0" algn="l">
              <a:lnSpc>
                <a:spcPct val="100000"/>
              </a:lnSpc>
              <a:spcBef>
                <a:spcPts val="0"/>
              </a:spcBef>
              <a:spcAft>
                <a:spcPts val="0"/>
              </a:spcAft>
              <a:buClr>
                <a:srgbClr val="000000"/>
              </a:buClr>
              <a:buSzPts val="1100"/>
              <a:buFont typeface="Arial"/>
              <a:buChar char="●"/>
            </a:pPr>
            <a:r>
              <a:rPr b="1" lang="es-ES"/>
              <a:t>Aplicación en el A3</a:t>
            </a:r>
            <a:endParaRPr/>
          </a:p>
          <a:p>
            <a:pPr indent="-298450" lvl="0" marL="457200" rtl="0" algn="l">
              <a:lnSpc>
                <a:spcPct val="100000"/>
              </a:lnSpc>
              <a:spcBef>
                <a:spcPts val="0"/>
              </a:spcBef>
              <a:spcAft>
                <a:spcPts val="0"/>
              </a:spcAft>
              <a:buSzPts val="1100"/>
              <a:buFont typeface="Arial"/>
              <a:buChar char="•"/>
            </a:pPr>
            <a:r>
              <a:rPr b="1" lang="es-ES"/>
              <a:t>Apartado 3</a:t>
            </a:r>
            <a:r>
              <a:rPr lang="es-ES"/>
              <a:t>: Establecemos metas y objetivos específicos y realizables.</a:t>
            </a:r>
            <a:endParaRPr/>
          </a:p>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b="1" lang="es-ES"/>
              <a:t>4. Análisis de Causa Raíz</a:t>
            </a:r>
            <a:endParaRPr/>
          </a:p>
          <a:p>
            <a:pPr indent="-298450" lvl="0" marL="457200" marR="0" rtl="0" algn="l">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indent="-298450" lvl="0" marL="457200" rtl="0" algn="l">
              <a:lnSpc>
                <a:spcPct val="100000"/>
              </a:lnSpc>
              <a:spcBef>
                <a:spcPts val="0"/>
              </a:spcBef>
              <a:spcAft>
                <a:spcPts val="0"/>
              </a:spcAft>
              <a:buSzPts val="1100"/>
              <a:buFont typeface="Arial"/>
              <a:buAutoNum type="arabicPeriod"/>
            </a:pPr>
            <a:r>
              <a:rPr b="1" lang="es-ES"/>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indent="0" lvl="0" marL="0" rtl="0" algn="l">
              <a:lnSpc>
                <a:spcPct val="100000"/>
              </a:lnSpc>
              <a:spcBef>
                <a:spcPts val="0"/>
              </a:spcBef>
              <a:spcAft>
                <a:spcPts val="0"/>
              </a:spcAft>
              <a:buSzPts val="1100"/>
              <a:buNone/>
            </a:pPr>
            <a:r>
              <a:t/>
            </a:r>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3fee5aac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b="1" lang="es-ES"/>
              <a:t>4. Análisis de Causa Raíz</a:t>
            </a:r>
            <a:endParaRPr/>
          </a:p>
          <a:p>
            <a:pPr indent="-298450" lvl="0" marL="457200" marR="0" rtl="0" algn="l">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indent="-298450" lvl="0" marL="457200" rtl="0" algn="l">
              <a:lnSpc>
                <a:spcPct val="100000"/>
              </a:lnSpc>
              <a:spcBef>
                <a:spcPts val="0"/>
              </a:spcBef>
              <a:spcAft>
                <a:spcPts val="0"/>
              </a:spcAft>
              <a:buSzPts val="1100"/>
              <a:buFont typeface="Arial"/>
              <a:buAutoNum type="arabicPeriod"/>
            </a:pPr>
            <a:r>
              <a:rPr b="1" lang="es-ES"/>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indent="0" lvl="0" marL="0" rtl="0" algn="l">
              <a:lnSpc>
                <a:spcPct val="100000"/>
              </a:lnSpc>
              <a:spcBef>
                <a:spcPts val="0"/>
              </a:spcBef>
              <a:spcAft>
                <a:spcPts val="0"/>
              </a:spcAft>
              <a:buSzPts val="1100"/>
              <a:buNone/>
            </a:pPr>
            <a:r>
              <a:t/>
            </a:r>
            <a:endParaRPr/>
          </a:p>
        </p:txBody>
      </p:sp>
      <p:sp>
        <p:nvSpPr>
          <p:cNvPr id="138" name="Google Shape;138;g323fee5aac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s-ES"/>
              <a:t>4. Análisis de Causa Raíz</a:t>
            </a:r>
            <a:endParaRPr/>
          </a:p>
          <a:p>
            <a:pPr indent="-298450" lvl="0" marL="457200" marR="0" rtl="0" algn="l">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indent="-298450" lvl="0" marL="457200" rtl="0" algn="l">
              <a:lnSpc>
                <a:spcPct val="100000"/>
              </a:lnSpc>
              <a:spcBef>
                <a:spcPts val="0"/>
              </a:spcBef>
              <a:spcAft>
                <a:spcPts val="0"/>
              </a:spcAft>
              <a:buSzPts val="1100"/>
              <a:buFont typeface="Arial"/>
              <a:buAutoNum type="arabicPeriod"/>
            </a:pPr>
            <a:r>
              <a:rPr b="1" lang="es-ES"/>
              <a:t>Pareto</a:t>
            </a:r>
            <a:r>
              <a:rPr lang="es-ES"/>
              <a:t>: Cuantificamos las causas raíz, identificando las más frecuentes para aplicar el principio 80/20 (atacar el 20% de las causas que generan el 80% de los problemas).</a:t>
            </a:r>
            <a:endParaRPr/>
          </a:p>
          <a:p>
            <a:pPr indent="-228600" lvl="0" marL="457200" rtl="0" algn="l">
              <a:lnSpc>
                <a:spcPct val="100000"/>
              </a:lnSpc>
              <a:spcBef>
                <a:spcPts val="0"/>
              </a:spcBef>
              <a:spcAft>
                <a:spcPts val="0"/>
              </a:spcAft>
              <a:buSzPts val="1100"/>
              <a:buFont typeface="Arial"/>
              <a:buNone/>
            </a:pPr>
            <a:r>
              <a:t/>
            </a:r>
            <a:endParaRPr/>
          </a:p>
          <a:p>
            <a:pPr indent="0" lvl="0" marL="158750" rtl="0" algn="l">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indent="0" lvl="0" marL="158750" rtl="0" algn="l">
              <a:lnSpc>
                <a:spcPct val="100000"/>
              </a:lnSpc>
              <a:spcBef>
                <a:spcPts val="0"/>
              </a:spcBef>
              <a:spcAft>
                <a:spcPts val="0"/>
              </a:spcAft>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5401"/>
            <a:ext cx="12192000" cy="6858000"/>
          </a:xfrm>
          <a:prstGeom prst="rect">
            <a:avLst/>
          </a:prstGeom>
          <a:solidFill>
            <a:srgbClr val="0060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276225" y="295393"/>
            <a:ext cx="11658600" cy="1877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s-ES" sz="4800" u="none" cap="none" strike="noStrike">
                <a:solidFill>
                  <a:schemeClr val="lt1"/>
                </a:solidFill>
                <a:latin typeface="Calibri"/>
                <a:ea typeface="Calibri"/>
                <a:cs typeface="Calibri"/>
                <a:sym typeface="Calibri"/>
              </a:rPr>
              <a:t>Proyecto Integrador</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1" lang="es-ES" sz="2800" u="none" cap="none" strike="noStrike">
                <a:solidFill>
                  <a:schemeClr val="lt1"/>
                </a:solidFill>
                <a:latin typeface="Calibri"/>
                <a:ea typeface="Calibri"/>
                <a:cs typeface="Calibri"/>
                <a:sym typeface="Calibri"/>
              </a:rPr>
              <a:t>Sistemas de Manufactura</a:t>
            </a:r>
            <a:endParaRPr b="1" i="1"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1" i="1" sz="4000" u="sng" cap="none" strike="noStrike">
              <a:solidFill>
                <a:schemeClr val="lt1"/>
              </a:solidFill>
              <a:latin typeface="Calibri"/>
              <a:ea typeface="Calibri"/>
              <a:cs typeface="Calibri"/>
              <a:sym typeface="Calibri"/>
            </a:endParaRPr>
          </a:p>
        </p:txBody>
      </p:sp>
      <p:sp>
        <p:nvSpPr>
          <p:cNvPr id="86" name="Google Shape;86;p13"/>
          <p:cNvSpPr/>
          <p:nvPr/>
        </p:nvSpPr>
        <p:spPr>
          <a:xfrm>
            <a:off x="4086809" y="2172830"/>
            <a:ext cx="4018915" cy="4685665"/>
          </a:xfrm>
          <a:custGeom>
            <a:rect b="b" l="l" r="r" t="t"/>
            <a:pathLst>
              <a:path extrusionOk="0" h="4685665" w="4018915">
                <a:moveTo>
                  <a:pt x="0" y="4685169"/>
                </a:moveTo>
                <a:lnTo>
                  <a:pt x="0" y="0"/>
                </a:lnTo>
                <a:lnTo>
                  <a:pt x="4018381" y="0"/>
                </a:lnTo>
                <a:lnTo>
                  <a:pt x="4018381" y="4685169"/>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Instituto Tecnológico de Querétaro" id="87" name="Google Shape;87;p13"/>
          <p:cNvPicPr preferRelativeResize="0"/>
          <p:nvPr/>
        </p:nvPicPr>
        <p:blipFill rotWithShape="1">
          <a:blip r:embed="rId3">
            <a:alphaModFix/>
          </a:blip>
          <a:srcRect b="10255" l="0" r="0" t="0"/>
          <a:stretch/>
        </p:blipFill>
        <p:spPr>
          <a:xfrm>
            <a:off x="4018280" y="2574387"/>
            <a:ext cx="4092006" cy="3967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p:nvPr/>
        </p:nvSpPr>
        <p:spPr>
          <a:xfrm>
            <a:off x="552723" y="22860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22"/>
          <p:cNvSpPr txBox="1"/>
          <p:nvPr>
            <p:ph type="title"/>
          </p:nvPr>
        </p:nvSpPr>
        <p:spPr>
          <a:xfrm>
            <a:off x="828476" y="358594"/>
            <a:ext cx="8391724" cy="505908"/>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Propuesta de Mejora</a:t>
            </a:r>
            <a:endParaRPr sz="3200">
              <a:latin typeface="Century Gothic"/>
              <a:ea typeface="Century Gothic"/>
              <a:cs typeface="Century Gothic"/>
              <a:sym typeface="Century Gothic"/>
            </a:endParaRPr>
          </a:p>
        </p:txBody>
      </p:sp>
      <p:pic>
        <p:nvPicPr>
          <p:cNvPr id="159" name="Google Shape;159;p22"/>
          <p:cNvPicPr preferRelativeResize="0"/>
          <p:nvPr/>
        </p:nvPicPr>
        <p:blipFill rotWithShape="1">
          <a:blip r:embed="rId3">
            <a:alphaModFix/>
          </a:blip>
          <a:srcRect b="0" l="0" r="0" t="0"/>
          <a:stretch/>
        </p:blipFill>
        <p:spPr>
          <a:xfrm>
            <a:off x="1248578" y="3958525"/>
            <a:ext cx="2590800" cy="2590800"/>
          </a:xfrm>
          <a:prstGeom prst="rect">
            <a:avLst/>
          </a:prstGeom>
          <a:noFill/>
          <a:ln cap="flat" cmpd="sng" w="9525">
            <a:solidFill>
              <a:schemeClr val="accent1"/>
            </a:solidFill>
            <a:prstDash val="solid"/>
            <a:round/>
            <a:headEnd len="sm" w="sm" type="none"/>
            <a:tailEnd len="sm" w="sm" type="none"/>
          </a:ln>
        </p:spPr>
      </p:pic>
      <p:pic>
        <p:nvPicPr>
          <p:cNvPr id="160" name="Google Shape;160;p22"/>
          <p:cNvPicPr preferRelativeResize="0"/>
          <p:nvPr/>
        </p:nvPicPr>
        <p:blipFill rotWithShape="1">
          <a:blip r:embed="rId4">
            <a:alphaModFix/>
          </a:blip>
          <a:srcRect b="10257" l="950" r="54202" t="25188"/>
          <a:stretch/>
        </p:blipFill>
        <p:spPr>
          <a:xfrm>
            <a:off x="5303525" y="721925"/>
            <a:ext cx="6686827" cy="5414151"/>
          </a:xfrm>
          <a:prstGeom prst="rect">
            <a:avLst/>
          </a:prstGeom>
          <a:noFill/>
          <a:ln>
            <a:noFill/>
          </a:ln>
        </p:spPr>
      </p:pic>
      <p:sp>
        <p:nvSpPr>
          <p:cNvPr id="161" name="Google Shape;161;p22"/>
          <p:cNvSpPr txBox="1"/>
          <p:nvPr/>
        </p:nvSpPr>
        <p:spPr>
          <a:xfrm>
            <a:off x="-147398" y="1411458"/>
            <a:ext cx="5120700" cy="2308800"/>
          </a:xfrm>
          <a:prstGeom prst="rect">
            <a:avLst/>
          </a:prstGeom>
          <a:noFill/>
          <a:ln>
            <a:noFill/>
          </a:ln>
        </p:spPr>
        <p:txBody>
          <a:bodyPr anchorCtr="0" anchor="t" bIns="45700" lIns="91425" spcFirstLastPara="1" rIns="91425" wrap="square" tIns="45700">
            <a:spAutoFit/>
          </a:bodyPr>
          <a:lstStyle/>
          <a:p>
            <a:pPr indent="0" lvl="1" marL="457200" marR="0" rtl="0" algn="ctr">
              <a:lnSpc>
                <a:spcPct val="100000"/>
              </a:lnSpc>
              <a:spcBef>
                <a:spcPts val="0"/>
              </a:spcBef>
              <a:spcAft>
                <a:spcPts val="0"/>
              </a:spcAft>
              <a:buNone/>
            </a:pPr>
            <a:r>
              <a:rPr lang="es-ES" sz="1800">
                <a:solidFill>
                  <a:srgbClr val="595959"/>
                </a:solidFill>
                <a:latin typeface="Calibri"/>
                <a:ea typeface="Calibri"/>
                <a:cs typeface="Calibri"/>
                <a:sym typeface="Calibri"/>
              </a:rPr>
              <a:t>Se puede observar en las propuestas sugeridas</a:t>
            </a:r>
            <a:r>
              <a:rPr b="0" i="0" lang="es-ES" sz="1800" u="none" cap="none" strike="noStrike">
                <a:solidFill>
                  <a:srgbClr val="595959"/>
                </a:solidFill>
                <a:latin typeface="Calibri"/>
                <a:ea typeface="Calibri"/>
                <a:cs typeface="Calibri"/>
                <a:sym typeface="Calibri"/>
              </a:rPr>
              <a:t> que muchas soluciones </a:t>
            </a:r>
            <a:r>
              <a:rPr lang="es-ES" sz="1800">
                <a:solidFill>
                  <a:srgbClr val="595959"/>
                </a:solidFill>
                <a:latin typeface="Calibri"/>
                <a:ea typeface="Calibri"/>
                <a:cs typeface="Calibri"/>
                <a:sym typeface="Calibri"/>
              </a:rPr>
              <a:t>están basadas sobre la </a:t>
            </a:r>
            <a:r>
              <a:rPr b="0" i="0" lang="es-ES" sz="1800" u="none" cap="none" strike="noStrike">
                <a:solidFill>
                  <a:srgbClr val="595959"/>
                </a:solidFill>
                <a:latin typeface="Calibri"/>
                <a:ea typeface="Calibri"/>
                <a:cs typeface="Calibri"/>
                <a:sym typeface="Calibri"/>
              </a:rPr>
              <a:t>conexión con internet</a:t>
            </a:r>
            <a:r>
              <a:rPr lang="es-ES" sz="1800">
                <a:solidFill>
                  <a:srgbClr val="595959"/>
                </a:solidFill>
                <a:latin typeface="Calibri"/>
                <a:ea typeface="Calibri"/>
                <a:cs typeface="Calibri"/>
                <a:sym typeface="Calibri"/>
              </a:rPr>
              <a:t> o el</a:t>
            </a:r>
            <a:r>
              <a:rPr b="0" i="0" lang="es-ES" sz="1800" u="none" cap="none" strike="noStrike">
                <a:solidFill>
                  <a:srgbClr val="595959"/>
                </a:solidFill>
                <a:latin typeface="Calibri"/>
                <a:ea typeface="Calibri"/>
                <a:cs typeface="Calibri"/>
                <a:sym typeface="Calibri"/>
              </a:rPr>
              <a:t> mal diseño de S</a:t>
            </a:r>
            <a:r>
              <a:rPr lang="es-ES" sz="1800">
                <a:solidFill>
                  <a:srgbClr val="595959"/>
                </a:solidFill>
                <a:latin typeface="Calibri"/>
                <a:ea typeface="Calibri"/>
                <a:cs typeface="Calibri"/>
                <a:sym typeface="Calibri"/>
              </a:rPr>
              <a:t>OP</a:t>
            </a:r>
            <a:r>
              <a:rPr b="0" i="0" lang="es-ES" sz="1800" u="none" cap="none" strike="noStrike">
                <a:solidFill>
                  <a:srgbClr val="595959"/>
                </a:solidFill>
                <a:latin typeface="Calibri"/>
                <a:ea typeface="Calibri"/>
                <a:cs typeface="Calibri"/>
                <a:sym typeface="Calibri"/>
              </a:rPr>
              <a:t>s</a:t>
            </a:r>
            <a:r>
              <a:rPr lang="es-ES" sz="1800">
                <a:solidFill>
                  <a:srgbClr val="595959"/>
                </a:solidFill>
                <a:latin typeface="Calibri"/>
                <a:ea typeface="Calibri"/>
                <a:cs typeface="Calibri"/>
                <a:sym typeface="Calibri"/>
              </a:rPr>
              <a:t>, de igual manera, algunos compañeros</a:t>
            </a:r>
            <a:r>
              <a:rPr b="0" i="0" lang="es-ES" sz="1800" u="none" cap="none" strike="noStrike">
                <a:solidFill>
                  <a:srgbClr val="595959"/>
                </a:solidFill>
                <a:latin typeface="Calibri"/>
                <a:ea typeface="Calibri"/>
                <a:cs typeface="Calibri"/>
                <a:sym typeface="Calibri"/>
              </a:rPr>
              <a:t> sugieren</a:t>
            </a:r>
            <a:r>
              <a:rPr lang="es-ES" sz="1800">
                <a:solidFill>
                  <a:srgbClr val="595959"/>
                </a:solidFill>
                <a:latin typeface="Calibri"/>
                <a:ea typeface="Calibri"/>
                <a:cs typeface="Calibri"/>
                <a:sym typeface="Calibri"/>
              </a:rPr>
              <a:t> practicar fuera de horario escolar para agilizar mi destreza en la plataforma y tomar en cuenta comprar un multicontacto y/o una extensión para mi problema de conexión eléctrica</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100748" y="130350"/>
            <a:ext cx="3064200" cy="14910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Plan de Trabajo y Recursos</a:t>
            </a:r>
            <a:endParaRPr sz="3200">
              <a:latin typeface="Century Gothic"/>
              <a:ea typeface="Century Gothic"/>
              <a:cs typeface="Century Gothic"/>
              <a:sym typeface="Century Gothic"/>
            </a:endParaRPr>
          </a:p>
        </p:txBody>
      </p:sp>
      <p:sp>
        <p:nvSpPr>
          <p:cNvPr id="167" name="Google Shape;167;p23"/>
          <p:cNvSpPr txBox="1"/>
          <p:nvPr/>
        </p:nvSpPr>
        <p:spPr>
          <a:xfrm>
            <a:off x="941713" y="1589700"/>
            <a:ext cx="2575800" cy="367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800" u="none" cap="none" strike="noStrike">
              <a:solidFill>
                <a:srgbClr val="595959"/>
              </a:solidFill>
              <a:latin typeface="Calibri"/>
              <a:ea typeface="Calibri"/>
              <a:cs typeface="Calibri"/>
              <a:sym typeface="Calibri"/>
            </a:endParaRPr>
          </a:p>
          <a:p>
            <a:pPr indent="-457200" lvl="1" marL="914400" marR="0" rtl="0" algn="l">
              <a:lnSpc>
                <a:spcPct val="100000"/>
              </a:lnSpc>
              <a:spcBef>
                <a:spcPts val="0"/>
              </a:spcBef>
              <a:spcAft>
                <a:spcPts val="0"/>
              </a:spcAft>
              <a:buClr>
                <a:srgbClr val="595959"/>
              </a:buClr>
              <a:buSzPts val="2400"/>
              <a:buFont typeface="Arial"/>
              <a:buChar char="•"/>
            </a:pPr>
            <a:r>
              <a:rPr lang="es-ES" sz="1800">
                <a:solidFill>
                  <a:srgbClr val="595959"/>
                </a:solidFill>
                <a:latin typeface="Calibri"/>
                <a:ea typeface="Calibri"/>
                <a:cs typeface="Calibri"/>
                <a:sym typeface="Calibri"/>
              </a:rPr>
              <a:t>I</a:t>
            </a:r>
            <a:r>
              <a:rPr b="0" i="0" lang="es-ES" sz="1800" u="none" cap="none" strike="noStrike">
                <a:solidFill>
                  <a:srgbClr val="595959"/>
                </a:solidFill>
                <a:latin typeface="Calibri"/>
                <a:ea typeface="Calibri"/>
                <a:cs typeface="Calibri"/>
                <a:sym typeface="Calibri"/>
              </a:rPr>
              <a:t>mpactos esperados</a:t>
            </a:r>
            <a:r>
              <a:rPr lang="es-ES" sz="1800">
                <a:solidFill>
                  <a:srgbClr val="595959"/>
                </a:solidFill>
                <a:latin typeface="Calibri"/>
                <a:ea typeface="Calibri"/>
                <a:cs typeface="Calibri"/>
                <a:sym typeface="Calibri"/>
              </a:rPr>
              <a:t>: </a:t>
            </a:r>
            <a:br>
              <a:rPr lang="es-ES" sz="1800">
                <a:solidFill>
                  <a:srgbClr val="595959"/>
                </a:solidFill>
                <a:latin typeface="Calibri"/>
                <a:ea typeface="Calibri"/>
                <a:cs typeface="Calibri"/>
                <a:sym typeface="Calibri"/>
              </a:rPr>
            </a:br>
            <a:r>
              <a:rPr lang="es-ES" sz="1800">
                <a:solidFill>
                  <a:srgbClr val="595959"/>
                </a:solidFill>
                <a:latin typeface="Calibri"/>
                <a:ea typeface="Calibri"/>
                <a:cs typeface="Calibri"/>
                <a:sym typeface="Calibri"/>
              </a:rPr>
              <a:t>-Duros: Buena organización para completar mis tareas</a:t>
            </a:r>
            <a:br>
              <a:rPr lang="es-ES" sz="1800">
                <a:solidFill>
                  <a:srgbClr val="595959"/>
                </a:solidFill>
                <a:latin typeface="Calibri"/>
                <a:ea typeface="Calibri"/>
                <a:cs typeface="Calibri"/>
                <a:sym typeface="Calibri"/>
              </a:rPr>
            </a:br>
            <a:r>
              <a:rPr lang="es-ES" sz="1800">
                <a:solidFill>
                  <a:srgbClr val="595959"/>
                </a:solidFill>
                <a:latin typeface="Calibri"/>
                <a:ea typeface="Calibri"/>
                <a:cs typeface="Calibri"/>
                <a:sym typeface="Calibri"/>
              </a:rPr>
              <a:t>-Suaves: Ahorro en tiempo de realización de actividades en la plataforma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168" name="Google Shape;168;p23"/>
          <p:cNvPicPr preferRelativeResize="0"/>
          <p:nvPr/>
        </p:nvPicPr>
        <p:blipFill rotWithShape="1">
          <a:blip r:embed="rId3">
            <a:alphaModFix/>
          </a:blip>
          <a:srcRect b="11110" l="1331" r="56547" t="25036"/>
          <a:stretch/>
        </p:blipFill>
        <p:spPr>
          <a:xfrm>
            <a:off x="4164985" y="6563"/>
            <a:ext cx="8027016" cy="6844875"/>
          </a:xfrm>
          <a:prstGeom prst="rect">
            <a:avLst/>
          </a:prstGeom>
          <a:noFill/>
          <a:ln>
            <a:noFill/>
          </a:ln>
        </p:spPr>
      </p:pic>
      <p:pic>
        <p:nvPicPr>
          <p:cNvPr id="169" name="Google Shape;169;p23"/>
          <p:cNvPicPr preferRelativeResize="0"/>
          <p:nvPr/>
        </p:nvPicPr>
        <p:blipFill rotWithShape="1">
          <a:blip r:embed="rId4">
            <a:alphaModFix/>
          </a:blip>
          <a:srcRect b="38661" l="0" r="14842" t="40903"/>
          <a:stretch/>
        </p:blipFill>
        <p:spPr>
          <a:xfrm rot="-5400000">
            <a:off x="-2942676" y="3032950"/>
            <a:ext cx="6844877" cy="923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324573" y="-23625"/>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24"/>
          <p:cNvSpPr txBox="1"/>
          <p:nvPr>
            <p:ph type="title"/>
          </p:nvPr>
        </p:nvSpPr>
        <p:spPr>
          <a:xfrm>
            <a:off x="774801" y="117019"/>
            <a:ext cx="8391600" cy="5061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Plan de Control y Seguimiento</a:t>
            </a:r>
            <a:endParaRPr sz="3200">
              <a:latin typeface="Century Gothic"/>
              <a:ea typeface="Century Gothic"/>
              <a:cs typeface="Century Gothic"/>
              <a:sym typeface="Century Gothic"/>
            </a:endParaRPr>
          </a:p>
        </p:txBody>
      </p:sp>
      <p:sp>
        <p:nvSpPr>
          <p:cNvPr id="176" name="Google Shape;176;p24"/>
          <p:cNvSpPr txBox="1"/>
          <p:nvPr/>
        </p:nvSpPr>
        <p:spPr>
          <a:xfrm>
            <a:off x="697766" y="623121"/>
            <a:ext cx="11079600" cy="1200600"/>
          </a:xfrm>
          <a:prstGeom prst="rect">
            <a:avLst/>
          </a:prstGeom>
          <a:noFill/>
          <a:ln>
            <a:noFill/>
          </a:ln>
        </p:spPr>
        <p:txBody>
          <a:bodyPr anchorCtr="0" anchor="t" bIns="45700" lIns="91425" spcFirstLastPara="1" rIns="91425" wrap="square" tIns="45700">
            <a:spAutoFit/>
          </a:bodyPr>
          <a:lstStyle/>
          <a:p>
            <a:pPr indent="-457200" lvl="1" marL="914400" marR="0" rtl="0" algn="l">
              <a:lnSpc>
                <a:spcPct val="100000"/>
              </a:lnSpc>
              <a:spcBef>
                <a:spcPts val="0"/>
              </a:spcBef>
              <a:spcAft>
                <a:spcPts val="0"/>
              </a:spcAft>
              <a:buClr>
                <a:srgbClr val="595959"/>
              </a:buClr>
              <a:buSzPts val="2400"/>
              <a:buFont typeface="Arial"/>
              <a:buChar char="•"/>
            </a:pPr>
            <a:r>
              <a:rPr lang="es-ES" sz="1600">
                <a:solidFill>
                  <a:srgbClr val="595959"/>
                </a:solidFill>
                <a:latin typeface="Calibri"/>
                <a:ea typeface="Calibri"/>
                <a:cs typeface="Calibri"/>
                <a:sym typeface="Calibri"/>
              </a:rPr>
              <a:t>R</a:t>
            </a:r>
            <a:r>
              <a:rPr b="0" i="0" lang="es-ES" sz="1600" u="none" cap="none" strike="noStrike">
                <a:solidFill>
                  <a:srgbClr val="595959"/>
                </a:solidFill>
                <a:latin typeface="Calibri"/>
                <a:ea typeface="Calibri"/>
                <a:cs typeface="Calibri"/>
                <a:sym typeface="Calibri"/>
              </a:rPr>
              <a:t>esultados alcanzados</a:t>
            </a:r>
            <a:r>
              <a:rPr lang="es-ES" sz="1600">
                <a:solidFill>
                  <a:srgbClr val="595959"/>
                </a:solidFill>
                <a:latin typeface="Calibri"/>
                <a:ea typeface="Calibri"/>
                <a:cs typeface="Calibri"/>
                <a:sym typeface="Calibri"/>
              </a:rPr>
              <a:t>: </a:t>
            </a:r>
            <a:r>
              <a:rPr lang="es-ES" sz="1600">
                <a:solidFill>
                  <a:srgbClr val="595959"/>
                </a:solidFill>
                <a:latin typeface="Calibri"/>
                <a:ea typeface="Calibri"/>
                <a:cs typeface="Calibri"/>
                <a:sym typeface="Calibri"/>
              </a:rPr>
              <a:t>Apoyándome</a:t>
            </a:r>
            <a:r>
              <a:rPr lang="es-ES" sz="1600">
                <a:solidFill>
                  <a:srgbClr val="595959"/>
                </a:solidFill>
                <a:latin typeface="Calibri"/>
                <a:ea typeface="Calibri"/>
                <a:cs typeface="Calibri"/>
                <a:sym typeface="Calibri"/>
              </a:rPr>
              <a:t> de este plan de control podré dar seguimiento diario a </a:t>
            </a:r>
            <a:r>
              <a:rPr lang="es-ES" sz="1600">
                <a:solidFill>
                  <a:srgbClr val="595959"/>
                </a:solidFill>
                <a:latin typeface="Calibri"/>
                <a:ea typeface="Calibri"/>
                <a:cs typeface="Calibri"/>
                <a:sym typeface="Calibri"/>
              </a:rPr>
              <a:t>los procedimientos organizativos que ya están más claramente establecidos</a:t>
            </a:r>
            <a:r>
              <a:rPr lang="es-ES" sz="1600">
                <a:solidFill>
                  <a:srgbClr val="595959"/>
                </a:solidFill>
                <a:latin typeface="Calibri"/>
                <a:ea typeface="Calibri"/>
                <a:cs typeface="Calibri"/>
                <a:sym typeface="Calibri"/>
              </a:rPr>
              <a:t>, además de poseer mayor habilidad en la creación de SOP’s y Checklists, lo que se traduce a evitar errores innecesarios y por ende lograr entregar los trabajos en tiempo y forma, sin encontrar problemas ni al comienzo ni durante los procedimientos.</a:t>
            </a:r>
            <a:endParaRPr sz="1600">
              <a:solidFill>
                <a:srgbClr val="595959"/>
              </a:solidFill>
              <a:latin typeface="Calibri"/>
              <a:ea typeface="Calibri"/>
              <a:cs typeface="Calibri"/>
              <a:sym typeface="Calibri"/>
            </a:endParaRPr>
          </a:p>
        </p:txBody>
      </p:sp>
      <p:pic>
        <p:nvPicPr>
          <p:cNvPr id="177" name="Google Shape;177;p24"/>
          <p:cNvPicPr preferRelativeResize="0"/>
          <p:nvPr/>
        </p:nvPicPr>
        <p:blipFill rotWithShape="1">
          <a:blip r:embed="rId3">
            <a:alphaModFix/>
          </a:blip>
          <a:srcRect b="12570" l="1089" r="3363" t="25750"/>
          <a:stretch/>
        </p:blipFill>
        <p:spPr>
          <a:xfrm>
            <a:off x="0" y="2114750"/>
            <a:ext cx="12076574" cy="43852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p:nvPr/>
        </p:nvSpPr>
        <p:spPr>
          <a:xfrm>
            <a:off x="552723" y="22860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25"/>
          <p:cNvSpPr txBox="1"/>
          <p:nvPr>
            <p:ph type="title"/>
          </p:nvPr>
        </p:nvSpPr>
        <p:spPr>
          <a:xfrm>
            <a:off x="828476" y="358594"/>
            <a:ext cx="8391724" cy="505908"/>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Ahorros Generados</a:t>
            </a:r>
            <a:endParaRPr sz="3200">
              <a:latin typeface="Century Gothic"/>
              <a:ea typeface="Century Gothic"/>
              <a:cs typeface="Century Gothic"/>
              <a:sym typeface="Century Gothic"/>
            </a:endParaRPr>
          </a:p>
        </p:txBody>
      </p:sp>
      <p:sp>
        <p:nvSpPr>
          <p:cNvPr id="184" name="Google Shape;184;p25"/>
          <p:cNvSpPr txBox="1"/>
          <p:nvPr/>
        </p:nvSpPr>
        <p:spPr>
          <a:xfrm>
            <a:off x="327300" y="1247235"/>
            <a:ext cx="11140500" cy="4371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2400">
                <a:solidFill>
                  <a:srgbClr val="595959"/>
                </a:solidFill>
                <a:latin typeface="Calibri"/>
                <a:ea typeface="Calibri"/>
                <a:cs typeface="Calibri"/>
                <a:sym typeface="Calibri"/>
              </a:rPr>
              <a:t>El aumento de motivación al final del periodo pudo permitirme mejorar mis habilidades en GitHub y VSC, así como un profundo conocimiento sobre mis tiempos personales y </a:t>
            </a:r>
            <a:r>
              <a:rPr lang="es-ES" sz="2400">
                <a:solidFill>
                  <a:srgbClr val="595959"/>
                </a:solidFill>
                <a:latin typeface="Calibri"/>
                <a:ea typeface="Calibri"/>
                <a:cs typeface="Calibri"/>
                <a:sym typeface="Calibri"/>
              </a:rPr>
              <a:t>cómo</a:t>
            </a:r>
            <a:r>
              <a:rPr lang="es-ES" sz="2400">
                <a:solidFill>
                  <a:srgbClr val="595959"/>
                </a:solidFill>
                <a:latin typeface="Calibri"/>
                <a:ea typeface="Calibri"/>
                <a:cs typeface="Calibri"/>
                <a:sym typeface="Calibri"/>
              </a:rPr>
              <a:t> organizarlos. Pude observar una mejora en mi capacidad para usar la computadora, crear branches correctamente y clonar repositorios de manera eficiente. Además, al final del semestre mostré mayor iniciativa para consultar al profesor sobre dudas que antes no había preguntado, ahorrando así tiempo que de otra manera estaría usando en resolver la situación por mi propia cuenta</a:t>
            </a:r>
            <a:endParaRPr sz="2400">
              <a:solidFill>
                <a:srgbClr val="595959"/>
              </a:solidFill>
              <a:latin typeface="Calibri"/>
              <a:ea typeface="Calibri"/>
              <a:cs typeface="Calibri"/>
              <a:sym typeface="Calibri"/>
            </a:endParaRPr>
          </a:p>
          <a:p>
            <a:pPr indent="-381000" lvl="1" marL="914400" rtl="0" algn="l">
              <a:spcBef>
                <a:spcPts val="0"/>
              </a:spcBef>
              <a:spcAft>
                <a:spcPts val="0"/>
              </a:spcAft>
              <a:buClr>
                <a:srgbClr val="595959"/>
              </a:buClr>
              <a:buSzPts val="2400"/>
              <a:buChar char="•"/>
            </a:pPr>
            <a:r>
              <a:rPr lang="es-ES" sz="2400">
                <a:solidFill>
                  <a:srgbClr val="595959"/>
                </a:solidFill>
                <a:latin typeface="Calibri"/>
                <a:ea typeface="Calibri"/>
                <a:cs typeface="Calibri"/>
                <a:sym typeface="Calibri"/>
              </a:rPr>
              <a:t>AHORROS:</a:t>
            </a:r>
            <a:endParaRPr sz="2400">
              <a:solidFill>
                <a:srgbClr val="595959"/>
              </a:solidFill>
              <a:latin typeface="Calibri"/>
              <a:ea typeface="Calibri"/>
              <a:cs typeface="Calibri"/>
              <a:sym typeface="Calibri"/>
            </a:endParaRPr>
          </a:p>
          <a:p>
            <a:pPr indent="-285750" lvl="0" marL="285750" rtl="0" algn="l">
              <a:spcBef>
                <a:spcPts val="0"/>
              </a:spcBef>
              <a:spcAft>
                <a:spcPts val="0"/>
              </a:spcAft>
              <a:buClr>
                <a:schemeClr val="dk1"/>
              </a:buClr>
              <a:buSzPts val="1800"/>
              <a:buChar char="•"/>
            </a:pPr>
            <a:r>
              <a:rPr b="1" lang="es-ES" sz="1800">
                <a:solidFill>
                  <a:schemeClr val="dk1"/>
                </a:solidFill>
              </a:rPr>
              <a:t>1,100$ de transporte + 3,600$ comida + 1,000$ productos varios = 5700$= 282.42 USD </a:t>
            </a:r>
            <a:br>
              <a:rPr b="1" lang="es-ES" sz="1800">
                <a:solidFill>
                  <a:schemeClr val="dk1"/>
                </a:solidFill>
              </a:rPr>
            </a:br>
            <a:endParaRPr b="1" sz="1800">
              <a:solidFill>
                <a:schemeClr val="dk1"/>
              </a:solidFill>
            </a:endParaRPr>
          </a:p>
          <a:p>
            <a:pPr indent="0" lvl="0" marL="457200" rtl="0" algn="l">
              <a:spcBef>
                <a:spcPts val="0"/>
              </a:spcBef>
              <a:spcAft>
                <a:spcPts val="0"/>
              </a:spcAft>
              <a:buNone/>
            </a:pPr>
            <a:r>
              <a:rPr b="1" lang="es-ES" sz="1800">
                <a:solidFill>
                  <a:schemeClr val="dk1"/>
                </a:solidFill>
              </a:rPr>
              <a:t>Como los $282.42 USD son semestrales, lo multiplicamos por dos para aproximar el ahorro anual=  $564.91 USD anuales</a:t>
            </a:r>
            <a:endParaRPr sz="2400">
              <a:solidFill>
                <a:srgbClr val="59595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0" y="0"/>
            <a:ext cx="3592286" cy="6858000"/>
          </a:xfrm>
          <a:prstGeom prst="rect">
            <a:avLst/>
          </a:prstGeom>
          <a:solidFill>
            <a:srgbClr val="0060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26"/>
          <p:cNvSpPr/>
          <p:nvPr/>
        </p:nvSpPr>
        <p:spPr>
          <a:xfrm>
            <a:off x="578392" y="2057652"/>
            <a:ext cx="1044575" cy="1044575"/>
          </a:xfrm>
          <a:custGeom>
            <a:rect b="b" l="l" r="r" t="t"/>
            <a:pathLst>
              <a:path extrusionOk="0" h="1044575" w="1044575">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6"/>
          <p:cNvSpPr txBox="1"/>
          <p:nvPr>
            <p:ph type="title"/>
          </p:nvPr>
        </p:nvSpPr>
        <p:spPr>
          <a:xfrm>
            <a:off x="941734" y="2275114"/>
            <a:ext cx="3325466" cy="997068"/>
          </a:xfrm>
          <a:prstGeom prst="rect">
            <a:avLst/>
          </a:prstGeom>
          <a:noFill/>
          <a:ln>
            <a:noFill/>
          </a:ln>
        </p:spPr>
        <p:txBody>
          <a:bodyPr anchorCtr="0" anchor="ctr" bIns="0" lIns="0" spcFirstLastPara="1" rIns="0" wrap="square" tIns="12050">
            <a:spAutoFit/>
          </a:bodyPr>
          <a:lstStyle/>
          <a:p>
            <a:pPr indent="0" lvl="0" marL="12700" marR="5080" rtl="0" algn="l">
              <a:lnSpc>
                <a:spcPct val="100000"/>
              </a:lnSpc>
              <a:spcBef>
                <a:spcPts val="0"/>
              </a:spcBef>
              <a:spcAft>
                <a:spcPts val="0"/>
              </a:spcAft>
              <a:buClr>
                <a:srgbClr val="FFFFFF"/>
              </a:buClr>
              <a:buSzPts val="3200"/>
              <a:buFont typeface="Century Gothic"/>
              <a:buNone/>
            </a:pPr>
            <a:r>
              <a:rPr b="1" lang="es-ES" sz="3200">
                <a:solidFill>
                  <a:srgbClr val="FFFFFF"/>
                </a:solidFill>
                <a:latin typeface="Century Gothic"/>
                <a:ea typeface="Century Gothic"/>
                <a:cs typeface="Century Gothic"/>
                <a:sym typeface="Century Gothic"/>
              </a:rPr>
              <a:t>Lecciones</a:t>
            </a:r>
            <a:br>
              <a:rPr b="1" lang="es-ES" sz="3200">
                <a:solidFill>
                  <a:srgbClr val="FFFFFF"/>
                </a:solidFill>
                <a:latin typeface="Century Gothic"/>
                <a:ea typeface="Century Gothic"/>
                <a:cs typeface="Century Gothic"/>
                <a:sym typeface="Century Gothic"/>
              </a:rPr>
            </a:br>
            <a:r>
              <a:rPr b="1" lang="es-ES" sz="3200">
                <a:solidFill>
                  <a:srgbClr val="FFFFFF"/>
                </a:solidFill>
                <a:latin typeface="Century Gothic"/>
                <a:ea typeface="Century Gothic"/>
                <a:cs typeface="Century Gothic"/>
                <a:sym typeface="Century Gothic"/>
              </a:rPr>
              <a:t>Aprendidas</a:t>
            </a:r>
            <a:endParaRPr sz="3200">
              <a:latin typeface="Century Gothic"/>
              <a:ea typeface="Century Gothic"/>
              <a:cs typeface="Century Gothic"/>
              <a:sym typeface="Century Gothic"/>
            </a:endParaRPr>
          </a:p>
        </p:txBody>
      </p:sp>
      <p:sp>
        <p:nvSpPr>
          <p:cNvPr id="192" name="Google Shape;192;p26"/>
          <p:cNvSpPr txBox="1"/>
          <p:nvPr/>
        </p:nvSpPr>
        <p:spPr>
          <a:xfrm>
            <a:off x="4449380" y="335097"/>
            <a:ext cx="5943300" cy="61878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rPr lang="es-ES" sz="1800">
                <a:solidFill>
                  <a:srgbClr val="595959"/>
                </a:solidFill>
                <a:latin typeface="Calibri"/>
                <a:ea typeface="Calibri"/>
                <a:cs typeface="Calibri"/>
                <a:sym typeface="Calibri"/>
              </a:rPr>
              <a:t>El desarrollo de este proyecto fue muy enriquecedor para mi carrera, ya que me permitió ver de manera aplicada las diferentes herramientas estadísticas y métodos de trabajo </a:t>
            </a:r>
            <a:r>
              <a:rPr lang="es-ES" sz="1800">
                <a:solidFill>
                  <a:srgbClr val="595959"/>
                </a:solidFill>
                <a:latin typeface="Calibri"/>
                <a:ea typeface="Calibri"/>
                <a:cs typeface="Calibri"/>
                <a:sym typeface="Calibri"/>
              </a:rPr>
              <a:t>estándar</a:t>
            </a:r>
            <a:r>
              <a:rPr lang="es-ES" sz="1800">
                <a:solidFill>
                  <a:srgbClr val="595959"/>
                </a:solidFill>
                <a:latin typeface="Calibri"/>
                <a:ea typeface="Calibri"/>
                <a:cs typeface="Calibri"/>
                <a:sym typeface="Calibri"/>
              </a:rPr>
              <a:t> que hay, además de que pude aplicarlo en un proyecto integrador que me permitiera revisar con detenimiento cada aspecto, por lo que agradezco profundamente la enseñanza impartida.</a:t>
            </a:r>
            <a:endParaRPr sz="1800">
              <a:solidFill>
                <a:srgbClr val="595959"/>
              </a:solidFill>
              <a:latin typeface="Calibri"/>
              <a:ea typeface="Calibri"/>
              <a:cs typeface="Calibri"/>
              <a:sym typeface="Calibri"/>
            </a:endParaRPr>
          </a:p>
          <a:p>
            <a:pPr indent="0" lvl="0" marL="457200" rtl="0" algn="l">
              <a:spcBef>
                <a:spcPts val="0"/>
              </a:spcBef>
              <a:spcAft>
                <a:spcPts val="0"/>
              </a:spcAft>
              <a:buNone/>
            </a:pPr>
            <a:r>
              <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-O</a:t>
            </a:r>
            <a:r>
              <a:rPr lang="es-ES" sz="1800">
                <a:solidFill>
                  <a:srgbClr val="595959"/>
                </a:solidFill>
                <a:latin typeface="Calibri"/>
                <a:ea typeface="Calibri"/>
                <a:cs typeface="Calibri"/>
                <a:sym typeface="Calibri"/>
              </a:rPr>
              <a:t>rganizar mi tiempo de manera eficaz</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-Realizar el esfuerzo necesario para lograr las entregas</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-Buenas prácticas de organización utilizando software</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-Utilización de herramientas de código para trabajar en grupos grandes</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a:t>
            </a:r>
            <a:r>
              <a:rPr lang="es-ES" sz="1800">
                <a:solidFill>
                  <a:srgbClr val="595959"/>
                </a:solidFill>
                <a:latin typeface="Calibri"/>
                <a:ea typeface="Calibri"/>
                <a:cs typeface="Calibri"/>
                <a:sym typeface="Calibri"/>
              </a:rPr>
              <a:t>Comandos</a:t>
            </a:r>
            <a:r>
              <a:rPr lang="es-ES" sz="1800">
                <a:solidFill>
                  <a:srgbClr val="595959"/>
                </a:solidFill>
                <a:latin typeface="Calibri"/>
                <a:ea typeface="Calibri"/>
                <a:cs typeface="Calibri"/>
                <a:sym typeface="Calibri"/>
              </a:rPr>
              <a:t> básicos de Visual Studio Code</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-Desarrollo de confianza para preguntar mis dudas independientemente de la situación</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-Técnicas de identificación de problemas clave y causas raíz</a:t>
            </a:r>
            <a:endParaRPr sz="1800">
              <a:solidFill>
                <a:srgbClr val="595959"/>
              </a:solidFill>
              <a:latin typeface="Calibri"/>
              <a:ea typeface="Calibri"/>
              <a:cs typeface="Calibri"/>
              <a:sym typeface="Calibri"/>
            </a:endParaRPr>
          </a:p>
          <a:p>
            <a:pPr indent="-342900" lvl="1" marL="914400" rtl="0" algn="l">
              <a:spcBef>
                <a:spcPts val="0"/>
              </a:spcBef>
              <a:spcAft>
                <a:spcPts val="0"/>
              </a:spcAft>
              <a:buClr>
                <a:srgbClr val="595959"/>
              </a:buClr>
              <a:buSzPts val="1800"/>
              <a:buChar char="•"/>
            </a:pPr>
            <a:r>
              <a:rPr lang="es-ES" sz="1800">
                <a:solidFill>
                  <a:srgbClr val="595959"/>
                </a:solidFill>
                <a:latin typeface="Calibri"/>
                <a:ea typeface="Calibri"/>
                <a:cs typeface="Calibri"/>
                <a:sym typeface="Calibri"/>
              </a:rPr>
              <a:t>-Planificación para llevar un seguimiento claro y control de procesos</a:t>
            </a:r>
            <a:endParaRPr sz="1800">
              <a:solidFill>
                <a:srgbClr val="59595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p:nvPr/>
        </p:nvSpPr>
        <p:spPr>
          <a:xfrm>
            <a:off x="0" y="0"/>
            <a:ext cx="12192000" cy="6858000"/>
          </a:xfrm>
          <a:prstGeom prst="rect">
            <a:avLst/>
          </a:prstGeom>
          <a:solidFill>
            <a:srgbClr val="0060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27"/>
          <p:cNvSpPr txBox="1"/>
          <p:nvPr>
            <p:ph type="title"/>
          </p:nvPr>
        </p:nvSpPr>
        <p:spPr>
          <a:xfrm>
            <a:off x="1098927" y="1283230"/>
            <a:ext cx="9994200" cy="615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11111"/>
              <a:buFont typeface="Calibri"/>
              <a:buNone/>
            </a:pPr>
            <a:r>
              <a:rPr b="1" i="1" lang="es-ES" sz="3600">
                <a:solidFill>
                  <a:schemeClr val="lt1"/>
                </a:solidFill>
              </a:rPr>
              <a:t>Foto de Equipo Implementador</a:t>
            </a:r>
            <a:br>
              <a:rPr b="1" i="1" lang="es-ES" sz="3600">
                <a:solidFill>
                  <a:schemeClr val="lt1"/>
                </a:solidFill>
              </a:rPr>
            </a:br>
            <a:r>
              <a:rPr b="1" i="1" lang="es-ES" sz="3600">
                <a:solidFill>
                  <a:schemeClr val="lt1"/>
                </a:solidFill>
              </a:rPr>
              <a:t>Edmundo López</a:t>
            </a:r>
            <a:br>
              <a:rPr i="1" lang="es-ES" sz="3600">
                <a:solidFill>
                  <a:schemeClr val="lt1"/>
                </a:solidFill>
              </a:rPr>
            </a:br>
            <a:endParaRPr/>
          </a:p>
        </p:txBody>
      </p:sp>
      <p:sp>
        <p:nvSpPr>
          <p:cNvPr descr="Ver las imágenes de origen" id="199" name="Google Shape;199;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0" name="Google Shape;200;p27"/>
          <p:cNvPicPr preferRelativeResize="0"/>
          <p:nvPr/>
        </p:nvPicPr>
        <p:blipFill rotWithShape="1">
          <a:blip r:embed="rId3">
            <a:alphaModFix/>
          </a:blip>
          <a:srcRect b="0" l="0" r="35144" t="25423"/>
          <a:stretch/>
        </p:blipFill>
        <p:spPr>
          <a:xfrm>
            <a:off x="5037575" y="2246625"/>
            <a:ext cx="2116851" cy="4329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0" y="0"/>
            <a:ext cx="3592286" cy="6858000"/>
          </a:xfrm>
          <a:prstGeom prst="rect">
            <a:avLst/>
          </a:prstGeom>
          <a:solidFill>
            <a:srgbClr val="0060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p:nvPr/>
        </p:nvSpPr>
        <p:spPr>
          <a:xfrm>
            <a:off x="162342" y="702152"/>
            <a:ext cx="1044575" cy="1044575"/>
          </a:xfrm>
          <a:custGeom>
            <a:rect b="b" l="l" r="r" t="t"/>
            <a:pathLst>
              <a:path extrusionOk="0" h="1044575" w="1044575">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4"/>
          <p:cNvSpPr txBox="1"/>
          <p:nvPr>
            <p:ph type="title"/>
          </p:nvPr>
        </p:nvSpPr>
        <p:spPr>
          <a:xfrm>
            <a:off x="69409" y="2288539"/>
            <a:ext cx="3325500" cy="3460200"/>
          </a:xfrm>
          <a:prstGeom prst="rect">
            <a:avLst/>
          </a:prstGeom>
          <a:noFill/>
          <a:ln>
            <a:noFill/>
          </a:ln>
        </p:spPr>
        <p:txBody>
          <a:bodyPr anchorCtr="0" anchor="ctr" bIns="0" lIns="0" spcFirstLastPara="1" rIns="0" wrap="square" tIns="12050">
            <a:spAutoFit/>
          </a:bodyPr>
          <a:lstStyle/>
          <a:p>
            <a:pPr indent="0" lvl="0" marL="12700" marR="5080" rtl="0" algn="l">
              <a:lnSpc>
                <a:spcPct val="100000"/>
              </a:lnSpc>
              <a:spcBef>
                <a:spcPts val="0"/>
              </a:spcBef>
              <a:spcAft>
                <a:spcPts val="0"/>
              </a:spcAft>
              <a:buClr>
                <a:srgbClr val="FFFFFF"/>
              </a:buClr>
              <a:buSzPts val="3200"/>
              <a:buFont typeface="Century Gothic"/>
              <a:buNone/>
            </a:pPr>
            <a:r>
              <a:rPr b="1" lang="es-ES" sz="3200">
                <a:solidFill>
                  <a:srgbClr val="FFFFFF"/>
                </a:solidFill>
                <a:latin typeface="Century Gothic"/>
                <a:ea typeface="Century Gothic"/>
                <a:cs typeface="Century Gothic"/>
                <a:sym typeface="Century Gothic"/>
              </a:rPr>
              <a:t>Implementación de buenas </a:t>
            </a:r>
            <a:r>
              <a:rPr b="1" lang="es-ES" sz="3200">
                <a:solidFill>
                  <a:srgbClr val="FFFFFF"/>
                </a:solidFill>
                <a:latin typeface="Century Gothic"/>
                <a:ea typeface="Century Gothic"/>
                <a:cs typeface="Century Gothic"/>
                <a:sym typeface="Century Gothic"/>
              </a:rPr>
              <a:t>prácticas</a:t>
            </a:r>
            <a:r>
              <a:rPr b="1" lang="es-ES" sz="3200">
                <a:solidFill>
                  <a:srgbClr val="FFFFFF"/>
                </a:solidFill>
                <a:latin typeface="Century Gothic"/>
                <a:ea typeface="Century Gothic"/>
                <a:cs typeface="Century Gothic"/>
                <a:sym typeface="Century Gothic"/>
              </a:rPr>
              <a:t> en github para mejora en entregas fuera de tiempo</a:t>
            </a:r>
            <a:endParaRPr sz="3200">
              <a:latin typeface="Century Gothic"/>
              <a:ea typeface="Century Gothic"/>
              <a:cs typeface="Century Gothic"/>
              <a:sym typeface="Century Gothic"/>
            </a:endParaRPr>
          </a:p>
        </p:txBody>
      </p:sp>
      <p:sp>
        <p:nvSpPr>
          <p:cNvPr id="95" name="Google Shape;95;p14"/>
          <p:cNvSpPr txBox="1"/>
          <p:nvPr/>
        </p:nvSpPr>
        <p:spPr>
          <a:xfrm>
            <a:off x="4600133" y="379827"/>
            <a:ext cx="6231900" cy="646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Nombre: López Burgos Daniel Edmu</a:t>
            </a:r>
            <a:r>
              <a:rPr b="1" lang="es-ES" sz="1800">
                <a:solidFill>
                  <a:schemeClr val="dk1"/>
                </a:solidFill>
              </a:rPr>
              <a:t>ndo</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Correo electrónico: </a:t>
            </a:r>
            <a:r>
              <a:rPr b="1" lang="es-ES" sz="1800">
                <a:solidFill>
                  <a:srgbClr val="1F1F1F"/>
                </a:solidFill>
                <a:highlight>
                  <a:srgbClr val="E9EEF6"/>
                </a:highlight>
              </a:rPr>
              <a:t>l20140268@queretaro.tecnm.mx</a:t>
            </a:r>
            <a:endParaRPr b="1" sz="1800"/>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Institución: Tecnol</a:t>
            </a:r>
            <a:r>
              <a:rPr b="1" lang="es-ES" sz="1800">
                <a:solidFill>
                  <a:schemeClr val="dk1"/>
                </a:solidFill>
              </a:rPr>
              <a:t>ógico Nacional de México</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Profesor: Luis A</a:t>
            </a:r>
            <a:r>
              <a:rPr b="1" lang="es-ES" sz="1800">
                <a:solidFill>
                  <a:schemeClr val="dk1"/>
                </a:solidFill>
              </a:rPr>
              <a:t>lberto A</a:t>
            </a:r>
            <a:r>
              <a:rPr b="1" lang="es-ES" sz="1800">
                <a:solidFill>
                  <a:schemeClr val="dk1"/>
                </a:solidFill>
              </a:rPr>
              <a:t>ngeles </a:t>
            </a:r>
            <a:r>
              <a:rPr b="1" lang="es-ES" sz="1800">
                <a:solidFill>
                  <a:schemeClr val="dk1"/>
                </a:solidFill>
              </a:rPr>
              <a:t>Hurtado </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Tipo de proyecto aplicado (real) o teórico: Real</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Ahorros anualizados en </a:t>
            </a:r>
            <a:r>
              <a:rPr b="1" lang="es-ES" sz="1800">
                <a:solidFill>
                  <a:schemeClr val="dk1"/>
                </a:solidFill>
              </a:rPr>
              <a:t>USD</a:t>
            </a:r>
            <a:r>
              <a:rPr b="1" i="0" lang="es-ES" sz="1800" u="none" cap="none" strike="noStrike">
                <a:solidFill>
                  <a:schemeClr val="dk1"/>
                </a:solidFill>
                <a:latin typeface="Arial"/>
                <a:ea typeface="Arial"/>
                <a:cs typeface="Arial"/>
                <a:sym typeface="Arial"/>
              </a:rPr>
              <a:t>: 1,1</a:t>
            </a:r>
            <a:r>
              <a:rPr b="1" lang="es-ES" sz="1800">
                <a:solidFill>
                  <a:schemeClr val="dk1"/>
                </a:solidFill>
              </a:rPr>
              <a:t>00$ de transporte + 3,600$ comida + 1,000$ productos varios = 5700$= 282.42 USD semestrales*2=  564.91USD anuales</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Ciudad: Santiago de Querétaro, Qro</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s-ES" sz="1800" u="none" cap="none" strike="noStrike">
                <a:solidFill>
                  <a:schemeClr val="dk1"/>
                </a:solidFill>
                <a:latin typeface="Arial"/>
                <a:ea typeface="Arial"/>
                <a:cs typeface="Arial"/>
                <a:sym typeface="Arial"/>
              </a:rPr>
              <a:t>Fecha: </a:t>
            </a:r>
            <a:r>
              <a:rPr b="1" lang="es-ES" sz="1800">
                <a:solidFill>
                  <a:schemeClr val="dk1"/>
                </a:solidFill>
              </a:rPr>
              <a:t>13/12/2024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173850" y="0"/>
            <a:ext cx="578739" cy="541338"/>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5"/>
          <p:cNvSpPr txBox="1"/>
          <p:nvPr>
            <p:ph type="title"/>
          </p:nvPr>
        </p:nvSpPr>
        <p:spPr>
          <a:xfrm>
            <a:off x="821550" y="86925"/>
            <a:ext cx="946200" cy="3675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2300">
                <a:solidFill>
                  <a:srgbClr val="1C355E"/>
                </a:solidFill>
                <a:latin typeface="Century Gothic"/>
                <a:ea typeface="Century Gothic"/>
                <a:cs typeface="Century Gothic"/>
                <a:sym typeface="Century Gothic"/>
              </a:rPr>
              <a:t>A3</a:t>
            </a:r>
            <a:endParaRPr sz="2300">
              <a:latin typeface="Century Gothic"/>
              <a:ea typeface="Century Gothic"/>
              <a:cs typeface="Century Gothic"/>
              <a:sym typeface="Century Gothic"/>
            </a:endParaRPr>
          </a:p>
        </p:txBody>
      </p:sp>
      <p:pic>
        <p:nvPicPr>
          <p:cNvPr id="102" name="Google Shape;102;p15"/>
          <p:cNvPicPr preferRelativeResize="0"/>
          <p:nvPr/>
        </p:nvPicPr>
        <p:blipFill rotWithShape="1">
          <a:blip r:embed="rId3">
            <a:alphaModFix/>
          </a:blip>
          <a:srcRect b="9510" l="790" r="36938" t="24626"/>
          <a:stretch/>
        </p:blipFill>
        <p:spPr>
          <a:xfrm>
            <a:off x="631050" y="541350"/>
            <a:ext cx="10268102" cy="6108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552723" y="22860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16"/>
          <p:cNvSpPr txBox="1"/>
          <p:nvPr>
            <p:ph type="title"/>
          </p:nvPr>
        </p:nvSpPr>
        <p:spPr>
          <a:xfrm>
            <a:off x="828476" y="358594"/>
            <a:ext cx="8391724" cy="505908"/>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Antecedentes</a:t>
            </a:r>
            <a:endParaRPr sz="3200">
              <a:latin typeface="Century Gothic"/>
              <a:ea typeface="Century Gothic"/>
              <a:cs typeface="Century Gothic"/>
              <a:sym typeface="Century Gothic"/>
            </a:endParaRPr>
          </a:p>
        </p:txBody>
      </p:sp>
      <p:sp>
        <p:nvSpPr>
          <p:cNvPr id="109" name="Google Shape;109;p16"/>
          <p:cNvSpPr txBox="1"/>
          <p:nvPr/>
        </p:nvSpPr>
        <p:spPr>
          <a:xfrm>
            <a:off x="107375" y="1172900"/>
            <a:ext cx="4525500" cy="28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a:solidFill>
                  <a:srgbClr val="231F20"/>
                </a:solidFill>
              </a:rPr>
              <a:t>Desde el inicio del semestre agosto-diciembre de 2024, he enfrentado problemas relacionados con la falta de conocimiento y habilidad para implementar buenas prácticas en GitHub al igual que disciplina para llevar a cabo una organización de mis tareas, lo que ha dificultado la entrega eficiente de trabajos en tiempo y forma (menos del 60% de los trabajos entregados puntualmente). Esto se evidencia en errores recurrentes en el manejo de commits y ramas, así como en la falta de cumplimiento de los estándares requeridos, afectando directamente mi desempeño académico y mi capacidad para aprender y aplicar estas herramientas de manera efectiva.</a:t>
            </a:r>
            <a:endParaRPr b="0" i="0" u="none" cap="none" strike="noStrike">
              <a:solidFill>
                <a:srgbClr val="000000"/>
              </a:solidFill>
              <a:latin typeface="Arial"/>
              <a:ea typeface="Arial"/>
              <a:cs typeface="Arial"/>
              <a:sym typeface="Arial"/>
            </a:endParaRPr>
          </a:p>
        </p:txBody>
      </p:sp>
      <p:pic>
        <p:nvPicPr>
          <p:cNvPr id="110" name="Google Shape;110;p16"/>
          <p:cNvPicPr preferRelativeResize="0"/>
          <p:nvPr/>
        </p:nvPicPr>
        <p:blipFill rotWithShape="1">
          <a:blip r:embed="rId3">
            <a:alphaModFix/>
          </a:blip>
          <a:srcRect b="0" l="0" r="0" t="0"/>
          <a:stretch/>
        </p:blipFill>
        <p:spPr>
          <a:xfrm>
            <a:off x="715464" y="4375092"/>
            <a:ext cx="3201663" cy="1792935"/>
          </a:xfrm>
          <a:prstGeom prst="rect">
            <a:avLst/>
          </a:prstGeom>
          <a:noFill/>
          <a:ln cap="flat" cmpd="sng" w="9525">
            <a:solidFill>
              <a:schemeClr val="accent1"/>
            </a:solidFill>
            <a:prstDash val="solid"/>
            <a:round/>
            <a:headEnd len="sm" w="sm" type="none"/>
            <a:tailEnd len="sm" w="sm" type="none"/>
          </a:ln>
        </p:spPr>
      </p:pic>
      <p:pic>
        <p:nvPicPr>
          <p:cNvPr id="111" name="Google Shape;111;p16"/>
          <p:cNvPicPr preferRelativeResize="0"/>
          <p:nvPr/>
        </p:nvPicPr>
        <p:blipFill rotWithShape="1">
          <a:blip r:embed="rId4">
            <a:alphaModFix/>
          </a:blip>
          <a:srcRect b="10091" l="1395" r="58147" t="22992"/>
          <a:stretch/>
        </p:blipFill>
        <p:spPr>
          <a:xfrm>
            <a:off x="4980950" y="358600"/>
            <a:ext cx="6908798" cy="6427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566148" y="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7"/>
          <p:cNvSpPr txBox="1"/>
          <p:nvPr>
            <p:ph type="title"/>
          </p:nvPr>
        </p:nvSpPr>
        <p:spPr>
          <a:xfrm>
            <a:off x="1353551" y="140644"/>
            <a:ext cx="8391600" cy="5061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sp>
        <p:nvSpPr>
          <p:cNvPr id="118" name="Google Shape;118;p17"/>
          <p:cNvSpPr txBox="1"/>
          <p:nvPr/>
        </p:nvSpPr>
        <p:spPr>
          <a:xfrm>
            <a:off x="324775" y="730100"/>
            <a:ext cx="111258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595959"/>
              </a:solidFill>
              <a:latin typeface="Calibri"/>
              <a:ea typeface="Calibri"/>
              <a:cs typeface="Calibri"/>
              <a:sym typeface="Calibri"/>
            </a:endParaRPr>
          </a:p>
          <a:p>
            <a:pPr indent="-457200" lvl="1" marL="914400" marR="0" rtl="0" algn="l">
              <a:lnSpc>
                <a:spcPct val="100000"/>
              </a:lnSpc>
              <a:spcBef>
                <a:spcPts val="0"/>
              </a:spcBef>
              <a:spcAft>
                <a:spcPts val="0"/>
              </a:spcAft>
              <a:buClr>
                <a:srgbClr val="595959"/>
              </a:buClr>
              <a:buSzPts val="2400"/>
              <a:buFont typeface="Arial"/>
              <a:buChar char="•"/>
            </a:pPr>
            <a:r>
              <a:rPr lang="es-ES" sz="1600">
                <a:solidFill>
                  <a:srgbClr val="595959"/>
                </a:solidFill>
                <a:latin typeface="Calibri"/>
                <a:ea typeface="Calibri"/>
                <a:cs typeface="Calibri"/>
                <a:sym typeface="Calibri"/>
              </a:rPr>
              <a:t>Problemática a resolver: Mi falta de organización que conduce a un porcentaje insuficiente de entregas</a:t>
            </a:r>
            <a:endParaRPr b="0" i="0" sz="105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595959"/>
              </a:buClr>
              <a:buSzPts val="2400"/>
              <a:buFont typeface="Arial"/>
              <a:buChar char="•"/>
            </a:pPr>
            <a:r>
              <a:rPr b="0" i="0" lang="es-ES" sz="1600" u="none" cap="none" strike="noStrike">
                <a:solidFill>
                  <a:srgbClr val="595959"/>
                </a:solidFill>
                <a:latin typeface="Calibri"/>
                <a:ea typeface="Calibri"/>
                <a:cs typeface="Calibri"/>
                <a:sym typeface="Calibri"/>
              </a:rPr>
              <a:t>Establece </a:t>
            </a:r>
            <a:r>
              <a:rPr lang="es-ES" sz="1600">
                <a:solidFill>
                  <a:srgbClr val="595959"/>
                </a:solidFill>
                <a:latin typeface="Calibri"/>
                <a:ea typeface="Calibri"/>
                <a:cs typeface="Calibri"/>
                <a:sym typeface="Calibri"/>
              </a:rPr>
              <a:t>la</a:t>
            </a:r>
            <a:r>
              <a:rPr b="0" i="0" lang="es-ES" sz="1600" u="none" cap="none" strike="noStrike">
                <a:solidFill>
                  <a:srgbClr val="595959"/>
                </a:solidFill>
                <a:latin typeface="Calibri"/>
                <a:ea typeface="Calibri"/>
                <a:cs typeface="Calibri"/>
                <a:sym typeface="Calibri"/>
              </a:rPr>
              <a:t> magnitud</a:t>
            </a:r>
            <a:r>
              <a:rPr lang="es-ES" sz="1600">
                <a:solidFill>
                  <a:srgbClr val="595959"/>
                </a:solidFill>
                <a:latin typeface="Calibri"/>
                <a:ea typeface="Calibri"/>
                <a:cs typeface="Calibri"/>
                <a:sym typeface="Calibri"/>
              </a:rPr>
              <a:t>: Crítica/ Afectación directa en calificaciones parciales.</a:t>
            </a:r>
            <a:r>
              <a:rPr b="0" i="0" lang="es-ES" sz="1600" u="none" cap="none" strike="noStrike">
                <a:solidFill>
                  <a:srgbClr val="595959"/>
                </a:solidFill>
                <a:latin typeface="Calibri"/>
                <a:ea typeface="Calibri"/>
                <a:cs typeface="Calibri"/>
                <a:sym typeface="Calibri"/>
              </a:rPr>
              <a:t> ¿</a:t>
            </a:r>
            <a:r>
              <a:rPr lang="es-ES" sz="1600">
                <a:solidFill>
                  <a:srgbClr val="595959"/>
                </a:solidFill>
                <a:latin typeface="Calibri"/>
                <a:ea typeface="Calibri"/>
                <a:cs typeface="Calibri"/>
                <a:sym typeface="Calibri"/>
              </a:rPr>
              <a:t>C</a:t>
            </a:r>
            <a:r>
              <a:rPr b="0" i="0" lang="es-ES" sz="1600" u="none" cap="none" strike="noStrike">
                <a:solidFill>
                  <a:srgbClr val="595959"/>
                </a:solidFill>
                <a:latin typeface="Calibri"/>
                <a:ea typeface="Calibri"/>
                <a:cs typeface="Calibri"/>
                <a:sym typeface="Calibri"/>
              </a:rPr>
              <a:t>uándo y dónde?</a:t>
            </a:r>
            <a:r>
              <a:rPr lang="es-ES" sz="1600">
                <a:solidFill>
                  <a:srgbClr val="595959"/>
                </a:solidFill>
                <a:latin typeface="Calibri"/>
                <a:ea typeface="Calibri"/>
                <a:cs typeface="Calibri"/>
                <a:sym typeface="Calibri"/>
              </a:rPr>
              <a:t>: En el salón de clase en el periodo agosto-diciembre</a:t>
            </a:r>
            <a:endParaRPr b="0" i="0" sz="105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595959"/>
              </a:buClr>
              <a:buSzPts val="2400"/>
              <a:buFont typeface="Arial"/>
              <a:buChar char="•"/>
            </a:pPr>
            <a:r>
              <a:rPr b="0" i="0" lang="es-ES" sz="1600" u="none" cap="none" strike="noStrike">
                <a:solidFill>
                  <a:srgbClr val="595959"/>
                </a:solidFill>
                <a:latin typeface="Calibri"/>
                <a:ea typeface="Calibri"/>
                <a:cs typeface="Calibri"/>
                <a:sym typeface="Calibri"/>
              </a:rPr>
              <a:t>Utiliza información histórica que refleje situación actual</a:t>
            </a:r>
            <a:r>
              <a:rPr lang="es-ES" sz="1600">
                <a:solidFill>
                  <a:srgbClr val="595959"/>
                </a:solidFill>
                <a:latin typeface="Calibri"/>
                <a:ea typeface="Calibri"/>
                <a:cs typeface="Calibri"/>
                <a:sym typeface="Calibri"/>
              </a:rPr>
              <a:t>: Desde hace aproximadamente dos semestres que me encuentro con la problemática de la falta de organización y mal acomodo de tiempos, dicha ha derivado en complicaciones tanto para mis deberes escolares como personales</a:t>
            </a:r>
            <a:endParaRPr b="0" i="0" sz="1050" u="none" cap="none" strike="noStrike">
              <a:solidFill>
                <a:srgbClr val="000000"/>
              </a:solidFill>
              <a:latin typeface="Arial"/>
              <a:ea typeface="Arial"/>
              <a:cs typeface="Arial"/>
              <a:sym typeface="Arial"/>
            </a:endParaRPr>
          </a:p>
        </p:txBody>
      </p:sp>
      <p:pic>
        <p:nvPicPr>
          <p:cNvPr id="119" name="Google Shape;119;p17"/>
          <p:cNvPicPr preferRelativeResize="0"/>
          <p:nvPr/>
        </p:nvPicPr>
        <p:blipFill rotWithShape="1">
          <a:blip r:embed="rId3">
            <a:alphaModFix/>
          </a:blip>
          <a:srcRect b="17982" l="1270" r="977" t="22610"/>
          <a:stretch/>
        </p:blipFill>
        <p:spPr>
          <a:xfrm>
            <a:off x="121775" y="2915900"/>
            <a:ext cx="11531798" cy="394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217223" y="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8"/>
          <p:cNvSpPr txBox="1"/>
          <p:nvPr>
            <p:ph type="title"/>
          </p:nvPr>
        </p:nvSpPr>
        <p:spPr>
          <a:xfrm>
            <a:off x="1096876" y="140644"/>
            <a:ext cx="8391600" cy="5061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sp>
        <p:nvSpPr>
          <p:cNvPr id="126" name="Google Shape;126;p18"/>
          <p:cNvSpPr txBox="1"/>
          <p:nvPr/>
        </p:nvSpPr>
        <p:spPr>
          <a:xfrm>
            <a:off x="421250" y="646738"/>
            <a:ext cx="104718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Calibri"/>
              <a:ea typeface="Calibri"/>
              <a:cs typeface="Calibri"/>
              <a:sym typeface="Calibri"/>
            </a:endParaRPr>
          </a:p>
          <a:p>
            <a:pPr indent="-457200" lvl="1" marL="914400" marR="0" rtl="0" algn="l">
              <a:lnSpc>
                <a:spcPct val="100000"/>
              </a:lnSpc>
              <a:spcBef>
                <a:spcPts val="0"/>
              </a:spcBef>
              <a:spcAft>
                <a:spcPts val="0"/>
              </a:spcAft>
              <a:buClr>
                <a:srgbClr val="595959"/>
              </a:buClr>
              <a:buSzPts val="2400"/>
              <a:buFont typeface="Arial"/>
              <a:buChar char="•"/>
            </a:pPr>
            <a:r>
              <a:rPr b="0" i="0" lang="es-ES" sz="2400" u="none" cap="none" strike="noStrike">
                <a:solidFill>
                  <a:srgbClr val="595959"/>
                </a:solidFill>
                <a:latin typeface="Calibri"/>
                <a:ea typeface="Calibri"/>
                <a:cs typeface="Calibri"/>
                <a:sym typeface="Calibri"/>
              </a:rPr>
              <a:t>Selecciona tu métrico</a:t>
            </a:r>
            <a:r>
              <a:rPr lang="es-ES" sz="2400">
                <a:solidFill>
                  <a:srgbClr val="595959"/>
                </a:solidFill>
                <a:latin typeface="Calibri"/>
                <a:ea typeface="Calibri"/>
                <a:cs typeface="Calibri"/>
                <a:sym typeface="Calibri"/>
              </a:rPr>
              <a:t>: Entrega del 100% de actividades sin conflicto</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595959"/>
              </a:buClr>
              <a:buSzPts val="2400"/>
              <a:buFont typeface="Arial"/>
              <a:buChar char="•"/>
            </a:pPr>
            <a:r>
              <a:rPr lang="es-ES" sz="2400">
                <a:solidFill>
                  <a:srgbClr val="595959"/>
                </a:solidFill>
                <a:latin typeface="Calibri"/>
                <a:ea typeface="Calibri"/>
                <a:cs typeface="Calibri"/>
                <a:sym typeface="Calibri"/>
              </a:rPr>
              <a:t>Objetivo: Organizar tiempo e implementar un flujo de trabajo estándar para desarrollar competencias que el alumno pueda aplicar en solución de problemas de manufactura en el periodo agosto-diciembre 2024</a:t>
            </a:r>
            <a:br>
              <a:rPr lang="es-ES" sz="2400">
                <a:solidFill>
                  <a:srgbClr val="595959"/>
                </a:solidFill>
                <a:latin typeface="Calibri"/>
                <a:ea typeface="Calibri"/>
                <a:cs typeface="Calibri"/>
                <a:sym typeface="Calibri"/>
              </a:rPr>
            </a:br>
            <a:r>
              <a:rPr lang="es-ES" sz="2400">
                <a:solidFill>
                  <a:srgbClr val="595959"/>
                </a:solidFill>
                <a:latin typeface="Calibri"/>
                <a:ea typeface="Calibri"/>
                <a:cs typeface="Calibri"/>
                <a:sym typeface="Calibri"/>
              </a:rPr>
              <a:t>Meta: Cumplir con por lo menos el 90% del temario propuesto   </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595959"/>
              </a:buClr>
              <a:buSzPts val="2400"/>
              <a:buFont typeface="Arial"/>
              <a:buChar char="•"/>
            </a:pPr>
            <a:r>
              <a:rPr b="0" i="0" lang="es-ES" sz="2400" u="none" cap="none" strike="noStrike">
                <a:solidFill>
                  <a:srgbClr val="595959"/>
                </a:solidFill>
                <a:latin typeface="Calibri"/>
                <a:ea typeface="Calibri"/>
                <a:cs typeface="Calibri"/>
                <a:sym typeface="Calibri"/>
              </a:rPr>
              <a:t>Selecciona por lo menos un métrico secundario</a:t>
            </a:r>
            <a:r>
              <a:rPr lang="es-ES" sz="2400">
                <a:solidFill>
                  <a:srgbClr val="595959"/>
                </a:solidFill>
                <a:latin typeface="Calibri"/>
                <a:ea typeface="Calibri"/>
                <a:cs typeface="Calibri"/>
                <a:sym typeface="Calibri"/>
              </a:rPr>
              <a:t>: 80% de reducción de errores</a:t>
            </a:r>
            <a:endParaRPr b="0" i="0" sz="1400" u="none" cap="none" strike="noStrike">
              <a:solidFill>
                <a:srgbClr val="000000"/>
              </a:solidFill>
              <a:latin typeface="Arial"/>
              <a:ea typeface="Arial"/>
              <a:cs typeface="Arial"/>
              <a:sym typeface="Arial"/>
            </a:endParaRPr>
          </a:p>
        </p:txBody>
      </p:sp>
      <p:pic>
        <p:nvPicPr>
          <p:cNvPr descr="Objetivos SMART para llevar que tu negocio o proyecto a la meta ..." id="127" name="Google Shape;127;p18"/>
          <p:cNvPicPr preferRelativeResize="0"/>
          <p:nvPr/>
        </p:nvPicPr>
        <p:blipFill rotWithShape="1">
          <a:blip r:embed="rId3">
            <a:alphaModFix/>
          </a:blip>
          <a:srcRect b="7242" l="8606" r="7262" t="10163"/>
          <a:stretch/>
        </p:blipFill>
        <p:spPr>
          <a:xfrm>
            <a:off x="9075568" y="0"/>
            <a:ext cx="3116424" cy="1040363"/>
          </a:xfrm>
          <a:prstGeom prst="rect">
            <a:avLst/>
          </a:prstGeom>
          <a:noFill/>
          <a:ln>
            <a:noFill/>
          </a:ln>
        </p:spPr>
      </p:pic>
      <p:pic>
        <p:nvPicPr>
          <p:cNvPr id="128" name="Google Shape;128;p18"/>
          <p:cNvPicPr preferRelativeResize="0"/>
          <p:nvPr/>
        </p:nvPicPr>
        <p:blipFill rotWithShape="1">
          <a:blip r:embed="rId4">
            <a:alphaModFix/>
          </a:blip>
          <a:srcRect b="21467" l="0" r="4734" t="47589"/>
          <a:stretch/>
        </p:blipFill>
        <p:spPr>
          <a:xfrm>
            <a:off x="67125" y="4099125"/>
            <a:ext cx="12192000" cy="2227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552723" y="22860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9"/>
          <p:cNvSpPr txBox="1"/>
          <p:nvPr>
            <p:ph type="title"/>
          </p:nvPr>
        </p:nvSpPr>
        <p:spPr>
          <a:xfrm>
            <a:off x="828476" y="358594"/>
            <a:ext cx="8391724" cy="505908"/>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135" name="Google Shape;135;p19"/>
          <p:cNvPicPr preferRelativeResize="0"/>
          <p:nvPr/>
        </p:nvPicPr>
        <p:blipFill rotWithShape="1">
          <a:blip r:embed="rId3">
            <a:alphaModFix/>
          </a:blip>
          <a:srcRect b="13268" l="2521" r="35374" t="28459"/>
          <a:stretch/>
        </p:blipFill>
        <p:spPr>
          <a:xfrm>
            <a:off x="799163" y="1092425"/>
            <a:ext cx="10593686" cy="559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552723" y="22860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20"/>
          <p:cNvSpPr txBox="1"/>
          <p:nvPr>
            <p:ph type="title"/>
          </p:nvPr>
        </p:nvSpPr>
        <p:spPr>
          <a:xfrm>
            <a:off x="828476" y="358594"/>
            <a:ext cx="8391600" cy="5061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142" name="Google Shape;142;p20"/>
          <p:cNvPicPr preferRelativeResize="0"/>
          <p:nvPr/>
        </p:nvPicPr>
        <p:blipFill rotWithShape="1">
          <a:blip r:embed="rId3">
            <a:alphaModFix/>
          </a:blip>
          <a:srcRect b="18262" l="1532" r="2709" t="32944"/>
          <a:stretch/>
        </p:blipFill>
        <p:spPr>
          <a:xfrm>
            <a:off x="105563" y="1016000"/>
            <a:ext cx="11980877" cy="3433900"/>
          </a:xfrm>
          <a:prstGeom prst="rect">
            <a:avLst/>
          </a:prstGeom>
          <a:noFill/>
          <a:ln>
            <a:noFill/>
          </a:ln>
        </p:spPr>
      </p:pic>
      <p:sp>
        <p:nvSpPr>
          <p:cNvPr id="143" name="Google Shape;143;p20"/>
          <p:cNvSpPr txBox="1"/>
          <p:nvPr/>
        </p:nvSpPr>
        <p:spPr>
          <a:xfrm>
            <a:off x="391670" y="4601200"/>
            <a:ext cx="108438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Calibri"/>
              <a:ea typeface="Calibri"/>
              <a:cs typeface="Calibri"/>
              <a:sym typeface="Calibri"/>
            </a:endParaRPr>
          </a:p>
          <a:p>
            <a:pPr indent="-457200" lvl="1" marL="914400" marR="0" rtl="0" algn="l">
              <a:lnSpc>
                <a:spcPct val="100000"/>
              </a:lnSpc>
              <a:spcBef>
                <a:spcPts val="0"/>
              </a:spcBef>
              <a:spcAft>
                <a:spcPts val="0"/>
              </a:spcAft>
              <a:buClr>
                <a:srgbClr val="595959"/>
              </a:buClr>
              <a:buSzPts val="2400"/>
              <a:buFont typeface="Arial"/>
              <a:buChar char="•"/>
            </a:pPr>
            <a:r>
              <a:rPr lang="es-ES" sz="2400">
                <a:solidFill>
                  <a:srgbClr val="595959"/>
                </a:solidFill>
                <a:latin typeface="Calibri"/>
                <a:ea typeface="Calibri"/>
                <a:cs typeface="Calibri"/>
                <a:sym typeface="Calibri"/>
              </a:rPr>
              <a:t>El análisis recolectado tras hacer uso de herramientas como ishikawa (causa-efecto) y el </a:t>
            </a:r>
            <a:r>
              <a:rPr lang="es-ES" sz="2400">
                <a:solidFill>
                  <a:srgbClr val="595959"/>
                </a:solidFill>
                <a:latin typeface="Calibri"/>
                <a:ea typeface="Calibri"/>
                <a:cs typeface="Calibri"/>
                <a:sym typeface="Calibri"/>
              </a:rPr>
              <a:t>árbol</a:t>
            </a:r>
            <a:r>
              <a:rPr lang="es-ES" sz="2400">
                <a:solidFill>
                  <a:srgbClr val="595959"/>
                </a:solidFill>
                <a:latin typeface="Calibri"/>
                <a:ea typeface="Calibri"/>
                <a:cs typeface="Calibri"/>
                <a:sym typeface="Calibri"/>
              </a:rPr>
              <a:t> causal nos permite observar con mayor claridad los puntos que no se contemplaban en el swim lane que afectan principalmente a la situación presentada</a:t>
            </a:r>
            <a:endParaRPr sz="2400">
              <a:solidFill>
                <a:srgbClr val="59595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499023" y="0"/>
            <a:ext cx="787400" cy="787400"/>
          </a:xfrm>
          <a:custGeom>
            <a:rect b="b" l="l" r="r" t="t"/>
            <a:pathLst>
              <a:path extrusionOk="0" h="787400" w="78740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21"/>
          <p:cNvSpPr txBox="1"/>
          <p:nvPr>
            <p:ph type="title"/>
          </p:nvPr>
        </p:nvSpPr>
        <p:spPr>
          <a:xfrm>
            <a:off x="828476" y="-6"/>
            <a:ext cx="8391600" cy="5061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rgbClr val="1C355E"/>
              </a:buClr>
              <a:buSzPts val="3200"/>
              <a:buFont typeface="Century Gothic"/>
              <a:buNone/>
            </a:pPr>
            <a:r>
              <a:rPr b="1" lang="es-ES" sz="3200">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150" name="Google Shape;150;p21"/>
          <p:cNvPicPr preferRelativeResize="0"/>
          <p:nvPr/>
        </p:nvPicPr>
        <p:blipFill rotWithShape="1">
          <a:blip r:embed="rId3">
            <a:alphaModFix/>
          </a:blip>
          <a:srcRect b="23929" l="1820" r="66524" t="26894"/>
          <a:stretch/>
        </p:blipFill>
        <p:spPr>
          <a:xfrm>
            <a:off x="828475" y="2715013"/>
            <a:ext cx="4026202" cy="3518151"/>
          </a:xfrm>
          <a:prstGeom prst="rect">
            <a:avLst/>
          </a:prstGeom>
          <a:noFill/>
          <a:ln>
            <a:noFill/>
          </a:ln>
        </p:spPr>
      </p:pic>
      <p:pic>
        <p:nvPicPr>
          <p:cNvPr id="151" name="Google Shape;151;p21"/>
          <p:cNvPicPr preferRelativeResize="0"/>
          <p:nvPr/>
        </p:nvPicPr>
        <p:blipFill rotWithShape="1">
          <a:blip r:embed="rId4">
            <a:alphaModFix/>
          </a:blip>
          <a:srcRect b="9842" l="36611" r="16451" t="27469"/>
          <a:stretch/>
        </p:blipFill>
        <p:spPr>
          <a:xfrm>
            <a:off x="5902525" y="2354000"/>
            <a:ext cx="5994998" cy="4504000"/>
          </a:xfrm>
          <a:prstGeom prst="rect">
            <a:avLst/>
          </a:prstGeom>
          <a:noFill/>
          <a:ln>
            <a:noFill/>
          </a:ln>
        </p:spPr>
      </p:pic>
      <p:sp>
        <p:nvSpPr>
          <p:cNvPr id="152" name="Google Shape;152;p21"/>
          <p:cNvSpPr txBox="1"/>
          <p:nvPr/>
        </p:nvSpPr>
        <p:spPr>
          <a:xfrm>
            <a:off x="0" y="506100"/>
            <a:ext cx="11410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Calibri"/>
              <a:ea typeface="Calibri"/>
              <a:cs typeface="Calibri"/>
              <a:sym typeface="Calibri"/>
            </a:endParaRPr>
          </a:p>
          <a:p>
            <a:pPr indent="-381000" lvl="1" marL="914400" rtl="0" algn="l">
              <a:spcBef>
                <a:spcPts val="0"/>
              </a:spcBef>
              <a:spcAft>
                <a:spcPts val="0"/>
              </a:spcAft>
              <a:buClr>
                <a:srgbClr val="595959"/>
              </a:buClr>
              <a:buSzPts val="2400"/>
              <a:buChar char="•"/>
            </a:pPr>
            <a:r>
              <a:rPr lang="es-ES" sz="2400">
                <a:solidFill>
                  <a:srgbClr val="595959"/>
                </a:solidFill>
                <a:latin typeface="Calibri"/>
                <a:ea typeface="Calibri"/>
                <a:cs typeface="Calibri"/>
                <a:sym typeface="Calibri"/>
              </a:rPr>
              <a:t>Al integrar los factores identificados en el diagrama Ishikawa, al igual que los tiempos de los semáforos del swim lane y recolectar la información en el pareto podemos ver con sencillez los factores principales que causan el 80% de los problemas.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