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78" r:id="rId4"/>
    <p:sldId id="259" r:id="rId5"/>
    <p:sldId id="260" r:id="rId6"/>
    <p:sldId id="273" r:id="rId7"/>
    <p:sldId id="261" r:id="rId8"/>
    <p:sldId id="274" r:id="rId9"/>
    <p:sldId id="262" r:id="rId10"/>
    <p:sldId id="263" r:id="rId11"/>
    <p:sldId id="275" r:id="rId12"/>
    <p:sldId id="276" r:id="rId13"/>
    <p:sldId id="277" r:id="rId14"/>
    <p:sldId id="267" r:id="rId15"/>
    <p:sldId id="268" r:id="rId16"/>
    <p:sldId id="279" r:id="rId17"/>
    <p:sldId id="269" r:id="rId18"/>
    <p:sldId id="270" r:id="rId19"/>
    <p:sldId id="271" r:id="rId20"/>
    <p:sldId id="272"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Ex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Arimo" panose="020B0604020202020204" charset="0"/>
      <p:regular r:id="rId35"/>
      <p:bold r:id="rId36"/>
      <p:italic r:id="rId37"/>
      <p:boldItalic r:id="rId38"/>
    </p:embeddedFon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93" autoAdjust="0"/>
  </p:normalViewPr>
  <p:slideViewPr>
    <p:cSldViewPr snapToGrid="0">
      <p:cViewPr varScale="1">
        <p:scale>
          <a:sx n="69" d="100"/>
          <a:sy n="69" d="100"/>
        </p:scale>
        <p:origin x="117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62347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73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36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100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1244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9403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5. Plan de Implementación</a:t>
            </a:r>
            <a:endParaRPr/>
          </a:p>
          <a:p>
            <a:pPr marL="457200" marR="0" lvl="0" indent="-298450" algn="l" rtl="0">
              <a:lnSpc>
                <a:spcPct val="100000"/>
              </a:lnSpc>
              <a:spcBef>
                <a:spcPts val="0"/>
              </a:spcBef>
              <a:spcAft>
                <a:spcPts val="0"/>
              </a:spcAft>
              <a:buClr>
                <a:srgbClr val="000000"/>
              </a:buClr>
              <a:buSzPts val="1100"/>
              <a:buFont typeface="Arial"/>
              <a:buChar char="●"/>
            </a:pPr>
            <a:r>
              <a:rPr lang="es-ES"/>
              <a:t>Una vez identificadas, analizadas y medidas las causas raíz, iniciamos nuestro plan de implementación:</a:t>
            </a:r>
            <a:endParaRPr/>
          </a:p>
          <a:p>
            <a:pPr marL="457200" lvl="0" indent="-298450" algn="l" rtl="0">
              <a:lnSpc>
                <a:spcPct val="100000"/>
              </a:lnSpc>
              <a:spcBef>
                <a:spcPts val="0"/>
              </a:spcBef>
              <a:spcAft>
                <a:spcPts val="0"/>
              </a:spcAft>
              <a:buSzPts val="1100"/>
              <a:buFont typeface="Arial"/>
              <a:buChar char="•"/>
            </a:pPr>
            <a:r>
              <a:rPr lang="es-ES"/>
              <a:t>Realizamos un brainstorming utilizando la técnica 635 (6 personas, 3 ideas por persona, 5 minutos) para generar la mayor cantidad de ideas posibles.</a:t>
            </a:r>
            <a:endParaRPr/>
          </a:p>
          <a:p>
            <a:pPr marL="0" lvl="0" indent="0" algn="l" rtl="0">
              <a:lnSpc>
                <a:spcPct val="100000"/>
              </a:lnSpc>
              <a:spcBef>
                <a:spcPts val="0"/>
              </a:spcBef>
              <a:spcAft>
                <a:spcPts val="0"/>
              </a:spcAft>
              <a:buSzPts val="1100"/>
              <a:buNone/>
            </a:pPr>
            <a:endParaRPr/>
          </a:p>
        </p:txBody>
      </p:sp>
      <p:sp>
        <p:nvSpPr>
          <p:cNvPr id="483" name="Google Shape;4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94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570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359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7. Plan de Control</a:t>
            </a:r>
            <a:endParaRPr/>
          </a:p>
          <a:p>
            <a:pPr marL="457200" marR="0" lvl="0" indent="-298450" algn="l" rtl="0">
              <a:lnSpc>
                <a:spcPct val="100000"/>
              </a:lnSpc>
              <a:spcBef>
                <a:spcPts val="0"/>
              </a:spcBef>
              <a:spcAft>
                <a:spcPts val="0"/>
              </a:spcAft>
              <a:buClr>
                <a:srgbClr val="000000"/>
              </a:buClr>
              <a:buSzPts val="1100"/>
              <a:buFont typeface="Arial"/>
              <a:buChar char="●"/>
            </a:pPr>
            <a:r>
              <a:rPr lang="es-ES"/>
              <a:t>El plan de control documenta cómo controlaremos las causas raíz identificadas:</a:t>
            </a:r>
            <a:endParaRPr/>
          </a:p>
          <a:p>
            <a:pPr marL="457200" lvl="0" indent="-298450" algn="l" rtl="0">
              <a:lnSpc>
                <a:spcPct val="100000"/>
              </a:lnSpc>
              <a:spcBef>
                <a:spcPts val="0"/>
              </a:spcBef>
              <a:spcAft>
                <a:spcPts val="0"/>
              </a:spcAft>
              <a:buSzPts val="1100"/>
              <a:buFont typeface="Arial"/>
              <a:buChar char="•"/>
            </a:pPr>
            <a:r>
              <a:rPr lang="es-ES"/>
              <a:t>Definimos la etapa o paso a controlar, el parámetro crítico, los límites de especificación, el método de medición, y el método de control.</a:t>
            </a:r>
            <a:endParaRPr/>
          </a:p>
          <a:p>
            <a:pPr marL="457200" lvl="0" indent="-298450" algn="l" rtl="0">
              <a:lnSpc>
                <a:spcPct val="100000"/>
              </a:lnSpc>
              <a:spcBef>
                <a:spcPts val="0"/>
              </a:spcBef>
              <a:spcAft>
                <a:spcPts val="0"/>
              </a:spcAft>
              <a:buSzPts val="1100"/>
              <a:buFont typeface="Arial"/>
              <a:buChar char="•"/>
            </a:pPr>
            <a:r>
              <a:rPr lang="es-ES"/>
              <a:t>Establecemos el tamaño y frecuencia de la muestra, quién realiza la medición y dónde se almacena la información.</a:t>
            </a:r>
            <a:endParaRPr/>
          </a:p>
          <a:p>
            <a:pPr marL="457200" lvl="0" indent="-298450" algn="l" rtl="0">
              <a:lnSpc>
                <a:spcPct val="100000"/>
              </a:lnSpc>
              <a:spcBef>
                <a:spcPts val="0"/>
              </a:spcBef>
              <a:spcAft>
                <a:spcPts val="0"/>
              </a:spcAft>
              <a:buSzPts val="1100"/>
              <a:buFont typeface="Arial"/>
              <a:buChar char="•"/>
            </a:pPr>
            <a:r>
              <a:rPr lang="es-ES"/>
              <a:t>Documentamos esto en un SOP (Procedimiento Estándar de Trabajo).</a:t>
            </a:r>
            <a:endParaRPr/>
          </a:p>
          <a:p>
            <a:pPr marL="0" lvl="0" indent="0" algn="l" rtl="0">
              <a:lnSpc>
                <a:spcPct val="100000"/>
              </a:lnSpc>
              <a:spcBef>
                <a:spcPts val="0"/>
              </a:spcBef>
              <a:spcAft>
                <a:spcPts val="0"/>
              </a:spcAft>
              <a:buSzPts val="1100"/>
              <a:buNone/>
            </a:pPr>
            <a:endParaRPr/>
          </a:p>
        </p:txBody>
      </p:sp>
      <p:sp>
        <p:nvSpPr>
          <p:cNvPr id="506" name="Google Shape;5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7507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047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Poner las lecciones aprendidas sobre el proyecto </a:t>
            </a:r>
            <a:r>
              <a:rPr lang="es-ES" dirty="0" err="1"/>
              <a:t>reallas</a:t>
            </a:r>
            <a:r>
              <a:rPr lang="es-ES" dirty="0"/>
              <a:t> herramientas y experiencias ganadas o relacionadas con lecciones sobre eventualidades o situaciones que debieron ser obstáculos en el proyecto y como fueron superadas.</a:t>
            </a:r>
            <a:endParaRPr dirty="0"/>
          </a:p>
          <a:p>
            <a:pPr marL="0" lvl="0" indent="0" algn="l" rtl="0">
              <a:lnSpc>
                <a:spcPct val="100000"/>
              </a:lnSpc>
              <a:spcBef>
                <a:spcPts val="0"/>
              </a:spcBef>
              <a:spcAft>
                <a:spcPts val="0"/>
              </a:spcAft>
              <a:buSzPts val="1100"/>
              <a:buNone/>
            </a:pPr>
            <a:endParaRPr dirty="0"/>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203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0102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7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91405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Síntesis en el A3</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Toda la información recolectada se sintetiza en el A3 de la siguiente manera:</a:t>
            </a:r>
            <a:endParaRPr dirty="0"/>
          </a:p>
          <a:p>
            <a:pPr marL="457200" lvl="0" indent="-298450" algn="l" rtl="0">
              <a:lnSpc>
                <a:spcPct val="100000"/>
              </a:lnSpc>
              <a:spcBef>
                <a:spcPts val="0"/>
              </a:spcBef>
              <a:spcAft>
                <a:spcPts val="0"/>
              </a:spcAft>
              <a:buSzPts val="1100"/>
              <a:buFont typeface="Arial"/>
              <a:buChar char="•"/>
            </a:pPr>
            <a:r>
              <a:rPr lang="es-ES" b="1" dirty="0"/>
              <a:t>Apartado 1</a:t>
            </a:r>
            <a:r>
              <a:rPr lang="es-ES" dirty="0"/>
              <a:t>: Definición del problema con el 5W2H.</a:t>
            </a:r>
            <a:endParaRPr dirty="0"/>
          </a:p>
          <a:p>
            <a:pPr marL="457200" lvl="0" indent="-298450" algn="l" rtl="0">
              <a:lnSpc>
                <a:spcPct val="100000"/>
              </a:lnSpc>
              <a:spcBef>
                <a:spcPts val="0"/>
              </a:spcBef>
              <a:spcAft>
                <a:spcPts val="0"/>
              </a:spcAft>
              <a:buSzPts val="1100"/>
              <a:buFont typeface="Arial"/>
              <a:buChar char="•"/>
            </a:pPr>
            <a:r>
              <a:rPr lang="es-ES" b="1" dirty="0"/>
              <a:t>Apartado 2</a:t>
            </a:r>
            <a:r>
              <a:rPr lang="es-ES" dirty="0"/>
              <a:t>: Resumen del </a:t>
            </a:r>
            <a:r>
              <a:rPr lang="es-ES" dirty="0" err="1"/>
              <a:t>swimlane</a:t>
            </a:r>
            <a:r>
              <a:rPr lang="es-ES" dirty="0"/>
              <a:t> y situación actual.</a:t>
            </a:r>
            <a:endParaRPr dirty="0"/>
          </a:p>
          <a:p>
            <a:pPr marL="457200" lvl="0" indent="-298450" algn="l" rtl="0">
              <a:lnSpc>
                <a:spcPct val="100000"/>
              </a:lnSpc>
              <a:spcBef>
                <a:spcPts val="0"/>
              </a:spcBef>
              <a:spcAft>
                <a:spcPts val="0"/>
              </a:spcAft>
              <a:buSzPts val="1100"/>
              <a:buFont typeface="Arial"/>
              <a:buChar char="•"/>
            </a:pPr>
            <a:r>
              <a:rPr lang="es-ES" b="1" dirty="0"/>
              <a:t>Apartado 3</a:t>
            </a:r>
            <a:r>
              <a:rPr lang="es-ES" dirty="0"/>
              <a:t>: Metas y objetivos específicos.</a:t>
            </a:r>
            <a:endParaRPr dirty="0"/>
          </a:p>
          <a:p>
            <a:pPr marL="457200" lvl="0" indent="-298450" algn="l" rtl="0">
              <a:lnSpc>
                <a:spcPct val="100000"/>
              </a:lnSpc>
              <a:spcBef>
                <a:spcPts val="0"/>
              </a:spcBef>
              <a:spcAft>
                <a:spcPts val="0"/>
              </a:spcAft>
              <a:buSzPts val="1100"/>
              <a:buFont typeface="Arial"/>
              <a:buChar char="•"/>
            </a:pPr>
            <a:r>
              <a:rPr lang="es-ES" b="1" dirty="0"/>
              <a:t>Apartado 4</a:t>
            </a:r>
            <a:r>
              <a:rPr lang="es-ES" dirty="0"/>
              <a:t>: Herramientas utilizadas (Ishikawa, árbol causal, Pareto) y breves descripciones de las causas raíces.</a:t>
            </a:r>
            <a:endParaRPr dirty="0"/>
          </a:p>
          <a:p>
            <a:pPr marL="457200" lvl="0" indent="-298450" algn="l" rtl="0">
              <a:lnSpc>
                <a:spcPct val="100000"/>
              </a:lnSpc>
              <a:spcBef>
                <a:spcPts val="0"/>
              </a:spcBef>
              <a:spcAft>
                <a:spcPts val="0"/>
              </a:spcAft>
              <a:buSzPts val="1100"/>
              <a:buFont typeface="Arial"/>
              <a:buChar char="•"/>
            </a:pPr>
            <a:r>
              <a:rPr lang="es-ES" b="1" dirty="0"/>
              <a:t>Apartado 5</a:t>
            </a:r>
            <a:r>
              <a:rPr lang="es-ES" dirty="0"/>
              <a:t>: Propuestas de mejora y cómo afectan las causas raíz.</a:t>
            </a:r>
            <a:endParaRPr dirty="0"/>
          </a:p>
          <a:p>
            <a:pPr marL="457200" lvl="0" indent="-298450" algn="l" rtl="0">
              <a:lnSpc>
                <a:spcPct val="100000"/>
              </a:lnSpc>
              <a:spcBef>
                <a:spcPts val="0"/>
              </a:spcBef>
              <a:spcAft>
                <a:spcPts val="0"/>
              </a:spcAft>
              <a:buSzPts val="1100"/>
              <a:buFont typeface="Arial"/>
              <a:buChar char="•"/>
            </a:pPr>
            <a:r>
              <a:rPr lang="es-ES" b="1" dirty="0"/>
              <a:t>Apartado 6</a:t>
            </a:r>
            <a:r>
              <a:rPr lang="es-ES" dirty="0"/>
              <a:t>: Plan de acción resumido con actividades, responsables y fechas.</a:t>
            </a:r>
            <a:endParaRPr dirty="0"/>
          </a:p>
          <a:p>
            <a:pPr marL="457200" lvl="0" indent="-298450" algn="l" rtl="0">
              <a:lnSpc>
                <a:spcPct val="100000"/>
              </a:lnSpc>
              <a:spcBef>
                <a:spcPts val="0"/>
              </a:spcBef>
              <a:spcAft>
                <a:spcPts val="0"/>
              </a:spcAft>
              <a:buSzPts val="1100"/>
              <a:buFont typeface="Arial"/>
              <a:buChar char="•"/>
            </a:pPr>
            <a:r>
              <a:rPr lang="es-ES" b="1" dirty="0"/>
              <a:t>Apartado 7</a:t>
            </a:r>
            <a:r>
              <a:rPr lang="es-ES" dirty="0"/>
              <a:t>: Problemas anticipados, medidas de control y lecciones aprendidas.</a:t>
            </a:r>
            <a:endParaRPr dirty="0"/>
          </a:p>
          <a:p>
            <a:pPr marL="0" lvl="0" indent="0" algn="l" rtl="0">
              <a:lnSpc>
                <a:spcPct val="100000"/>
              </a:lnSpc>
              <a:spcBef>
                <a:spcPts val="0"/>
              </a:spcBef>
              <a:spcAft>
                <a:spcPts val="0"/>
              </a:spcAft>
              <a:buSzPts val="1100"/>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506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1. Definición del Problema</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Para empezar con nuestros proyectos, utilizamos la herramienta conocida como el 5W2H. Esta herramienta nos ayuda a definir el problema respondiendo preguntas clave:</a:t>
            </a:r>
            <a:endParaRPr dirty="0"/>
          </a:p>
          <a:p>
            <a:pPr marL="457200" lvl="0" indent="-298450" algn="l" rtl="0">
              <a:lnSpc>
                <a:spcPct val="100000"/>
              </a:lnSpc>
              <a:spcBef>
                <a:spcPts val="0"/>
              </a:spcBef>
              <a:spcAft>
                <a:spcPts val="0"/>
              </a:spcAft>
              <a:buSzPts val="1100"/>
              <a:buFont typeface="Arial"/>
              <a:buChar char="•"/>
            </a:pPr>
            <a:r>
              <a:rPr lang="es-ES" dirty="0"/>
              <a:t>¿Cuál es el problema?</a:t>
            </a:r>
            <a:endParaRPr dirty="0"/>
          </a:p>
          <a:p>
            <a:pPr marL="457200" lvl="0" indent="-298450" algn="l" rtl="0">
              <a:lnSpc>
                <a:spcPct val="100000"/>
              </a:lnSpc>
              <a:spcBef>
                <a:spcPts val="0"/>
              </a:spcBef>
              <a:spcAft>
                <a:spcPts val="0"/>
              </a:spcAft>
              <a:buSzPts val="1100"/>
              <a:buFont typeface="Arial"/>
              <a:buChar char="•"/>
            </a:pPr>
            <a:r>
              <a:rPr lang="es-ES" dirty="0"/>
              <a:t>¿Quién es el cliente (interno o externo) más afectado por el problema?</a:t>
            </a:r>
            <a:endParaRPr dirty="0"/>
          </a:p>
          <a:p>
            <a:pPr marL="457200" lvl="0" indent="-298450" algn="l" rtl="0">
              <a:lnSpc>
                <a:spcPct val="100000"/>
              </a:lnSpc>
              <a:spcBef>
                <a:spcPts val="0"/>
              </a:spcBef>
              <a:spcAft>
                <a:spcPts val="0"/>
              </a:spcAft>
              <a:buSzPts val="1100"/>
              <a:buFont typeface="Arial"/>
              <a:buChar char="•"/>
            </a:pPr>
            <a:r>
              <a:rPr lang="es-ES" dirty="0"/>
              <a:t>¿Cuáles son los criterios críticos en términos de calidad, entrega y costos?</a:t>
            </a:r>
            <a:endParaRPr dirty="0"/>
          </a:p>
          <a:p>
            <a:pPr marL="457200" lvl="0" indent="-298450" algn="l" rtl="0">
              <a:lnSpc>
                <a:spcPct val="100000"/>
              </a:lnSpc>
              <a:spcBef>
                <a:spcPts val="0"/>
              </a:spcBef>
              <a:spcAft>
                <a:spcPts val="0"/>
              </a:spcAft>
              <a:buSzPts val="1100"/>
              <a:buFont typeface="Arial"/>
              <a:buChar char="•"/>
            </a:pPr>
            <a:r>
              <a:rPr lang="es-ES" dirty="0"/>
              <a:t>¿Cuál es la medición del problema, si es que existe?</a:t>
            </a:r>
            <a:endParaRPr dirty="0"/>
          </a:p>
          <a:p>
            <a:pPr marL="457200" lvl="0" indent="-298450" algn="l" rtl="0">
              <a:lnSpc>
                <a:spcPct val="100000"/>
              </a:lnSpc>
              <a:spcBef>
                <a:spcPts val="0"/>
              </a:spcBef>
              <a:spcAft>
                <a:spcPts val="0"/>
              </a:spcAft>
              <a:buSzPts val="1100"/>
              <a:buFont typeface="Arial"/>
              <a:buChar char="•"/>
            </a:pPr>
            <a:r>
              <a:rPr lang="es-ES" dirty="0"/>
              <a:t>¿Dónde y cuándo fue observado el problema por primera vez?</a:t>
            </a:r>
            <a:endParaRPr dirty="0"/>
          </a:p>
          <a:p>
            <a:pPr marL="457200" lvl="0" indent="-298450" algn="l" rtl="0">
              <a:lnSpc>
                <a:spcPct val="100000"/>
              </a:lnSpc>
              <a:spcBef>
                <a:spcPts val="0"/>
              </a:spcBef>
              <a:spcAft>
                <a:spcPts val="0"/>
              </a:spcAft>
              <a:buSzPts val="1100"/>
              <a:buFont typeface="Arial"/>
              <a:buChar char="•"/>
            </a:pPr>
            <a:r>
              <a:rPr lang="es-ES" dirty="0"/>
              <a:t>¿Cuál es la magnitud del problema dentro del negocio?</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Con esta información, hacemos un resumen completo del problema para incluirlo en la sección de antecedentes del A3.</a:t>
            </a:r>
            <a:endParaRPr dirty="0"/>
          </a:p>
          <a:p>
            <a:pPr marL="0" lvl="0" indent="0" algn="l" rtl="0">
              <a:lnSpc>
                <a:spcPct val="100000"/>
              </a:lnSpc>
              <a:spcBef>
                <a:spcPts val="0"/>
              </a:spcBef>
              <a:spcAft>
                <a:spcPts val="0"/>
              </a:spcAft>
              <a:buSzPts val="1100"/>
              <a:buNone/>
            </a:pPr>
            <a:endParaRPr dirty="0"/>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26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1. Definición del Problema</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Para empezar con nuestros proyectos, utilizamos la herramienta conocida como el 5W2H. Esta herramienta nos ayuda a definir el problema respondiendo preguntas clave:</a:t>
            </a:r>
            <a:endParaRPr dirty="0"/>
          </a:p>
          <a:p>
            <a:pPr marL="457200" lvl="0" indent="-298450" algn="l" rtl="0">
              <a:lnSpc>
                <a:spcPct val="100000"/>
              </a:lnSpc>
              <a:spcBef>
                <a:spcPts val="0"/>
              </a:spcBef>
              <a:spcAft>
                <a:spcPts val="0"/>
              </a:spcAft>
              <a:buSzPts val="1100"/>
              <a:buFont typeface="Arial"/>
              <a:buChar char="•"/>
            </a:pPr>
            <a:r>
              <a:rPr lang="es-ES" dirty="0"/>
              <a:t>¿Cuál es el problema?</a:t>
            </a:r>
            <a:endParaRPr dirty="0"/>
          </a:p>
          <a:p>
            <a:pPr marL="457200" lvl="0" indent="-298450" algn="l" rtl="0">
              <a:lnSpc>
                <a:spcPct val="100000"/>
              </a:lnSpc>
              <a:spcBef>
                <a:spcPts val="0"/>
              </a:spcBef>
              <a:spcAft>
                <a:spcPts val="0"/>
              </a:spcAft>
              <a:buSzPts val="1100"/>
              <a:buFont typeface="Arial"/>
              <a:buChar char="•"/>
            </a:pPr>
            <a:r>
              <a:rPr lang="es-ES" dirty="0"/>
              <a:t>¿Quién es el cliente (interno o externo) más afectado por el problema?</a:t>
            </a:r>
            <a:endParaRPr dirty="0"/>
          </a:p>
          <a:p>
            <a:pPr marL="457200" lvl="0" indent="-298450" algn="l" rtl="0">
              <a:lnSpc>
                <a:spcPct val="100000"/>
              </a:lnSpc>
              <a:spcBef>
                <a:spcPts val="0"/>
              </a:spcBef>
              <a:spcAft>
                <a:spcPts val="0"/>
              </a:spcAft>
              <a:buSzPts val="1100"/>
              <a:buFont typeface="Arial"/>
              <a:buChar char="•"/>
            </a:pPr>
            <a:r>
              <a:rPr lang="es-ES" dirty="0"/>
              <a:t>¿Cuáles son los criterios críticos en términos de calidad, entrega y costos?</a:t>
            </a:r>
            <a:endParaRPr dirty="0"/>
          </a:p>
          <a:p>
            <a:pPr marL="457200" lvl="0" indent="-298450" algn="l" rtl="0">
              <a:lnSpc>
                <a:spcPct val="100000"/>
              </a:lnSpc>
              <a:spcBef>
                <a:spcPts val="0"/>
              </a:spcBef>
              <a:spcAft>
                <a:spcPts val="0"/>
              </a:spcAft>
              <a:buSzPts val="1100"/>
              <a:buFont typeface="Arial"/>
              <a:buChar char="•"/>
            </a:pPr>
            <a:r>
              <a:rPr lang="es-ES" dirty="0"/>
              <a:t>¿Cuál es la medición del problema, si es que existe?</a:t>
            </a:r>
            <a:endParaRPr dirty="0"/>
          </a:p>
          <a:p>
            <a:pPr marL="457200" lvl="0" indent="-298450" algn="l" rtl="0">
              <a:lnSpc>
                <a:spcPct val="100000"/>
              </a:lnSpc>
              <a:spcBef>
                <a:spcPts val="0"/>
              </a:spcBef>
              <a:spcAft>
                <a:spcPts val="0"/>
              </a:spcAft>
              <a:buSzPts val="1100"/>
              <a:buFont typeface="Arial"/>
              <a:buChar char="•"/>
            </a:pPr>
            <a:r>
              <a:rPr lang="es-ES" dirty="0"/>
              <a:t>¿Dónde y cuándo fue observado el problema por primera vez?</a:t>
            </a:r>
            <a:endParaRPr dirty="0"/>
          </a:p>
          <a:p>
            <a:pPr marL="457200" lvl="0" indent="-298450" algn="l" rtl="0">
              <a:lnSpc>
                <a:spcPct val="100000"/>
              </a:lnSpc>
              <a:spcBef>
                <a:spcPts val="0"/>
              </a:spcBef>
              <a:spcAft>
                <a:spcPts val="0"/>
              </a:spcAft>
              <a:buSzPts val="1100"/>
              <a:buFont typeface="Arial"/>
              <a:buChar char="•"/>
            </a:pPr>
            <a:r>
              <a:rPr lang="es-ES" dirty="0"/>
              <a:t>¿Cuál es la magnitud del problema dentro del negocio?</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Con esta información, hacemos un resumen completo del problema para incluirlo en la sección de antecedentes del A3.</a:t>
            </a:r>
            <a:endParaRPr dirty="0"/>
          </a:p>
          <a:p>
            <a:pPr marL="0" lvl="0" indent="0" algn="l" rtl="0">
              <a:lnSpc>
                <a:spcPct val="100000"/>
              </a:lnSpc>
              <a:spcBef>
                <a:spcPts val="0"/>
              </a:spcBef>
              <a:spcAft>
                <a:spcPts val="0"/>
              </a:spcAft>
              <a:buSzPts val="1100"/>
              <a:buNone/>
            </a:pPr>
            <a:endParaRPr dirty="0"/>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906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9352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297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73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401"/>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bg1"/>
                </a:solidFill>
                <a:latin typeface="Calibri"/>
                <a:ea typeface="Calibri"/>
                <a:cs typeface="Calibri"/>
                <a:sym typeface="Calibri"/>
              </a:rPr>
              <a:t>Proyecto Integrador</a:t>
            </a:r>
            <a:endParaRPr sz="1400" b="0" i="0" u="none" strike="noStrike" cap="none" dirty="0">
              <a:solidFill>
                <a:schemeClr val="bg1"/>
              </a:solidFil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bg1"/>
                </a:solidFill>
                <a:latin typeface="Calibri"/>
                <a:ea typeface="Calibri"/>
                <a:cs typeface="Calibri"/>
                <a:sym typeface="Calibri"/>
              </a:rPr>
              <a:t>Sistemas de Manufactura</a:t>
            </a:r>
            <a:endParaRPr sz="4000" b="1" i="1" u="none" strike="noStrike" cap="none" dirty="0">
              <a:solidFill>
                <a:schemeClr val="bg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xmlns="" id="{533E32DA-EC60-CDEC-9F7D-B3C4487CBB7D}"/>
              </a:ext>
            </a:extLst>
          </p:cNvPr>
          <p:cNvSpPr/>
          <p:nvPr/>
        </p:nvSpPr>
        <p:spPr>
          <a:xfrm>
            <a:off x="4086809" y="2172830"/>
            <a:ext cx="4018915" cy="4679769"/>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xmlns=""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86809" y="2529170"/>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sp>
        <p:nvSpPr>
          <p:cNvPr id="269" name="Google Shape;269;p7"/>
          <p:cNvSpPr txBox="1"/>
          <p:nvPr/>
        </p:nvSpPr>
        <p:spPr>
          <a:xfrm>
            <a:off x="5762441" y="736689"/>
            <a:ext cx="6126612" cy="3693278"/>
          </a:xfrm>
          <a:prstGeom prst="rect">
            <a:avLst/>
          </a:prstGeom>
          <a:noFill/>
          <a:ln>
            <a:noFill/>
          </a:ln>
        </p:spPr>
        <p:txBody>
          <a:bodyPr spcFirstLastPara="1" wrap="square" lIns="91425" tIns="45700" rIns="91425" bIns="45700" anchor="t" anchorCtr="0">
            <a:spAutoFit/>
          </a:bodyPr>
          <a:lstStyle/>
          <a:p>
            <a:pPr lvl="0" algn="just">
              <a:buSzPts val="2400"/>
            </a:pPr>
            <a:r>
              <a:rPr lang="es-MX" sz="1800" dirty="0">
                <a:latin typeface="Calibri" panose="020F0502020204030204" pitchFamily="34" charset="0"/>
                <a:cs typeface="Calibri" panose="020F0502020204030204" pitchFamily="34" charset="0"/>
              </a:rPr>
              <a:t>Durante la implementación de tres herramientas en el desarrollo de actividades en </a:t>
            </a:r>
            <a:r>
              <a:rPr lang="es-MX" sz="1800" dirty="0" smtClean="0">
                <a:latin typeface="Calibri" panose="020F0502020204030204" pitchFamily="34" charset="0"/>
                <a:cs typeface="Calibri" panose="020F0502020204030204" pitchFamily="34" charset="0"/>
              </a:rPr>
              <a:t>Sistemas </a:t>
            </a:r>
            <a:r>
              <a:rPr lang="es-MX" sz="1800" dirty="0">
                <a:latin typeface="Calibri" panose="020F0502020204030204" pitchFamily="34" charset="0"/>
                <a:cs typeface="Calibri" panose="020F0502020204030204" pitchFamily="34" charset="0"/>
              </a:rPr>
              <a:t>de </a:t>
            </a:r>
            <a:r>
              <a:rPr lang="es-MX" sz="1800" dirty="0" smtClean="0">
                <a:latin typeface="Calibri" panose="020F0502020204030204" pitchFamily="34" charset="0"/>
                <a:cs typeface="Calibri" panose="020F0502020204030204" pitchFamily="34" charset="0"/>
              </a:rPr>
              <a:t>Manufactura</a:t>
            </a:r>
            <a:r>
              <a:rPr lang="es-MX" sz="1800" dirty="0">
                <a:latin typeface="Calibri" panose="020F0502020204030204" pitchFamily="34" charset="0"/>
                <a:cs typeface="Calibri" panose="020F0502020204030204" pitchFamily="34" charset="0"/>
              </a:rPr>
              <a:t>, se identificaron que el 80% de los retrasos estaban relacionados con </a:t>
            </a:r>
            <a:r>
              <a:rPr lang="es-MX" sz="1800" dirty="0" smtClean="0">
                <a:latin typeface="Calibri" panose="020F0502020204030204" pitchFamily="34" charset="0"/>
                <a:cs typeface="Calibri" panose="020F0502020204030204" pitchFamily="34" charset="0"/>
              </a:rPr>
              <a:t>cinco tareas críticas los cuales fueron: La poca motivación para mejorar habilidades en </a:t>
            </a:r>
            <a:r>
              <a:rPr lang="es-MX" sz="1800" dirty="0" err="1" smtClean="0">
                <a:latin typeface="Calibri" panose="020F0502020204030204" pitchFamily="34" charset="0"/>
                <a:cs typeface="Calibri" panose="020F0502020204030204" pitchFamily="34" charset="0"/>
              </a:rPr>
              <a:t>GitHub</a:t>
            </a:r>
            <a:r>
              <a:rPr lang="es-MX" sz="1800" dirty="0" smtClean="0">
                <a:latin typeface="Calibri" panose="020F0502020204030204" pitchFamily="34" charset="0"/>
                <a:cs typeface="Calibri" panose="020F0502020204030204" pitchFamily="34" charset="0"/>
              </a:rPr>
              <a:t>, Dificultades con la habilidad con la computadora, Insuficiente conocimiento sobre comandos básicos de </a:t>
            </a:r>
            <a:r>
              <a:rPr lang="es-MX" sz="1800" dirty="0" err="1" smtClean="0">
                <a:latin typeface="Calibri" panose="020F0502020204030204" pitchFamily="34" charset="0"/>
                <a:cs typeface="Calibri" panose="020F0502020204030204" pitchFamily="34" charset="0"/>
              </a:rPr>
              <a:t>Git</a:t>
            </a:r>
            <a:r>
              <a:rPr lang="es-MX" sz="1800" dirty="0" smtClean="0">
                <a:latin typeface="Calibri" panose="020F0502020204030204" pitchFamily="34" charset="0"/>
                <a:cs typeface="Calibri" panose="020F0502020204030204" pitchFamily="34" charset="0"/>
              </a:rPr>
              <a:t>, </a:t>
            </a:r>
            <a:r>
              <a:rPr lang="es-MX" sz="1800" dirty="0" err="1" smtClean="0">
                <a:latin typeface="Calibri" panose="020F0502020204030204" pitchFamily="34" charset="0"/>
                <a:cs typeface="Calibri" panose="020F0502020204030204" pitchFamily="34" charset="0"/>
              </a:rPr>
              <a:t>Creacion</a:t>
            </a:r>
            <a:r>
              <a:rPr lang="es-MX" sz="1800" dirty="0" smtClean="0">
                <a:latin typeface="Calibri" panose="020F0502020204030204" pitchFamily="34" charset="0"/>
                <a:cs typeface="Calibri" panose="020F0502020204030204" pitchFamily="34" charset="0"/>
              </a:rPr>
              <a:t> de </a:t>
            </a:r>
            <a:r>
              <a:rPr lang="es-MX" sz="1800" dirty="0" err="1" smtClean="0">
                <a:latin typeface="Calibri" panose="020F0502020204030204" pitchFamily="34" charset="0"/>
                <a:cs typeface="Calibri" panose="020F0502020204030204" pitchFamily="34" charset="0"/>
              </a:rPr>
              <a:t>branch</a:t>
            </a:r>
            <a:r>
              <a:rPr lang="es-MX" sz="1800" dirty="0" smtClean="0">
                <a:latin typeface="Calibri" panose="020F0502020204030204" pitchFamily="34" charset="0"/>
                <a:cs typeface="Calibri" panose="020F0502020204030204" pitchFamily="34" charset="0"/>
              </a:rPr>
              <a:t> y la </a:t>
            </a:r>
            <a:r>
              <a:rPr lang="es-MX" sz="1800" dirty="0" err="1" smtClean="0">
                <a:latin typeface="Calibri" panose="020F0502020204030204" pitchFamily="34" charset="0"/>
                <a:cs typeface="Calibri" panose="020F0502020204030204" pitchFamily="34" charset="0"/>
              </a:rPr>
              <a:t>Clonacion</a:t>
            </a:r>
            <a:r>
              <a:rPr lang="es-MX" sz="1800" dirty="0" smtClean="0">
                <a:latin typeface="Calibri" panose="020F0502020204030204" pitchFamily="34" charset="0"/>
                <a:cs typeface="Calibri" panose="020F0502020204030204" pitchFamily="34" charset="0"/>
              </a:rPr>
              <a:t> del </a:t>
            </a:r>
            <a:r>
              <a:rPr lang="es-MX" sz="1800" dirty="0">
                <a:latin typeface="Calibri" panose="020F0502020204030204" pitchFamily="34" charset="0"/>
                <a:cs typeface="Calibri" panose="020F0502020204030204" pitchFamily="34" charset="0"/>
              </a:rPr>
              <a:t>Repositorio y No se esforzaban en tener </a:t>
            </a:r>
            <a:r>
              <a:rPr lang="es-MX" sz="1800" dirty="0" err="1">
                <a:latin typeface="Calibri" panose="020F0502020204030204" pitchFamily="34" charset="0"/>
                <a:cs typeface="Calibri" panose="020F0502020204030204" pitchFamily="34" charset="0"/>
              </a:rPr>
              <a:t>asesorias</a:t>
            </a:r>
            <a:r>
              <a:rPr lang="es-MX" sz="1800" dirty="0">
                <a:latin typeface="Calibri" panose="020F0502020204030204" pitchFamily="34" charset="0"/>
                <a:cs typeface="Calibri" panose="020F0502020204030204" pitchFamily="34" charset="0"/>
              </a:rPr>
              <a:t> con el </a:t>
            </a:r>
            <a:r>
              <a:rPr lang="es-MX" sz="1800" dirty="0" smtClean="0">
                <a:latin typeface="Calibri" panose="020F0502020204030204" pitchFamily="34" charset="0"/>
                <a:cs typeface="Calibri" panose="020F0502020204030204" pitchFamily="34" charset="0"/>
              </a:rPr>
              <a:t>profesor. </a:t>
            </a:r>
            <a:r>
              <a:rPr lang="es-MX" sz="1800" dirty="0">
                <a:latin typeface="Calibri" panose="020F0502020204030204" pitchFamily="34" charset="0"/>
                <a:cs typeface="Calibri" panose="020F0502020204030204" pitchFamily="34" charset="0"/>
              </a:rPr>
              <a:t>Al realizar un análisis de causa raíz, se encontró que la principal razón de estos retrasos radica en una falta </a:t>
            </a:r>
            <a:r>
              <a:rPr lang="es-MX" sz="1800" dirty="0" smtClean="0">
                <a:latin typeface="Calibri" panose="020F0502020204030204" pitchFamily="34" charset="0"/>
                <a:cs typeface="Calibri" panose="020F0502020204030204" pitchFamily="34" charset="0"/>
              </a:rPr>
              <a:t>de motivación para mejorar sus habilidades de los </a:t>
            </a:r>
            <a:r>
              <a:rPr lang="es-MX" sz="1800" dirty="0">
                <a:latin typeface="Calibri" panose="020F0502020204030204" pitchFamily="34" charset="0"/>
                <a:cs typeface="Calibri" panose="020F0502020204030204" pitchFamily="34" charset="0"/>
              </a:rPr>
              <a:t>procesos básicos por parte de los usuarios y una guía insuficiente en los </a:t>
            </a:r>
            <a:r>
              <a:rPr lang="es-MX" sz="1800" dirty="0" err="1">
                <a:latin typeface="Calibri" panose="020F0502020204030204" pitchFamily="34" charset="0"/>
                <a:cs typeface="Calibri" panose="020F0502020204030204" pitchFamily="34" charset="0"/>
              </a:rPr>
              <a:t>SOP’s</a:t>
            </a:r>
            <a:r>
              <a:rPr lang="es-MX" sz="1800" dirty="0">
                <a:latin typeface="Calibri" panose="020F0502020204030204" pitchFamily="34" charset="0"/>
                <a:cs typeface="Calibri" panose="020F0502020204030204" pitchFamily="34" charset="0"/>
              </a:rPr>
              <a:t> (procedimientos operativos estándar).</a:t>
            </a:r>
            <a:endParaRPr sz="1800" b="0" i="0" u="none" strike="noStrike" cap="none" dirty="0">
              <a:solidFill>
                <a:srgbClr val="595959"/>
              </a:solidFill>
              <a:latin typeface="Calibri" panose="020F0502020204030204" pitchFamily="34" charset="0"/>
              <a:ea typeface="Calibri"/>
              <a:cs typeface="Calibri" panose="020F0502020204030204" pitchFamily="34" charset="0"/>
              <a:sym typeface="Calibri"/>
            </a:endParaRPr>
          </a:p>
        </p:txBody>
      </p:sp>
      <p:pic>
        <p:nvPicPr>
          <p:cNvPr id="2" name="Imagen 1"/>
          <p:cNvPicPr>
            <a:picLocks noChangeAspect="1"/>
          </p:cNvPicPr>
          <p:nvPr/>
        </p:nvPicPr>
        <p:blipFill>
          <a:blip r:embed="rId3"/>
          <a:stretch>
            <a:fillRect/>
          </a:stretch>
        </p:blipFill>
        <p:spPr>
          <a:xfrm>
            <a:off x="552723" y="1288962"/>
            <a:ext cx="4493118" cy="2463231"/>
          </a:xfrm>
          <a:prstGeom prst="rect">
            <a:avLst/>
          </a:prstGeom>
        </p:spPr>
      </p:pic>
      <p:pic>
        <p:nvPicPr>
          <p:cNvPr id="3" name="Imagen 2"/>
          <p:cNvPicPr>
            <a:picLocks noChangeAspect="1"/>
          </p:cNvPicPr>
          <p:nvPr/>
        </p:nvPicPr>
        <p:blipFill>
          <a:blip r:embed="rId4"/>
          <a:stretch>
            <a:fillRect/>
          </a:stretch>
        </p:blipFill>
        <p:spPr>
          <a:xfrm>
            <a:off x="552723" y="4025155"/>
            <a:ext cx="4493118" cy="2408129"/>
          </a:xfrm>
          <a:prstGeom prst="rect">
            <a:avLst/>
          </a:prstGeom>
        </p:spPr>
      </p:pic>
      <p:pic>
        <p:nvPicPr>
          <p:cNvPr id="9" name="Imagen 8"/>
          <p:cNvPicPr>
            <a:picLocks noChangeAspect="1"/>
          </p:cNvPicPr>
          <p:nvPr/>
        </p:nvPicPr>
        <p:blipFill>
          <a:blip r:embed="rId5"/>
          <a:stretch>
            <a:fillRect/>
          </a:stretch>
        </p:blipFill>
        <p:spPr>
          <a:xfrm>
            <a:off x="6970197" y="4515823"/>
            <a:ext cx="3711099" cy="225229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082" y="1348548"/>
            <a:ext cx="10554462" cy="4671252"/>
          </a:xfrm>
          <a:prstGeom prst="rect">
            <a:avLst/>
          </a:prstGeom>
        </p:spPr>
      </p:pic>
    </p:spTree>
    <p:extLst>
      <p:ext uri="{BB962C8B-B14F-4D97-AF65-F5344CB8AC3E}">
        <p14:creationId xmlns:p14="http://schemas.microsoft.com/office/powerpoint/2010/main" val="9435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3" y="1458852"/>
            <a:ext cx="11384280" cy="4454268"/>
          </a:xfrm>
          <a:prstGeom prst="rect">
            <a:avLst/>
          </a:prstGeom>
        </p:spPr>
      </p:pic>
    </p:spTree>
    <p:extLst>
      <p:ext uri="{BB962C8B-B14F-4D97-AF65-F5344CB8AC3E}">
        <p14:creationId xmlns:p14="http://schemas.microsoft.com/office/powerpoint/2010/main" val="1356976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2" name="Imagen 1"/>
          <p:cNvPicPr>
            <a:picLocks noChangeAspect="1"/>
          </p:cNvPicPr>
          <p:nvPr/>
        </p:nvPicPr>
        <p:blipFill>
          <a:blip r:embed="rId3"/>
          <a:stretch>
            <a:fillRect/>
          </a:stretch>
        </p:blipFill>
        <p:spPr>
          <a:xfrm>
            <a:off x="1340123" y="2521828"/>
            <a:ext cx="3704318" cy="2377440"/>
          </a:xfrm>
          <a:prstGeom prst="rect">
            <a:avLst/>
          </a:prstGeom>
        </p:spPr>
      </p:pic>
      <p:pic>
        <p:nvPicPr>
          <p:cNvPr id="4" name="Imagen 3"/>
          <p:cNvPicPr>
            <a:picLocks noChangeAspect="1"/>
          </p:cNvPicPr>
          <p:nvPr/>
        </p:nvPicPr>
        <p:blipFill>
          <a:blip r:embed="rId4"/>
          <a:stretch>
            <a:fillRect/>
          </a:stretch>
        </p:blipFill>
        <p:spPr>
          <a:xfrm>
            <a:off x="6149181" y="1569720"/>
            <a:ext cx="5040965" cy="4281656"/>
          </a:xfrm>
          <a:prstGeom prst="rect">
            <a:avLst/>
          </a:prstGeom>
        </p:spPr>
      </p:pic>
    </p:spTree>
    <p:extLst>
      <p:ext uri="{BB962C8B-B14F-4D97-AF65-F5344CB8AC3E}">
        <p14:creationId xmlns:p14="http://schemas.microsoft.com/office/powerpoint/2010/main" val="2826118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Propuesta de Mejora</a:t>
            </a:r>
            <a:endParaRPr sz="3200">
              <a:latin typeface="Century Gothic"/>
              <a:ea typeface="Century Gothic"/>
              <a:cs typeface="Century Gothic"/>
              <a:sym typeface="Century Gothic"/>
            </a:endParaRPr>
          </a:p>
        </p:txBody>
      </p:sp>
      <p:sp>
        <p:nvSpPr>
          <p:cNvPr id="488" name="Google Shape;488;p8"/>
          <p:cNvSpPr txBox="1"/>
          <p:nvPr/>
        </p:nvSpPr>
        <p:spPr>
          <a:xfrm>
            <a:off x="552723" y="1783080"/>
            <a:ext cx="5120640" cy="4293443"/>
          </a:xfrm>
          <a:prstGeom prst="rect">
            <a:avLst/>
          </a:prstGeom>
          <a:noFill/>
          <a:ln>
            <a:noFill/>
          </a:ln>
        </p:spPr>
        <p:txBody>
          <a:bodyPr spcFirstLastPara="1" wrap="square" lIns="91425" tIns="45700" rIns="91425" bIns="45700" anchor="t" anchorCtr="0">
            <a:spAutoFit/>
          </a:bodyPr>
          <a:lstStyle/>
          <a:p>
            <a:pPr marL="914400" lvl="1" indent="-457200">
              <a:lnSpc>
                <a:spcPct val="150000"/>
              </a:lnSpc>
              <a:buClr>
                <a:srgbClr val="595959"/>
              </a:buClr>
              <a:buSzPts val="2400"/>
              <a:buFont typeface="Arial"/>
              <a:buChar char="•"/>
            </a:pPr>
            <a:r>
              <a:rPr lang="es-MX" dirty="0"/>
              <a:t>Establecer un sistema de recompensas (certificados o reconocimientos) para quienes sobresalgan en su </a:t>
            </a:r>
            <a:r>
              <a:rPr lang="es-MX" dirty="0" smtClean="0"/>
              <a:t>aprendizaje</a:t>
            </a:r>
          </a:p>
          <a:p>
            <a:pPr marL="914400" indent="-457200">
              <a:lnSpc>
                <a:spcPct val="150000"/>
              </a:lnSpc>
              <a:buClr>
                <a:srgbClr val="595959"/>
              </a:buClr>
              <a:buSzPts val="2400"/>
              <a:buFont typeface="Arial"/>
              <a:buChar char="•"/>
            </a:pPr>
            <a:r>
              <a:rPr lang="es-MX" dirty="0"/>
              <a:t>Realizar sesiones prácticas frecuentes para mejorar la destreza técnica de los estudiantes</a:t>
            </a:r>
            <a:r>
              <a:rPr lang="es-MX" dirty="0" smtClean="0"/>
              <a:t>.</a:t>
            </a:r>
          </a:p>
          <a:p>
            <a:pPr marL="914400" lvl="1" indent="-457200">
              <a:lnSpc>
                <a:spcPct val="150000"/>
              </a:lnSpc>
              <a:buClr>
                <a:srgbClr val="595959"/>
              </a:buClr>
              <a:buSzPts val="2400"/>
              <a:buFont typeface="Arial"/>
              <a:buChar char="•"/>
            </a:pPr>
            <a:r>
              <a:rPr lang="es-MX" dirty="0"/>
              <a:t>Introducir una lista de comandos esenciales en las primeras sesiones del curso</a:t>
            </a:r>
            <a:r>
              <a:rPr lang="es-MX" dirty="0" smtClean="0"/>
              <a:t>.</a:t>
            </a:r>
          </a:p>
          <a:p>
            <a:pPr marL="914400" lvl="1" indent="-457200">
              <a:lnSpc>
                <a:spcPct val="150000"/>
              </a:lnSpc>
              <a:buClr>
                <a:srgbClr val="595959"/>
              </a:buClr>
              <a:buSzPts val="2400"/>
              <a:buFont typeface="Arial"/>
              <a:buChar char="•"/>
            </a:pPr>
            <a:r>
              <a:rPr lang="es-MX" dirty="0"/>
              <a:t>Asignar ejercicios donde cada estudiante deba crear una rama y realizar cambios en equipo</a:t>
            </a:r>
            <a:r>
              <a:rPr lang="es-MX" dirty="0" smtClean="0"/>
              <a:t>.</a:t>
            </a:r>
          </a:p>
          <a:p>
            <a:pPr marL="914400" lvl="1" indent="-457200">
              <a:lnSpc>
                <a:spcPct val="150000"/>
              </a:lnSpc>
              <a:buClr>
                <a:srgbClr val="595959"/>
              </a:buClr>
              <a:buSzPts val="2400"/>
              <a:buFont typeface="Arial"/>
              <a:buChar char="•"/>
            </a:pPr>
            <a:r>
              <a:rPr lang="es-MX" dirty="0"/>
              <a:t>Realizar talleres prácticos donde los estudiantes clonen repositorios bajo supervisión</a:t>
            </a:r>
            <a:r>
              <a:rPr lang="es-MX" dirty="0" smtClean="0"/>
              <a:t>.</a:t>
            </a:r>
          </a:p>
          <a:p>
            <a:pPr marL="914400" lvl="1" indent="-457200">
              <a:lnSpc>
                <a:spcPct val="150000"/>
              </a:lnSpc>
              <a:buClr>
                <a:srgbClr val="595959"/>
              </a:buClr>
              <a:buSzPts val="2400"/>
              <a:buFont typeface="Arial"/>
              <a:buChar char="•"/>
            </a:pPr>
            <a:r>
              <a:rPr lang="es-MX" dirty="0"/>
              <a:t>Diseñar actividades donde la asesoría con el profesor sea un requisito previo para avanzar.</a:t>
            </a:r>
            <a:endParaRPr b="0" i="0" u="none" strike="noStrike" cap="none" dirty="0">
              <a:solidFill>
                <a:srgbClr val="000000"/>
              </a:solidFill>
              <a:sym typeface="Arial"/>
            </a:endParaRPr>
          </a:p>
        </p:txBody>
      </p:sp>
      <p:pic>
        <p:nvPicPr>
          <p:cNvPr id="3" name="Imagen 2"/>
          <p:cNvPicPr>
            <a:picLocks noChangeAspect="1"/>
          </p:cNvPicPr>
          <p:nvPr/>
        </p:nvPicPr>
        <p:blipFill>
          <a:blip r:embed="rId3"/>
          <a:stretch>
            <a:fillRect/>
          </a:stretch>
        </p:blipFill>
        <p:spPr>
          <a:xfrm>
            <a:off x="5673364" y="622300"/>
            <a:ext cx="6225490" cy="575877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9"/>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Plan de Trabajo y Recursos</a:t>
            </a:r>
            <a:endParaRPr sz="3200">
              <a:latin typeface="Century Gothic"/>
              <a:ea typeface="Century Gothic"/>
              <a:cs typeface="Century Gothic"/>
              <a:sym typeface="Century Gothic"/>
            </a:endParaRPr>
          </a:p>
        </p:txBody>
      </p:sp>
      <p:sp>
        <p:nvSpPr>
          <p:cNvPr id="10" name="CuadroTexto 9"/>
          <p:cNvSpPr txBox="1"/>
          <p:nvPr/>
        </p:nvSpPr>
        <p:spPr>
          <a:xfrm>
            <a:off x="6465569" y="864502"/>
            <a:ext cx="5509261" cy="5899051"/>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IMPACTOS ESPERADOS:</a:t>
            </a: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Impactos </a:t>
            </a:r>
            <a:r>
              <a:rPr lang="es-MX" sz="1600" b="1" dirty="0">
                <a:latin typeface="Calibri" panose="020F0502020204030204" pitchFamily="34" charset="0"/>
                <a:cs typeface="Calibri" panose="020F0502020204030204" pitchFamily="34" charset="0"/>
              </a:rPr>
              <a:t>Duros </a:t>
            </a:r>
            <a:r>
              <a:rPr lang="es-MX" sz="1600" b="1" i="1" dirty="0">
                <a:latin typeface="Calibri" panose="020F0502020204030204" pitchFamily="34" charset="0"/>
                <a:cs typeface="Calibri" panose="020F0502020204030204" pitchFamily="34" charset="0"/>
              </a:rPr>
              <a:t>(Medibles económicamente</a:t>
            </a:r>
            <a:r>
              <a:rPr lang="es-MX" sz="1600" b="1" i="1" dirty="0" smtClean="0">
                <a:latin typeface="Calibri" panose="020F0502020204030204" pitchFamily="34" charset="0"/>
                <a:cs typeface="Calibri" panose="020F0502020204030204" pitchFamily="34" charset="0"/>
              </a:rPr>
              <a:t>)</a:t>
            </a:r>
          </a:p>
          <a:p>
            <a:pPr algn="just">
              <a:spcBef>
                <a:spcPts val="125"/>
              </a:spcBef>
              <a:spcAft>
                <a:spcPts val="125"/>
              </a:spcAft>
            </a:pPr>
            <a:endParaRPr lang="es-MX" sz="1600" b="1" i="1" dirty="0" smtClean="0">
              <a:latin typeface="Calibri" panose="020F0502020204030204" pitchFamily="34" charset="0"/>
              <a:cs typeface="Calibri" panose="020F0502020204030204" pitchFamily="34" charset="0"/>
            </a:endParaRP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-Ahorro </a:t>
            </a:r>
            <a:r>
              <a:rPr lang="es-MX" sz="1600" b="1" dirty="0">
                <a:latin typeface="Calibri" panose="020F0502020204030204" pitchFamily="34" charset="0"/>
                <a:cs typeface="Calibri" panose="020F0502020204030204" pitchFamily="34" charset="0"/>
              </a:rPr>
              <a:t>en tiempos de desarrollo</a:t>
            </a:r>
            <a:r>
              <a:rPr lang="es-MX" sz="1600" dirty="0">
                <a:latin typeface="Calibri" panose="020F0502020204030204" pitchFamily="34" charset="0"/>
                <a:cs typeface="Calibri" panose="020F0502020204030204" pitchFamily="34" charset="0"/>
              </a:rPr>
              <a:t>:</a:t>
            </a:r>
          </a:p>
          <a:p>
            <a:pPr marL="285750" lvl="1" indent="-285750" algn="just">
              <a:spcBef>
                <a:spcPts val="125"/>
              </a:spcBef>
              <a:spcAft>
                <a:spcPts val="125"/>
              </a:spcAft>
              <a:buFont typeface="Arial" panose="020B0604020202020204" pitchFamily="34" charset="0"/>
              <a:buChar char="•"/>
            </a:pPr>
            <a:r>
              <a:rPr lang="es-MX" sz="1600" dirty="0">
                <a:latin typeface="Calibri" panose="020F0502020204030204" pitchFamily="34" charset="0"/>
                <a:cs typeface="Calibri" panose="020F0502020204030204" pitchFamily="34" charset="0"/>
              </a:rPr>
              <a:t>Implementación de sesiones prácticas y supervisión evitará errores repetitivos en la clonación de repositorios, reduciendo los tiempos hasta un </a:t>
            </a:r>
            <a:r>
              <a:rPr lang="es-MX" sz="1600" b="1" dirty="0">
                <a:latin typeface="Calibri" panose="020F0502020204030204" pitchFamily="34" charset="0"/>
                <a:cs typeface="Calibri" panose="020F0502020204030204" pitchFamily="34" charset="0"/>
              </a:rPr>
              <a:t>15%</a:t>
            </a:r>
            <a:r>
              <a:rPr lang="es-MX" sz="1600" dirty="0">
                <a:latin typeface="Calibri" panose="020F0502020204030204" pitchFamily="34" charset="0"/>
                <a:cs typeface="Calibri" panose="020F0502020204030204" pitchFamily="34" charset="0"/>
              </a:rPr>
              <a:t> en las actividades.</a:t>
            </a: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-Optimización </a:t>
            </a:r>
            <a:r>
              <a:rPr lang="es-MX" sz="1600" b="1" dirty="0">
                <a:latin typeface="Calibri" panose="020F0502020204030204" pitchFamily="34" charset="0"/>
                <a:cs typeface="Calibri" panose="020F0502020204030204" pitchFamily="34" charset="0"/>
              </a:rPr>
              <a:t>del desempeño académico</a:t>
            </a:r>
            <a:r>
              <a:rPr lang="es-MX" sz="1600" dirty="0">
                <a:latin typeface="Calibri" panose="020F0502020204030204" pitchFamily="34" charset="0"/>
                <a:cs typeface="Calibri" panose="020F0502020204030204" pitchFamily="34" charset="0"/>
              </a:rPr>
              <a:t>:</a:t>
            </a:r>
          </a:p>
          <a:p>
            <a:pPr marL="285750" lvl="1" indent="-285750" algn="just">
              <a:spcBef>
                <a:spcPts val="125"/>
              </a:spcBef>
              <a:spcAft>
                <a:spcPts val="125"/>
              </a:spcAft>
              <a:buFont typeface="Arial" panose="020B0604020202020204" pitchFamily="34" charset="0"/>
              <a:buChar char="•"/>
            </a:pPr>
            <a:r>
              <a:rPr lang="es-MX" sz="1600" dirty="0">
                <a:latin typeface="Calibri" panose="020F0502020204030204" pitchFamily="34" charset="0"/>
                <a:cs typeface="Calibri" panose="020F0502020204030204" pitchFamily="34" charset="0"/>
              </a:rPr>
              <a:t>Mejoría en la comprensión del uso de herramientas como </a:t>
            </a:r>
            <a:r>
              <a:rPr lang="es-MX" sz="1600" b="1" dirty="0">
                <a:latin typeface="Calibri" panose="020F0502020204030204" pitchFamily="34" charset="0"/>
                <a:cs typeface="Calibri" panose="020F0502020204030204" pitchFamily="34" charset="0"/>
              </a:rPr>
              <a:t>GITHUB</a:t>
            </a:r>
            <a:r>
              <a:rPr lang="es-MX" sz="1600" dirty="0">
                <a:latin typeface="Calibri" panose="020F0502020204030204" pitchFamily="34" charset="0"/>
                <a:cs typeface="Calibri" panose="020F0502020204030204" pitchFamily="34" charset="0"/>
              </a:rPr>
              <a:t> aumentará la tasa de aprobados en al menos un </a:t>
            </a:r>
            <a:r>
              <a:rPr lang="es-MX" sz="1600" b="1" dirty="0">
                <a:latin typeface="Calibri" panose="020F0502020204030204" pitchFamily="34" charset="0"/>
                <a:cs typeface="Calibri" panose="020F0502020204030204" pitchFamily="34" charset="0"/>
              </a:rPr>
              <a:t>10%</a:t>
            </a:r>
            <a:r>
              <a:rPr lang="es-MX" sz="1600" dirty="0">
                <a:latin typeface="Calibri" panose="020F0502020204030204" pitchFamily="34" charset="0"/>
                <a:cs typeface="Calibri" panose="020F0502020204030204" pitchFamily="34" charset="0"/>
              </a:rPr>
              <a:t>.</a:t>
            </a: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Impactos </a:t>
            </a:r>
            <a:r>
              <a:rPr lang="es-MX" sz="1600" b="1" dirty="0">
                <a:latin typeface="Calibri" panose="020F0502020204030204" pitchFamily="34" charset="0"/>
                <a:cs typeface="Calibri" panose="020F0502020204030204" pitchFamily="34" charset="0"/>
              </a:rPr>
              <a:t>Suaves </a:t>
            </a:r>
            <a:r>
              <a:rPr lang="es-MX" sz="1600" b="1" i="1" dirty="0">
                <a:latin typeface="Calibri" panose="020F0502020204030204" pitchFamily="34" charset="0"/>
                <a:cs typeface="Calibri" panose="020F0502020204030204" pitchFamily="34" charset="0"/>
              </a:rPr>
              <a:t>(Beneficios intangibles</a:t>
            </a:r>
            <a:r>
              <a:rPr lang="es-MX" sz="1600" b="1" i="1" dirty="0" smtClean="0">
                <a:latin typeface="Calibri" panose="020F0502020204030204" pitchFamily="34" charset="0"/>
                <a:cs typeface="Calibri" panose="020F0502020204030204" pitchFamily="34" charset="0"/>
              </a:rPr>
              <a:t>).</a:t>
            </a:r>
          </a:p>
          <a:p>
            <a:pPr algn="just">
              <a:spcBef>
                <a:spcPts val="125"/>
              </a:spcBef>
              <a:spcAft>
                <a:spcPts val="125"/>
              </a:spcAft>
            </a:pPr>
            <a:endParaRPr lang="es-MX" sz="1600" b="1" i="1" dirty="0" smtClean="0">
              <a:latin typeface="Calibri" panose="020F0502020204030204" pitchFamily="34" charset="0"/>
              <a:cs typeface="Calibri" panose="020F0502020204030204" pitchFamily="34" charset="0"/>
            </a:endParaRP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-Motivación </a:t>
            </a:r>
            <a:r>
              <a:rPr lang="es-MX" sz="1600" b="1" dirty="0">
                <a:latin typeface="Calibri" panose="020F0502020204030204" pitchFamily="34" charset="0"/>
                <a:cs typeface="Calibri" panose="020F0502020204030204" pitchFamily="34" charset="0"/>
              </a:rPr>
              <a:t>y cultura de reconocimiento</a:t>
            </a:r>
            <a:r>
              <a:rPr lang="es-MX" sz="1600" dirty="0">
                <a:latin typeface="Calibri" panose="020F0502020204030204" pitchFamily="34" charset="0"/>
                <a:cs typeface="Calibri" panose="020F0502020204030204" pitchFamily="34" charset="0"/>
              </a:rPr>
              <a:t>:</a:t>
            </a:r>
          </a:p>
          <a:p>
            <a:pPr marL="285750" lvl="1" indent="-285750" algn="just">
              <a:spcBef>
                <a:spcPts val="125"/>
              </a:spcBef>
              <a:spcAft>
                <a:spcPts val="125"/>
              </a:spcAft>
              <a:buFont typeface="Arial" panose="020B0604020202020204" pitchFamily="34" charset="0"/>
              <a:buChar char="•"/>
            </a:pPr>
            <a:r>
              <a:rPr lang="es-MX" sz="1600" dirty="0">
                <a:latin typeface="Calibri" panose="020F0502020204030204" pitchFamily="34" charset="0"/>
                <a:cs typeface="Calibri" panose="020F0502020204030204" pitchFamily="34" charset="0"/>
              </a:rPr>
              <a:t>El sistema de recompensas impulsa la </a:t>
            </a:r>
            <a:r>
              <a:rPr lang="es-MX" sz="1600" b="1" dirty="0">
                <a:latin typeface="Calibri" panose="020F0502020204030204" pitchFamily="34" charset="0"/>
                <a:cs typeface="Calibri" panose="020F0502020204030204" pitchFamily="34" charset="0"/>
              </a:rPr>
              <a:t>motivación de los estudiantes</a:t>
            </a:r>
            <a:r>
              <a:rPr lang="es-MX" sz="1600" dirty="0">
                <a:latin typeface="Calibri" panose="020F0502020204030204" pitchFamily="34" charset="0"/>
                <a:cs typeface="Calibri" panose="020F0502020204030204" pitchFamily="34" charset="0"/>
              </a:rPr>
              <a:t>.</a:t>
            </a: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-Desarrollo </a:t>
            </a:r>
            <a:r>
              <a:rPr lang="es-MX" sz="1600" b="1" dirty="0">
                <a:latin typeface="Calibri" panose="020F0502020204030204" pitchFamily="34" charset="0"/>
                <a:cs typeface="Calibri" panose="020F0502020204030204" pitchFamily="34" charset="0"/>
              </a:rPr>
              <a:t>de habilidades prácticas</a:t>
            </a:r>
            <a:r>
              <a:rPr lang="es-MX" sz="1600" dirty="0">
                <a:latin typeface="Calibri" panose="020F0502020204030204" pitchFamily="34" charset="0"/>
                <a:cs typeface="Calibri" panose="020F0502020204030204" pitchFamily="34" charset="0"/>
              </a:rPr>
              <a:t>:</a:t>
            </a:r>
          </a:p>
          <a:p>
            <a:pPr marL="285750" lvl="1" indent="-285750" algn="just">
              <a:spcBef>
                <a:spcPts val="125"/>
              </a:spcBef>
              <a:spcAft>
                <a:spcPts val="125"/>
              </a:spcAft>
              <a:buFont typeface="Arial" panose="020B0604020202020204" pitchFamily="34" charset="0"/>
              <a:buChar char="•"/>
            </a:pPr>
            <a:r>
              <a:rPr lang="es-MX" sz="1600" dirty="0">
                <a:latin typeface="Calibri" panose="020F0502020204030204" pitchFamily="34" charset="0"/>
                <a:cs typeface="Calibri" panose="020F0502020204030204" pitchFamily="34" charset="0"/>
              </a:rPr>
              <a:t>Talleres y sesiones mejoran la </a:t>
            </a:r>
            <a:r>
              <a:rPr lang="es-MX" sz="1600" b="1" dirty="0">
                <a:latin typeface="Calibri" panose="020F0502020204030204" pitchFamily="34" charset="0"/>
                <a:cs typeface="Calibri" panose="020F0502020204030204" pitchFamily="34" charset="0"/>
              </a:rPr>
              <a:t>competencia técnica</a:t>
            </a:r>
            <a:r>
              <a:rPr lang="es-MX" sz="1600" dirty="0">
                <a:latin typeface="Calibri" panose="020F0502020204030204" pitchFamily="34" charset="0"/>
                <a:cs typeface="Calibri" panose="020F0502020204030204" pitchFamily="34" charset="0"/>
              </a:rPr>
              <a:t>.</a:t>
            </a:r>
          </a:p>
          <a:p>
            <a:pPr algn="just">
              <a:spcBef>
                <a:spcPts val="125"/>
              </a:spcBef>
              <a:spcAft>
                <a:spcPts val="125"/>
              </a:spcAft>
            </a:pPr>
            <a:r>
              <a:rPr lang="es-MX" sz="1600" b="1" dirty="0" smtClean="0">
                <a:latin typeface="Calibri" panose="020F0502020204030204" pitchFamily="34" charset="0"/>
                <a:cs typeface="Calibri" panose="020F0502020204030204" pitchFamily="34" charset="0"/>
              </a:rPr>
              <a:t>-Mejor </a:t>
            </a:r>
            <a:r>
              <a:rPr lang="es-MX" sz="1600" b="1" dirty="0">
                <a:latin typeface="Calibri" panose="020F0502020204030204" pitchFamily="34" charset="0"/>
                <a:cs typeface="Calibri" panose="020F0502020204030204" pitchFamily="34" charset="0"/>
              </a:rPr>
              <a:t>relación alumno-profesor</a:t>
            </a:r>
            <a:r>
              <a:rPr lang="es-MX" sz="1600" dirty="0">
                <a:latin typeface="Calibri" panose="020F0502020204030204" pitchFamily="34" charset="0"/>
                <a:cs typeface="Calibri" panose="020F0502020204030204" pitchFamily="34" charset="0"/>
              </a:rPr>
              <a:t>:</a:t>
            </a:r>
          </a:p>
          <a:p>
            <a:pPr marL="285750" lvl="1" indent="-285750" algn="just">
              <a:spcBef>
                <a:spcPts val="125"/>
              </a:spcBef>
              <a:spcAft>
                <a:spcPts val="125"/>
              </a:spcAft>
              <a:buFont typeface="Arial" panose="020B0604020202020204" pitchFamily="34" charset="0"/>
              <a:buChar char="•"/>
            </a:pPr>
            <a:r>
              <a:rPr lang="es-MX" sz="1600" dirty="0">
                <a:latin typeface="Calibri" panose="020F0502020204030204" pitchFamily="34" charset="0"/>
                <a:cs typeface="Calibri" panose="020F0502020204030204" pitchFamily="34" charset="0"/>
              </a:rPr>
              <a:t>La asesoría obligatoria fomenta el </a:t>
            </a:r>
            <a:r>
              <a:rPr lang="es-MX" sz="1600" b="1" dirty="0">
                <a:latin typeface="Calibri" panose="020F0502020204030204" pitchFamily="34" charset="0"/>
                <a:cs typeface="Calibri" panose="020F0502020204030204" pitchFamily="34" charset="0"/>
              </a:rPr>
              <a:t>compromiso</a:t>
            </a:r>
            <a:r>
              <a:rPr lang="es-MX" sz="1600" dirty="0">
                <a:latin typeface="Calibri" panose="020F0502020204030204" pitchFamily="34" charset="0"/>
                <a:cs typeface="Calibri" panose="020F0502020204030204" pitchFamily="34" charset="0"/>
              </a:rPr>
              <a:t> y la </a:t>
            </a:r>
            <a:r>
              <a:rPr lang="es-MX" sz="1600" b="1" dirty="0">
                <a:latin typeface="Calibri" panose="020F0502020204030204" pitchFamily="34" charset="0"/>
                <a:cs typeface="Calibri" panose="020F0502020204030204" pitchFamily="34" charset="0"/>
              </a:rPr>
              <a:t>interacción activa</a:t>
            </a:r>
            <a:r>
              <a:rPr lang="es-MX" sz="1600" dirty="0">
                <a:latin typeface="Calibri" panose="020F0502020204030204" pitchFamily="34" charset="0"/>
                <a:cs typeface="Calibri" panose="020F0502020204030204" pitchFamily="34" charset="0"/>
              </a:rPr>
              <a:t> con los profesores.</a:t>
            </a:r>
          </a:p>
          <a:p>
            <a:endParaRPr lang="es-MX" dirty="0"/>
          </a:p>
        </p:txBody>
      </p:sp>
      <p:graphicFrame>
        <p:nvGraphicFramePr>
          <p:cNvPr id="14" name="Tabla 13"/>
          <p:cNvGraphicFramePr>
            <a:graphicFrameLocks noGrp="1"/>
          </p:cNvGraphicFramePr>
          <p:nvPr>
            <p:extLst>
              <p:ext uri="{D42A27DB-BD31-4B8C-83A1-F6EECF244321}">
                <p14:modId xmlns:p14="http://schemas.microsoft.com/office/powerpoint/2010/main" val="1536798284"/>
              </p:ext>
            </p:extLst>
          </p:nvPr>
        </p:nvGraphicFramePr>
        <p:xfrm>
          <a:off x="378370" y="1791721"/>
          <a:ext cx="5785946" cy="3812413"/>
        </p:xfrm>
        <a:graphic>
          <a:graphicData uri="http://schemas.openxmlformats.org/drawingml/2006/table">
            <a:tbl>
              <a:tblPr firstRow="1" bandRow="1">
                <a:tableStyleId>{DDA41E16-8D42-4F2B-BD51-C347022982EF}</a:tableStyleId>
              </a:tblPr>
              <a:tblGrid>
                <a:gridCol w="2601313"/>
                <a:gridCol w="3184633"/>
              </a:tblGrid>
              <a:tr h="429133">
                <a:tc>
                  <a:txBody>
                    <a:bodyPr/>
                    <a:lstStyle/>
                    <a:p>
                      <a:pPr algn="ctr"/>
                      <a:r>
                        <a:rPr lang="en-US" sz="1800" dirty="0" smtClean="0">
                          <a:solidFill>
                            <a:schemeClr val="bg1"/>
                          </a:solidFill>
                          <a:latin typeface="Calibri" panose="020F0502020204030204" pitchFamily="34" charset="0"/>
                          <a:cs typeface="Calibri" panose="020F0502020204030204" pitchFamily="34" charset="0"/>
                        </a:rPr>
                        <a:t>ACCION.</a:t>
                      </a:r>
                      <a:endParaRPr lang="es-MX" sz="1800" dirty="0">
                        <a:solidFill>
                          <a:schemeClr val="bg1"/>
                        </a:solidFill>
                        <a:latin typeface="Calibri" panose="020F0502020204030204" pitchFamily="34" charset="0"/>
                        <a:cs typeface="Calibri" panose="020F0502020204030204" pitchFamily="34" charset="0"/>
                      </a:endParaRPr>
                    </a:p>
                  </a:txBody>
                  <a:tcPr>
                    <a:solidFill>
                      <a:schemeClr val="accent1">
                        <a:lumMod val="50000"/>
                      </a:schemeClr>
                    </a:solidFill>
                  </a:tcPr>
                </a:tc>
                <a:tc>
                  <a:txBody>
                    <a:bodyPr/>
                    <a:lstStyle/>
                    <a:p>
                      <a:pPr algn="ctr"/>
                      <a:r>
                        <a:rPr lang="en-US" sz="1800" dirty="0" smtClean="0">
                          <a:solidFill>
                            <a:schemeClr val="bg1"/>
                          </a:solidFill>
                          <a:latin typeface="Calibri" panose="020F0502020204030204" pitchFamily="34" charset="0"/>
                          <a:cs typeface="Calibri" panose="020F0502020204030204" pitchFamily="34" charset="0"/>
                        </a:rPr>
                        <a:t>RECURSOS NECESARIOS.</a:t>
                      </a:r>
                      <a:endParaRPr lang="es-MX" sz="1800" dirty="0">
                        <a:solidFill>
                          <a:schemeClr val="bg1"/>
                        </a:solidFill>
                        <a:latin typeface="Calibri" panose="020F0502020204030204" pitchFamily="34" charset="0"/>
                        <a:cs typeface="Calibri" panose="020F0502020204030204" pitchFamily="34" charset="0"/>
                      </a:endParaRPr>
                    </a:p>
                  </a:txBody>
                  <a:tcPr>
                    <a:solidFill>
                      <a:schemeClr val="accent1">
                        <a:lumMod val="50000"/>
                      </a:schemeClr>
                    </a:solidFill>
                  </a:tcPr>
                </a:tc>
              </a:tr>
              <a:tr h="599611">
                <a:tc>
                  <a:txBody>
                    <a:bodyPr/>
                    <a:lstStyle/>
                    <a:p>
                      <a:r>
                        <a:rPr lang="es-MX" sz="1800" dirty="0" smtClean="0">
                          <a:latin typeface="Calibri" panose="020F0502020204030204" pitchFamily="34" charset="0"/>
                          <a:cs typeface="Calibri" panose="020F0502020204030204" pitchFamily="34" charset="0"/>
                        </a:rPr>
                        <a:t>Implementar Sistema De Recompensas</a:t>
                      </a:r>
                      <a:endParaRPr lang="es-MX" sz="1800" dirty="0">
                        <a:latin typeface="Calibri" panose="020F0502020204030204" pitchFamily="34" charset="0"/>
                        <a:cs typeface="Calibri" panose="020F0502020204030204" pitchFamily="34" charset="0"/>
                      </a:endParaRPr>
                    </a:p>
                  </a:txBody>
                  <a:tcPr/>
                </a:tc>
                <a:tc>
                  <a:txBody>
                    <a:bodyPr/>
                    <a:lstStyle/>
                    <a:p>
                      <a:r>
                        <a:rPr lang="es-MX" sz="1800" dirty="0" smtClean="0">
                          <a:latin typeface="Calibri" panose="020F0502020204030204" pitchFamily="34" charset="0"/>
                          <a:cs typeface="Calibri" panose="020F0502020204030204" pitchFamily="34" charset="0"/>
                        </a:rPr>
                        <a:t>Software De Registro De Desempeño, Certificados Impresos.</a:t>
                      </a:r>
                      <a:endParaRPr lang="es-MX" sz="1800" dirty="0">
                        <a:latin typeface="Calibri" panose="020F0502020204030204" pitchFamily="34" charset="0"/>
                        <a:cs typeface="Calibri" panose="020F0502020204030204" pitchFamily="34" charset="0"/>
                      </a:endParaRPr>
                    </a:p>
                  </a:txBody>
                  <a:tcPr/>
                </a:tc>
              </a:tr>
              <a:tr h="599611">
                <a:tc>
                  <a:txBody>
                    <a:bodyPr/>
                    <a:lstStyle/>
                    <a:p>
                      <a:r>
                        <a:rPr lang="es-MX" sz="1800" dirty="0" smtClean="0">
                          <a:latin typeface="Calibri" panose="020F0502020204030204" pitchFamily="34" charset="0"/>
                          <a:cs typeface="Calibri" panose="020F0502020204030204" pitchFamily="34" charset="0"/>
                        </a:rPr>
                        <a:t>Realizar Sesiones Prácticas Frecuentes</a:t>
                      </a:r>
                      <a:endParaRPr lang="es-MX" sz="1800" dirty="0">
                        <a:latin typeface="Calibri" panose="020F0502020204030204" pitchFamily="34" charset="0"/>
                        <a:cs typeface="Calibri" panose="020F0502020204030204" pitchFamily="34" charset="0"/>
                      </a:endParaRPr>
                    </a:p>
                  </a:txBody>
                  <a:tcPr/>
                </a:tc>
                <a:tc>
                  <a:txBody>
                    <a:bodyPr/>
                    <a:lstStyle/>
                    <a:p>
                      <a:r>
                        <a:rPr lang="es-MX" sz="1800" dirty="0" smtClean="0">
                          <a:latin typeface="Calibri" panose="020F0502020204030204" pitchFamily="34" charset="0"/>
                          <a:cs typeface="Calibri" panose="020F0502020204030204" pitchFamily="34" charset="0"/>
                        </a:rPr>
                        <a:t>Horarios Dedicados, Aulas O Espacios Equipados.</a:t>
                      </a:r>
                      <a:endParaRPr lang="es-MX" sz="1800" dirty="0">
                        <a:latin typeface="Calibri" panose="020F0502020204030204" pitchFamily="34" charset="0"/>
                        <a:cs typeface="Calibri" panose="020F0502020204030204" pitchFamily="34" charset="0"/>
                      </a:endParaRPr>
                    </a:p>
                  </a:txBody>
                  <a:tcPr/>
                </a:tc>
              </a:tr>
              <a:tr h="599611">
                <a:tc>
                  <a:txBody>
                    <a:bodyPr/>
                    <a:lstStyle/>
                    <a:p>
                      <a:r>
                        <a:rPr lang="es-MX" sz="1800" dirty="0" smtClean="0">
                          <a:latin typeface="Calibri" panose="020F0502020204030204" pitchFamily="34" charset="0"/>
                          <a:cs typeface="Calibri" panose="020F0502020204030204" pitchFamily="34" charset="0"/>
                        </a:rPr>
                        <a:t>Asignar Horarios Para Talleres De Repositorios</a:t>
                      </a:r>
                      <a:endParaRPr lang="es-MX" sz="1800" dirty="0">
                        <a:latin typeface="Calibri" panose="020F0502020204030204" pitchFamily="34" charset="0"/>
                        <a:cs typeface="Calibri" panose="020F0502020204030204" pitchFamily="34" charset="0"/>
                      </a:endParaRPr>
                    </a:p>
                  </a:txBody>
                  <a:tcPr/>
                </a:tc>
                <a:tc>
                  <a:txBody>
                    <a:bodyPr/>
                    <a:lstStyle/>
                    <a:p>
                      <a:r>
                        <a:rPr lang="es-MX" sz="1800" dirty="0" smtClean="0">
                          <a:latin typeface="Calibri" panose="020F0502020204030204" pitchFamily="34" charset="0"/>
                          <a:cs typeface="Calibri" panose="020F0502020204030204" pitchFamily="34" charset="0"/>
                        </a:rPr>
                        <a:t>Herramientas De Control De Versiones (Ej. GIT), Supervisores Calificados.</a:t>
                      </a:r>
                      <a:endParaRPr lang="es-MX" sz="1800" dirty="0">
                        <a:latin typeface="Calibri" panose="020F0502020204030204" pitchFamily="34" charset="0"/>
                        <a:cs typeface="Calibri" panose="020F0502020204030204" pitchFamily="34" charset="0"/>
                      </a:endParaRPr>
                    </a:p>
                  </a:txBody>
                  <a:tcPr/>
                </a:tc>
              </a:tr>
              <a:tr h="599611">
                <a:tc>
                  <a:txBody>
                    <a:bodyPr/>
                    <a:lstStyle/>
                    <a:p>
                      <a:r>
                        <a:rPr lang="es-MX" sz="1800" dirty="0" smtClean="0">
                          <a:latin typeface="Calibri" panose="020F0502020204030204" pitchFamily="34" charset="0"/>
                          <a:cs typeface="Calibri" panose="020F0502020204030204" pitchFamily="34" charset="0"/>
                        </a:rPr>
                        <a:t>Diseñar Actividades Con Asesoría Obligatoria</a:t>
                      </a:r>
                      <a:endParaRPr lang="es-MX" sz="1800" dirty="0">
                        <a:latin typeface="Calibri" panose="020F0502020204030204" pitchFamily="34" charset="0"/>
                        <a:cs typeface="Calibri" panose="020F0502020204030204" pitchFamily="34" charset="0"/>
                      </a:endParaRPr>
                    </a:p>
                  </a:txBody>
                  <a:tcPr/>
                </a:tc>
                <a:tc>
                  <a:txBody>
                    <a:bodyPr/>
                    <a:lstStyle/>
                    <a:p>
                      <a:r>
                        <a:rPr lang="es-MX" sz="1800" dirty="0" smtClean="0">
                          <a:latin typeface="Calibri" panose="020F0502020204030204" pitchFamily="34" charset="0"/>
                          <a:cs typeface="Calibri" panose="020F0502020204030204" pitchFamily="34" charset="0"/>
                        </a:rPr>
                        <a:t>Coordinación Con Profesores, Plataformas De Evaluación (GITHUB).</a:t>
                      </a:r>
                      <a:endParaRPr lang="es-MX" sz="1800" dirty="0">
                        <a:latin typeface="Calibri" panose="020F0502020204030204" pitchFamily="34" charset="0"/>
                        <a:cs typeface="Calibri" panose="020F0502020204030204"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9"/>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Plan de Trabajo y Recursos</a:t>
            </a:r>
            <a:endParaRPr sz="3200">
              <a:latin typeface="Century Gothic"/>
              <a:ea typeface="Century Gothic"/>
              <a:cs typeface="Century Gothic"/>
              <a:sym typeface="Century Gothic"/>
            </a:endParaRPr>
          </a:p>
        </p:txBody>
      </p:sp>
      <p:pic>
        <p:nvPicPr>
          <p:cNvPr id="2" name="Imagen 1"/>
          <p:cNvPicPr>
            <a:picLocks noChangeAspect="1"/>
          </p:cNvPicPr>
          <p:nvPr/>
        </p:nvPicPr>
        <p:blipFill>
          <a:blip r:embed="rId3"/>
          <a:stretch>
            <a:fillRect/>
          </a:stretch>
        </p:blipFill>
        <p:spPr>
          <a:xfrm>
            <a:off x="1797269" y="1016000"/>
            <a:ext cx="9049406" cy="5643880"/>
          </a:xfrm>
          <a:prstGeom prst="rect">
            <a:avLst/>
          </a:prstGeom>
        </p:spPr>
      </p:pic>
    </p:spTree>
    <p:extLst>
      <p:ext uri="{BB962C8B-B14F-4D97-AF65-F5344CB8AC3E}">
        <p14:creationId xmlns:p14="http://schemas.microsoft.com/office/powerpoint/2010/main" val="12158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10"/>
          <p:cNvSpPr txBox="1"/>
          <p:nvPr/>
        </p:nvSpPr>
        <p:spPr>
          <a:xfrm>
            <a:off x="3957402" y="6575840"/>
            <a:ext cx="65861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ES" sz="1000" b="0" i="0" u="none" strike="noStrike" cap="none">
                <a:solidFill>
                  <a:schemeClr val="dk1"/>
                </a:solidFill>
                <a:latin typeface="Calibri"/>
                <a:ea typeface="Calibri"/>
                <a:cs typeface="Calibri"/>
                <a:sym typeface="Calibri"/>
              </a:rPr>
              <a:t>© LSS International. Todos los derechos reservados. Se prohíbe la reproducción total o parcial por cualquier método.</a:t>
            </a:r>
            <a:endParaRPr sz="1000" b="0" i="0" u="none" strike="noStrike" cap="none">
              <a:solidFill>
                <a:schemeClr val="dk1"/>
              </a:solidFill>
              <a:latin typeface="Calibri"/>
              <a:ea typeface="Calibri"/>
              <a:cs typeface="Calibri"/>
              <a:sym typeface="Calibri"/>
            </a:endParaRPr>
          </a:p>
        </p:txBody>
      </p:sp>
      <p:sp>
        <p:nvSpPr>
          <p:cNvPr id="509" name="Google Shape;509;p10"/>
          <p:cNvSpPr/>
          <p:nvPr/>
        </p:nvSpPr>
        <p:spPr>
          <a:xfrm>
            <a:off x="1981200" y="1524000"/>
            <a:ext cx="9296400" cy="3733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0" name="Google Shape;510;p10"/>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10"/>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Plan de Control y Seguimiento</a:t>
            </a:r>
            <a:endParaRPr sz="3200" dirty="0">
              <a:latin typeface="Century Gothic"/>
              <a:ea typeface="Century Gothic"/>
              <a:cs typeface="Century Gothic"/>
              <a:sym typeface="Century Gothic"/>
            </a:endParaRPr>
          </a:p>
        </p:txBody>
      </p:sp>
      <p:sp>
        <p:nvSpPr>
          <p:cNvPr id="512" name="Google Shape;512;p10"/>
          <p:cNvSpPr txBox="1"/>
          <p:nvPr/>
        </p:nvSpPr>
        <p:spPr>
          <a:xfrm>
            <a:off x="697766" y="1111336"/>
            <a:ext cx="11079600" cy="2746865"/>
          </a:xfrm>
          <a:prstGeom prst="rect">
            <a:avLst/>
          </a:prstGeom>
          <a:noFill/>
          <a:ln>
            <a:noFill/>
          </a:ln>
        </p:spPr>
        <p:txBody>
          <a:bodyPr spcFirstLastPara="1" wrap="square" lIns="91425" tIns="45700" rIns="91425" bIns="45700" anchor="t" anchorCtr="0">
            <a:spAutoFit/>
          </a:bodyPr>
          <a:lstStyle/>
          <a:p>
            <a:pPr marL="914400" lvl="1" indent="-457200">
              <a:buClr>
                <a:srgbClr val="595959"/>
              </a:buClr>
              <a:buSzPts val="2400"/>
              <a:buFont typeface="Arial"/>
              <a:buChar char="•"/>
            </a:pPr>
            <a:r>
              <a:rPr lang="es-MX" sz="1800" dirty="0"/>
              <a:t>Después de repetir las actividades y realizar prácticas constantes, se observó una disminución significativa en los errores relacionados con esta actividad. Se generaron retroalimentaciones individualizadas y grupales durante las sesiones, lo que permitió resolver problemas específicos y reducir su recurrencia</a:t>
            </a:r>
            <a:r>
              <a:rPr lang="es-MX" sz="1800" dirty="0" smtClean="0"/>
              <a:t>.</a:t>
            </a:r>
          </a:p>
          <a:p>
            <a:pPr marL="914400" lvl="1" indent="-457200">
              <a:buClr>
                <a:srgbClr val="595959"/>
              </a:buClr>
              <a:buSzPts val="2400"/>
              <a:buFont typeface="Arial"/>
              <a:buChar char="•"/>
            </a:pPr>
            <a:r>
              <a:rPr lang="es-MX" sz="1800" dirty="0"/>
              <a:t>El enfoque en sesiones prácticas regulares facilitó un progreso notable en la asistencia y el desempeño. Los participantes mostraron mejoras continuas gracias al seguimiento sistemático y a la corrección de errores detectados durante las clases. Aunque se redujeron los problemas, se identificó la necesidad de reforzar las instrucciones relacionadas con el uso correcto de </a:t>
            </a:r>
            <a:r>
              <a:rPr lang="es-MX" sz="1800" dirty="0" err="1"/>
              <a:t>GitHub</a:t>
            </a:r>
            <a:r>
              <a:rPr lang="es-MX" sz="1800" dirty="0"/>
              <a:t> para minimizar conflictos en las operaciones del repositorio.</a:t>
            </a:r>
            <a:endParaRPr lang="es-ES" sz="1800" dirty="0">
              <a:solidFill>
                <a:srgbClr val="595959"/>
              </a:solidFill>
              <a:latin typeface="Calibri"/>
              <a:cs typeface="Calibri"/>
              <a:sym typeface="Calibri"/>
            </a:endParaRPr>
          </a:p>
          <a:p>
            <a:pPr marL="914400" lvl="1" indent="-457200">
              <a:buClr>
                <a:srgbClr val="595959"/>
              </a:buClr>
              <a:buSzPts val="2400"/>
              <a:buFont typeface="Arial"/>
              <a:buChar char="•"/>
            </a:pPr>
            <a:endParaRPr sz="1100" b="0" i="0" u="none" strike="noStrike" cap="none" dirty="0">
              <a:solidFill>
                <a:srgbClr val="000000"/>
              </a:solidFill>
              <a:latin typeface="Arial"/>
              <a:ea typeface="Arial"/>
              <a:cs typeface="Arial"/>
              <a:sym typeface="Arial"/>
            </a:endParaRPr>
          </a:p>
        </p:txBody>
      </p:sp>
      <p:pic>
        <p:nvPicPr>
          <p:cNvPr id="2" name="Imagen 1"/>
          <p:cNvPicPr>
            <a:picLocks noChangeAspect="1"/>
          </p:cNvPicPr>
          <p:nvPr/>
        </p:nvPicPr>
        <p:blipFill>
          <a:blip r:embed="rId3"/>
          <a:stretch>
            <a:fillRect/>
          </a:stretch>
        </p:blipFill>
        <p:spPr>
          <a:xfrm>
            <a:off x="198202" y="4105035"/>
            <a:ext cx="11865368" cy="168295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11"/>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Ahorros Generados</a:t>
            </a:r>
            <a:endParaRPr sz="3200">
              <a:latin typeface="Century Gothic"/>
              <a:ea typeface="Century Gothic"/>
              <a:cs typeface="Century Gothic"/>
              <a:sym typeface="Century Gothic"/>
            </a:endParaRPr>
          </a:p>
        </p:txBody>
      </p:sp>
      <p:sp>
        <p:nvSpPr>
          <p:cNvPr id="523" name="Google Shape;523;p11"/>
          <p:cNvSpPr txBox="1"/>
          <p:nvPr/>
        </p:nvSpPr>
        <p:spPr>
          <a:xfrm>
            <a:off x="552723" y="1420314"/>
            <a:ext cx="11140440" cy="4308831"/>
          </a:xfrm>
          <a:prstGeom prst="rect">
            <a:avLst/>
          </a:prstGeom>
          <a:noFill/>
          <a:ln>
            <a:noFill/>
          </a:ln>
        </p:spPr>
        <p:txBody>
          <a:bodyPr spcFirstLastPara="1" wrap="square" lIns="91425" tIns="45700" rIns="91425" bIns="45700" anchor="t" anchorCtr="0">
            <a:spAutoFit/>
          </a:bodyPr>
          <a:lstStyle/>
          <a:p>
            <a:pPr marL="914400" lvl="1" indent="-457200">
              <a:spcBef>
                <a:spcPts val="140"/>
              </a:spcBef>
              <a:spcAft>
                <a:spcPts val="140"/>
              </a:spcAft>
              <a:buClr>
                <a:srgbClr val="595959"/>
              </a:buClr>
              <a:buSzPts val="2400"/>
              <a:buFont typeface="Arial"/>
              <a:buChar char="•"/>
            </a:pPr>
            <a:r>
              <a:rPr lang="es-MX" sz="2400" dirty="0">
                <a:solidFill>
                  <a:srgbClr val="595959"/>
                </a:solidFill>
                <a:latin typeface="Calibri"/>
                <a:ea typeface="Calibri"/>
                <a:cs typeface="Calibri"/>
                <a:sym typeface="Calibri"/>
              </a:rPr>
              <a:t>El proyecto logró aumentar la motivación de los estudiantes para mejorar sus habilidades en </a:t>
            </a:r>
            <a:r>
              <a:rPr lang="es-MX" sz="2400" dirty="0" err="1">
                <a:solidFill>
                  <a:srgbClr val="595959"/>
                </a:solidFill>
                <a:latin typeface="Calibri"/>
                <a:ea typeface="Calibri"/>
                <a:cs typeface="Calibri"/>
                <a:sym typeface="Calibri"/>
              </a:rPr>
              <a:t>GitHub</a:t>
            </a:r>
            <a:r>
              <a:rPr lang="es-MX" sz="2400" dirty="0">
                <a:solidFill>
                  <a:srgbClr val="595959"/>
                </a:solidFill>
                <a:latin typeface="Calibri"/>
                <a:ea typeface="Calibri"/>
                <a:cs typeface="Calibri"/>
                <a:sym typeface="Calibri"/>
              </a:rPr>
              <a:t>, así como su conocimiento sobre los comandos básicos de </a:t>
            </a:r>
            <a:r>
              <a:rPr lang="es-MX" sz="2400" dirty="0" err="1">
                <a:solidFill>
                  <a:srgbClr val="595959"/>
                </a:solidFill>
                <a:latin typeface="Calibri"/>
                <a:ea typeface="Calibri"/>
                <a:cs typeface="Calibri"/>
                <a:sym typeface="Calibri"/>
              </a:rPr>
              <a:t>Git</a:t>
            </a:r>
            <a:r>
              <a:rPr lang="es-MX" sz="2400" dirty="0">
                <a:solidFill>
                  <a:srgbClr val="595959"/>
                </a:solidFill>
                <a:latin typeface="Calibri"/>
                <a:ea typeface="Calibri"/>
                <a:cs typeface="Calibri"/>
                <a:sym typeface="Calibri"/>
              </a:rPr>
              <a:t>. También se observó una mejora en su capacidad para usar la computadora, crear </a:t>
            </a:r>
            <a:r>
              <a:rPr lang="es-MX" sz="2400" dirty="0" err="1">
                <a:solidFill>
                  <a:srgbClr val="595959"/>
                </a:solidFill>
                <a:latin typeface="Calibri"/>
                <a:ea typeface="Calibri"/>
                <a:cs typeface="Calibri"/>
                <a:sym typeface="Calibri"/>
              </a:rPr>
              <a:t>branches</a:t>
            </a:r>
            <a:r>
              <a:rPr lang="es-MX" sz="2400" dirty="0">
                <a:solidFill>
                  <a:srgbClr val="595959"/>
                </a:solidFill>
                <a:latin typeface="Calibri"/>
                <a:ea typeface="Calibri"/>
                <a:cs typeface="Calibri"/>
                <a:sym typeface="Calibri"/>
              </a:rPr>
              <a:t> correctamente y clonar repositorios de manera eficiente. Además, los alumnos mostraron mayor iniciativa para consultar al profesor sobre dudas y problemas relacionados con la plataforma</a:t>
            </a:r>
            <a:r>
              <a:rPr lang="es-MX" sz="2400" dirty="0" smtClean="0">
                <a:solidFill>
                  <a:srgbClr val="595959"/>
                </a:solidFill>
                <a:latin typeface="Calibri"/>
                <a:ea typeface="Calibri"/>
                <a:cs typeface="Calibri"/>
                <a:sym typeface="Calibri"/>
              </a:rPr>
              <a:t>.</a:t>
            </a:r>
          </a:p>
          <a:p>
            <a:pPr marL="914400" lvl="1" indent="-457200">
              <a:spcBef>
                <a:spcPts val="140"/>
              </a:spcBef>
              <a:spcAft>
                <a:spcPts val="140"/>
              </a:spcAft>
              <a:buClr>
                <a:srgbClr val="595959"/>
              </a:buClr>
              <a:buSzPts val="2400"/>
              <a:buFont typeface="Arial"/>
              <a:buChar char="•"/>
            </a:pPr>
            <a:endParaRPr lang="es-MX" sz="2400" dirty="0" smtClean="0">
              <a:solidFill>
                <a:srgbClr val="595959"/>
              </a:solidFill>
              <a:latin typeface="Calibri"/>
              <a:ea typeface="Calibri"/>
              <a:cs typeface="Calibri"/>
              <a:sym typeface="Calibri"/>
            </a:endParaRPr>
          </a:p>
          <a:p>
            <a:pPr marL="457200" lvl="1">
              <a:spcBef>
                <a:spcPts val="140"/>
              </a:spcBef>
              <a:spcAft>
                <a:spcPts val="140"/>
              </a:spcAft>
              <a:buClr>
                <a:srgbClr val="595959"/>
              </a:buClr>
              <a:buSzPts val="2400"/>
            </a:pPr>
            <a:r>
              <a:rPr lang="es-MX" sz="2400" dirty="0">
                <a:solidFill>
                  <a:srgbClr val="595959"/>
                </a:solidFill>
                <a:latin typeface="Calibri"/>
                <a:ea typeface="Calibri"/>
                <a:cs typeface="Calibri"/>
                <a:sym typeface="Calibri"/>
              </a:rPr>
              <a:t>Los ahorros anualizados relacionados con el proyecto incluyen</a:t>
            </a:r>
            <a:r>
              <a:rPr lang="es-MX" sz="2400" dirty="0" smtClean="0">
                <a:solidFill>
                  <a:srgbClr val="595959"/>
                </a:solidFill>
                <a:latin typeface="Calibri"/>
                <a:ea typeface="Calibri"/>
                <a:cs typeface="Calibri"/>
                <a:sym typeface="Calibri"/>
              </a:rPr>
              <a:t>:</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Refrescos</a:t>
            </a:r>
            <a:r>
              <a:rPr lang="es-MX" sz="2400" dirty="0">
                <a:solidFill>
                  <a:srgbClr val="595959"/>
                </a:solidFill>
                <a:latin typeface="Calibri"/>
                <a:ea typeface="Calibri"/>
                <a:cs typeface="Calibri"/>
                <a:sym typeface="Calibri"/>
              </a:rPr>
              <a:t>, dulces y </a:t>
            </a:r>
            <a:r>
              <a:rPr lang="es-MX" sz="2400" dirty="0" smtClean="0">
                <a:solidFill>
                  <a:srgbClr val="595959"/>
                </a:solidFill>
                <a:latin typeface="Calibri"/>
                <a:ea typeface="Calibri"/>
                <a:cs typeface="Calibri"/>
                <a:sym typeface="Calibri"/>
              </a:rPr>
              <a:t>cigarros: </a:t>
            </a:r>
            <a:r>
              <a:rPr lang="es-MX" sz="2400" dirty="0">
                <a:solidFill>
                  <a:srgbClr val="595959"/>
                </a:solidFill>
                <a:latin typeface="Calibri"/>
                <a:ea typeface="Calibri"/>
                <a:cs typeface="Calibri"/>
                <a:sym typeface="Calibri"/>
              </a:rPr>
              <a:t>216.54 </a:t>
            </a:r>
            <a:r>
              <a:rPr lang="es-MX" sz="2400" dirty="0" smtClean="0">
                <a:solidFill>
                  <a:srgbClr val="595959"/>
                </a:solidFill>
                <a:latin typeface="Calibri"/>
                <a:ea typeface="Calibri"/>
                <a:cs typeface="Calibri"/>
                <a:sym typeface="Calibri"/>
              </a:rPr>
              <a:t>USD </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Pasajes </a:t>
            </a:r>
            <a:r>
              <a:rPr lang="es-MX" sz="2400" dirty="0">
                <a:solidFill>
                  <a:srgbClr val="595959"/>
                </a:solidFill>
                <a:latin typeface="Calibri"/>
                <a:ea typeface="Calibri"/>
                <a:cs typeface="Calibri"/>
                <a:sym typeface="Calibri"/>
              </a:rPr>
              <a:t>de transporte público: </a:t>
            </a:r>
            <a:r>
              <a:rPr lang="es-MX" sz="2400" dirty="0" smtClean="0">
                <a:solidFill>
                  <a:srgbClr val="595959"/>
                </a:solidFill>
                <a:latin typeface="Calibri"/>
                <a:ea typeface="Calibri"/>
                <a:cs typeface="Calibri"/>
                <a:sym typeface="Calibri"/>
              </a:rPr>
              <a:t>106.76USD</a:t>
            </a:r>
          </a:p>
          <a:p>
            <a:pPr marL="914400" lvl="1" indent="-457200">
              <a:spcBef>
                <a:spcPts val="140"/>
              </a:spcBef>
              <a:spcAft>
                <a:spcPts val="140"/>
              </a:spcAft>
              <a:buClr>
                <a:srgbClr val="595959"/>
              </a:buClr>
              <a:buSzPts val="2400"/>
              <a:buFont typeface="Arial"/>
              <a:buChar char="•"/>
            </a:pPr>
            <a:r>
              <a:rPr lang="es-MX" sz="2400" dirty="0" smtClean="0">
                <a:solidFill>
                  <a:srgbClr val="595959"/>
                </a:solidFill>
                <a:latin typeface="Calibri"/>
                <a:ea typeface="Calibri"/>
                <a:cs typeface="Calibri"/>
                <a:sym typeface="Calibri"/>
              </a:rPr>
              <a:t>Comidas</a:t>
            </a:r>
            <a:r>
              <a:rPr lang="es-MX" sz="2400" dirty="0">
                <a:solidFill>
                  <a:srgbClr val="595959"/>
                </a:solidFill>
                <a:latin typeface="Calibri"/>
                <a:ea typeface="Calibri"/>
                <a:cs typeface="Calibri"/>
                <a:sym typeface="Calibri"/>
              </a:rPr>
              <a:t>: 285.51 </a:t>
            </a:r>
            <a:r>
              <a:rPr lang="es-MX" sz="2400" dirty="0" smtClean="0">
                <a:solidFill>
                  <a:srgbClr val="595959"/>
                </a:solidFill>
                <a:latin typeface="Calibri"/>
                <a:ea typeface="Calibri"/>
                <a:cs typeface="Calibri"/>
                <a:sym typeface="Calibri"/>
              </a:rPr>
              <a:t>USD.</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1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Lecciones</a:t>
            </a:r>
            <a:br>
              <a:rPr lang="es-ES" sz="3200" b="1">
                <a:solidFill>
                  <a:srgbClr val="FFFFFF"/>
                </a:solidFill>
                <a:latin typeface="Century Gothic"/>
                <a:ea typeface="Century Gothic"/>
                <a:cs typeface="Century Gothic"/>
                <a:sym typeface="Century Gothic"/>
              </a:rPr>
            </a:br>
            <a:r>
              <a:rPr lang="es-ES" sz="3200" b="1">
                <a:solidFill>
                  <a:srgbClr val="FFFFFF"/>
                </a:solidFill>
                <a:latin typeface="Century Gothic"/>
                <a:ea typeface="Century Gothic"/>
                <a:cs typeface="Century Gothic"/>
                <a:sym typeface="Century Gothic"/>
              </a:rPr>
              <a:t>Aprendidas</a:t>
            </a:r>
            <a:endParaRPr sz="3200">
              <a:latin typeface="Century Gothic"/>
              <a:ea typeface="Century Gothic"/>
              <a:cs typeface="Century Gothic"/>
              <a:sym typeface="Century Gothic"/>
            </a:endParaRPr>
          </a:p>
        </p:txBody>
      </p:sp>
      <p:sp>
        <p:nvSpPr>
          <p:cNvPr id="532" name="Google Shape;532;p12"/>
          <p:cNvSpPr txBox="1"/>
          <p:nvPr/>
        </p:nvSpPr>
        <p:spPr>
          <a:xfrm>
            <a:off x="3955628" y="612864"/>
            <a:ext cx="7757160" cy="5724604"/>
          </a:xfrm>
          <a:prstGeom prst="rect">
            <a:avLst/>
          </a:prstGeom>
          <a:noFill/>
          <a:ln>
            <a:noFill/>
          </a:ln>
        </p:spPr>
        <p:txBody>
          <a:bodyPr spcFirstLastPara="1" wrap="square" lIns="91425" tIns="45700" rIns="91425" bIns="45700" anchor="t" anchorCtr="0">
            <a:spAutoFit/>
          </a:bodyPr>
          <a:lstStyle/>
          <a:p>
            <a:pPr marL="457200" lvl="1" algn="ctr">
              <a:buClr>
                <a:srgbClr val="595959"/>
              </a:buClr>
              <a:buSzPts val="2400"/>
            </a:pPr>
            <a:r>
              <a:rPr lang="es-MX" sz="2400" dirty="0">
                <a:solidFill>
                  <a:srgbClr val="595959"/>
                </a:solidFill>
                <a:latin typeface="Calibri"/>
                <a:ea typeface="Calibri"/>
                <a:cs typeface="Calibri"/>
                <a:sym typeface="Calibri"/>
              </a:rPr>
              <a:t>Aprendizajes y reflexiones del proyecto</a:t>
            </a:r>
            <a:r>
              <a:rPr lang="es-MX" sz="2400" dirty="0" smtClean="0">
                <a:solidFill>
                  <a:srgbClr val="595959"/>
                </a:solidFill>
                <a:latin typeface="Calibri"/>
                <a:ea typeface="Calibri"/>
                <a:cs typeface="Calibri"/>
                <a:sym typeface="Calibri"/>
              </a:rPr>
              <a:t>:</a:t>
            </a: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El </a:t>
            </a:r>
            <a:r>
              <a:rPr lang="es-MX" sz="1800" dirty="0">
                <a:solidFill>
                  <a:srgbClr val="595959"/>
                </a:solidFill>
                <a:latin typeface="Calibri"/>
                <a:ea typeface="Calibri"/>
                <a:cs typeface="Calibri"/>
                <a:sym typeface="Calibri"/>
              </a:rPr>
              <a:t>desarrollo de este proyecto me permitió no solo adquirir nuevas habilidades, sino también ser más responsable al trabajar con herramientas de manufactura avanzadas. La experiencia de enfrentar un problema real me ayudó a entender cómo aplicar de manera práctica los conceptos aprendidos en clase, y a usar nuevas tecnologías que son clave en el ámbito profesional</a:t>
            </a:r>
            <a:r>
              <a:rPr lang="es-MX" sz="1800" dirty="0" smtClean="0">
                <a:solidFill>
                  <a:srgbClr val="595959"/>
                </a:solidFill>
                <a:latin typeface="Calibri"/>
                <a:ea typeface="Calibri"/>
                <a:cs typeface="Calibri"/>
                <a:sym typeface="Calibri"/>
              </a:rPr>
              <a:t>.</a:t>
            </a: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Aunque </a:t>
            </a:r>
            <a:r>
              <a:rPr lang="es-MX" sz="1800" dirty="0">
                <a:solidFill>
                  <a:srgbClr val="595959"/>
                </a:solidFill>
                <a:latin typeface="Calibri"/>
                <a:ea typeface="Calibri"/>
                <a:cs typeface="Calibri"/>
                <a:sym typeface="Calibri"/>
              </a:rPr>
              <a:t>inicialmente contaba con poca experiencia en la resolución de problemas de esta magnitud, logré familiarizarme con las herramientas, lo que facilitará su aplicación en proyectos futuros. Además, este proceso reforzó mi capacidad para organizarme, cumplir con los tiempos establecidos y adaptarme a los retos inesperados del </a:t>
            </a:r>
            <a:r>
              <a:rPr lang="es-MX" sz="1800" dirty="0" err="1">
                <a:solidFill>
                  <a:srgbClr val="595959"/>
                </a:solidFill>
                <a:latin typeface="Calibri"/>
                <a:ea typeface="Calibri"/>
                <a:cs typeface="Calibri"/>
                <a:sym typeface="Calibri"/>
              </a:rPr>
              <a:t>proyecto.Esta</a:t>
            </a:r>
            <a:r>
              <a:rPr lang="es-MX" sz="1800" dirty="0">
                <a:solidFill>
                  <a:srgbClr val="595959"/>
                </a:solidFill>
                <a:latin typeface="Calibri"/>
                <a:ea typeface="Calibri"/>
                <a:cs typeface="Calibri"/>
                <a:sym typeface="Calibri"/>
              </a:rPr>
              <a:t> clase también me permitió consolidar conocimientos esenciales que no se habían abordado con suficiente profundidad en materias anteriores. </a:t>
            </a:r>
            <a:endParaRPr lang="es-MX" sz="1800" dirty="0" smtClean="0">
              <a:solidFill>
                <a:srgbClr val="595959"/>
              </a:solidFill>
              <a:latin typeface="Calibri"/>
              <a:ea typeface="Calibri"/>
              <a:cs typeface="Calibri"/>
              <a:sym typeface="Calibri"/>
            </a:endParaRPr>
          </a:p>
          <a:p>
            <a:pPr marL="457200" lvl="1" algn="just">
              <a:buClr>
                <a:srgbClr val="595959"/>
              </a:buClr>
              <a:buSzPts val="2400"/>
            </a:pPr>
            <a:endParaRPr lang="es-MX" sz="1800" dirty="0">
              <a:solidFill>
                <a:srgbClr val="595959"/>
              </a:solidFill>
              <a:latin typeface="Calibri"/>
              <a:ea typeface="Calibri"/>
              <a:cs typeface="Calibri"/>
              <a:sym typeface="Calibri"/>
            </a:endParaRPr>
          </a:p>
          <a:p>
            <a:pPr marL="457200" lvl="1" algn="just">
              <a:buClr>
                <a:srgbClr val="595959"/>
              </a:buClr>
              <a:buSzPts val="2400"/>
            </a:pPr>
            <a:r>
              <a:rPr lang="es-MX" sz="1800" dirty="0" smtClean="0">
                <a:solidFill>
                  <a:srgbClr val="595959"/>
                </a:solidFill>
                <a:latin typeface="Calibri"/>
                <a:ea typeface="Calibri"/>
                <a:cs typeface="Calibri"/>
                <a:sym typeface="Calibri"/>
              </a:rPr>
              <a:t>Ahora </a:t>
            </a:r>
            <a:r>
              <a:rPr lang="es-MX" sz="1800" dirty="0">
                <a:solidFill>
                  <a:srgbClr val="595959"/>
                </a:solidFill>
                <a:latin typeface="Calibri"/>
                <a:ea typeface="Calibri"/>
                <a:cs typeface="Calibri"/>
                <a:sym typeface="Calibri"/>
              </a:rPr>
              <a:t>me siento más preparado para aplicar herramientas de manufactura y tomar decisiones fundamentadas, habilidades que considero fundamentales para mi formación como ingeniero industrial.</a:t>
            </a:r>
            <a:endParaRPr sz="2000" b="0" i="0" u="none" strike="noStrike" cap="none" dirty="0">
              <a:solidFill>
                <a:srgbClr val="59595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101879" y="31532"/>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672985" y="2725774"/>
            <a:ext cx="1786436" cy="1738774"/>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2"/>
          <p:cNvSpPr txBox="1">
            <a:spLocks noGrp="1"/>
          </p:cNvSpPr>
          <p:nvPr>
            <p:ph type="title"/>
          </p:nvPr>
        </p:nvSpPr>
        <p:spPr>
          <a:xfrm>
            <a:off x="0" y="2111749"/>
            <a:ext cx="3325466" cy="2966823"/>
          </a:xfrm>
          <a:prstGeom prst="rect">
            <a:avLst/>
          </a:prstGeom>
          <a:noFill/>
          <a:ln>
            <a:noFill/>
          </a:ln>
        </p:spPr>
        <p:txBody>
          <a:bodyPr spcFirstLastPara="1" wrap="square" lIns="0" tIns="12050" rIns="0" bIns="0" anchor="ctr" anchorCtr="0">
            <a:spAutoFit/>
          </a:bodyPr>
          <a:lstStyle/>
          <a:p>
            <a:pPr marL="12700" marR="5080" lvl="0" algn="ctr">
              <a:lnSpc>
                <a:spcPct val="100000"/>
              </a:lnSpc>
              <a:buClr>
                <a:srgbClr val="FFFFFF"/>
              </a:buClr>
              <a:buSzPts val="3200"/>
            </a:pPr>
            <a:r>
              <a:rPr lang="es-MX" sz="3200" b="1" dirty="0" err="1">
                <a:solidFill>
                  <a:srgbClr val="FFFFFF"/>
                </a:solidFill>
                <a:latin typeface="Century Gothic"/>
                <a:ea typeface="Century Gothic"/>
                <a:cs typeface="Century Gothic"/>
                <a:sym typeface="Century Gothic"/>
              </a:rPr>
              <a:t>Resolucion</a:t>
            </a:r>
            <a:r>
              <a:rPr lang="es-MX" sz="3200" b="1" dirty="0">
                <a:solidFill>
                  <a:srgbClr val="FFFFFF"/>
                </a:solidFill>
                <a:latin typeface="Century Gothic"/>
                <a:ea typeface="Century Gothic"/>
                <a:cs typeface="Century Gothic"/>
                <a:sym typeface="Century Gothic"/>
              </a:rPr>
              <a:t> De Problemas Por La Falta De Conocimientos En La Plataforma GITHUB.</a:t>
            </a:r>
            <a:endParaRPr sz="3200" dirty="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xmlns="" id="{B949F4AA-0989-82AB-2472-39E043148F53}"/>
              </a:ext>
            </a:extLst>
          </p:cNvPr>
          <p:cNvSpPr txBox="1"/>
          <p:nvPr/>
        </p:nvSpPr>
        <p:spPr>
          <a:xfrm>
            <a:off x="4600133" y="379827"/>
            <a:ext cx="6231989" cy="6186309"/>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 Ariel Misael </a:t>
            </a:r>
            <a:r>
              <a:rPr lang="es-MX" sz="1800" b="1" dirty="0" err="1">
                <a:solidFill>
                  <a:schemeClr val="tx1"/>
                </a:solidFill>
              </a:rPr>
              <a:t>Zuniga</a:t>
            </a:r>
            <a:r>
              <a:rPr lang="es-MX" sz="1800" b="1" dirty="0">
                <a:solidFill>
                  <a:schemeClr val="tx1"/>
                </a:solidFill>
              </a:rPr>
              <a:t> </a:t>
            </a:r>
            <a:r>
              <a:rPr lang="es-MX" sz="1800" b="1" dirty="0" err="1" smtClean="0">
                <a:solidFill>
                  <a:schemeClr val="tx1"/>
                </a:solidFill>
              </a:rPr>
              <a:t>Sanchez</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a:t>
            </a:r>
            <a:r>
              <a:rPr lang="es-MX" sz="1800" b="1" dirty="0" smtClean="0">
                <a:solidFill>
                  <a:schemeClr val="tx1"/>
                </a:solidFill>
              </a:rPr>
              <a:t>electrónico: </a:t>
            </a:r>
            <a:r>
              <a:rPr lang="en-US" sz="1800" b="1" dirty="0" smtClean="0">
                <a:solidFill>
                  <a:schemeClr val="tx1"/>
                </a:solidFill>
              </a:rPr>
              <a:t>l21140361@queretaro.tecnm.mx</a:t>
            </a:r>
            <a:endParaRPr lang="es-MX" sz="1800" b="1" dirty="0">
              <a:solidFill>
                <a:schemeClr val="tx1"/>
              </a:solidFill>
            </a:endParaRPr>
          </a:p>
          <a:p>
            <a:pPr marL="285750" indent="-285750">
              <a:buFont typeface="Arial" panose="020B0604020202020204" pitchFamily="34" charset="0"/>
              <a:buChar char="•"/>
            </a:pPr>
            <a:endParaRPr lang="en-US" sz="1800" b="1" dirty="0" smtClean="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a:t>
            </a:r>
            <a:r>
              <a:rPr lang="es-MX" sz="1800" b="1" dirty="0" smtClean="0">
                <a:solidFill>
                  <a:schemeClr val="tx1"/>
                </a:solidFill>
              </a:rPr>
              <a:t>: Instituto </a:t>
            </a:r>
            <a:r>
              <a:rPr lang="es-MX" sz="1800" b="1" dirty="0" err="1" smtClean="0">
                <a:solidFill>
                  <a:schemeClr val="tx1"/>
                </a:solidFill>
              </a:rPr>
              <a:t>Tecnologico</a:t>
            </a:r>
            <a:r>
              <a:rPr lang="es-MX" sz="1800" b="1" dirty="0" smtClean="0">
                <a:solidFill>
                  <a:schemeClr val="tx1"/>
                </a:solidFill>
              </a:rPr>
              <a:t> De </a:t>
            </a:r>
            <a:r>
              <a:rPr lang="es-MX" sz="1800" b="1" dirty="0" err="1" smtClean="0">
                <a:solidFill>
                  <a:schemeClr val="tx1"/>
                </a:solidFill>
              </a:rPr>
              <a:t>Queretaro</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smtClean="0">
              <a:solidFill>
                <a:schemeClr val="tx1"/>
              </a:solidFill>
            </a:endParaRPr>
          </a:p>
          <a:p>
            <a:pPr marL="285750" indent="-285750">
              <a:buFont typeface="Arial" panose="020B0604020202020204" pitchFamily="34" charset="0"/>
              <a:buChar char="•"/>
            </a:pPr>
            <a:r>
              <a:rPr lang="es-MX" sz="1800" b="1" dirty="0" smtClean="0">
                <a:solidFill>
                  <a:schemeClr val="tx1"/>
                </a:solidFill>
              </a:rPr>
              <a:t>Profesor: </a:t>
            </a:r>
            <a:r>
              <a:rPr lang="es-MX" sz="1800" b="1" dirty="0" smtClean="0"/>
              <a:t> Luis Alberto </a:t>
            </a:r>
            <a:r>
              <a:rPr lang="es-MX" sz="1800" b="1" dirty="0" err="1" smtClean="0"/>
              <a:t>Angeles</a:t>
            </a:r>
            <a:r>
              <a:rPr lang="es-MX" sz="1800" b="1" dirty="0" smtClean="0"/>
              <a:t> Hurtado.</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a:t>
            </a:r>
            <a:r>
              <a:rPr lang="es-MX" sz="1800" b="1" dirty="0" smtClean="0">
                <a:solidFill>
                  <a:schemeClr val="tx1"/>
                </a:solidFill>
              </a:rPr>
              <a:t>: Real.</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en USD</a:t>
            </a:r>
            <a:r>
              <a:rPr lang="es-MX" sz="1800" b="1" dirty="0" smtClean="0">
                <a:solidFill>
                  <a:schemeClr val="tx1"/>
                </a:solidFill>
              </a:rPr>
              <a:t>: 740.16 USD.</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smtClean="0">
                <a:solidFill>
                  <a:schemeClr val="tx1"/>
                </a:solidFill>
              </a:rPr>
              <a:t>Ciudad: Santiago De </a:t>
            </a:r>
            <a:r>
              <a:rPr lang="es-MX" sz="1800" b="1" dirty="0" err="1" smtClean="0">
                <a:solidFill>
                  <a:schemeClr val="tx1"/>
                </a:solidFill>
              </a:rPr>
              <a:t>Queretaro</a:t>
            </a:r>
            <a:r>
              <a:rPr lang="es-MX" sz="1800" b="1" dirty="0" smtClean="0">
                <a:solidFill>
                  <a:schemeClr val="tx1"/>
                </a:solidFill>
              </a:rPr>
              <a:t>.</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a:t>
            </a:r>
            <a:r>
              <a:rPr lang="es-MX" sz="1800" b="1" dirty="0" smtClean="0">
                <a:solidFill>
                  <a:schemeClr val="tx1"/>
                </a:solidFill>
              </a:rPr>
              <a:t>: 13/12/2013</a:t>
            </a:r>
            <a:endParaRPr lang="es-MX" sz="1800"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p:nvPr/>
        </p:nvSpPr>
        <p:spPr>
          <a:xfrm>
            <a:off x="0" y="0"/>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9" name="Google Shape;539;p13"/>
          <p:cNvSpPr txBox="1">
            <a:spLocks noGrp="1"/>
          </p:cNvSpPr>
          <p:nvPr>
            <p:ph type="title"/>
          </p:nvPr>
        </p:nvSpPr>
        <p:spPr>
          <a:xfrm>
            <a:off x="1098927" y="1820055"/>
            <a:ext cx="9994145" cy="6155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alibri"/>
              <a:buNone/>
            </a:pPr>
            <a:r>
              <a:rPr lang="es-ES" sz="3600" b="1" i="1" dirty="0">
                <a:solidFill>
                  <a:schemeClr val="lt1"/>
                </a:solidFill>
              </a:rPr>
              <a:t>Foto de Equipo Implementador</a:t>
            </a:r>
            <a:r>
              <a:rPr lang="es-ES" sz="3600" i="1" dirty="0">
                <a:solidFill>
                  <a:schemeClr val="lt1"/>
                </a:solidFill>
              </a:rPr>
              <a:t/>
            </a:r>
            <a:br>
              <a:rPr lang="es-ES" sz="3600" i="1" dirty="0">
                <a:solidFill>
                  <a:schemeClr val="lt1"/>
                </a:solidFill>
              </a:rPr>
            </a:br>
            <a:endParaRPr dirty="0"/>
          </a:p>
        </p:txBody>
      </p:sp>
      <p:sp>
        <p:nvSpPr>
          <p:cNvPr id="540" name="Google Shape;540;p13" descr="Ver las imágenes de origen"/>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41" name="Google Shape;541;p13"/>
          <p:cNvPicPr preferRelativeResize="0"/>
          <p:nvPr/>
        </p:nvPicPr>
        <p:blipFill rotWithShape="1">
          <a:blip r:embed="rId3">
            <a:alphaModFix/>
          </a:blip>
          <a:srcRect/>
          <a:stretch/>
        </p:blipFill>
        <p:spPr>
          <a:xfrm>
            <a:off x="4812625" y="3276600"/>
            <a:ext cx="2566748" cy="1980063"/>
          </a:xfrm>
          <a:prstGeom prst="rect">
            <a:avLst/>
          </a:prstGeom>
          <a:noFill/>
          <a:ln>
            <a:noFill/>
          </a:ln>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296" y="2435608"/>
            <a:ext cx="4316207" cy="349275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8D0F8F1-8FEC-421A-BBAB-32DB3CA0EFB4}"/>
              </a:ext>
            </a:extLst>
          </p:cNvPr>
          <p:cNvSpPr>
            <a:spLocks noGrp="1"/>
          </p:cNvSpPr>
          <p:nvPr>
            <p:ph type="title"/>
          </p:nvPr>
        </p:nvSpPr>
        <p:spPr>
          <a:xfrm>
            <a:off x="1000682" y="538208"/>
            <a:ext cx="10014321" cy="516869"/>
          </a:xfrm>
        </p:spPr>
        <p:txBody>
          <a:bodyPr>
            <a:normAutofit fontScale="90000"/>
          </a:bodyPr>
          <a:lstStyle/>
          <a:p>
            <a:pPr algn="ctr"/>
            <a:r>
              <a:rPr lang="es-MX" dirty="0" smtClean="0"/>
              <a:t>Lista De Herramientas Mínimas De Entrega</a:t>
            </a:r>
            <a:endParaRPr lang="es-MX" dirty="0"/>
          </a:p>
        </p:txBody>
      </p:sp>
      <p:pic>
        <p:nvPicPr>
          <p:cNvPr id="5" name="Marcador de contenido 4">
            <a:extLst>
              <a:ext uri="{FF2B5EF4-FFF2-40B4-BE49-F238E27FC236}">
                <a16:creationId xmlns:a16="http://schemas.microsoft.com/office/drawing/2014/main" xmlns="" id="{E3766837-81E3-4240-AF88-B6661461AAFB}"/>
              </a:ext>
            </a:extLst>
          </p:cNvPr>
          <p:cNvPicPr>
            <a:picLocks noGrp="1" noChangeAspect="1"/>
          </p:cNvPicPr>
          <p:nvPr>
            <p:ph idx="1"/>
          </p:nvPr>
        </p:nvPicPr>
        <p:blipFill>
          <a:blip r:embed="rId3"/>
          <a:stretch>
            <a:fillRect/>
          </a:stretch>
        </p:blipFill>
        <p:spPr>
          <a:xfrm>
            <a:off x="3548125" y="-204006"/>
            <a:ext cx="5095750" cy="6872092"/>
          </a:xfrm>
          <a:prstGeom prst="rect">
            <a:avLst/>
          </a:prstGeom>
        </p:spPr>
      </p:pic>
      <p:sp>
        <p:nvSpPr>
          <p:cNvPr id="3" name="Rectángulo 2"/>
          <p:cNvSpPr/>
          <p:nvPr/>
        </p:nvSpPr>
        <p:spPr>
          <a:xfrm>
            <a:off x="7583424" y="3218688"/>
            <a:ext cx="262128" cy="109728"/>
          </a:xfrm>
          <a:prstGeom prst="rect">
            <a:avLst/>
          </a:prstGeom>
          <a:solidFill>
            <a:schemeClr val="bg1">
              <a:lumMod val="85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a:picLocks noChangeAspect="1"/>
          </p:cNvPicPr>
          <p:nvPr/>
        </p:nvPicPr>
        <p:blipFill>
          <a:blip r:embed="rId4"/>
          <a:stretch>
            <a:fillRect/>
          </a:stretch>
        </p:blipFill>
        <p:spPr>
          <a:xfrm>
            <a:off x="7417278" y="3232040"/>
            <a:ext cx="685859" cy="190517"/>
          </a:xfrm>
          <a:prstGeom prst="rect">
            <a:avLst/>
          </a:prstGeom>
        </p:spPr>
      </p:pic>
    </p:spTree>
    <p:extLst>
      <p:ext uri="{BB962C8B-B14F-4D97-AF65-F5344CB8AC3E}">
        <p14:creationId xmlns:p14="http://schemas.microsoft.com/office/powerpoint/2010/main" val="3579546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3"/>
          <p:cNvGrpSpPr/>
          <p:nvPr/>
        </p:nvGrpSpPr>
        <p:grpSpPr>
          <a:xfrm>
            <a:off x="378759" y="228429"/>
            <a:ext cx="11813441" cy="6588851"/>
            <a:chOff x="-3183512" y="-3991643"/>
            <a:chExt cx="19212993" cy="14475608"/>
          </a:xfrm>
        </p:grpSpPr>
        <p:sp>
          <p:nvSpPr>
            <p:cNvPr id="111" name="Google Shape;111;p3"/>
            <p:cNvSpPr/>
            <p:nvPr/>
          </p:nvSpPr>
          <p:spPr>
            <a:xfrm>
              <a:off x="958453" y="-3991643"/>
              <a:ext cx="10750550" cy="631318"/>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TITULO PROYECTO: Infografías asertivas para reducción de consultas del estudiante </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Líder:</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Coach:</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Equipo:</a:t>
              </a:r>
              <a:endParaRPr dirty="0"/>
            </a:p>
            <a:p>
              <a:pPr marL="0" marR="0" lvl="0" indent="0" algn="l" rtl="0">
                <a:lnSpc>
                  <a:spcPct val="100000"/>
                </a:lnSpc>
                <a:spcBef>
                  <a:spcPts val="0"/>
                </a:spcBef>
                <a:spcAft>
                  <a:spcPts val="0"/>
                </a:spcAft>
                <a:buNone/>
              </a:pPr>
              <a:r>
                <a:rPr lang="es-ES" sz="1200" b="1" i="0" u="none" strike="noStrike" cap="none" dirty="0">
                  <a:solidFill>
                    <a:srgbClr val="666699"/>
                  </a:solidFill>
                  <a:latin typeface="Calibri"/>
                  <a:ea typeface="Calibri"/>
                  <a:cs typeface="Calibri"/>
                  <a:sym typeface="Calibri"/>
                </a:rPr>
                <a:t>Área:</a:t>
              </a: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i="0" u="none" strike="noStrike" cap="none" dirty="0">
                <a:solidFill>
                  <a:srgbClr val="666699"/>
                </a:solidFill>
                <a:latin typeface="Calibri"/>
                <a:ea typeface="Calibri"/>
                <a:cs typeface="Calibri"/>
                <a:sym typeface="Calibri"/>
              </a:endParaRPr>
            </a:p>
          </p:txBody>
        </p:sp>
        <p:grpSp>
          <p:nvGrpSpPr>
            <p:cNvPr id="112" name="Google Shape;112;p3"/>
            <p:cNvGrpSpPr/>
            <p:nvPr/>
          </p:nvGrpSpPr>
          <p:grpSpPr>
            <a:xfrm>
              <a:off x="-3177393" y="-1705098"/>
              <a:ext cx="8896060" cy="2854205"/>
              <a:chOff x="39140" y="1646546"/>
              <a:chExt cx="14877" cy="4308"/>
            </a:xfrm>
          </p:grpSpPr>
          <p:sp>
            <p:nvSpPr>
              <p:cNvPr id="113" name="Google Shape;113;p3"/>
              <p:cNvSpPr/>
              <p:nvPr/>
            </p:nvSpPr>
            <p:spPr>
              <a:xfrm>
                <a:off x="39140" y="1647179"/>
                <a:ext cx="14877" cy="3675"/>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algn="just"/>
                <a:r>
                  <a:rPr lang="es-ES" sz="1100" b="0" i="0" u="none" strike="noStrike" cap="none" dirty="0">
                    <a:solidFill>
                      <a:schemeClr val="tx1"/>
                    </a:solidFill>
                    <a:latin typeface="Calibri"/>
                    <a:ea typeface="Calibri"/>
                    <a:cs typeface="Calibri"/>
                    <a:sym typeface="Calibri"/>
                  </a:rPr>
                  <a:t>¿Por qué estamos hablando de este problema</a:t>
                </a:r>
                <a:r>
                  <a:rPr lang="es-ES" sz="1100" b="0" i="0" u="none" strike="noStrike" cap="none" dirty="0" smtClean="0">
                    <a:solidFill>
                      <a:schemeClr val="tx1"/>
                    </a:solidFill>
                    <a:latin typeface="Calibri"/>
                    <a:ea typeface="Calibri"/>
                    <a:cs typeface="Calibri"/>
                    <a:sym typeface="Calibri"/>
                  </a:rPr>
                  <a:t>? </a:t>
                </a:r>
                <a:r>
                  <a:rPr lang="es-ES_tradnl" sz="1100" dirty="0">
                    <a:solidFill>
                      <a:schemeClr val="tx1"/>
                    </a:solidFill>
                    <a:latin typeface="Calibri" panose="020F0502020204030204" pitchFamily="34" charset="0"/>
                    <a:cs typeface="Calibri" panose="020F0502020204030204" pitchFamily="34" charset="0"/>
                  </a:rPr>
                  <a:t>En la clase de Sistemas De Manufactura muchos de los compa</a:t>
                </a:r>
                <a:r>
                  <a:rPr lang="es-MX" sz="1100" dirty="0">
                    <a:solidFill>
                      <a:schemeClr val="tx1"/>
                    </a:solidFill>
                    <a:latin typeface="Calibri" panose="020F0502020204030204" pitchFamily="34" charset="0"/>
                    <a:cs typeface="Calibri" panose="020F0502020204030204" pitchFamily="34" charset="0"/>
                  </a:rPr>
                  <a:t>ñeros  </a:t>
                </a:r>
                <a:r>
                  <a:rPr lang="es-MX" sz="1100" dirty="0" err="1">
                    <a:solidFill>
                      <a:schemeClr val="tx1"/>
                    </a:solidFill>
                    <a:latin typeface="Calibri" panose="020F0502020204030204" pitchFamily="34" charset="0"/>
                    <a:cs typeface="Calibri" panose="020F0502020204030204" pitchFamily="34" charset="0"/>
                  </a:rPr>
                  <a:t>registados</a:t>
                </a:r>
                <a:r>
                  <a:rPr lang="es-MX" sz="1100" dirty="0">
                    <a:solidFill>
                      <a:schemeClr val="tx1"/>
                    </a:solidFill>
                    <a:latin typeface="Calibri" panose="020F0502020204030204" pitchFamily="34" charset="0"/>
                    <a:cs typeface="Calibri" panose="020F0502020204030204" pitchFamily="34" charset="0"/>
                  </a:rPr>
                  <a:t> en la clase presentaron varios problemas con usar la plataforma de </a:t>
                </a:r>
                <a:r>
                  <a:rPr lang="es-MX" sz="1100" dirty="0" err="1">
                    <a:solidFill>
                      <a:schemeClr val="tx1"/>
                    </a:solidFill>
                    <a:latin typeface="Calibri" panose="020F0502020204030204" pitchFamily="34" charset="0"/>
                    <a:cs typeface="Calibri" panose="020F0502020204030204" pitchFamily="34" charset="0"/>
                  </a:rPr>
                  <a:t>Github</a:t>
                </a:r>
                <a:r>
                  <a:rPr lang="es-MX" sz="1100" dirty="0">
                    <a:solidFill>
                      <a:schemeClr val="tx1"/>
                    </a:solidFill>
                    <a:latin typeface="Calibri" panose="020F0502020204030204" pitchFamily="34" charset="0"/>
                    <a:cs typeface="Calibri" panose="020F0502020204030204" pitchFamily="34" charset="0"/>
                  </a:rPr>
                  <a:t> , lo que </a:t>
                </a:r>
                <a:r>
                  <a:rPr lang="es-MX" sz="1100" dirty="0" err="1">
                    <a:solidFill>
                      <a:schemeClr val="tx1"/>
                    </a:solidFill>
                    <a:latin typeface="Calibri" panose="020F0502020204030204" pitchFamily="34" charset="0"/>
                    <a:cs typeface="Calibri" panose="020F0502020204030204" pitchFamily="34" charset="0"/>
                  </a:rPr>
                  <a:t>ociono</a:t>
                </a:r>
                <a:r>
                  <a:rPr lang="es-MX" sz="1100" dirty="0">
                    <a:solidFill>
                      <a:schemeClr val="tx1"/>
                    </a:solidFill>
                    <a:latin typeface="Calibri" panose="020F0502020204030204" pitchFamily="34" charset="0"/>
                    <a:cs typeface="Calibri" panose="020F0502020204030204" pitchFamily="34" charset="0"/>
                  </a:rPr>
                  <a:t> que varios </a:t>
                </a:r>
                <a:r>
                  <a:rPr lang="es-ES_tradnl" sz="1100" dirty="0">
                    <a:solidFill>
                      <a:schemeClr val="tx1"/>
                    </a:solidFill>
                    <a:latin typeface="Calibri" panose="020F0502020204030204" pitchFamily="34" charset="0"/>
                    <a:cs typeface="Calibri" panose="020F0502020204030204" pitchFamily="34" charset="0"/>
                  </a:rPr>
                  <a:t>compa</a:t>
                </a:r>
                <a:r>
                  <a:rPr lang="es-MX" sz="1100" dirty="0">
                    <a:solidFill>
                      <a:schemeClr val="tx1"/>
                    </a:solidFill>
                    <a:latin typeface="Calibri" panose="020F0502020204030204" pitchFamily="34" charset="0"/>
                    <a:cs typeface="Calibri" panose="020F0502020204030204" pitchFamily="34" charset="0"/>
                  </a:rPr>
                  <a:t>ñeros  del grupo se atrasaran y tuvieron demoras en el flujo de trabajo, esto afecto  que el avance del proyecto por la falta de experiencia con la plataforma </a:t>
                </a:r>
                <a:r>
                  <a:rPr lang="es-MX" sz="1100" dirty="0" err="1">
                    <a:solidFill>
                      <a:schemeClr val="tx1"/>
                    </a:solidFill>
                    <a:latin typeface="Calibri" panose="020F0502020204030204" pitchFamily="34" charset="0"/>
                    <a:cs typeface="Calibri" panose="020F0502020204030204" pitchFamily="34" charset="0"/>
                  </a:rPr>
                  <a:t>GitHub</a:t>
                </a:r>
                <a:r>
                  <a:rPr lang="es-MX" sz="1100" dirty="0">
                    <a:solidFill>
                      <a:schemeClr val="tx1"/>
                    </a:solidFill>
                    <a:latin typeface="Calibri" panose="020F0502020204030204" pitchFamily="34" charset="0"/>
                    <a:cs typeface="Calibri" panose="020F0502020204030204" pitchFamily="34" charset="0"/>
                  </a:rPr>
                  <a:t>.</a:t>
                </a:r>
              </a:p>
              <a:p>
                <a:pPr marL="0" marR="0" lvl="0" indent="0" algn="just" rtl="0">
                  <a:lnSpc>
                    <a:spcPct val="100000"/>
                  </a:lnSpc>
                  <a:spcBef>
                    <a:spcPts val="0"/>
                  </a:spcBef>
                  <a:spcAft>
                    <a:spcPts val="0"/>
                  </a:spcAft>
                  <a:buNone/>
                </a:pPr>
                <a:r>
                  <a:rPr lang="es-ES" sz="1100" b="0" i="0" u="none" strike="noStrike" cap="none" dirty="0" smtClean="0">
                    <a:solidFill>
                      <a:schemeClr val="tx1"/>
                    </a:solidFill>
                    <a:latin typeface="Calibri"/>
                    <a:ea typeface="Calibri"/>
                    <a:cs typeface="Calibri"/>
                    <a:sym typeface="Calibri"/>
                  </a:rPr>
                  <a:t> </a:t>
                </a:r>
                <a:endParaRPr sz="1100" dirty="0">
                  <a:solidFill>
                    <a:schemeClr val="tx1"/>
                  </a:solidFill>
                </a:endParaRPr>
              </a:p>
            </p:txBody>
          </p:sp>
          <p:sp>
            <p:nvSpPr>
              <p:cNvPr id="114" name="Google Shape;114;p3"/>
              <p:cNvSpPr/>
              <p:nvPr/>
            </p:nvSpPr>
            <p:spPr>
              <a:xfrm>
                <a:off x="39682" y="1646546"/>
                <a:ext cx="7596" cy="773"/>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1. ANTECEDENTES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15" name="Google Shape;115;p3"/>
            <p:cNvGrpSpPr/>
            <p:nvPr/>
          </p:nvGrpSpPr>
          <p:grpSpPr>
            <a:xfrm>
              <a:off x="-3183481" y="1042627"/>
              <a:ext cx="8896068" cy="2578830"/>
              <a:chOff x="48638" y="3774729"/>
              <a:chExt cx="14864" cy="3872"/>
            </a:xfrm>
          </p:grpSpPr>
          <p:sp>
            <p:nvSpPr>
              <p:cNvPr id="116" name="Google Shape;116;p3"/>
              <p:cNvSpPr/>
              <p:nvPr/>
            </p:nvSpPr>
            <p:spPr>
              <a:xfrm>
                <a:off x="48638" y="3775430"/>
                <a:ext cx="14864" cy="3171"/>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algn="just"/>
                <a:r>
                  <a:rPr lang="es-ES" sz="1100" b="0" i="0" u="none" strike="noStrike" cap="none" dirty="0">
                    <a:solidFill>
                      <a:schemeClr val="tx1"/>
                    </a:solidFill>
                    <a:latin typeface="Calibri" panose="020F0502020204030204" pitchFamily="34" charset="0"/>
                    <a:ea typeface="Calibri"/>
                    <a:cs typeface="Calibri" panose="020F0502020204030204" pitchFamily="34" charset="0"/>
                    <a:sym typeface="Calibri"/>
                  </a:rPr>
                  <a:t>¿Cómo estamos hoy en día</a:t>
                </a:r>
                <a:r>
                  <a:rPr lang="es-ES" sz="1100" b="0" i="0" u="none" strike="noStrike" cap="none" dirty="0" smtClean="0">
                    <a:solidFill>
                      <a:schemeClr val="tx1"/>
                    </a:solidFill>
                    <a:latin typeface="Calibri" panose="020F0502020204030204" pitchFamily="34" charset="0"/>
                    <a:ea typeface="Calibri"/>
                    <a:cs typeface="Calibri" panose="020F0502020204030204" pitchFamily="34" charset="0"/>
                    <a:sym typeface="Calibri"/>
                  </a:rPr>
                  <a:t>? </a:t>
                </a:r>
                <a:r>
                  <a:rPr lang="es-ES_tradnl" sz="1100" dirty="0">
                    <a:solidFill>
                      <a:schemeClr val="tx1"/>
                    </a:solidFill>
                    <a:latin typeface="Calibri" pitchFamily="2" charset="0"/>
                    <a:cs typeface="Calibri" pitchFamily="2" charset="0"/>
                  </a:rPr>
                  <a:t>Actualmente, los compañeros de clase de la materia de Sistemas De Manufactura  tiene problemas frecuentes al utilizar </a:t>
                </a:r>
                <a:r>
                  <a:rPr lang="es-ES_tradnl" sz="1100" dirty="0" err="1">
                    <a:solidFill>
                      <a:schemeClr val="tx1"/>
                    </a:solidFill>
                    <a:latin typeface="Calibri" pitchFamily="2" charset="0"/>
                    <a:cs typeface="Calibri" pitchFamily="2" charset="0"/>
                  </a:rPr>
                  <a:t>GitHub</a:t>
                </a:r>
                <a:r>
                  <a:rPr lang="es-ES_tradnl" sz="1100" dirty="0">
                    <a:solidFill>
                      <a:schemeClr val="tx1"/>
                    </a:solidFill>
                    <a:latin typeface="Calibri" pitchFamily="2" charset="0"/>
                    <a:cs typeface="Calibri" pitchFamily="2" charset="0"/>
                  </a:rPr>
                  <a:t>, como errores al hacer </a:t>
                </a:r>
                <a:r>
                  <a:rPr lang="es-ES_tradnl" sz="1100" dirty="0" err="1">
                    <a:solidFill>
                      <a:schemeClr val="tx1"/>
                    </a:solidFill>
                    <a:latin typeface="Calibri" pitchFamily="2" charset="0"/>
                    <a:cs typeface="Calibri" pitchFamily="2" charset="0"/>
                  </a:rPr>
                  <a:t>merge,conflictos</a:t>
                </a:r>
                <a:r>
                  <a:rPr lang="es-ES_tradnl" sz="1100" dirty="0">
                    <a:solidFill>
                      <a:schemeClr val="tx1"/>
                    </a:solidFill>
                    <a:latin typeface="Calibri" pitchFamily="2" charset="0"/>
                    <a:cs typeface="Calibri" pitchFamily="2" charset="0"/>
                  </a:rPr>
                  <a:t> no resueltos, y falta de </a:t>
                </a:r>
                <a:r>
                  <a:rPr lang="es-ES_tradnl" sz="1100" dirty="0" err="1">
                    <a:solidFill>
                      <a:schemeClr val="tx1"/>
                    </a:solidFill>
                    <a:latin typeface="Calibri" pitchFamily="2" charset="0"/>
                    <a:cs typeface="Calibri" pitchFamily="2" charset="0"/>
                  </a:rPr>
                  <a:t>organizacion</a:t>
                </a:r>
                <a:r>
                  <a:rPr lang="es-ES_tradnl" sz="1100" dirty="0">
                    <a:solidFill>
                      <a:schemeClr val="tx1"/>
                    </a:solidFill>
                    <a:latin typeface="Calibri" pitchFamily="2" charset="0"/>
                    <a:cs typeface="Calibri" pitchFamily="2" charset="0"/>
                  </a:rPr>
                  <a:t> en los repositorios. Esto </a:t>
                </a:r>
                <a:r>
                  <a:rPr lang="es-ES_tradnl" sz="1100" dirty="0" err="1">
                    <a:solidFill>
                      <a:schemeClr val="tx1"/>
                    </a:solidFill>
                    <a:latin typeface="Calibri" pitchFamily="2" charset="0"/>
                    <a:cs typeface="Calibri" pitchFamily="2" charset="0"/>
                  </a:rPr>
                  <a:t>ah</a:t>
                </a:r>
                <a:r>
                  <a:rPr lang="es-ES_tradnl" sz="1100" dirty="0">
                    <a:solidFill>
                      <a:schemeClr val="tx1"/>
                    </a:solidFill>
                    <a:latin typeface="Calibri" pitchFamily="2" charset="0"/>
                    <a:cs typeface="Calibri" pitchFamily="2" charset="0"/>
                  </a:rPr>
                  <a:t> provocado demoras en las entregas y </a:t>
                </a:r>
                <a:r>
                  <a:rPr lang="es-ES_tradnl" sz="1100" dirty="0" err="1">
                    <a:solidFill>
                      <a:schemeClr val="tx1"/>
                    </a:solidFill>
                    <a:latin typeface="Calibri" pitchFamily="2" charset="0"/>
                    <a:cs typeface="Calibri" pitchFamily="2" charset="0"/>
                  </a:rPr>
                  <a:t>confucion</a:t>
                </a:r>
                <a:r>
                  <a:rPr lang="es-ES_tradnl" sz="1100" dirty="0">
                    <a:solidFill>
                      <a:schemeClr val="tx1"/>
                    </a:solidFill>
                    <a:latin typeface="Calibri" pitchFamily="2" charset="0"/>
                    <a:cs typeface="Calibri" pitchFamily="2" charset="0"/>
                  </a:rPr>
                  <a:t> entre los compañeros.</a:t>
                </a:r>
              </a:p>
              <a:p>
                <a:pPr algn="just"/>
                <a:r>
                  <a:rPr lang="es-ES" sz="1100" b="0" i="0" u="none" strike="noStrike" cap="none" dirty="0" smtClean="0">
                    <a:solidFill>
                      <a:schemeClr val="tx1"/>
                    </a:solidFill>
                    <a:latin typeface="Calibri" panose="020F0502020204030204" pitchFamily="34" charset="0"/>
                    <a:ea typeface="Calibri"/>
                    <a:cs typeface="Calibri" panose="020F0502020204030204" pitchFamily="34" charset="0"/>
                    <a:sym typeface="Calibri"/>
                  </a:rPr>
                  <a:t> </a:t>
                </a:r>
                <a:endParaRPr sz="1100" dirty="0">
                  <a:solidFill>
                    <a:schemeClr val="tx1"/>
                  </a:solidFill>
                </a:endParaRPr>
              </a:p>
            </p:txBody>
          </p:sp>
          <p:sp>
            <p:nvSpPr>
              <p:cNvPr id="117" name="Google Shape;117;p3"/>
              <p:cNvSpPr/>
              <p:nvPr/>
            </p:nvSpPr>
            <p:spPr>
              <a:xfrm>
                <a:off x="49157" y="3774729"/>
                <a:ext cx="7574" cy="833"/>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2. SITUACIÓN ACTUAL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18" name="Google Shape;118;p3"/>
            <p:cNvGrpSpPr/>
            <p:nvPr/>
          </p:nvGrpSpPr>
          <p:grpSpPr>
            <a:xfrm>
              <a:off x="5857891" y="-1706239"/>
              <a:ext cx="10133478" cy="3277978"/>
              <a:chOff x="9772525" y="1618013"/>
              <a:chExt cx="16353" cy="4930"/>
            </a:xfrm>
          </p:grpSpPr>
          <p:sp>
            <p:nvSpPr>
              <p:cNvPr id="119" name="Google Shape;119;p3"/>
              <p:cNvSpPr/>
              <p:nvPr/>
            </p:nvSpPr>
            <p:spPr>
              <a:xfrm>
                <a:off x="9772525" y="1618606"/>
                <a:ext cx="16353" cy="433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8333"/>
                  </a:lnSpc>
                  <a:spcBef>
                    <a:spcPts val="0"/>
                  </a:spcBef>
                  <a:spcAft>
                    <a:spcPts val="0"/>
                  </a:spcAft>
                  <a:buNone/>
                </a:pPr>
                <a:r>
                  <a:rPr lang="es-ES" sz="1100" b="0" i="0" u="none" strike="noStrike" cap="none" dirty="0">
                    <a:solidFill>
                      <a:srgbClr val="333333"/>
                    </a:solidFill>
                    <a:latin typeface="Calibri" panose="020F0502020204030204" pitchFamily="34" charset="0"/>
                    <a:ea typeface="Calibri"/>
                    <a:cs typeface="Calibri" panose="020F0502020204030204" pitchFamily="34" charset="0"/>
                    <a:sym typeface="Calibri"/>
                  </a:rPr>
                  <a:t>¿Cuál es la propuesta para alcanzar el estado deseado?</a:t>
                </a:r>
                <a:endParaRPr sz="1100" dirty="0">
                  <a:latin typeface="Calibri" panose="020F0502020204030204" pitchFamily="34" charset="0"/>
                  <a:cs typeface="Calibri" panose="020F0502020204030204" pitchFamily="34" charset="0"/>
                </a:endParaRPr>
              </a:p>
              <a:p>
                <a:pPr marL="0" marR="0" lvl="0" indent="0" algn="just" rtl="0">
                  <a:lnSpc>
                    <a:spcPct val="108333"/>
                  </a:lnSpc>
                  <a:spcBef>
                    <a:spcPts val="0"/>
                  </a:spcBef>
                  <a:spcAft>
                    <a:spcPts val="0"/>
                  </a:spcAft>
                  <a:buNone/>
                </a:pPr>
                <a:r>
                  <a:rPr lang="es-ES" sz="1100" b="0" i="0" u="none" strike="noStrike" cap="none" dirty="0">
                    <a:solidFill>
                      <a:srgbClr val="333333"/>
                    </a:solidFill>
                    <a:latin typeface="Calibri" panose="020F0502020204030204" pitchFamily="34" charset="0"/>
                    <a:ea typeface="Calibri"/>
                    <a:cs typeface="Calibri" panose="020F0502020204030204" pitchFamily="34" charset="0"/>
                    <a:sym typeface="Calibri"/>
                  </a:rPr>
                  <a:t>¿Cómo afectan tus medidas propuestas la causa raíz para alcanzar los objetivos</a:t>
                </a:r>
                <a:r>
                  <a:rPr lang="es-ES" sz="1100" b="0" i="0" u="none" strike="noStrike" cap="none" dirty="0" smtClean="0">
                    <a:solidFill>
                      <a:srgbClr val="333333"/>
                    </a:solidFill>
                    <a:latin typeface="Calibri" panose="020F0502020204030204" pitchFamily="34" charset="0"/>
                    <a:ea typeface="Calibri"/>
                    <a:cs typeface="Calibri" panose="020F0502020204030204" pitchFamily="34" charset="0"/>
                    <a:sym typeface="Calibri"/>
                  </a:rPr>
                  <a:t>?</a:t>
                </a:r>
              </a:p>
              <a:p>
                <a:pPr algn="just">
                  <a:lnSpc>
                    <a:spcPct val="108333"/>
                  </a:lnSpc>
                </a:pPr>
                <a:r>
                  <a:rPr lang="es-ES_tradnl" sz="1100" dirty="0" smtClean="0">
                    <a:solidFill>
                      <a:srgbClr val="333333"/>
                    </a:solidFill>
                    <a:latin typeface="Calibri" panose="020F0502020204030204" pitchFamily="34" charset="0"/>
                    <a:cs typeface="Calibri" panose="020F0502020204030204" pitchFamily="34" charset="0"/>
                  </a:rPr>
                  <a:t>-Propuesta</a:t>
                </a:r>
                <a:r>
                  <a:rPr lang="es-ES_tradnl" sz="1100" dirty="0">
                    <a:solidFill>
                      <a:srgbClr val="333333"/>
                    </a:solidFill>
                    <a:latin typeface="Calibri" panose="020F0502020204030204" pitchFamily="34" charset="0"/>
                    <a:cs typeface="Calibri" panose="020F0502020204030204" pitchFamily="34" charset="0"/>
                  </a:rPr>
                  <a:t>: Realizar una </a:t>
                </a:r>
                <a:r>
                  <a:rPr lang="es-ES_tradnl" sz="1100" dirty="0" err="1">
                    <a:solidFill>
                      <a:srgbClr val="333333"/>
                    </a:solidFill>
                    <a:latin typeface="Calibri" panose="020F0502020204030204" pitchFamily="34" charset="0"/>
                    <a:cs typeface="Calibri" panose="020F0502020204030204" pitchFamily="34" charset="0"/>
                  </a:rPr>
                  <a:t>capacitacion</a:t>
                </a:r>
                <a:r>
                  <a:rPr lang="es-ES_tradnl" sz="1100" dirty="0">
                    <a:solidFill>
                      <a:srgbClr val="333333"/>
                    </a:solidFill>
                    <a:latin typeface="Calibri" panose="020F0502020204030204" pitchFamily="34" charset="0"/>
                    <a:cs typeface="Calibri" panose="020F0502020204030204" pitchFamily="34" charset="0"/>
                  </a:rPr>
                  <a:t> intensiva sobre el uso de </a:t>
                </a:r>
                <a:r>
                  <a:rPr lang="es-ES_tradnl" sz="1100" dirty="0" err="1">
                    <a:solidFill>
                      <a:srgbClr val="333333"/>
                    </a:solidFill>
                    <a:latin typeface="Calibri" panose="020F0502020204030204" pitchFamily="34" charset="0"/>
                    <a:cs typeface="Calibri" panose="020F0502020204030204" pitchFamily="34" charset="0"/>
                  </a:rPr>
                  <a:t>GitHub</a:t>
                </a:r>
                <a:r>
                  <a:rPr lang="es-ES_tradnl" sz="1100" dirty="0">
                    <a:solidFill>
                      <a:srgbClr val="333333"/>
                    </a:solidFill>
                    <a:latin typeface="Calibri" panose="020F0502020204030204" pitchFamily="34" charset="0"/>
                    <a:cs typeface="Calibri" panose="020F0502020204030204" pitchFamily="34" charset="0"/>
                  </a:rPr>
                  <a:t>, donde cubra temas como: </a:t>
                </a:r>
                <a:r>
                  <a:rPr lang="es-ES_tradnl" sz="1100" dirty="0" err="1" smtClean="0">
                    <a:solidFill>
                      <a:srgbClr val="333333"/>
                    </a:solidFill>
                    <a:latin typeface="Calibri" panose="020F0502020204030204" pitchFamily="34" charset="0"/>
                    <a:cs typeface="Calibri" panose="020F0502020204030204" pitchFamily="34" charset="0"/>
                  </a:rPr>
                  <a:t>Clonacion</a:t>
                </a:r>
                <a:r>
                  <a:rPr lang="es-ES_tradnl" sz="1100" dirty="0" smtClean="0">
                    <a:solidFill>
                      <a:srgbClr val="333333"/>
                    </a:solidFill>
                    <a:latin typeface="Calibri" panose="020F0502020204030204" pitchFamily="34" charset="0"/>
                    <a:cs typeface="Calibri" panose="020F0502020204030204" pitchFamily="34" charset="0"/>
                  </a:rPr>
                  <a:t> </a:t>
                </a:r>
                <a:r>
                  <a:rPr lang="es-ES_tradnl" sz="1100" dirty="0">
                    <a:solidFill>
                      <a:srgbClr val="333333"/>
                    </a:solidFill>
                    <a:latin typeface="Calibri" panose="020F0502020204030204" pitchFamily="34" charset="0"/>
                    <a:cs typeface="Calibri" panose="020F0502020204030204" pitchFamily="34" charset="0"/>
                  </a:rPr>
                  <a:t>De Repositorios, </a:t>
                </a:r>
                <a:r>
                  <a:rPr lang="es-ES_tradnl" sz="1100" dirty="0" err="1">
                    <a:solidFill>
                      <a:srgbClr val="333333"/>
                    </a:solidFill>
                    <a:latin typeface="Calibri" panose="020F0502020204030204" pitchFamily="34" charset="0"/>
                    <a:cs typeface="Calibri" panose="020F0502020204030204" pitchFamily="34" charset="0"/>
                  </a:rPr>
                  <a:t>Commits</a:t>
                </a:r>
                <a:r>
                  <a:rPr lang="es-ES_tradnl" sz="1100" dirty="0">
                    <a:solidFill>
                      <a:srgbClr val="333333"/>
                    </a:solidFill>
                    <a:latin typeface="Calibri" panose="020F0502020204030204" pitchFamily="34" charset="0"/>
                    <a:cs typeface="Calibri" panose="020F0502020204030204" pitchFamily="34" charset="0"/>
                  </a:rPr>
                  <a:t>, </a:t>
                </a:r>
                <a:r>
                  <a:rPr lang="es-ES_tradnl" sz="1100" dirty="0" err="1">
                    <a:solidFill>
                      <a:srgbClr val="333333"/>
                    </a:solidFill>
                    <a:latin typeface="Calibri" panose="020F0502020204030204" pitchFamily="34" charset="0"/>
                    <a:cs typeface="Calibri" panose="020F0502020204030204" pitchFamily="34" charset="0"/>
                  </a:rPr>
                  <a:t>Merge</a:t>
                </a:r>
                <a:r>
                  <a:rPr lang="es-ES_tradnl" sz="1100" dirty="0">
                    <a:solidFill>
                      <a:srgbClr val="333333"/>
                    </a:solidFill>
                    <a:latin typeface="Calibri" panose="020F0502020204030204" pitchFamily="34" charset="0"/>
                    <a:cs typeface="Calibri" panose="020F0502020204030204" pitchFamily="34" charset="0"/>
                  </a:rPr>
                  <a:t> y Manejo De Conflictos. Esta </a:t>
                </a:r>
                <a:r>
                  <a:rPr lang="es-ES_tradnl" sz="1100" dirty="0" err="1">
                    <a:solidFill>
                      <a:srgbClr val="333333"/>
                    </a:solidFill>
                    <a:latin typeface="Calibri" panose="020F0502020204030204" pitchFamily="34" charset="0"/>
                    <a:cs typeface="Calibri" panose="020F0502020204030204" pitchFamily="34" charset="0"/>
                  </a:rPr>
                  <a:t>formacion</a:t>
                </a:r>
                <a:r>
                  <a:rPr lang="es-ES_tradnl" sz="1100" dirty="0">
                    <a:solidFill>
                      <a:srgbClr val="333333"/>
                    </a:solidFill>
                    <a:latin typeface="Calibri" panose="020F0502020204030204" pitchFamily="34" charset="0"/>
                    <a:cs typeface="Calibri" panose="020F0502020204030204" pitchFamily="34" charset="0"/>
                  </a:rPr>
                  <a:t> ayudara a mejorar las habilidades de los </a:t>
                </a:r>
                <a:r>
                  <a:rPr lang="es-ES_tradnl" sz="1100" dirty="0" err="1">
                    <a:solidFill>
                      <a:srgbClr val="333333"/>
                    </a:solidFill>
                    <a:latin typeface="Calibri" panose="020F0502020204030204" pitchFamily="34" charset="0"/>
                    <a:cs typeface="Calibri" panose="020F0502020204030204" pitchFamily="34" charset="0"/>
                  </a:rPr>
                  <a:t>companeros</a:t>
                </a:r>
                <a:r>
                  <a:rPr lang="es-ES_tradnl" sz="1100" dirty="0">
                    <a:solidFill>
                      <a:srgbClr val="333333"/>
                    </a:solidFill>
                    <a:latin typeface="Calibri" panose="020F0502020204030204" pitchFamily="34" charset="0"/>
                    <a:cs typeface="Calibri" panose="020F0502020204030204" pitchFamily="34" charset="0"/>
                  </a:rPr>
                  <a:t> de clase, esto para que se pueda reducir errores y aumente la eficiencia en el trabajo colaborativo de todos los compañeros de clase.</a:t>
                </a:r>
              </a:p>
              <a:p>
                <a:pPr marL="0" marR="0" lvl="0" indent="0" algn="just" rtl="0">
                  <a:lnSpc>
                    <a:spcPct val="108333"/>
                  </a:lnSpc>
                  <a:spcBef>
                    <a:spcPts val="0"/>
                  </a:spcBef>
                  <a:spcAft>
                    <a:spcPts val="0"/>
                  </a:spcAft>
                  <a:buNone/>
                </a:pPr>
                <a:r>
                  <a:rPr lang="es-ES" sz="1100" b="0" i="0" u="none" strike="noStrike" cap="none" dirty="0" smtClean="0">
                    <a:solidFill>
                      <a:srgbClr val="333333"/>
                    </a:solidFill>
                    <a:latin typeface="Calibri"/>
                    <a:ea typeface="Calibri"/>
                    <a:cs typeface="Calibri"/>
                    <a:sym typeface="Calibri"/>
                  </a:rPr>
                  <a:t> </a:t>
                </a:r>
              </a:p>
              <a:p>
                <a:pPr marL="0" marR="0" lvl="0" indent="0" algn="l" rtl="0">
                  <a:lnSpc>
                    <a:spcPct val="108333"/>
                  </a:lnSpc>
                  <a:spcBef>
                    <a:spcPts val="0"/>
                  </a:spcBef>
                  <a:spcAft>
                    <a:spcPts val="0"/>
                  </a:spcAft>
                  <a:buNone/>
                </a:pPr>
                <a:endParaRPr dirty="0"/>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0" name="Google Shape;120;p3"/>
              <p:cNvSpPr/>
              <p:nvPr/>
            </p:nvSpPr>
            <p:spPr>
              <a:xfrm>
                <a:off x="9773350" y="1618013"/>
                <a:ext cx="7637" cy="770"/>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5. MEJORA PROPUESTA :</a:t>
                </a:r>
                <a:endParaRPr/>
              </a:p>
              <a:p>
                <a:pPr marL="0" marR="0" lvl="0" indent="0" algn="l" rtl="0">
                  <a:lnSpc>
                    <a:spcPct val="10000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1" name="Google Shape;121;p3"/>
            <p:cNvGrpSpPr/>
            <p:nvPr/>
          </p:nvGrpSpPr>
          <p:grpSpPr>
            <a:xfrm>
              <a:off x="5857583" y="1418386"/>
              <a:ext cx="10171898" cy="5471998"/>
              <a:chOff x="9801053" y="5341385"/>
              <a:chExt cx="16415" cy="8222"/>
            </a:xfrm>
          </p:grpSpPr>
          <p:sp>
            <p:nvSpPr>
              <p:cNvPr id="122" name="Google Shape;122;p3"/>
              <p:cNvSpPr/>
              <p:nvPr/>
            </p:nvSpPr>
            <p:spPr>
              <a:xfrm>
                <a:off x="9801053" y="5341960"/>
                <a:ext cx="16415" cy="764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08333"/>
                  </a:lnSpc>
                  <a:spcBef>
                    <a:spcPts val="0"/>
                  </a:spcBef>
                  <a:spcAft>
                    <a:spcPts val="0"/>
                  </a:spcAft>
                  <a:buNone/>
                </a:pPr>
                <a:endParaRPr sz="1100" dirty="0">
                  <a:latin typeface="Calibri" panose="020F0502020204030204" pitchFamily="34" charset="0"/>
                  <a:cs typeface="Calibri" panose="020F0502020204030204" pitchFamily="34" charset="0"/>
                </a:endParaRPr>
              </a:p>
              <a:p>
                <a:pPr marL="0" marR="0" lvl="0" indent="0" algn="just"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3" name="Google Shape;123;p3"/>
              <p:cNvSpPr/>
              <p:nvPr/>
            </p:nvSpPr>
            <p:spPr>
              <a:xfrm>
                <a:off x="9801878" y="5341385"/>
                <a:ext cx="7990" cy="726"/>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6. PLAN (BENEFICIOS ESPERADOS Y RECURSOS)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24" name="Google Shape;124;p3"/>
            <p:cNvGrpSpPr/>
            <p:nvPr/>
          </p:nvGrpSpPr>
          <p:grpSpPr>
            <a:xfrm>
              <a:off x="5857769" y="6716076"/>
              <a:ext cx="10134098" cy="3767792"/>
              <a:chOff x="9810563" y="9042670"/>
              <a:chExt cx="16354" cy="5677"/>
            </a:xfrm>
          </p:grpSpPr>
          <p:sp>
            <p:nvSpPr>
              <p:cNvPr id="125" name="Google Shape;125;p3"/>
              <p:cNvSpPr/>
              <p:nvPr/>
            </p:nvSpPr>
            <p:spPr>
              <a:xfrm>
                <a:off x="9810563" y="9043278"/>
                <a:ext cx="16354" cy="5069"/>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8333"/>
                  </a:lnSpc>
                  <a:spcBef>
                    <a:spcPts val="0"/>
                  </a:spcBef>
                  <a:spcAft>
                    <a:spcPts val="0"/>
                  </a:spcAft>
                  <a:buNone/>
                </a:pPr>
                <a:r>
                  <a:rPr lang="es-ES" sz="1200" b="0" i="0" u="none" strike="noStrike" cap="none" dirty="0">
                    <a:solidFill>
                      <a:srgbClr val="333333"/>
                    </a:solidFill>
                    <a:latin typeface="Calibri"/>
                    <a:ea typeface="Calibri"/>
                    <a:cs typeface="Calibri"/>
                    <a:sym typeface="Calibri"/>
                  </a:rPr>
                  <a:t>¿Qué problemas pueden ser anticipados</a:t>
                </a:r>
                <a:r>
                  <a:rPr lang="es-ES" sz="1200" b="0" i="0" u="none" strike="noStrike" cap="none" dirty="0" smtClean="0">
                    <a:solidFill>
                      <a:srgbClr val="333333"/>
                    </a:solidFill>
                    <a:latin typeface="Calibri"/>
                    <a:ea typeface="Calibri"/>
                    <a:cs typeface="Calibri"/>
                    <a:sym typeface="Calibri"/>
                  </a:rPr>
                  <a:t>?,  Asegurar </a:t>
                </a:r>
                <a:r>
                  <a:rPr lang="es-ES" sz="1200" b="0" i="0" u="none" strike="noStrike" cap="none" dirty="0">
                    <a:solidFill>
                      <a:srgbClr val="333333"/>
                    </a:solidFill>
                    <a:latin typeface="Calibri"/>
                    <a:ea typeface="Calibri"/>
                    <a:cs typeface="Calibri"/>
                    <a:sym typeface="Calibri"/>
                  </a:rPr>
                  <a:t>el proceso </a:t>
                </a:r>
                <a:r>
                  <a:rPr lang="es-ES" sz="1200" b="0" i="0" u="none" strike="noStrike" cap="none" dirty="0" smtClean="0">
                    <a:solidFill>
                      <a:srgbClr val="333333"/>
                    </a:solidFill>
                    <a:latin typeface="Calibri"/>
                    <a:ea typeface="Calibri"/>
                    <a:cs typeface="Calibri"/>
                    <a:sym typeface="Calibri"/>
                  </a:rPr>
                  <a:t>PDCA, Capturar </a:t>
                </a:r>
                <a:r>
                  <a:rPr lang="es-ES" sz="1200" b="0" i="0" u="none" strike="noStrike" cap="none" dirty="0">
                    <a:solidFill>
                      <a:srgbClr val="333333"/>
                    </a:solidFill>
                    <a:latin typeface="Calibri"/>
                    <a:ea typeface="Calibri"/>
                    <a:cs typeface="Calibri"/>
                    <a:sym typeface="Calibri"/>
                  </a:rPr>
                  <a:t>y compartir lo aprendido</a:t>
                </a:r>
                <a:r>
                  <a:rPr lang="es-ES" sz="1200" b="0" i="0" u="none" strike="noStrike" cap="none" dirty="0" smtClean="0">
                    <a:solidFill>
                      <a:srgbClr val="333333"/>
                    </a:solidFill>
                    <a:latin typeface="Calibri"/>
                    <a:ea typeface="Calibri"/>
                    <a:cs typeface="Calibri"/>
                    <a:sym typeface="Calibri"/>
                  </a:rPr>
                  <a:t>.</a:t>
                </a:r>
              </a:p>
              <a:p>
                <a:pPr lvl="0">
                  <a:lnSpc>
                    <a:spcPct val="108333"/>
                  </a:lnSpc>
                </a:pPr>
                <a:r>
                  <a:rPr lang="es-MX" sz="1100" dirty="0">
                    <a:latin typeface="Calibri" panose="020F0502020204030204" pitchFamily="34" charset="0"/>
                    <a:cs typeface="Calibri" panose="020F0502020204030204" pitchFamily="34" charset="0"/>
                  </a:rPr>
                  <a:t>-Problemas Anticipados: Algunos </a:t>
                </a:r>
                <a:r>
                  <a:rPr lang="es-MX" sz="1100" dirty="0" err="1">
                    <a:latin typeface="Calibri" panose="020F0502020204030204" pitchFamily="34" charset="0"/>
                    <a:cs typeface="Calibri" panose="020F0502020204030204" pitchFamily="34" charset="0"/>
                  </a:rPr>
                  <a:t>mienbros</a:t>
                </a:r>
                <a:r>
                  <a:rPr lang="es-MX" sz="1100" dirty="0">
                    <a:latin typeface="Calibri" panose="020F0502020204030204" pitchFamily="34" charset="0"/>
                    <a:cs typeface="Calibri" panose="020F0502020204030204" pitchFamily="34" charset="0"/>
                  </a:rPr>
                  <a:t> </a:t>
                </a:r>
                <a:r>
                  <a:rPr lang="es-MX" sz="1100" dirty="0" err="1">
                    <a:latin typeface="Calibri" panose="020F0502020204030204" pitchFamily="34" charset="0"/>
                    <a:cs typeface="Calibri" panose="020F0502020204030204" pitchFamily="34" charset="0"/>
                  </a:rPr>
                  <a:t>podrian</a:t>
                </a:r>
                <a:r>
                  <a:rPr lang="es-MX" sz="1100" dirty="0">
                    <a:latin typeface="Calibri" panose="020F0502020204030204" pitchFamily="34" charset="0"/>
                    <a:cs typeface="Calibri" panose="020F0502020204030204" pitchFamily="34" charset="0"/>
                  </a:rPr>
                  <a:t> seguir teniendo dificultades o </a:t>
                </a:r>
                <a:r>
                  <a:rPr lang="es-MX" sz="1100" dirty="0" err="1">
                    <a:latin typeface="Calibri" panose="020F0502020204030204" pitchFamily="34" charset="0"/>
                    <a:cs typeface="Calibri" panose="020F0502020204030204" pitchFamily="34" charset="0"/>
                  </a:rPr>
                  <a:t>podria</a:t>
                </a:r>
                <a:r>
                  <a:rPr lang="es-MX" sz="1100" dirty="0">
                    <a:latin typeface="Calibri" panose="020F0502020204030204" pitchFamily="34" charset="0"/>
                    <a:cs typeface="Calibri" panose="020F0502020204030204" pitchFamily="34" charset="0"/>
                  </a:rPr>
                  <a:t> ser necesario realizar sesiones de seguimiento fuera del horario de clase/trabajo.</a:t>
                </a:r>
              </a:p>
              <a:p>
                <a:pPr lvl="0">
                  <a:lnSpc>
                    <a:spcPct val="108333"/>
                  </a:lnSpc>
                </a:pPr>
                <a:r>
                  <a:rPr lang="es-MX" sz="1100" dirty="0">
                    <a:latin typeface="Calibri" panose="020F0502020204030204" pitchFamily="34" charset="0"/>
                    <a:cs typeface="Calibri" panose="020F0502020204030204" pitchFamily="34" charset="0"/>
                  </a:rPr>
                  <a:t>-</a:t>
                </a:r>
                <a:r>
                  <a:rPr lang="es-MX" sz="1100" dirty="0" err="1">
                    <a:latin typeface="Calibri" panose="020F0502020204030204" pitchFamily="34" charset="0"/>
                    <a:cs typeface="Calibri" panose="020F0502020204030204" pitchFamily="34" charset="0"/>
                  </a:rPr>
                  <a:t>Control:Realizar</a:t>
                </a:r>
                <a:r>
                  <a:rPr lang="es-MX" sz="1100" dirty="0">
                    <a:latin typeface="Calibri" panose="020F0502020204030204" pitchFamily="34" charset="0"/>
                    <a:cs typeface="Calibri" panose="020F0502020204030204" pitchFamily="34" charset="0"/>
                  </a:rPr>
                  <a:t> reuniones semanales para discutir avances y </a:t>
                </a:r>
                <a:r>
                  <a:rPr lang="es-MX" sz="1100" dirty="0" err="1">
                    <a:latin typeface="Calibri" panose="020F0502020204030204" pitchFamily="34" charset="0"/>
                    <a:cs typeface="Calibri" panose="020F0502020204030204" pitchFamily="34" charset="0"/>
                  </a:rPr>
                  <a:t>desafios</a:t>
                </a:r>
                <a:r>
                  <a:rPr lang="es-MX" sz="1100" dirty="0">
                    <a:latin typeface="Calibri" panose="020F0502020204030204" pitchFamily="34" charset="0"/>
                    <a:cs typeface="Calibri" panose="020F0502020204030204" pitchFamily="34" charset="0"/>
                  </a:rPr>
                  <a:t>, y ajustes en la </a:t>
                </a:r>
                <a:r>
                  <a:rPr lang="es-MX" sz="1100" dirty="0" err="1">
                    <a:latin typeface="Calibri" panose="020F0502020204030204" pitchFamily="34" charset="0"/>
                    <a:cs typeface="Calibri" panose="020F0502020204030204" pitchFamily="34" charset="0"/>
                  </a:rPr>
                  <a:t>capacitacion</a:t>
                </a:r>
                <a:r>
                  <a:rPr lang="es-MX" sz="1100" dirty="0">
                    <a:latin typeface="Calibri" panose="020F0502020204030204" pitchFamily="34" charset="0"/>
                    <a:cs typeface="Calibri" panose="020F0502020204030204" pitchFamily="34" charset="0"/>
                  </a:rPr>
                  <a:t> si es necesario. Compartir </a:t>
                </a:r>
                <a:r>
                  <a:rPr lang="es-MX" sz="1100" dirty="0" err="1">
                    <a:latin typeface="Calibri" panose="020F0502020204030204" pitchFamily="34" charset="0"/>
                    <a:cs typeface="Calibri" panose="020F0502020204030204" pitchFamily="34" charset="0"/>
                  </a:rPr>
                  <a:t>documentacion</a:t>
                </a:r>
                <a:r>
                  <a:rPr lang="es-MX" sz="1100" dirty="0">
                    <a:latin typeface="Calibri" panose="020F0502020204030204" pitchFamily="34" charset="0"/>
                    <a:cs typeface="Calibri" panose="020F0502020204030204" pitchFamily="34" charset="0"/>
                  </a:rPr>
                  <a:t> y recursos </a:t>
                </a:r>
                <a:r>
                  <a:rPr lang="es-MX" sz="1100" dirty="0" err="1">
                    <a:latin typeface="Calibri" panose="020F0502020204030204" pitchFamily="34" charset="0"/>
                    <a:cs typeface="Calibri" panose="020F0502020204030204" pitchFamily="34" charset="0"/>
                  </a:rPr>
                  <a:t>utiles</a:t>
                </a:r>
                <a:r>
                  <a:rPr lang="es-MX" sz="1100" dirty="0">
                    <a:latin typeface="Calibri" panose="020F0502020204030204" pitchFamily="34" charset="0"/>
                    <a:cs typeface="Calibri" panose="020F0502020204030204" pitchFamily="34" charset="0"/>
                  </a:rPr>
                  <a:t> en un </a:t>
                </a:r>
                <a:r>
                  <a:rPr lang="es-MX" sz="1100" dirty="0" err="1">
                    <a:latin typeface="Calibri" panose="020F0502020204030204" pitchFamily="34" charset="0"/>
                    <a:cs typeface="Calibri" panose="020F0502020204030204" pitchFamily="34" charset="0"/>
                  </a:rPr>
                  <a:t>espacion</a:t>
                </a:r>
                <a:r>
                  <a:rPr lang="es-MX" sz="1100" dirty="0">
                    <a:latin typeface="Calibri" panose="020F0502020204030204" pitchFamily="34" charset="0"/>
                    <a:cs typeface="Calibri" panose="020F0502020204030204" pitchFamily="34" charset="0"/>
                  </a:rPr>
                  <a:t> </a:t>
                </a:r>
                <a:r>
                  <a:rPr lang="es-MX" sz="1100" dirty="0" err="1">
                    <a:latin typeface="Calibri" panose="020F0502020204030204" pitchFamily="34" charset="0"/>
                    <a:cs typeface="Calibri" panose="020F0502020204030204" pitchFamily="34" charset="0"/>
                  </a:rPr>
                  <a:t>comun</a:t>
                </a:r>
                <a:r>
                  <a:rPr lang="es-MX" sz="1100" dirty="0">
                    <a:latin typeface="Calibri" panose="020F0502020204030204" pitchFamily="34" charset="0"/>
                    <a:cs typeface="Calibri" panose="020F0502020204030204" pitchFamily="34" charset="0"/>
                  </a:rPr>
                  <a:t> (como un repositorio de </a:t>
                </a:r>
                <a:r>
                  <a:rPr lang="es-MX" sz="1100" dirty="0" err="1">
                    <a:latin typeface="Calibri" panose="020F0502020204030204" pitchFamily="34" charset="0"/>
                    <a:cs typeface="Calibri" panose="020F0502020204030204" pitchFamily="34" charset="0"/>
                  </a:rPr>
                  <a:t>GitHub</a:t>
                </a:r>
                <a:r>
                  <a:rPr lang="es-MX" sz="1100" dirty="0">
                    <a:latin typeface="Calibri" panose="020F0502020204030204" pitchFamily="34" charset="0"/>
                    <a:cs typeface="Calibri" panose="020F0502020204030204" pitchFamily="34" charset="0"/>
                  </a:rPr>
                  <a:t> de aprendizaje) para una futura consulta.</a:t>
                </a:r>
              </a:p>
              <a:p>
                <a:pPr marL="0" marR="0" lvl="0" indent="0" algn="l" rtl="0">
                  <a:lnSpc>
                    <a:spcPct val="108333"/>
                  </a:lnSpc>
                  <a:spcBef>
                    <a:spcPts val="0"/>
                  </a:spcBef>
                  <a:spcAft>
                    <a:spcPts val="0"/>
                  </a:spcAft>
                  <a:buNone/>
                </a:pPr>
                <a:endParaRPr dirty="0" smtClean="0"/>
              </a:p>
              <a:p>
                <a:pPr marL="0" marR="0" lvl="0" indent="0" algn="l" rtl="0">
                  <a:lnSpc>
                    <a:spcPct val="108333"/>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dirty="0">
                  <a:solidFill>
                    <a:srgbClr val="333333"/>
                  </a:solidFill>
                  <a:latin typeface="Calibri"/>
                  <a:ea typeface="Calibri"/>
                  <a:cs typeface="Calibri"/>
                  <a:sym typeface="Calibri"/>
                </a:endParaRPr>
              </a:p>
            </p:txBody>
          </p:sp>
          <p:sp>
            <p:nvSpPr>
              <p:cNvPr id="126" name="Google Shape;126;p3"/>
              <p:cNvSpPr/>
              <p:nvPr/>
            </p:nvSpPr>
            <p:spPr>
              <a:xfrm>
                <a:off x="9811389" y="9042670"/>
                <a:ext cx="7637" cy="811"/>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9090"/>
                  </a:lnSpc>
                  <a:spcBef>
                    <a:spcPts val="0"/>
                  </a:spcBef>
                  <a:spcAft>
                    <a:spcPts val="0"/>
                  </a:spcAft>
                  <a:buNone/>
                </a:pPr>
                <a:r>
                  <a:rPr lang="es-ES" sz="1100" b="1" i="0" u="none" strike="noStrike" cap="none">
                    <a:solidFill>
                      <a:srgbClr val="666699"/>
                    </a:solidFill>
                    <a:latin typeface="Calibri"/>
                    <a:ea typeface="Calibri"/>
                    <a:cs typeface="Calibri"/>
                    <a:sym typeface="Calibri"/>
                  </a:rPr>
                  <a:t>7. SEGUIMIENTO (CONTROL) :</a:t>
                </a:r>
                <a:endParaRPr/>
              </a:p>
              <a:p>
                <a:pPr marL="0" marR="0" lvl="0" indent="0" algn="l" rtl="0">
                  <a:lnSpc>
                    <a:spcPct val="109090"/>
                  </a:lnSpc>
                  <a:spcBef>
                    <a:spcPts val="0"/>
                  </a:spcBef>
                  <a:spcAft>
                    <a:spcPts val="0"/>
                  </a:spcAft>
                  <a:buNone/>
                </a:pPr>
                <a:endParaRPr sz="1100" b="1" i="0" u="none" strike="noStrike" cap="none">
                  <a:solidFill>
                    <a:srgbClr val="666699"/>
                  </a:solidFill>
                  <a:latin typeface="Calibri"/>
                  <a:ea typeface="Calibri"/>
                  <a:cs typeface="Calibri"/>
                  <a:sym typeface="Calibri"/>
                </a:endParaRPr>
              </a:p>
            </p:txBody>
          </p:sp>
        </p:grpSp>
        <p:grpSp>
          <p:nvGrpSpPr>
            <p:cNvPr id="127" name="Google Shape;127;p3"/>
            <p:cNvGrpSpPr/>
            <p:nvPr/>
          </p:nvGrpSpPr>
          <p:grpSpPr>
            <a:xfrm>
              <a:off x="-3183352" y="3494015"/>
              <a:ext cx="8895793" cy="3413293"/>
              <a:chOff x="1094" y="5934169"/>
              <a:chExt cx="14880" cy="5151"/>
            </a:xfrm>
          </p:grpSpPr>
          <p:sp>
            <p:nvSpPr>
              <p:cNvPr id="128" name="Google Shape;128;p3"/>
              <p:cNvSpPr/>
              <p:nvPr/>
            </p:nvSpPr>
            <p:spPr>
              <a:xfrm>
                <a:off x="1094" y="5934908"/>
                <a:ext cx="14880" cy="4412"/>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lvl="0" algn="just"/>
                <a:r>
                  <a:rPr lang="es-ES" sz="1100" b="0" i="0" u="none" strike="noStrike" cap="none" dirty="0" smtClean="0">
                    <a:solidFill>
                      <a:schemeClr val="tx1"/>
                    </a:solidFill>
                    <a:latin typeface="Calibri"/>
                    <a:ea typeface="Calibri"/>
                    <a:cs typeface="Calibri"/>
                    <a:sym typeface="Calibri"/>
                  </a:rPr>
                  <a:t>¿Qué resultados específicos se requieren? </a:t>
                </a:r>
                <a:r>
                  <a:rPr lang="es-MX" sz="1100" dirty="0">
                    <a:solidFill>
                      <a:schemeClr val="tx1"/>
                    </a:solidFill>
                    <a:latin typeface="Calibri"/>
                    <a:ea typeface="Calibri"/>
                    <a:cs typeface="Calibri"/>
                    <a:sym typeface="Calibri"/>
                  </a:rPr>
                  <a:t>Establece una meta u objetivo claro para la situación</a:t>
                </a:r>
                <a:r>
                  <a:rPr lang="es-MX" sz="1100" dirty="0" smtClean="0">
                    <a:solidFill>
                      <a:schemeClr val="tx1"/>
                    </a:solidFill>
                    <a:latin typeface="Calibri"/>
                    <a:ea typeface="Calibri"/>
                    <a:cs typeface="Calibri"/>
                    <a:sym typeface="Calibri"/>
                  </a:rPr>
                  <a:t>.</a:t>
                </a:r>
              </a:p>
              <a:p>
                <a:pPr algn="just">
                  <a:lnSpc>
                    <a:spcPts val="1200"/>
                  </a:lnSpc>
                  <a:defRPr sz="1000"/>
                </a:pPr>
                <a:r>
                  <a:rPr lang="es-ES_tradnl" sz="1100" dirty="0">
                    <a:solidFill>
                      <a:schemeClr val="tx1"/>
                    </a:solidFill>
                    <a:latin typeface="Calibri" pitchFamily="2" charset="0"/>
                    <a:cs typeface="Calibri" pitchFamily="2" charset="0"/>
                  </a:rPr>
                  <a:t>Objetivo</a:t>
                </a:r>
                <a:r>
                  <a:rPr lang="es-ES_tradnl" sz="1100" dirty="0" smtClean="0">
                    <a:solidFill>
                      <a:schemeClr val="tx1"/>
                    </a:solidFill>
                    <a:latin typeface="Calibri" pitchFamily="2" charset="0"/>
                    <a:cs typeface="Calibri" pitchFamily="2" charset="0"/>
                  </a:rPr>
                  <a:t>: Implementar </a:t>
                </a:r>
                <a:r>
                  <a:rPr lang="es-ES_tradnl" sz="1100" dirty="0">
                    <a:solidFill>
                      <a:schemeClr val="tx1"/>
                    </a:solidFill>
                    <a:latin typeface="Calibri" pitchFamily="2" charset="0"/>
                    <a:cs typeface="Calibri" pitchFamily="2" charset="0"/>
                  </a:rPr>
                  <a:t>una </a:t>
                </a:r>
                <a:r>
                  <a:rPr lang="es-ES_tradnl" sz="1100" dirty="0" err="1">
                    <a:solidFill>
                      <a:schemeClr val="tx1"/>
                    </a:solidFill>
                    <a:latin typeface="Calibri" pitchFamily="2" charset="0"/>
                    <a:cs typeface="Calibri" pitchFamily="2" charset="0"/>
                  </a:rPr>
                  <a:t>capacitacion</a:t>
                </a:r>
                <a:r>
                  <a:rPr lang="es-ES_tradnl" sz="1100" dirty="0">
                    <a:solidFill>
                      <a:schemeClr val="tx1"/>
                    </a:solidFill>
                    <a:latin typeface="Calibri" pitchFamily="2" charset="0"/>
                    <a:cs typeface="Calibri" pitchFamily="2" charset="0"/>
                  </a:rPr>
                  <a:t> en </a:t>
                </a:r>
                <a:r>
                  <a:rPr lang="es-ES_tradnl" sz="1100" dirty="0" err="1">
                    <a:solidFill>
                      <a:schemeClr val="tx1"/>
                    </a:solidFill>
                    <a:latin typeface="Calibri" pitchFamily="2" charset="0"/>
                    <a:cs typeface="Calibri" pitchFamily="2" charset="0"/>
                  </a:rPr>
                  <a:t>GitHub</a:t>
                </a:r>
                <a:r>
                  <a:rPr lang="es-ES_tradnl" sz="1100" dirty="0">
                    <a:solidFill>
                      <a:schemeClr val="tx1"/>
                    </a:solidFill>
                    <a:latin typeface="Calibri" pitchFamily="2" charset="0"/>
                    <a:cs typeface="Calibri" pitchFamily="2" charset="0"/>
                  </a:rPr>
                  <a:t> y mejorar las habilidades del equipo en el uso de esta herramienta, de modo que todos puedan </a:t>
                </a:r>
                <a:r>
                  <a:rPr lang="es-ES_tradnl" sz="1100" dirty="0" err="1">
                    <a:solidFill>
                      <a:schemeClr val="tx1"/>
                    </a:solidFill>
                    <a:latin typeface="Calibri" pitchFamily="2" charset="0"/>
                    <a:cs typeface="Calibri" pitchFamily="2" charset="0"/>
                  </a:rPr>
                  <a:t>coloborar</a:t>
                </a:r>
                <a:r>
                  <a:rPr lang="es-ES_tradnl" sz="1100" dirty="0">
                    <a:solidFill>
                      <a:schemeClr val="tx1"/>
                    </a:solidFill>
                    <a:latin typeface="Calibri" pitchFamily="2" charset="0"/>
                    <a:cs typeface="Calibri" pitchFamily="2" charset="0"/>
                  </a:rPr>
                  <a:t> eficazmente y evitar errores comunes.</a:t>
                </a:r>
              </a:p>
              <a:p>
                <a:pPr algn="just">
                  <a:lnSpc>
                    <a:spcPts val="1200"/>
                  </a:lnSpc>
                  <a:defRPr sz="1000"/>
                </a:pPr>
                <a:r>
                  <a:rPr lang="es-ES_tradnl" sz="1100" dirty="0">
                    <a:solidFill>
                      <a:schemeClr val="tx1"/>
                    </a:solidFill>
                    <a:latin typeface="Calibri" pitchFamily="2" charset="0"/>
                    <a:cs typeface="Calibri" pitchFamily="2" charset="0"/>
                  </a:rPr>
                  <a:t>Meta</a:t>
                </a:r>
                <a:r>
                  <a:rPr lang="es-ES_tradnl" sz="1100" dirty="0" smtClean="0">
                    <a:solidFill>
                      <a:schemeClr val="tx1"/>
                    </a:solidFill>
                    <a:latin typeface="Calibri" pitchFamily="2" charset="0"/>
                    <a:cs typeface="Calibri" pitchFamily="2" charset="0"/>
                  </a:rPr>
                  <a:t>: Reducir </a:t>
                </a:r>
                <a:r>
                  <a:rPr lang="es-ES_tradnl" sz="1100" dirty="0">
                    <a:solidFill>
                      <a:schemeClr val="tx1"/>
                    </a:solidFill>
                    <a:latin typeface="Calibri" pitchFamily="2" charset="0"/>
                    <a:cs typeface="Calibri" pitchFamily="2" charset="0"/>
                  </a:rPr>
                  <a:t>los errores de control de versiones en un 80% en lo que resta del semestre </a:t>
                </a:r>
                <a:r>
                  <a:rPr lang="es-ES_tradnl" sz="1100" dirty="0" err="1">
                    <a:solidFill>
                      <a:schemeClr val="tx1"/>
                    </a:solidFill>
                    <a:latin typeface="Calibri" pitchFamily="2" charset="0"/>
                    <a:cs typeface="Calibri" pitchFamily="2" charset="0"/>
                  </a:rPr>
                  <a:t>Ago</a:t>
                </a:r>
                <a:r>
                  <a:rPr lang="es-ES_tradnl" sz="1100" dirty="0">
                    <a:solidFill>
                      <a:schemeClr val="tx1"/>
                    </a:solidFill>
                    <a:latin typeface="Calibri" pitchFamily="2" charset="0"/>
                    <a:cs typeface="Calibri" pitchFamily="2" charset="0"/>
                  </a:rPr>
                  <a:t>-Dic 2024.</a:t>
                </a:r>
                <a:endParaRPr lang="es-MX" sz="1100" dirty="0">
                  <a:solidFill>
                    <a:schemeClr val="tx1"/>
                  </a:solidFill>
                  <a:latin typeface="Calibri"/>
                  <a:ea typeface="Calibri"/>
                  <a:cs typeface="Calibri"/>
                  <a:sym typeface="Calibri"/>
                </a:endParaRPr>
              </a:p>
              <a:p>
                <a:pPr marL="0" marR="0" lvl="0" indent="0" algn="just" rtl="0">
                  <a:lnSpc>
                    <a:spcPct val="100000"/>
                  </a:lnSpc>
                  <a:spcBef>
                    <a:spcPts val="0"/>
                  </a:spcBef>
                  <a:spcAft>
                    <a:spcPts val="0"/>
                  </a:spcAft>
                  <a:buNone/>
                </a:pPr>
                <a:endParaRPr sz="1100" dirty="0" smtClean="0">
                  <a:solidFill>
                    <a:schemeClr val="tx1"/>
                  </a:solidFill>
                </a:endParaRPr>
              </a:p>
              <a:p>
                <a:pPr marL="0" marR="0" lvl="0" indent="0" algn="just" rtl="0">
                  <a:lnSpc>
                    <a:spcPct val="100000"/>
                  </a:lnSpc>
                  <a:spcBef>
                    <a:spcPts val="0"/>
                  </a:spcBef>
                  <a:spcAft>
                    <a:spcPts val="0"/>
                  </a:spcAft>
                  <a:buNone/>
                </a:pPr>
                <a:endParaRPr sz="1100" b="0" i="0" u="none" strike="noStrike" cap="none" dirty="0">
                  <a:solidFill>
                    <a:schemeClr val="tx1"/>
                  </a:solidFill>
                  <a:latin typeface="Calibri"/>
                  <a:ea typeface="Calibri"/>
                  <a:cs typeface="Calibri"/>
                  <a:sym typeface="Calibri"/>
                </a:endParaRPr>
              </a:p>
            </p:txBody>
          </p:sp>
          <p:sp>
            <p:nvSpPr>
              <p:cNvPr id="129" name="Google Shape;129;p3"/>
              <p:cNvSpPr/>
              <p:nvPr/>
            </p:nvSpPr>
            <p:spPr>
              <a:xfrm>
                <a:off x="1598" y="5934169"/>
                <a:ext cx="7598" cy="929"/>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dirty="0">
                    <a:solidFill>
                      <a:srgbClr val="666699"/>
                    </a:solidFill>
                    <a:latin typeface="Calibri"/>
                    <a:ea typeface="Calibri"/>
                    <a:cs typeface="Calibri"/>
                    <a:sym typeface="Calibri"/>
                  </a:rPr>
                  <a:t>3. METAS Y OBJETIVOS (Y) :</a:t>
                </a:r>
                <a:endParaRPr dirty="0"/>
              </a:p>
              <a:p>
                <a:pPr marL="0" marR="0" lvl="0" indent="0" algn="l" rtl="0">
                  <a:lnSpc>
                    <a:spcPct val="100000"/>
                  </a:lnSpc>
                  <a:spcBef>
                    <a:spcPts val="0"/>
                  </a:spcBef>
                  <a:spcAft>
                    <a:spcPts val="0"/>
                  </a:spcAft>
                  <a:buNone/>
                </a:pPr>
                <a:endParaRPr sz="1100" b="1" i="0" u="none" strike="noStrike" cap="none" dirty="0">
                  <a:solidFill>
                    <a:srgbClr val="666699"/>
                  </a:solidFill>
                  <a:latin typeface="Calibri"/>
                  <a:ea typeface="Calibri"/>
                  <a:cs typeface="Calibri"/>
                  <a:sym typeface="Calibri"/>
                </a:endParaRPr>
              </a:p>
            </p:txBody>
          </p:sp>
        </p:grpSp>
        <p:grpSp>
          <p:nvGrpSpPr>
            <p:cNvPr id="130" name="Google Shape;130;p3"/>
            <p:cNvGrpSpPr/>
            <p:nvPr/>
          </p:nvGrpSpPr>
          <p:grpSpPr>
            <a:xfrm>
              <a:off x="-3183512" y="6786463"/>
              <a:ext cx="8895795" cy="3697502"/>
              <a:chOff x="39130" y="8250217"/>
              <a:chExt cx="14880" cy="5560"/>
            </a:xfrm>
          </p:grpSpPr>
          <p:sp>
            <p:nvSpPr>
              <p:cNvPr id="131" name="Google Shape;131;p3"/>
              <p:cNvSpPr/>
              <p:nvPr/>
            </p:nvSpPr>
            <p:spPr>
              <a:xfrm>
                <a:off x="39130" y="8250920"/>
                <a:ext cx="14880" cy="4857"/>
              </a:xfrm>
              <a:prstGeom prst="roundRect">
                <a:avLst>
                  <a:gd name="adj" fmla="val 16667"/>
                </a:avLst>
              </a:prstGeom>
              <a:solidFill>
                <a:srgbClr val="FFFFFF"/>
              </a:solidFill>
              <a:ln w="25550" cap="flat" cmpd="sng">
                <a:solidFill>
                  <a:srgbClr val="4F81BD"/>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83333"/>
                  </a:lnSpc>
                  <a:spcBef>
                    <a:spcPts val="0"/>
                  </a:spcBef>
                  <a:spcAft>
                    <a:spcPts val="0"/>
                  </a:spcAft>
                  <a:buNone/>
                </a:pPr>
                <a:endParaRPr sz="1100" dirty="0">
                  <a:solidFill>
                    <a:schemeClr val="tx1"/>
                  </a:solidFill>
                  <a:latin typeface="Calibri" panose="020F0502020204030204" pitchFamily="34" charset="0"/>
                  <a:cs typeface="Calibri" panose="020F0502020204030204" pitchFamily="34" charset="0"/>
                </a:endParaRPr>
              </a:p>
            </p:txBody>
          </p:sp>
          <p:sp>
            <p:nvSpPr>
              <p:cNvPr id="132" name="Google Shape;132;p3"/>
              <p:cNvSpPr/>
              <p:nvPr/>
            </p:nvSpPr>
            <p:spPr>
              <a:xfrm>
                <a:off x="39634" y="8250217"/>
                <a:ext cx="7598" cy="926"/>
              </a:xfrm>
              <a:prstGeom prst="roundRect">
                <a:avLst>
                  <a:gd name="adj" fmla="val 16667"/>
                </a:avLst>
              </a:prstGeom>
              <a:gradFill>
                <a:gsLst>
                  <a:gs pos="0">
                    <a:srgbClr val="E5EEFF"/>
                  </a:gs>
                  <a:gs pos="100000">
                    <a:srgbClr val="A3C4FF"/>
                  </a:gs>
                </a:gsLst>
                <a:lin ang="5400000" scaled="0"/>
              </a:gradFill>
              <a:ln w="9525" cap="flat" cmpd="sng">
                <a:solidFill>
                  <a:srgbClr val="4A7EB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100" b="1" i="0" u="none" strike="noStrike" cap="none">
                    <a:solidFill>
                      <a:srgbClr val="666699"/>
                    </a:solidFill>
                    <a:latin typeface="Calibri"/>
                    <a:ea typeface="Calibri"/>
                    <a:cs typeface="Calibri"/>
                    <a:sym typeface="Calibri"/>
                  </a:rPr>
                  <a:t>4. ANÁLISIS DE CAUSA RAÍZ (x) :</a:t>
                </a:r>
                <a:endParaRPr/>
              </a:p>
            </p:txBody>
          </p:sp>
        </p:grpSp>
      </p:grpSp>
      <p:sp>
        <p:nvSpPr>
          <p:cNvPr id="134" name="Google Shape;134;p3"/>
          <p:cNvSpPr/>
          <p:nvPr/>
        </p:nvSpPr>
        <p:spPr>
          <a:xfrm>
            <a:off x="3822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1169623" y="401924"/>
            <a:ext cx="10172001"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A3</a:t>
            </a:r>
            <a:endParaRPr sz="3200" dirty="0">
              <a:latin typeface="Century Gothic"/>
              <a:ea typeface="Century Gothic"/>
              <a:cs typeface="Century Gothic"/>
              <a:sym typeface="Century Gothic"/>
            </a:endParaRPr>
          </a:p>
        </p:txBody>
      </p:sp>
      <p:pic>
        <p:nvPicPr>
          <p:cNvPr id="27" name="Imagen 26"/>
          <p:cNvPicPr>
            <a:picLocks noChangeAspect="1"/>
          </p:cNvPicPr>
          <p:nvPr/>
        </p:nvPicPr>
        <p:blipFill>
          <a:blip r:embed="rId3"/>
          <a:stretch>
            <a:fillRect/>
          </a:stretch>
        </p:blipFill>
        <p:spPr>
          <a:xfrm>
            <a:off x="378759" y="5472739"/>
            <a:ext cx="2546759" cy="474171"/>
          </a:xfrm>
          <a:prstGeom prst="rect">
            <a:avLst/>
          </a:prstGeom>
        </p:spPr>
      </p:pic>
      <p:pic>
        <p:nvPicPr>
          <p:cNvPr id="28" name="Imagen 27"/>
          <p:cNvPicPr>
            <a:picLocks noChangeAspect="1"/>
          </p:cNvPicPr>
          <p:nvPr/>
        </p:nvPicPr>
        <p:blipFill>
          <a:blip r:embed="rId4"/>
          <a:stretch>
            <a:fillRect/>
          </a:stretch>
        </p:blipFill>
        <p:spPr>
          <a:xfrm>
            <a:off x="3014974" y="5397155"/>
            <a:ext cx="2677386" cy="549755"/>
          </a:xfrm>
          <a:prstGeom prst="rect">
            <a:avLst/>
          </a:prstGeom>
        </p:spPr>
      </p:pic>
      <p:pic>
        <p:nvPicPr>
          <p:cNvPr id="29" name="Imagen 28"/>
          <p:cNvPicPr>
            <a:picLocks noChangeAspect="1"/>
          </p:cNvPicPr>
          <p:nvPr/>
        </p:nvPicPr>
        <p:blipFill>
          <a:blip r:embed="rId5"/>
          <a:stretch>
            <a:fillRect/>
          </a:stretch>
        </p:blipFill>
        <p:spPr>
          <a:xfrm>
            <a:off x="1519108" y="6005062"/>
            <a:ext cx="2702371" cy="812175"/>
          </a:xfrm>
          <a:prstGeom prst="rect">
            <a:avLst/>
          </a:prstGeom>
        </p:spPr>
      </p:pic>
      <p:pic>
        <p:nvPicPr>
          <p:cNvPr id="30" name="Imagen 29"/>
          <p:cNvPicPr>
            <a:picLocks noChangeAspect="1"/>
          </p:cNvPicPr>
          <p:nvPr/>
        </p:nvPicPr>
        <p:blipFill rotWithShape="1">
          <a:blip r:embed="rId6"/>
          <a:srcRect t="14801"/>
          <a:stretch/>
        </p:blipFill>
        <p:spPr>
          <a:xfrm>
            <a:off x="8429355" y="3181350"/>
            <a:ext cx="3437410" cy="1664411"/>
          </a:xfrm>
          <a:prstGeom prst="rect">
            <a:avLst/>
          </a:prstGeom>
        </p:spPr>
      </p:pic>
      <p:pic>
        <p:nvPicPr>
          <p:cNvPr id="2" name="Imagen 1"/>
          <p:cNvPicPr>
            <a:picLocks noChangeAspect="1"/>
          </p:cNvPicPr>
          <p:nvPr/>
        </p:nvPicPr>
        <p:blipFill>
          <a:blip r:embed="rId7"/>
          <a:stretch>
            <a:fillRect/>
          </a:stretch>
        </p:blipFill>
        <p:spPr>
          <a:xfrm>
            <a:off x="6084216" y="3248315"/>
            <a:ext cx="2198756" cy="14696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sp>
        <p:nvSpPr>
          <p:cNvPr id="146" name="Google Shape;146;p4"/>
          <p:cNvSpPr txBox="1"/>
          <p:nvPr/>
        </p:nvSpPr>
        <p:spPr>
          <a:xfrm>
            <a:off x="552723" y="1858438"/>
            <a:ext cx="6366237" cy="3293169"/>
          </a:xfrm>
          <a:prstGeom prst="rect">
            <a:avLst/>
          </a:prstGeom>
          <a:noFill/>
          <a:ln>
            <a:noFill/>
          </a:ln>
        </p:spPr>
        <p:txBody>
          <a:bodyPr spcFirstLastPara="1" wrap="square" lIns="91425" tIns="45700" rIns="91425" bIns="45700" anchor="t" anchorCtr="0">
            <a:spAutoFit/>
          </a:bodyPr>
          <a:lstStyle/>
          <a:p>
            <a:pPr lvl="0" algn="just">
              <a:buSzPts val="2400"/>
            </a:pPr>
            <a:r>
              <a:rPr lang="es-MX" sz="1600" dirty="0" smtClean="0">
                <a:solidFill>
                  <a:srgbClr val="595959"/>
                </a:solidFill>
                <a:latin typeface="Calibri"/>
                <a:ea typeface="Calibri"/>
                <a:cs typeface="Calibri"/>
                <a:sym typeface="Calibri"/>
              </a:rPr>
              <a:t>El </a:t>
            </a:r>
            <a:r>
              <a:rPr lang="es-MX" sz="1600" dirty="0" err="1" smtClean="0">
                <a:solidFill>
                  <a:srgbClr val="595959"/>
                </a:solidFill>
                <a:latin typeface="Calibri"/>
                <a:ea typeface="Calibri"/>
                <a:cs typeface="Calibri"/>
                <a:sym typeface="Calibri"/>
              </a:rPr>
              <a:t>pasasdo</a:t>
            </a:r>
            <a:r>
              <a:rPr lang="es-MX" sz="1600" dirty="0" smtClean="0">
                <a:solidFill>
                  <a:srgbClr val="595959"/>
                </a:solidFill>
                <a:latin typeface="Calibri"/>
                <a:ea typeface="Calibri"/>
                <a:cs typeface="Calibri"/>
                <a:sym typeface="Calibri"/>
              </a:rPr>
              <a:t> 02 de septiembre del 2024,</a:t>
            </a:r>
            <a:r>
              <a:rPr lang="es-MX" sz="1600" dirty="0" err="1" smtClean="0">
                <a:solidFill>
                  <a:srgbClr val="595959"/>
                </a:solidFill>
                <a:latin typeface="Calibri"/>
                <a:ea typeface="Calibri"/>
                <a:cs typeface="Calibri"/>
                <a:sym typeface="Calibri"/>
              </a:rPr>
              <a:t>l a</a:t>
            </a:r>
            <a:r>
              <a:rPr lang="es-MX" sz="1600" dirty="0" smtClean="0">
                <a:solidFill>
                  <a:srgbClr val="595959"/>
                </a:solidFill>
                <a:latin typeface="Calibri"/>
                <a:ea typeface="Calibri"/>
                <a:cs typeface="Calibri"/>
                <a:sym typeface="Calibri"/>
              </a:rPr>
              <a:t> </a:t>
            </a:r>
            <a:r>
              <a:rPr lang="es-MX" sz="1600" dirty="0">
                <a:solidFill>
                  <a:srgbClr val="595959"/>
                </a:solidFill>
                <a:latin typeface="Calibri"/>
                <a:ea typeface="Calibri"/>
                <a:cs typeface="Calibri"/>
                <a:sym typeface="Calibri"/>
              </a:rPr>
              <a:t>falta de conocimientos y experiencia en el uso de </a:t>
            </a:r>
            <a:r>
              <a:rPr lang="es-MX" sz="1600" dirty="0" err="1">
                <a:solidFill>
                  <a:srgbClr val="595959"/>
                </a:solidFill>
                <a:latin typeface="Calibri"/>
                <a:ea typeface="Calibri"/>
                <a:cs typeface="Calibri"/>
                <a:sym typeface="Calibri"/>
              </a:rPr>
              <a:t>GitHub</a:t>
            </a:r>
            <a:r>
              <a:rPr lang="es-MX" sz="1600" dirty="0">
                <a:solidFill>
                  <a:srgbClr val="595959"/>
                </a:solidFill>
                <a:latin typeface="Calibri"/>
                <a:ea typeface="Calibri"/>
                <a:cs typeface="Calibri"/>
                <a:sym typeface="Calibri"/>
              </a:rPr>
              <a:t>,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afectado negativamente la </a:t>
            </a:r>
            <a:r>
              <a:rPr lang="es-MX" sz="1600" dirty="0" err="1">
                <a:solidFill>
                  <a:srgbClr val="595959"/>
                </a:solidFill>
                <a:latin typeface="Calibri"/>
                <a:ea typeface="Calibri"/>
                <a:cs typeface="Calibri"/>
                <a:sym typeface="Calibri"/>
              </a:rPr>
              <a:t>coloboracion</a:t>
            </a:r>
            <a:r>
              <a:rPr lang="es-MX" sz="1600" dirty="0">
                <a:solidFill>
                  <a:srgbClr val="595959"/>
                </a:solidFill>
                <a:latin typeface="Calibri"/>
                <a:ea typeface="Calibri"/>
                <a:cs typeface="Calibri"/>
                <a:sym typeface="Calibri"/>
              </a:rPr>
              <a:t> y el flujo de trabajo en equipo con los alumnos de la materia Sistemas De </a:t>
            </a:r>
            <a:r>
              <a:rPr lang="es-MX" sz="1600" dirty="0" err="1">
                <a:solidFill>
                  <a:srgbClr val="595959"/>
                </a:solidFill>
                <a:latin typeface="Calibri"/>
                <a:ea typeface="Calibri"/>
                <a:cs typeface="Calibri"/>
                <a:sym typeface="Calibri"/>
              </a:rPr>
              <a:t>Manufactura.Esto</a:t>
            </a:r>
            <a:r>
              <a:rPr lang="es-MX" sz="1600" dirty="0">
                <a:solidFill>
                  <a:srgbClr val="595959"/>
                </a:solidFill>
                <a:latin typeface="Calibri"/>
                <a:ea typeface="Calibri"/>
                <a:cs typeface="Calibri"/>
                <a:sym typeface="Calibri"/>
              </a:rPr>
              <a:t>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implicado principalmente a los alumnos, quienes son los </a:t>
            </a:r>
            <a:r>
              <a:rPr lang="es-MX" sz="1600" dirty="0" err="1">
                <a:solidFill>
                  <a:srgbClr val="595959"/>
                </a:solidFill>
                <a:latin typeface="Calibri"/>
                <a:ea typeface="Calibri"/>
                <a:cs typeface="Calibri"/>
                <a:sym typeface="Calibri"/>
              </a:rPr>
              <a:t>mas</a:t>
            </a:r>
            <a:r>
              <a:rPr lang="es-MX" sz="1600" dirty="0">
                <a:solidFill>
                  <a:srgbClr val="595959"/>
                </a:solidFill>
                <a:latin typeface="Calibri"/>
                <a:ea typeface="Calibri"/>
                <a:cs typeface="Calibri"/>
                <a:sym typeface="Calibri"/>
              </a:rPr>
              <a:t> afectados por las falta de dificultades para trabajar en </a:t>
            </a:r>
            <a:r>
              <a:rPr lang="es-MX" sz="1600" dirty="0" err="1">
                <a:solidFill>
                  <a:srgbClr val="595959"/>
                </a:solidFill>
                <a:latin typeface="Calibri"/>
                <a:ea typeface="Calibri"/>
                <a:cs typeface="Calibri"/>
                <a:sym typeface="Calibri"/>
              </a:rPr>
              <a:t>conjunto.Para</a:t>
            </a:r>
            <a:r>
              <a:rPr lang="es-MX" sz="1600" dirty="0">
                <a:solidFill>
                  <a:srgbClr val="595959"/>
                </a:solidFill>
                <a:latin typeface="Calibri"/>
                <a:ea typeface="Calibri"/>
                <a:cs typeface="Calibri"/>
                <a:sym typeface="Calibri"/>
              </a:rPr>
              <a:t> abordar este problema, es fundamental que los estudiantes cumplan con todos los requisitos del curso, incluyendo evaluaciones, asistencia, trabajos y tareas, y que desarrollen nuevas habilidades para mejorar la calidad, la entrega y el costo asociados con su desempeño </a:t>
            </a:r>
            <a:r>
              <a:rPr lang="es-MX" sz="1600" dirty="0" err="1">
                <a:solidFill>
                  <a:srgbClr val="595959"/>
                </a:solidFill>
                <a:latin typeface="Calibri"/>
                <a:ea typeface="Calibri"/>
                <a:cs typeface="Calibri"/>
                <a:sym typeface="Calibri"/>
              </a:rPr>
              <a:t>académico.Este</a:t>
            </a:r>
            <a:r>
              <a:rPr lang="es-MX" sz="1600" dirty="0">
                <a:solidFill>
                  <a:srgbClr val="595959"/>
                </a:solidFill>
                <a:latin typeface="Calibri"/>
                <a:ea typeface="Calibri"/>
                <a:cs typeface="Calibri"/>
                <a:sym typeface="Calibri"/>
              </a:rPr>
              <a:t> problema </a:t>
            </a:r>
            <a:r>
              <a:rPr lang="es-MX" sz="1600" dirty="0" err="1">
                <a:solidFill>
                  <a:srgbClr val="595959"/>
                </a:solidFill>
                <a:latin typeface="Calibri"/>
                <a:ea typeface="Calibri"/>
                <a:cs typeface="Calibri"/>
                <a:sym typeface="Calibri"/>
              </a:rPr>
              <a:t>ah</a:t>
            </a:r>
            <a:r>
              <a:rPr lang="es-MX" sz="1600" dirty="0">
                <a:solidFill>
                  <a:srgbClr val="595959"/>
                </a:solidFill>
                <a:latin typeface="Calibri"/>
                <a:ea typeface="Calibri"/>
                <a:cs typeface="Calibri"/>
                <a:sym typeface="Calibri"/>
              </a:rPr>
              <a:t> surgido en el Instituto Tecnológico de </a:t>
            </a:r>
            <a:r>
              <a:rPr lang="es-MX" sz="1600" dirty="0" smtClean="0">
                <a:solidFill>
                  <a:srgbClr val="595959"/>
                </a:solidFill>
                <a:latin typeface="Calibri"/>
                <a:ea typeface="Calibri"/>
                <a:cs typeface="Calibri"/>
                <a:sym typeface="Calibri"/>
              </a:rPr>
              <a:t>Querétaro. </a:t>
            </a:r>
            <a:r>
              <a:rPr lang="es-MX" sz="1600" dirty="0">
                <a:solidFill>
                  <a:srgbClr val="595959"/>
                </a:solidFill>
                <a:latin typeface="Calibri"/>
                <a:ea typeface="Calibri"/>
                <a:cs typeface="Calibri"/>
                <a:sym typeface="Calibri"/>
              </a:rPr>
              <a:t>Como resultado, se han registrado calificaciones reprobatorias en tres unidades, lo que demuestra el impacto significativo del problema en el rendimiento académico de varios alumnos de la materia.</a:t>
            </a:r>
            <a:endParaRPr sz="1600" b="0" i="0" u="none" strike="noStrike" cap="none" dirty="0">
              <a:solidFill>
                <a:srgbClr val="595959"/>
              </a:solidFill>
              <a:latin typeface="Calibri"/>
              <a:ea typeface="Calibri"/>
              <a:cs typeface="Calibri"/>
              <a:sym typeface="Calibri"/>
            </a:endParaRPr>
          </a:p>
        </p:txBody>
      </p:sp>
      <p:pic>
        <p:nvPicPr>
          <p:cNvPr id="147" name="Google Shape;147;p4"/>
          <p:cNvPicPr preferRelativeResize="0"/>
          <p:nvPr/>
        </p:nvPicPr>
        <p:blipFill rotWithShape="1">
          <a:blip r:embed="rId3">
            <a:alphaModFix/>
          </a:blip>
          <a:srcRect/>
          <a:stretch/>
        </p:blipFill>
        <p:spPr>
          <a:xfrm>
            <a:off x="7315200" y="1858438"/>
            <a:ext cx="4754880" cy="3499455"/>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pic>
        <p:nvPicPr>
          <p:cNvPr id="147" name="Google Shape;147;p4"/>
          <p:cNvPicPr preferRelativeResize="0"/>
          <p:nvPr/>
        </p:nvPicPr>
        <p:blipFill rotWithShape="1">
          <a:blip r:embed="rId3">
            <a:alphaModFix/>
          </a:blip>
          <a:srcRect/>
          <a:stretch/>
        </p:blipFill>
        <p:spPr>
          <a:xfrm>
            <a:off x="0" y="2279548"/>
            <a:ext cx="3865444" cy="3023972"/>
          </a:xfrm>
          <a:prstGeom prst="rect">
            <a:avLst/>
          </a:prstGeom>
          <a:noFill/>
          <a:ln w="9525" cap="flat" cmpd="sng">
            <a:solidFill>
              <a:schemeClr val="accent1"/>
            </a:solidFill>
            <a:prstDash val="solid"/>
            <a:round/>
            <a:headEnd type="none" w="sm" len="sm"/>
            <a:tailEnd type="none" w="sm" len="sm"/>
          </a:ln>
        </p:spPr>
      </p:pic>
      <p:graphicFrame>
        <p:nvGraphicFramePr>
          <p:cNvPr id="149" name="Google Shape;149;p4"/>
          <p:cNvGraphicFramePr/>
          <p:nvPr>
            <p:extLst>
              <p:ext uri="{D42A27DB-BD31-4B8C-83A1-F6EECF244321}">
                <p14:modId xmlns:p14="http://schemas.microsoft.com/office/powerpoint/2010/main" val="1046070552"/>
              </p:ext>
            </p:extLst>
          </p:nvPr>
        </p:nvGraphicFramePr>
        <p:xfrm>
          <a:off x="4141196" y="213360"/>
          <a:ext cx="8050805" cy="6569433"/>
        </p:xfrm>
        <a:graphic>
          <a:graphicData uri="http://schemas.openxmlformats.org/drawingml/2006/table">
            <a:tbl>
              <a:tblPr>
                <a:noFill/>
                <a:tableStyleId>{DDA41E16-8D42-4F2B-BD51-C347022982EF}</a:tableStyleId>
              </a:tblPr>
              <a:tblGrid>
                <a:gridCol w="2198258">
                  <a:extLst>
                    <a:ext uri="{9D8B030D-6E8A-4147-A177-3AD203B41FA5}">
                      <a16:colId xmlns:a16="http://schemas.microsoft.com/office/drawing/2014/main" xmlns="" val="20000"/>
                    </a:ext>
                  </a:extLst>
                </a:gridCol>
                <a:gridCol w="439718">
                  <a:extLst>
                    <a:ext uri="{9D8B030D-6E8A-4147-A177-3AD203B41FA5}">
                      <a16:colId xmlns:a16="http://schemas.microsoft.com/office/drawing/2014/main" xmlns="" val="20001"/>
                    </a:ext>
                  </a:extLst>
                </a:gridCol>
                <a:gridCol w="2168156"/>
                <a:gridCol w="3244673">
                  <a:extLst>
                    <a:ext uri="{9D8B030D-6E8A-4147-A177-3AD203B41FA5}">
                      <a16:colId xmlns:a16="http://schemas.microsoft.com/office/drawing/2014/main" xmlns="" val="20002"/>
                    </a:ext>
                  </a:extLst>
                </a:gridCol>
              </a:tblGrid>
              <a:tr h="261344">
                <a:tc gridSpan="4">
                  <a:txBody>
                    <a:bodyPr/>
                    <a:lstStyle/>
                    <a:p>
                      <a:pPr marL="0" marR="0" lvl="0" indent="0" algn="ctr" rtl="0">
                        <a:lnSpc>
                          <a:spcPct val="100000"/>
                        </a:lnSpc>
                        <a:spcBef>
                          <a:spcPts val="0"/>
                        </a:spcBef>
                        <a:spcAft>
                          <a:spcPts val="0"/>
                        </a:spcAft>
                        <a:buNone/>
                      </a:pPr>
                      <a:r>
                        <a:rPr lang="es-ES" sz="1200" b="1" i="0" u="none" strike="noStrike" cap="none" dirty="0">
                          <a:solidFill>
                            <a:srgbClr val="FFFFFF"/>
                          </a:solidFill>
                          <a:highlight>
                            <a:srgbClr val="203764"/>
                          </a:highlight>
                          <a:latin typeface="Exo"/>
                          <a:ea typeface="Exo"/>
                          <a:cs typeface="Exo"/>
                          <a:sym typeface="Exo"/>
                        </a:rPr>
                        <a:t>5W Y 2 H</a:t>
                      </a:r>
                      <a:endParaRPr dirty="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203764"/>
                      </a:solidFill>
                      <a:prstDash val="solid"/>
                      <a:round/>
                      <a:headEnd type="none" w="sm" len="sm"/>
                      <a:tailEnd type="none" w="sm" len="sm"/>
                    </a:lnB>
                    <a:solidFill>
                      <a:srgbClr val="203764"/>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0"/>
                  </a:ext>
                </a:extLst>
              </a:tr>
              <a:tr h="123200">
                <a:tc rowSpan="5">
                  <a:txBody>
                    <a:bodyPr/>
                    <a:lstStyle/>
                    <a:p>
                      <a:pPr marL="0" marR="0" lvl="0" indent="0" algn="l" rtl="0">
                        <a:lnSpc>
                          <a:spcPct val="100000"/>
                        </a:lnSpc>
                        <a:spcBef>
                          <a:spcPts val="0"/>
                        </a:spcBef>
                        <a:spcAft>
                          <a:spcPts val="0"/>
                        </a:spcAft>
                        <a:buNone/>
                      </a:pPr>
                      <a:r>
                        <a:rPr lang="es-ES" sz="600" b="0" i="0" u="none" strike="noStrike" cap="none">
                          <a:solidFill>
                            <a:srgbClr val="000000"/>
                          </a:solidFill>
                          <a:latin typeface="Avenir"/>
                          <a:ea typeface="Avenir"/>
                          <a:cs typeface="Avenir"/>
                          <a:sym typeface="Avenir"/>
                        </a:rPr>
                        <a:t> </a:t>
                      </a:r>
                      <a:endParaRPr sz="600" b="0" i="0" u="none" strike="noStrike" cap="none">
                        <a:solidFill>
                          <a:srgbClr val="000000"/>
                        </a:solidFill>
                        <a:latin typeface="Calibri"/>
                        <a:ea typeface="Calibri"/>
                        <a:cs typeface="Calibri"/>
                        <a:sym typeface="Calibri"/>
                      </a:endParaRPr>
                    </a:p>
                  </a:txBody>
                  <a:tcPr marL="0" marR="0" marT="0" marB="0">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Líder:</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rowSpan="5">
                  <a:txBody>
                    <a:bodyPr/>
                    <a:lstStyle/>
                    <a:p>
                      <a:pPr marL="0" marR="0" lvl="0" indent="0" algn="ctr" rtl="0">
                        <a:lnSpc>
                          <a:spcPct val="100000"/>
                        </a:lnSpc>
                        <a:spcBef>
                          <a:spcPts val="0"/>
                        </a:spcBef>
                        <a:spcAft>
                          <a:spcPts val="0"/>
                        </a:spcAft>
                        <a:buNone/>
                      </a:pPr>
                      <a:r>
                        <a:rPr lang="es-ES" sz="1000" b="1" i="0" u="none" strike="noStrike" cap="none">
                          <a:solidFill>
                            <a:srgbClr val="000000"/>
                          </a:solidFill>
                          <a:latin typeface="Avenir"/>
                          <a:ea typeface="Avenir"/>
                          <a:cs typeface="Avenir"/>
                          <a:sym typeface="Avenir"/>
                        </a:rPr>
                        <a:t>Inserta tu logo aquí</a:t>
                      </a:r>
                      <a:endParaRPr/>
                    </a:p>
                  </a:txBody>
                  <a:tcPr marL="0" marR="0" marT="0" marB="0" anchor="ctr">
                    <a:lnL w="9525" cap="flat" cmpd="sng" algn="ctr">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lgn="ctr">
                      <a:solidFill>
                        <a:srgbClr val="203764"/>
                      </a:solidFill>
                      <a:prstDash val="solid"/>
                      <a:round/>
                      <a:headEnd type="none" w="sm" len="sm"/>
                      <a:tailEnd type="none" w="sm" len="sm"/>
                    </a:lnT>
                    <a:lnB w="9525" cap="flat" cmpd="sng" algn="ctr">
                      <a:solidFill>
                        <a:srgbClr val="203764"/>
                      </a:solidFill>
                      <a:prstDash val="solid"/>
                      <a:round/>
                      <a:headEnd type="none" w="sm" len="sm"/>
                      <a:tailEnd type="none" w="sm" len="sm"/>
                    </a:lnB>
                  </a:tcPr>
                </a:tc>
                <a:extLst>
                  <a:ext uri="{0D108BD9-81ED-4DB2-BD59-A6C34878D82A}">
                    <a16:rowId xmlns:a16="http://schemas.microsoft.com/office/drawing/2014/main" xmlns="" val="10001"/>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Proyecto:</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2"/>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Sponsor:</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3"/>
                  </a:ext>
                </a:extLst>
              </a:tr>
              <a:tr h="12320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Área:</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4"/>
                  </a:ext>
                </a:extLst>
              </a:tr>
              <a:tr h="166650">
                <a:tc vMerge="1">
                  <a:txBody>
                    <a:bodyPr/>
                    <a:lstStyle/>
                    <a:p>
                      <a:endParaRPr lang="es-MX"/>
                    </a:p>
                  </a:txBody>
                  <a:tcPr/>
                </a:tc>
                <a:tc gridSpan="2">
                  <a:txBody>
                    <a:bodyPr/>
                    <a:lstStyle/>
                    <a:p>
                      <a:pPr marL="0" marR="0" lvl="0" indent="0" algn="l" rtl="0">
                        <a:lnSpc>
                          <a:spcPct val="100000"/>
                        </a:lnSpc>
                        <a:spcBef>
                          <a:spcPts val="0"/>
                        </a:spcBef>
                        <a:spcAft>
                          <a:spcPts val="0"/>
                        </a:spcAft>
                        <a:buNone/>
                      </a:pPr>
                      <a:r>
                        <a:rPr lang="es-ES" sz="1000" b="1" i="0" u="none" strike="noStrike" cap="none">
                          <a:solidFill>
                            <a:srgbClr val="000000"/>
                          </a:solidFill>
                          <a:highlight>
                            <a:srgbClr val="FFFFFF"/>
                          </a:highlight>
                          <a:latin typeface="Avenir"/>
                          <a:ea typeface="Avenir"/>
                          <a:cs typeface="Avenir"/>
                          <a:sym typeface="Avenir"/>
                        </a:rPr>
                        <a:t>Fecha:</a:t>
                      </a:r>
                      <a:endParaRPr/>
                    </a:p>
                  </a:txBody>
                  <a:tcPr marL="0" marR="0" marT="0" marB="0" anchor="ctr">
                    <a:lnL w="9525" cap="flat" cmpd="sng">
                      <a:solidFill>
                        <a:srgbClr val="203764"/>
                      </a:solidFill>
                      <a:prstDash val="solid"/>
                      <a:round/>
                      <a:headEnd type="none" w="sm" len="sm"/>
                      <a:tailEnd type="none" w="sm" len="sm"/>
                    </a:lnL>
                    <a:lnR w="9525" cap="flat" cmpd="sng">
                      <a:solidFill>
                        <a:srgbClr val="203764"/>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203764"/>
                      </a:solidFill>
                      <a:prstDash val="solid"/>
                      <a:round/>
                      <a:headEnd type="none" w="sm" len="sm"/>
                      <a:tailEnd type="none" w="sm" len="sm"/>
                    </a:lnB>
                    <a:solidFill>
                      <a:srgbClr val="FFFFFF"/>
                    </a:solidFill>
                  </a:tcPr>
                </a:tc>
                <a:tc hMerge="1">
                  <a:txBody>
                    <a:bodyPr/>
                    <a:lstStyle/>
                    <a:p>
                      <a:endParaRPr lang="es-MX"/>
                    </a:p>
                  </a:txBody>
                  <a:tcPr/>
                </a:tc>
                <a:tc vMerge="1">
                  <a:txBody>
                    <a:bodyPr/>
                    <a:lstStyle/>
                    <a:p>
                      <a:endParaRPr lang="es-MX"/>
                    </a:p>
                  </a:txBody>
                  <a:tcPr/>
                </a:tc>
                <a:extLst>
                  <a:ext uri="{0D108BD9-81ED-4DB2-BD59-A6C34878D82A}">
                    <a16:rowId xmlns:a16="http://schemas.microsoft.com/office/drawing/2014/main" xmlns="" val="10005"/>
                  </a:ext>
                </a:extLst>
              </a:tr>
              <a:tr h="166600">
                <a:tc gridSpan="4">
                  <a:txBody>
                    <a:bodyPr/>
                    <a:lstStyle/>
                    <a:p>
                      <a:pPr marL="0" marR="0" lvl="0" indent="0" algn="l" rtl="0">
                        <a:lnSpc>
                          <a:spcPct val="100000"/>
                        </a:lnSpc>
                        <a:spcBef>
                          <a:spcPts val="0"/>
                        </a:spcBef>
                        <a:spcAft>
                          <a:spcPts val="0"/>
                        </a:spcAft>
                        <a:buNone/>
                      </a:pPr>
                      <a:endParaRPr sz="600" b="0" i="0" u="none" strike="noStrike" cap="none" dirty="0">
                        <a:solidFill>
                          <a:srgbClr val="000000"/>
                        </a:solidFill>
                        <a:highlight>
                          <a:srgbClr val="203764"/>
                        </a:highlight>
                        <a:latin typeface="Avenir"/>
                        <a:ea typeface="Avenir"/>
                        <a:cs typeface="Avenir"/>
                        <a:sym typeface="Aveni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203764"/>
                      </a:solidFill>
                      <a:prstDash val="solid"/>
                      <a:round/>
                      <a:headEnd type="none" w="sm" len="sm"/>
                      <a:tailEnd type="none" w="sm" len="sm"/>
                    </a:lnT>
                    <a:lnB w="9525" cap="flat" cmpd="sng">
                      <a:solidFill>
                        <a:srgbClr val="000000"/>
                      </a:solidFill>
                      <a:prstDash val="solid"/>
                      <a:round/>
                      <a:headEnd type="none" w="sm" len="sm"/>
                      <a:tailEnd type="none" w="sm" len="sm"/>
                    </a:lnB>
                    <a:solidFill>
                      <a:srgbClr val="203764"/>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10006"/>
                  </a:ext>
                </a:extLst>
              </a:tr>
              <a:tr h="332418">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What</a:t>
                      </a:r>
                      <a:r>
                        <a:rPr lang="es-ES" sz="900" b="0" i="0" u="none" strike="noStrike" cap="none">
                          <a:solidFill>
                            <a:srgbClr val="000000"/>
                          </a:solidFill>
                          <a:highlight>
                            <a:srgbClr val="FFFFFF"/>
                          </a:highlight>
                          <a:latin typeface="Calibri"/>
                          <a:ea typeface="Calibri"/>
                          <a:cs typeface="Calibri"/>
                          <a:sym typeface="Calibri"/>
                        </a:rPr>
                        <a:t> ¿Qué / Cuál es el problema específico que afecta el desempeño del negocio?</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La falta de conocimientos y experiencia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 lo cual; afecta negativamente la </a:t>
                      </a:r>
                      <a:r>
                        <a:rPr lang="es-MX" sz="1000" b="0" i="0" u="none" strike="noStrike" cap="none" dirty="0" err="1" smtClean="0">
                          <a:solidFill>
                            <a:srgbClr val="000000"/>
                          </a:solidFill>
                          <a:latin typeface="Calibri"/>
                          <a:ea typeface="Calibri"/>
                          <a:cs typeface="Calibri"/>
                          <a:sym typeface="Calibri"/>
                        </a:rPr>
                        <a:t>coloboracion</a:t>
                      </a:r>
                      <a:r>
                        <a:rPr lang="es-MX" sz="1000" b="0" i="0" u="none" strike="noStrike" cap="none" dirty="0" smtClean="0">
                          <a:solidFill>
                            <a:srgbClr val="000000"/>
                          </a:solidFill>
                          <a:latin typeface="Calibri"/>
                          <a:ea typeface="Calibri"/>
                          <a:cs typeface="Calibri"/>
                          <a:sym typeface="Calibri"/>
                        </a:rPr>
                        <a:t> y el flujo de trabajo en equipo con los alumnos de la materia Sistemas De Manufactura.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111701">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Who </a:t>
                      </a:r>
                      <a:r>
                        <a:rPr lang="es-ES" sz="900" b="0" i="0" u="none" strike="noStrike" cap="none">
                          <a:solidFill>
                            <a:srgbClr val="000000"/>
                          </a:solidFill>
                          <a:highlight>
                            <a:srgbClr val="FFFFFF"/>
                          </a:highlight>
                          <a:latin typeface="Calibri"/>
                          <a:ea typeface="Calibri"/>
                          <a:cs typeface="Calibri"/>
                          <a:sym typeface="Calibri"/>
                        </a:rPr>
                        <a:t>¿Quién es el cliente Interno o Externo más afectado por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MX" sz="1100" dirty="0" smtClean="0">
                          <a:latin typeface="Calibri" panose="020F0502020204030204" pitchFamily="34" charset="0"/>
                          <a:cs typeface="Calibri" panose="020F0502020204030204" pitchFamily="34" charset="0"/>
                        </a:rPr>
                        <a:t>Los Alumnos.</a:t>
                      </a: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725214">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Why.</a:t>
                      </a:r>
                      <a:r>
                        <a:rPr lang="es-ES" sz="900" b="0" i="0" u="none" strike="noStrike" cap="none">
                          <a:solidFill>
                            <a:srgbClr val="000000"/>
                          </a:solidFill>
                          <a:highlight>
                            <a:srgbClr val="FFFFFF"/>
                          </a:highlight>
                          <a:latin typeface="Calibri"/>
                          <a:ea typeface="Calibri"/>
                          <a:cs typeface="Calibri"/>
                          <a:sym typeface="Calibri"/>
                        </a:rPr>
                        <a:t> Identifica los requerimento críticos del cliente en términos de Calidad, Entrega y Costo asociados con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smtClean="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Estar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enfocado en todos los requerimientos y dedicarle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tiempo a la materia para desarrollar nuevas habilidades que me ayuden a tener una buena experiencia.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r h="362607">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Why.</a:t>
                      </a:r>
                      <a:r>
                        <a:rPr lang="es-ES" sz="900" b="0" i="0" u="none" strike="noStrike" cap="none">
                          <a:solidFill>
                            <a:srgbClr val="000000"/>
                          </a:solidFill>
                          <a:highlight>
                            <a:srgbClr val="FFFFFF"/>
                          </a:highlight>
                          <a:latin typeface="Calibri"/>
                          <a:ea typeface="Calibri"/>
                          <a:cs typeface="Calibri"/>
                          <a:sym typeface="Calibri"/>
                        </a:rPr>
                        <a:t> Nombra el métrico del negocio asociado con el problema</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Cumplir con el curso y la Rubrica (Evaluaciones/</a:t>
                      </a:r>
                      <a:r>
                        <a:rPr lang="es-MX" sz="1000" b="0" i="0" u="none" strike="noStrike" cap="none" dirty="0" err="1" smtClean="0">
                          <a:solidFill>
                            <a:srgbClr val="000000"/>
                          </a:solidFill>
                          <a:latin typeface="Calibri"/>
                          <a:ea typeface="Calibri"/>
                          <a:cs typeface="Calibri"/>
                          <a:sym typeface="Calibri"/>
                        </a:rPr>
                        <a:t>unidad,Asistencia</a:t>
                      </a:r>
                      <a:r>
                        <a:rPr lang="es-MX" sz="1000" b="0" i="0" u="none" strike="noStrike" cap="none" dirty="0" smtClean="0">
                          <a:solidFill>
                            <a:srgbClr val="000000"/>
                          </a:solidFill>
                          <a:latin typeface="Calibri"/>
                          <a:ea typeface="Calibri"/>
                          <a:cs typeface="Calibri"/>
                          <a:sym typeface="Calibri"/>
                        </a:rPr>
                        <a:t>, Trabajos Y Tareas).</a:t>
                      </a: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0"/>
                  </a:ext>
                </a:extLst>
              </a:tr>
              <a:tr h="693682">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Where</a:t>
                      </a:r>
                      <a:r>
                        <a:rPr lang="es-ES" sz="900" b="0" i="0" u="none" strike="noStrike" cap="none" dirty="0">
                          <a:solidFill>
                            <a:srgbClr val="000000"/>
                          </a:solidFill>
                          <a:highlight>
                            <a:srgbClr val="FFFFFF"/>
                          </a:highlight>
                          <a:latin typeface="Calibri"/>
                          <a:ea typeface="Calibri"/>
                          <a:cs typeface="Calibri"/>
                          <a:sym typeface="Calibri"/>
                        </a:rPr>
                        <a:t> ¿En dónde ocurre el problema (localización geográfica o en el proceso)?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MX" sz="1100" dirty="0" smtClean="0">
                          <a:latin typeface="Calibri" panose="020F0502020204030204" pitchFamily="34" charset="0"/>
                          <a:cs typeface="Calibri" panose="020F0502020204030204" pitchFamily="34" charset="0"/>
                        </a:rPr>
                        <a:t>Instituto Tecnológico De Querétaro, Salón De Clases C07 Y En </a:t>
                      </a:r>
                      <a:r>
                        <a:rPr lang="es-MX" sz="1100" dirty="0" err="1" smtClean="0">
                          <a:latin typeface="Calibri" panose="020F0502020204030204" pitchFamily="34" charset="0"/>
                          <a:cs typeface="Calibri" panose="020F0502020204030204" pitchFamily="34" charset="0"/>
                        </a:rPr>
                        <a:t>Casade</a:t>
                      </a:r>
                      <a:r>
                        <a:rPr lang="es-MX" sz="1100" dirty="0" smtClean="0">
                          <a:latin typeface="Calibri" panose="020F0502020204030204" pitchFamily="34" charset="0"/>
                          <a:cs typeface="Calibri" panose="020F0502020204030204" pitchFamily="34" charset="0"/>
                        </a:rPr>
                        <a:t> Los Alumnos </a:t>
                      </a:r>
                      <a:r>
                        <a:rPr lang="es-MX" sz="1100" dirty="0" err="1" smtClean="0">
                          <a:latin typeface="Calibri" panose="020F0502020204030204" pitchFamily="34" charset="0"/>
                          <a:cs typeface="Calibri" panose="020F0502020204030204" pitchFamily="34" charset="0"/>
                        </a:rPr>
                        <a:t>Incritos</a:t>
                      </a:r>
                      <a:r>
                        <a:rPr lang="es-MX" sz="1100" dirty="0" smtClean="0">
                          <a:latin typeface="Calibri" panose="020F0502020204030204" pitchFamily="34" charset="0"/>
                          <a:cs typeface="Calibri" panose="020F0502020204030204" pitchFamily="34" charset="0"/>
                        </a:rPr>
                        <a:t> En La Materia De Sistemas De Manufactura De 2pm - 3pm.</a:t>
                      </a: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1"/>
                  </a:ext>
                </a:extLst>
              </a:tr>
              <a:tr h="488731">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When</a:t>
                      </a:r>
                      <a:r>
                        <a:rPr lang="es-ES" sz="900" b="0" i="0" u="none" strike="noStrike" cap="none" dirty="0">
                          <a:solidFill>
                            <a:srgbClr val="000000"/>
                          </a:solidFill>
                          <a:highlight>
                            <a:srgbClr val="FFFFFF"/>
                          </a:highlight>
                          <a:latin typeface="Calibri"/>
                          <a:ea typeface="Calibri"/>
                          <a:cs typeface="Calibri"/>
                          <a:sym typeface="Calibri"/>
                        </a:rPr>
                        <a:t> ¿En dónde fue observado por primera vez el problema? (especifica mes/año))?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En el lugar donde se </a:t>
                      </a:r>
                      <a:r>
                        <a:rPr lang="es-MX" sz="1000" b="0" i="0" u="none" strike="noStrike" cap="none" dirty="0" err="1" smtClean="0">
                          <a:solidFill>
                            <a:srgbClr val="000000"/>
                          </a:solidFill>
                          <a:latin typeface="Calibri"/>
                          <a:ea typeface="Calibri"/>
                          <a:cs typeface="Calibri"/>
                          <a:sym typeface="Calibri"/>
                        </a:rPr>
                        <a:t>observo</a:t>
                      </a:r>
                      <a:r>
                        <a:rPr lang="es-MX" sz="1000" b="0" i="0" u="none" strike="noStrike" cap="none" dirty="0" smtClean="0">
                          <a:solidFill>
                            <a:srgbClr val="000000"/>
                          </a:solidFill>
                          <a:latin typeface="Calibri"/>
                          <a:ea typeface="Calibri"/>
                          <a:cs typeface="Calibri"/>
                          <a:sym typeface="Calibri"/>
                        </a:rPr>
                        <a:t> este problema fue a inicios del "Semestre  Agosto-Diciembre 2024" </a:t>
                      </a:r>
                      <a:r>
                        <a:rPr lang="es-MX" sz="1000" b="0" i="0" u="none" strike="noStrike" cap="none" dirty="0" err="1" smtClean="0">
                          <a:solidFill>
                            <a:srgbClr val="000000"/>
                          </a:solidFill>
                          <a:latin typeface="Calibri"/>
                          <a:ea typeface="Calibri"/>
                          <a:cs typeface="Calibri"/>
                          <a:sym typeface="Calibri"/>
                        </a:rPr>
                        <a:t>apartit</a:t>
                      </a:r>
                      <a:r>
                        <a:rPr lang="es-MX" sz="1000" b="0" i="0" u="none" strike="noStrike" cap="none" dirty="0" smtClean="0">
                          <a:solidFill>
                            <a:srgbClr val="000000"/>
                          </a:solidFill>
                          <a:latin typeface="Calibri"/>
                          <a:ea typeface="Calibri"/>
                          <a:cs typeface="Calibri"/>
                          <a:sym typeface="Calibri"/>
                        </a:rPr>
                        <a:t> del Lunes 2 De </a:t>
                      </a:r>
                      <a:r>
                        <a:rPr lang="es-MX" sz="1000" b="0" i="0" u="none" strike="noStrike" cap="none" dirty="0" err="1" smtClean="0">
                          <a:solidFill>
                            <a:srgbClr val="000000"/>
                          </a:solidFill>
                          <a:latin typeface="Calibri"/>
                          <a:ea typeface="Calibri"/>
                          <a:cs typeface="Calibri"/>
                          <a:sym typeface="Calibri"/>
                        </a:rPr>
                        <a:t>Septiembe</a:t>
                      </a:r>
                      <a:r>
                        <a:rPr lang="es-MX" sz="1000" b="0" i="0" u="none" strike="noStrike" cap="none" dirty="0" smtClean="0">
                          <a:solidFill>
                            <a:srgbClr val="000000"/>
                          </a:solidFill>
                          <a:latin typeface="Calibri"/>
                          <a:ea typeface="Calibri"/>
                          <a:cs typeface="Calibri"/>
                          <a:sym typeface="Calibri"/>
                        </a:rPr>
                        <a:t> Del 2024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2"/>
                  </a:ext>
                </a:extLst>
              </a:tr>
              <a:tr h="298203">
                <a:tc gridSpan="2">
                  <a:txBody>
                    <a:bodyPr/>
                    <a:lstStyle/>
                    <a:p>
                      <a:pPr marL="0" marR="0" lvl="0" indent="0" algn="l" rtl="0">
                        <a:lnSpc>
                          <a:spcPct val="100000"/>
                        </a:lnSpc>
                        <a:spcBef>
                          <a:spcPts val="0"/>
                        </a:spcBef>
                        <a:spcAft>
                          <a:spcPts val="0"/>
                        </a:spcAft>
                        <a:buNone/>
                      </a:pPr>
                      <a:r>
                        <a:rPr lang="es-ES" sz="900" b="1" i="0" u="sng" strike="noStrike" cap="none" dirty="0" err="1">
                          <a:solidFill>
                            <a:srgbClr val="000000"/>
                          </a:solidFill>
                          <a:highlight>
                            <a:srgbClr val="FFFFFF"/>
                          </a:highlight>
                          <a:latin typeface="Calibri"/>
                          <a:ea typeface="Calibri"/>
                          <a:cs typeface="Calibri"/>
                          <a:sym typeface="Calibri"/>
                        </a:rPr>
                        <a:t>How</a:t>
                      </a:r>
                      <a:r>
                        <a:rPr lang="es-ES" sz="900" b="1" i="0" u="sng" strike="noStrike" cap="none" dirty="0">
                          <a:solidFill>
                            <a:srgbClr val="000000"/>
                          </a:solidFill>
                          <a:highlight>
                            <a:srgbClr val="FFFFFF"/>
                          </a:highlight>
                          <a:latin typeface="Calibri"/>
                          <a:ea typeface="Calibri"/>
                          <a:cs typeface="Calibri"/>
                          <a:sym typeface="Calibri"/>
                        </a:rPr>
                        <a:t> </a:t>
                      </a:r>
                      <a:r>
                        <a:rPr lang="es-ES" sz="900" b="1" i="0" u="sng" strike="noStrike" cap="none" dirty="0" err="1">
                          <a:solidFill>
                            <a:srgbClr val="000000"/>
                          </a:solidFill>
                          <a:highlight>
                            <a:srgbClr val="FFFFFF"/>
                          </a:highlight>
                          <a:latin typeface="Calibri"/>
                          <a:ea typeface="Calibri"/>
                          <a:cs typeface="Calibri"/>
                          <a:sym typeface="Calibri"/>
                        </a:rPr>
                        <a:t>Much</a:t>
                      </a:r>
                      <a:r>
                        <a:rPr lang="es-ES" sz="900" b="1" i="0" u="sng" strike="noStrike" cap="none" dirty="0">
                          <a:solidFill>
                            <a:srgbClr val="000000"/>
                          </a:solidFill>
                          <a:highlight>
                            <a:srgbClr val="FFFFFF"/>
                          </a:highlight>
                          <a:latin typeface="Calibri"/>
                          <a:ea typeface="Calibri"/>
                          <a:cs typeface="Calibri"/>
                          <a:sym typeface="Calibri"/>
                        </a:rPr>
                        <a:t>?</a:t>
                      </a:r>
                      <a:r>
                        <a:rPr lang="es-ES" sz="900" b="0" i="0" u="none" strike="noStrike" cap="none" dirty="0">
                          <a:solidFill>
                            <a:srgbClr val="000000"/>
                          </a:solidFill>
                          <a:highlight>
                            <a:srgbClr val="FFFFFF"/>
                          </a:highlight>
                          <a:latin typeface="Calibri"/>
                          <a:ea typeface="Calibri"/>
                          <a:cs typeface="Calibri"/>
                          <a:sym typeface="Calibri"/>
                        </a:rPr>
                        <a:t> ¿Cuál es la magnitud del problema en términos de tu métrico de negocio seleccionado?</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Este problema </a:t>
                      </a:r>
                      <a:r>
                        <a:rPr lang="es-MX" sz="1000" b="0" i="0" u="none" strike="noStrike" cap="none" dirty="0" err="1" smtClean="0">
                          <a:solidFill>
                            <a:srgbClr val="000000"/>
                          </a:solidFill>
                          <a:latin typeface="Calibri"/>
                          <a:ea typeface="Calibri"/>
                          <a:cs typeface="Calibri"/>
                          <a:sym typeface="Calibri"/>
                        </a:rPr>
                        <a:t>repercutio</a:t>
                      </a:r>
                      <a:r>
                        <a:rPr lang="es-MX" sz="1000" b="0" i="0" u="none" strike="noStrike" cap="none" dirty="0" smtClean="0">
                          <a:solidFill>
                            <a:srgbClr val="000000"/>
                          </a:solidFill>
                          <a:latin typeface="Calibri"/>
                          <a:ea typeface="Calibri"/>
                          <a:cs typeface="Calibri"/>
                          <a:sym typeface="Calibri"/>
                        </a:rPr>
                        <a:t> en mis calificaciones del semestre, reprobando 3 unidades con calificaciones reprobatorias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3"/>
                  </a:ext>
                </a:extLst>
              </a:tr>
              <a:tr h="534685">
                <a:tc gridSpan="2">
                  <a:txBody>
                    <a:bodyPr/>
                    <a:lstStyle/>
                    <a:p>
                      <a:pPr marL="0" marR="0" lvl="0" indent="0" algn="l" rtl="0">
                        <a:lnSpc>
                          <a:spcPct val="100000"/>
                        </a:lnSpc>
                        <a:spcBef>
                          <a:spcPts val="0"/>
                        </a:spcBef>
                        <a:spcAft>
                          <a:spcPts val="0"/>
                        </a:spcAft>
                        <a:buNone/>
                      </a:pPr>
                      <a:r>
                        <a:rPr lang="es-ES" sz="900" b="1" i="0" u="sng" strike="noStrike" cap="none">
                          <a:solidFill>
                            <a:srgbClr val="000000"/>
                          </a:solidFill>
                          <a:highlight>
                            <a:srgbClr val="FFFFFF"/>
                          </a:highlight>
                          <a:latin typeface="Calibri"/>
                          <a:ea typeface="Calibri"/>
                          <a:cs typeface="Calibri"/>
                          <a:sym typeface="Calibri"/>
                        </a:rPr>
                        <a:t>How </a:t>
                      </a:r>
                      <a:r>
                        <a:rPr lang="es-ES" sz="900" b="0" i="0" u="none" strike="noStrike" cap="none">
                          <a:solidFill>
                            <a:srgbClr val="000000"/>
                          </a:solidFill>
                          <a:highlight>
                            <a:srgbClr val="FFFFFF"/>
                          </a:highlight>
                          <a:latin typeface="Calibri"/>
                          <a:ea typeface="Calibri"/>
                          <a:cs typeface="Calibri"/>
                          <a:sym typeface="Calibri"/>
                        </a:rPr>
                        <a:t>¿Cómo sabes que es un problema? ¿Qué objetivos no se están cumpliendo?</a:t>
                      </a:r>
                      <a:endParaRPr sz="900" b="1" i="0" u="sng" strike="noStrike" cap="none">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El problema se puede apreciar </a:t>
                      </a:r>
                      <a:r>
                        <a:rPr lang="es-MX" sz="1000" b="0" i="0" u="none" strike="noStrike" cap="none" dirty="0" err="1" smtClean="0">
                          <a:solidFill>
                            <a:srgbClr val="000000"/>
                          </a:solidFill>
                          <a:latin typeface="Calibri"/>
                          <a:ea typeface="Calibri"/>
                          <a:cs typeface="Calibri"/>
                          <a:sym typeface="Calibri"/>
                        </a:rPr>
                        <a:t>especificamente</a:t>
                      </a:r>
                      <a:r>
                        <a:rPr lang="es-MX" sz="1000" b="0" i="0" u="none" strike="noStrike" cap="none" dirty="0" smtClean="0">
                          <a:solidFill>
                            <a:srgbClr val="000000"/>
                          </a:solidFill>
                          <a:latin typeface="Calibri"/>
                          <a:ea typeface="Calibri"/>
                          <a:cs typeface="Calibri"/>
                          <a:sym typeface="Calibri"/>
                        </a:rPr>
                        <a:t> en la demora de las entregas de los alumnos y en la baja calidad de la </a:t>
                      </a:r>
                      <a:r>
                        <a:rPr lang="es-MX" sz="1000" b="0" i="0" u="none" strike="noStrike" cap="none" dirty="0" err="1" smtClean="0">
                          <a:solidFill>
                            <a:srgbClr val="000000"/>
                          </a:solidFill>
                          <a:latin typeface="Calibri"/>
                          <a:ea typeface="Calibri"/>
                          <a:cs typeface="Calibri"/>
                          <a:sym typeface="Calibri"/>
                        </a:rPr>
                        <a:t>colaboracion</a:t>
                      </a:r>
                      <a:r>
                        <a:rPr lang="es-MX" sz="1000" b="0" i="0" u="none" strike="noStrike" cap="none" dirty="0" smtClean="0">
                          <a:solidFill>
                            <a:srgbClr val="000000"/>
                          </a:solidFill>
                          <a:latin typeface="Calibri"/>
                          <a:ea typeface="Calibri"/>
                          <a:cs typeface="Calibri"/>
                          <a:sym typeface="Calibri"/>
                        </a:rPr>
                        <a:t> en el equipo. Los objetivos de eficiencia y calidad en el desarrollo no estan cumpliendo, debido a errores y </a:t>
                      </a:r>
                      <a:r>
                        <a:rPr lang="es-MX" sz="1000" b="0" i="0" u="none" strike="noStrike" cap="none" dirty="0" err="1" smtClean="0">
                          <a:solidFill>
                            <a:srgbClr val="000000"/>
                          </a:solidFill>
                          <a:latin typeface="Calibri"/>
                          <a:ea typeface="Calibri"/>
                          <a:cs typeface="Calibri"/>
                          <a:sym typeface="Calibri"/>
                        </a:rPr>
                        <a:t>confusion</a:t>
                      </a:r>
                      <a:r>
                        <a:rPr lang="es-MX" sz="1000" b="0" i="0" u="none" strike="noStrike" cap="none" dirty="0" smtClean="0">
                          <a:solidFill>
                            <a:srgbClr val="000000"/>
                          </a:solidFill>
                          <a:latin typeface="Calibri"/>
                          <a:ea typeface="Calibri"/>
                          <a:cs typeface="Calibri"/>
                          <a:sym typeface="Calibri"/>
                        </a:rPr>
                        <a:t>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4"/>
                  </a:ext>
                </a:extLst>
              </a:tr>
              <a:tr h="511550">
                <a:tc gridSpan="2">
                  <a:txBody>
                    <a:bodyPr/>
                    <a:lstStyle/>
                    <a:p>
                      <a:pPr marL="0" marR="0" lvl="0" indent="0" algn="l" rtl="0">
                        <a:lnSpc>
                          <a:spcPct val="100000"/>
                        </a:lnSpc>
                        <a:spcBef>
                          <a:spcPts val="0"/>
                        </a:spcBef>
                        <a:spcAft>
                          <a:spcPts val="0"/>
                        </a:spcAft>
                        <a:buNone/>
                      </a:pPr>
                      <a:r>
                        <a:rPr lang="es-ES" sz="900" b="1" i="0" u="sng" strike="noStrike" cap="none" dirty="0">
                          <a:solidFill>
                            <a:srgbClr val="000000"/>
                          </a:solidFill>
                          <a:highlight>
                            <a:srgbClr val="FFFFFF"/>
                          </a:highlight>
                          <a:latin typeface="Calibri"/>
                          <a:ea typeface="Calibri"/>
                          <a:cs typeface="Calibri"/>
                          <a:sym typeface="Calibri"/>
                        </a:rPr>
                        <a:t>Escribe la descripción del problema </a:t>
                      </a:r>
                      <a:r>
                        <a:rPr lang="es-ES" sz="900" b="0" i="0" u="none" strike="noStrike" cap="none" dirty="0">
                          <a:solidFill>
                            <a:srgbClr val="000000"/>
                          </a:solidFill>
                          <a:highlight>
                            <a:srgbClr val="FFFFFF"/>
                          </a:highlight>
                          <a:latin typeface="Calibri"/>
                          <a:ea typeface="Calibri"/>
                          <a:cs typeface="Calibri"/>
                          <a:sym typeface="Calibri"/>
                        </a:rPr>
                        <a:t>en forma de enunciado, puedes usar el siguiente formato como guía: &lt;</a:t>
                      </a:r>
                      <a:r>
                        <a:rPr lang="es-ES" sz="900" b="0" i="0" u="none" strike="noStrike" cap="none" dirty="0" err="1">
                          <a:solidFill>
                            <a:srgbClr val="000000"/>
                          </a:solidFill>
                          <a:highlight>
                            <a:srgbClr val="FFFFFF"/>
                          </a:highlight>
                          <a:latin typeface="Calibri"/>
                          <a:ea typeface="Calibri"/>
                          <a:cs typeface="Calibri"/>
                          <a:sym typeface="Calibri"/>
                        </a:rPr>
                        <a:t>When</a:t>
                      </a:r>
                      <a:r>
                        <a:rPr lang="es-ES" sz="900" b="0" i="0" u="none" strike="noStrike" cap="none" dirty="0">
                          <a:solidFill>
                            <a:srgbClr val="000000"/>
                          </a:solidFill>
                          <a:highlight>
                            <a:srgbClr val="FFFFFF"/>
                          </a:highlight>
                          <a:latin typeface="Calibri"/>
                          <a:ea typeface="Calibri"/>
                          <a:cs typeface="Calibri"/>
                          <a:sym typeface="Calibri"/>
                        </a:rPr>
                        <a:t>&gt;,&lt; </a:t>
                      </a:r>
                      <a:r>
                        <a:rPr lang="es-ES" sz="900" b="0" i="0" u="none" strike="noStrike" cap="none" dirty="0" err="1">
                          <a:solidFill>
                            <a:srgbClr val="000000"/>
                          </a:solidFill>
                          <a:highlight>
                            <a:srgbClr val="FFFFFF"/>
                          </a:highlight>
                          <a:latin typeface="Calibri"/>
                          <a:ea typeface="Calibri"/>
                          <a:cs typeface="Calibri"/>
                          <a:sym typeface="Calibri"/>
                        </a:rPr>
                        <a:t>What</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Where</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How</a:t>
                      </a:r>
                      <a:r>
                        <a:rPr lang="es-ES" sz="900" b="0" i="0" u="none" strike="noStrike" cap="none" dirty="0">
                          <a:solidFill>
                            <a:srgbClr val="000000"/>
                          </a:solidFill>
                          <a:highlight>
                            <a:srgbClr val="FFFFFF"/>
                          </a:highlight>
                          <a:latin typeface="Calibri"/>
                          <a:ea typeface="Calibri"/>
                          <a:cs typeface="Calibri"/>
                          <a:sym typeface="Calibri"/>
                        </a:rPr>
                        <a:t> </a:t>
                      </a:r>
                      <a:r>
                        <a:rPr lang="es-ES" sz="900" b="0" i="0" u="none" strike="noStrike" cap="none" dirty="0" err="1">
                          <a:solidFill>
                            <a:srgbClr val="000000"/>
                          </a:solidFill>
                          <a:highlight>
                            <a:srgbClr val="FFFFFF"/>
                          </a:highlight>
                          <a:latin typeface="Calibri"/>
                          <a:ea typeface="Calibri"/>
                          <a:cs typeface="Calibri"/>
                          <a:sym typeface="Calibri"/>
                        </a:rPr>
                        <a:t>much</a:t>
                      </a:r>
                      <a:r>
                        <a:rPr lang="es-ES" sz="900" b="0" i="0" u="none" strike="noStrike" cap="none" dirty="0">
                          <a:solidFill>
                            <a:srgbClr val="000000"/>
                          </a:solidFill>
                          <a:highlight>
                            <a:srgbClr val="FFFFFF"/>
                          </a:highlight>
                          <a:latin typeface="Calibri"/>
                          <a:ea typeface="Calibri"/>
                          <a:cs typeface="Calibri"/>
                          <a:sym typeface="Calibri"/>
                        </a:rPr>
                        <a:t>&gt;, &lt;</a:t>
                      </a:r>
                      <a:r>
                        <a:rPr lang="es-ES" sz="900" b="0" i="0" u="none" strike="noStrike" cap="none" dirty="0" err="1">
                          <a:solidFill>
                            <a:srgbClr val="000000"/>
                          </a:solidFill>
                          <a:highlight>
                            <a:srgbClr val="FFFFFF"/>
                          </a:highlight>
                          <a:latin typeface="Calibri"/>
                          <a:ea typeface="Calibri"/>
                          <a:cs typeface="Calibri"/>
                          <a:sym typeface="Calibri"/>
                        </a:rPr>
                        <a:t>How</a:t>
                      </a:r>
                      <a:r>
                        <a:rPr lang="es-ES" sz="900" b="0" i="0" u="none" strike="noStrike" cap="none" dirty="0">
                          <a:solidFill>
                            <a:srgbClr val="000000"/>
                          </a:solidFill>
                          <a:highlight>
                            <a:srgbClr val="FFFFFF"/>
                          </a:highlight>
                          <a:latin typeface="Calibri"/>
                          <a:ea typeface="Calibri"/>
                          <a:cs typeface="Calibri"/>
                          <a:sym typeface="Calibri"/>
                        </a:rPr>
                        <a:t> do </a:t>
                      </a:r>
                      <a:r>
                        <a:rPr lang="es-ES" sz="900" b="0" i="0" u="none" strike="noStrike" cap="none" dirty="0" err="1">
                          <a:solidFill>
                            <a:srgbClr val="000000"/>
                          </a:solidFill>
                          <a:highlight>
                            <a:srgbClr val="FFFFFF"/>
                          </a:highlight>
                          <a:latin typeface="Calibri"/>
                          <a:ea typeface="Calibri"/>
                          <a:cs typeface="Calibri"/>
                          <a:sym typeface="Calibri"/>
                        </a:rPr>
                        <a:t>you</a:t>
                      </a:r>
                      <a:r>
                        <a:rPr lang="es-ES" sz="900" b="0" i="0" u="none" strike="noStrike" cap="none" dirty="0">
                          <a:solidFill>
                            <a:srgbClr val="000000"/>
                          </a:solidFill>
                          <a:highlight>
                            <a:srgbClr val="FFFFFF"/>
                          </a:highlight>
                          <a:latin typeface="Calibri"/>
                          <a:ea typeface="Calibri"/>
                          <a:cs typeface="Calibri"/>
                          <a:sym typeface="Calibri"/>
                        </a:rPr>
                        <a:t> </a:t>
                      </a:r>
                      <a:r>
                        <a:rPr lang="es-ES" sz="900" b="0" i="0" u="none" strike="noStrike" cap="none" dirty="0" err="1">
                          <a:solidFill>
                            <a:srgbClr val="000000"/>
                          </a:solidFill>
                          <a:highlight>
                            <a:srgbClr val="FFFFFF"/>
                          </a:highlight>
                          <a:latin typeface="Calibri"/>
                          <a:ea typeface="Calibri"/>
                          <a:cs typeface="Calibri"/>
                          <a:sym typeface="Calibri"/>
                        </a:rPr>
                        <a:t>know</a:t>
                      </a:r>
                      <a:r>
                        <a:rPr lang="es-ES" sz="900" b="0" i="0" u="none" strike="noStrike" cap="none" dirty="0">
                          <a:solidFill>
                            <a:srgbClr val="000000"/>
                          </a:solidFill>
                          <a:highlight>
                            <a:srgbClr val="FFFFFF"/>
                          </a:highlight>
                          <a:latin typeface="Calibri"/>
                          <a:ea typeface="Calibri"/>
                          <a:cs typeface="Calibri"/>
                          <a:sym typeface="Calibri"/>
                        </a:rPr>
                        <a:t>&gt;</a:t>
                      </a:r>
                      <a:endParaRPr sz="900" b="1" i="0" u="sng" strike="noStrike" cap="none" dirty="0">
                        <a:solidFill>
                          <a:srgbClr val="000000"/>
                        </a:solidFill>
                        <a:highlight>
                          <a:srgbClr val="FFFFFF"/>
                        </a:highlight>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hMerge="1">
                  <a:txBody>
                    <a:bodyPr/>
                    <a:lstStyle/>
                    <a:p>
                      <a:pPr marL="0" marR="0" lvl="0" indent="0" algn="just" rtl="0">
                        <a:lnSpc>
                          <a:spcPct val="100000"/>
                        </a:lnSpc>
                        <a:spcBef>
                          <a:spcPts val="0"/>
                        </a:spcBef>
                        <a:spcAft>
                          <a:spcPts val="0"/>
                        </a:spcAft>
                        <a:buNone/>
                      </a:pPr>
                      <a:endParaRPr lang="es-MX" sz="1000" b="0" i="0" u="none" strike="noStrike" cap="none" dirty="0" smtClean="0">
                        <a:solidFill>
                          <a:srgbClr val="000000"/>
                        </a:solidFill>
                        <a:latin typeface="Calibri"/>
                        <a:ea typeface="Calibri"/>
                        <a:cs typeface="Calibri"/>
                        <a:sym typeface="Calibri"/>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gridSpan="2">
                  <a:txBody>
                    <a:bodyPr/>
                    <a:lstStyle/>
                    <a:p>
                      <a:pPr marL="0" marR="0" lvl="0" indent="0" algn="just" rtl="0">
                        <a:lnSpc>
                          <a:spcPct val="100000"/>
                        </a:lnSpc>
                        <a:spcBef>
                          <a:spcPts val="0"/>
                        </a:spcBef>
                        <a:spcAft>
                          <a:spcPts val="0"/>
                        </a:spcAft>
                        <a:buNone/>
                      </a:pPr>
                      <a:r>
                        <a:rPr lang="es-ES" sz="1000" b="0" i="0" u="none" strike="noStrike" cap="none" dirty="0">
                          <a:solidFill>
                            <a:srgbClr val="000000"/>
                          </a:solidFill>
                          <a:latin typeface="Calibri"/>
                          <a:ea typeface="Calibri"/>
                          <a:cs typeface="Calibri"/>
                          <a:sym typeface="Calibri"/>
                        </a:rPr>
                        <a:t> </a:t>
                      </a:r>
                      <a:r>
                        <a:rPr lang="es-MX" sz="1000" b="0" i="0" u="none" strike="noStrike" cap="none" dirty="0" smtClean="0">
                          <a:solidFill>
                            <a:srgbClr val="000000"/>
                          </a:solidFill>
                          <a:latin typeface="Calibri"/>
                          <a:ea typeface="Calibri"/>
                          <a:cs typeface="Calibri"/>
                          <a:sym typeface="Calibri"/>
                        </a:rPr>
                        <a:t>La falta de conocimientos y experiencia en el uso de </a:t>
                      </a:r>
                      <a:r>
                        <a:rPr lang="es-MX" sz="1000" b="0" i="0" u="none" strike="noStrike" cap="none" dirty="0" err="1" smtClean="0">
                          <a:solidFill>
                            <a:srgbClr val="000000"/>
                          </a:solidFill>
                          <a:latin typeface="Calibri"/>
                          <a:ea typeface="Calibri"/>
                          <a:cs typeface="Calibri"/>
                          <a:sym typeface="Calibri"/>
                        </a:rPr>
                        <a:t>GitHub</a:t>
                      </a:r>
                      <a:r>
                        <a:rPr lang="es-MX" sz="1000" b="0" i="0" u="none" strike="noStrike" cap="none" dirty="0" smtClean="0">
                          <a:solidFill>
                            <a:srgbClr val="000000"/>
                          </a:solidFill>
                          <a:latin typeface="Calibri"/>
                          <a:ea typeface="Calibri"/>
                          <a:cs typeface="Calibri"/>
                          <a:sym typeface="Calibri"/>
                        </a:rPr>
                        <a:t>, lo cual; afecta negativamente la </a:t>
                      </a:r>
                      <a:r>
                        <a:rPr lang="es-MX" sz="1000" b="0" i="0" u="none" strike="noStrike" cap="none" dirty="0" err="1" smtClean="0">
                          <a:solidFill>
                            <a:srgbClr val="000000"/>
                          </a:solidFill>
                          <a:latin typeface="Calibri"/>
                          <a:ea typeface="Calibri"/>
                          <a:cs typeface="Calibri"/>
                          <a:sym typeface="Calibri"/>
                        </a:rPr>
                        <a:t>coloboracion</a:t>
                      </a:r>
                      <a:r>
                        <a:rPr lang="es-MX" sz="1000" b="0" i="0" u="none" strike="noStrike" cap="none" dirty="0" smtClean="0">
                          <a:solidFill>
                            <a:srgbClr val="000000"/>
                          </a:solidFill>
                          <a:latin typeface="Calibri"/>
                          <a:ea typeface="Calibri"/>
                          <a:cs typeface="Calibri"/>
                          <a:sym typeface="Calibri"/>
                        </a:rPr>
                        <a:t> y el flujo de trabajo en equipo con los alumnos de la materia Sistemas De </a:t>
                      </a:r>
                      <a:r>
                        <a:rPr lang="es-MX" sz="1000" b="0" i="0" u="none" strike="noStrike" cap="none" dirty="0" err="1" smtClean="0">
                          <a:solidFill>
                            <a:srgbClr val="000000"/>
                          </a:solidFill>
                          <a:latin typeface="Calibri"/>
                          <a:ea typeface="Calibri"/>
                          <a:cs typeface="Calibri"/>
                          <a:sym typeface="Calibri"/>
                        </a:rPr>
                        <a:t>Manufactura.Esto</a:t>
                      </a:r>
                      <a:r>
                        <a:rPr lang="es-MX" sz="1000" b="0" i="0" u="none" strike="noStrike" cap="none" dirty="0" smtClean="0">
                          <a:solidFill>
                            <a:srgbClr val="000000"/>
                          </a:solidFill>
                          <a:latin typeface="Calibri"/>
                          <a:ea typeface="Calibri"/>
                          <a:cs typeface="Calibri"/>
                          <a:sym typeface="Calibri"/>
                        </a:rPr>
                        <a:t> implica principalmente a los alumnos, quienes son los </a:t>
                      </a:r>
                      <a:r>
                        <a:rPr lang="es-MX" sz="1000" b="0" i="0" u="none" strike="noStrike" cap="none" dirty="0" err="1" smtClean="0">
                          <a:solidFill>
                            <a:srgbClr val="000000"/>
                          </a:solidFill>
                          <a:latin typeface="Calibri"/>
                          <a:ea typeface="Calibri"/>
                          <a:cs typeface="Calibri"/>
                          <a:sym typeface="Calibri"/>
                        </a:rPr>
                        <a:t>mas</a:t>
                      </a:r>
                      <a:r>
                        <a:rPr lang="es-MX" sz="1000" b="0" i="0" u="none" strike="noStrike" cap="none" dirty="0" smtClean="0">
                          <a:solidFill>
                            <a:srgbClr val="000000"/>
                          </a:solidFill>
                          <a:latin typeface="Calibri"/>
                          <a:ea typeface="Calibri"/>
                          <a:cs typeface="Calibri"/>
                          <a:sym typeface="Calibri"/>
                        </a:rPr>
                        <a:t> afectados por las falta de dificultades para trabajar en </a:t>
                      </a:r>
                      <a:r>
                        <a:rPr lang="es-MX" sz="1000" b="0" i="0" u="none" strike="noStrike" cap="none" dirty="0" err="1" smtClean="0">
                          <a:solidFill>
                            <a:srgbClr val="000000"/>
                          </a:solidFill>
                          <a:latin typeface="Calibri"/>
                          <a:ea typeface="Calibri"/>
                          <a:cs typeface="Calibri"/>
                          <a:sym typeface="Calibri"/>
                        </a:rPr>
                        <a:t>conjunto.Para</a:t>
                      </a:r>
                      <a:r>
                        <a:rPr lang="es-MX" sz="1000" b="0" i="0" u="none" strike="noStrike" cap="none" dirty="0" smtClean="0">
                          <a:solidFill>
                            <a:srgbClr val="000000"/>
                          </a:solidFill>
                          <a:latin typeface="Calibri"/>
                          <a:ea typeface="Calibri"/>
                          <a:cs typeface="Calibri"/>
                          <a:sym typeface="Calibri"/>
                        </a:rPr>
                        <a:t> abordar este problema, es fundamental que los estudiantes cumplan con todos los requisitos del curso, incluyendo evaluaciones, asistencia, trabajos y tareas, y que desarrollen nuevas habilidades para mejorar la calidad, la entrega y el costo asociados con su desempeño académico Este problema tiene lugar en el Instituto Tecnológico de Querétaro, en el salón de clases C07 y en las actividades realizadas en casa, durante el horario de 2 PM a 3 PM. Como resultado, se han registrado calificaciones reprobatorias en tres unidades, lo que demuestra el impacto significativo del problema en el rendimiento académico		</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bg1"/>
                    </a:solidFill>
                  </a:tcPr>
                </a:tc>
                <a:tc hMerge="1">
                  <a:txBody>
                    <a:bodyPr/>
                    <a:lstStyle/>
                    <a:p>
                      <a:pPr marL="0" marR="0" lvl="0" indent="0" algn="l" rtl="0">
                        <a:lnSpc>
                          <a:spcPct val="100000"/>
                        </a:lnSpc>
                        <a:spcBef>
                          <a:spcPts val="0"/>
                        </a:spcBef>
                        <a:spcAft>
                          <a:spcPts val="0"/>
                        </a:spcAft>
                        <a:buNone/>
                      </a:pPr>
                      <a:endParaRPr dirty="0"/>
                    </a:p>
                  </a:txBody>
                  <a:tcPr marL="0" marR="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88506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sp>
        <p:nvSpPr>
          <p:cNvPr id="158" name="Google Shape;158;p5"/>
          <p:cNvSpPr txBox="1"/>
          <p:nvPr/>
        </p:nvSpPr>
        <p:spPr>
          <a:xfrm>
            <a:off x="3634504" y="3164722"/>
            <a:ext cx="8173868" cy="3693278"/>
          </a:xfrm>
          <a:prstGeom prst="rect">
            <a:avLst/>
          </a:prstGeom>
          <a:noFill/>
          <a:ln>
            <a:noFill/>
          </a:ln>
        </p:spPr>
        <p:txBody>
          <a:bodyPr spcFirstLastPara="1" wrap="square" lIns="91425" tIns="45700" rIns="91425" bIns="45700" anchor="t" anchorCtr="0">
            <a:spAutoFit/>
          </a:bodyPr>
          <a:lstStyle/>
          <a:p>
            <a:pPr marL="457200" lvl="1" algn="just">
              <a:buClr>
                <a:srgbClr val="595959"/>
              </a:buClr>
              <a:buSzPts val="2400"/>
            </a:pPr>
            <a:r>
              <a:rPr lang="es-MX" sz="1800" dirty="0" smtClean="0">
                <a:latin typeface="Calibri" panose="020F0502020204030204" pitchFamily="34" charset="0"/>
                <a:cs typeface="Calibri" panose="020F0502020204030204" pitchFamily="34" charset="0"/>
              </a:rPr>
              <a:t>Actualmente los </a:t>
            </a:r>
            <a:r>
              <a:rPr lang="es-MX" sz="1800" dirty="0">
                <a:latin typeface="Calibri" panose="020F0502020204030204" pitchFamily="34" charset="0"/>
                <a:cs typeface="Calibri" panose="020F0502020204030204" pitchFamily="34" charset="0"/>
              </a:rPr>
              <a:t>estudiantes de Sistemas de Manufactura están enfrentando diversas dificultades al trabajar con </a:t>
            </a:r>
            <a:r>
              <a:rPr lang="es-MX" sz="1800" dirty="0" err="1">
                <a:latin typeface="Calibri" panose="020F0502020204030204" pitchFamily="34" charset="0"/>
                <a:cs typeface="Calibri" panose="020F0502020204030204" pitchFamily="34" charset="0"/>
              </a:rPr>
              <a:t>VSCode</a:t>
            </a:r>
            <a:r>
              <a:rPr lang="es-MX" sz="1800" dirty="0">
                <a:latin typeface="Calibri" panose="020F0502020204030204" pitchFamily="34" charset="0"/>
                <a:cs typeface="Calibri" panose="020F0502020204030204" pitchFamily="34" charset="0"/>
              </a:rPr>
              <a:t> y </a:t>
            </a:r>
            <a:r>
              <a:rPr lang="es-MX" sz="1800" dirty="0" err="1">
                <a:latin typeface="Calibri" panose="020F0502020204030204" pitchFamily="34" charset="0"/>
                <a:cs typeface="Calibri" panose="020F0502020204030204" pitchFamily="34" charset="0"/>
              </a:rPr>
              <a:t>GitHub</a:t>
            </a:r>
            <a:r>
              <a:rPr lang="es-MX" sz="1800" dirty="0">
                <a:latin typeface="Calibri" panose="020F0502020204030204" pitchFamily="34" charset="0"/>
                <a:cs typeface="Calibri" panose="020F0502020204030204" pitchFamily="34" charset="0"/>
              </a:rPr>
              <a:t>, principalmente por la ausencia de procedimientos operativos estándar (</a:t>
            </a:r>
            <a:r>
              <a:rPr lang="es-MX" sz="1800" dirty="0" err="1">
                <a:latin typeface="Calibri" panose="020F0502020204030204" pitchFamily="34" charset="0"/>
                <a:cs typeface="Calibri" panose="020F0502020204030204" pitchFamily="34" charset="0"/>
              </a:rPr>
              <a:t>SOPs</a:t>
            </a:r>
            <a:r>
              <a:rPr lang="es-MX" sz="1800" dirty="0">
                <a:latin typeface="Calibri" panose="020F0502020204030204" pitchFamily="34" charset="0"/>
                <a:cs typeface="Calibri" panose="020F0502020204030204" pitchFamily="34" charset="0"/>
              </a:rPr>
              <a:t>) claros y completos. Estos documentos carecen de instrucciones detalladas y pasos específicos para resolver errores comunes, lo cual genera confusión y limita el avance de los estudiantes</a:t>
            </a:r>
            <a:r>
              <a:rPr lang="es-MX" sz="1800" dirty="0" smtClean="0">
                <a:latin typeface="Calibri" panose="020F0502020204030204" pitchFamily="34" charset="0"/>
                <a:cs typeface="Calibri" panose="020F0502020204030204" pitchFamily="34" charset="0"/>
              </a:rPr>
              <a:t>.</a:t>
            </a:r>
          </a:p>
          <a:p>
            <a:pPr marL="457200" lvl="1" algn="just">
              <a:buClr>
                <a:srgbClr val="595959"/>
              </a:buClr>
              <a:buSzPts val="2400"/>
            </a:pPr>
            <a:endParaRPr lang="es-MX" sz="1800" dirty="0" smtClean="0">
              <a:latin typeface="Calibri" panose="020F0502020204030204" pitchFamily="34" charset="0"/>
              <a:cs typeface="Calibri" panose="020F0502020204030204" pitchFamily="34" charset="0"/>
            </a:endParaRPr>
          </a:p>
          <a:p>
            <a:pPr marL="457200" lvl="1" algn="just">
              <a:buClr>
                <a:srgbClr val="595959"/>
              </a:buClr>
              <a:buSzPts val="2400"/>
            </a:pPr>
            <a:r>
              <a:rPr lang="es-MX" sz="1800" dirty="0" smtClean="0">
                <a:latin typeface="Calibri" panose="020F0502020204030204" pitchFamily="34" charset="0"/>
                <a:cs typeface="Calibri" panose="020F0502020204030204" pitchFamily="34" charset="0"/>
              </a:rPr>
              <a:t>Esta </a:t>
            </a:r>
            <a:r>
              <a:rPr lang="es-MX" sz="1800" dirty="0">
                <a:latin typeface="Calibri" panose="020F0502020204030204" pitchFamily="34" charset="0"/>
                <a:cs typeface="Calibri" panose="020F0502020204030204" pitchFamily="34" charset="0"/>
              </a:rPr>
              <a:t>falta de claridad en los procedimientos es especialmente problemática para quienes son nuevos en el uso de estas herramientas, ya que no cuentan con una guía precisa que les permita identificar, comprender y solucionar los problemas que surgen. Como resultado, los inconvenientes técnicos pueden tardar días o incluso semanas en resolverse, retrasando considerablemente el aprendizaje y la realización de actividades clave.</a:t>
            </a:r>
            <a:endParaRPr sz="18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nvGrpSpPr>
          <p:cNvPr id="161" name="Google Shape;161;p5"/>
          <p:cNvGrpSpPr/>
          <p:nvPr/>
        </p:nvGrpSpPr>
        <p:grpSpPr>
          <a:xfrm>
            <a:off x="946423" y="2244018"/>
            <a:ext cx="2056195" cy="3557331"/>
            <a:chOff x="484985" y="1852"/>
            <a:chExt cx="2776448" cy="4726257"/>
          </a:xfrm>
        </p:grpSpPr>
        <p:sp>
          <p:nvSpPr>
            <p:cNvPr id="162" name="Google Shape;162;p5"/>
            <p:cNvSpPr/>
            <p:nvPr/>
          </p:nvSpPr>
          <p:spPr>
            <a:xfrm>
              <a:off x="1554983" y="4157651"/>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txBox="1"/>
            <p:nvPr/>
          </p:nvSpPr>
          <p:spPr>
            <a:xfrm>
              <a:off x="1621175" y="4220482"/>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4" name="Google Shape;164;p5"/>
            <p:cNvSpPr/>
            <p:nvPr/>
          </p:nvSpPr>
          <p:spPr>
            <a:xfrm>
              <a:off x="2408208" y="3976446"/>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p:nvPr/>
          </p:nvSpPr>
          <p:spPr>
            <a:xfrm>
              <a:off x="2475755" y="4018611"/>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6" name="Google Shape;166;p5"/>
            <p:cNvSpPr/>
            <p:nvPr/>
          </p:nvSpPr>
          <p:spPr>
            <a:xfrm>
              <a:off x="1554983" y="4022166"/>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1621175" y="408499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8" name="Google Shape;168;p5"/>
            <p:cNvSpPr/>
            <p:nvPr/>
          </p:nvSpPr>
          <p:spPr>
            <a:xfrm>
              <a:off x="701758" y="411193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769305" y="4154095"/>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0" name="Google Shape;170;p5"/>
            <p:cNvSpPr/>
            <p:nvPr/>
          </p:nvSpPr>
          <p:spPr>
            <a:xfrm>
              <a:off x="2408208" y="2962538"/>
              <a:ext cx="142204" cy="27096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2471660" y="3090372"/>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2" name="Google Shape;172;p5"/>
            <p:cNvSpPr/>
            <p:nvPr/>
          </p:nvSpPr>
          <p:spPr>
            <a:xfrm>
              <a:off x="240820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247575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4" name="Google Shape;174;p5"/>
            <p:cNvSpPr/>
            <p:nvPr/>
          </p:nvSpPr>
          <p:spPr>
            <a:xfrm>
              <a:off x="2408208" y="2691570"/>
              <a:ext cx="142204" cy="270968"/>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2471660" y="2819403"/>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6" name="Google Shape;176;p5"/>
            <p:cNvSpPr/>
            <p:nvPr/>
          </p:nvSpPr>
          <p:spPr>
            <a:xfrm>
              <a:off x="1554983" y="2916818"/>
              <a:ext cx="142204" cy="91440"/>
            </a:xfrm>
            <a:custGeom>
              <a:avLst/>
              <a:gdLst/>
              <a:ahLst/>
              <a:cxnLst/>
              <a:rect l="l" t="t" r="r" b="b"/>
              <a:pathLst>
                <a:path w="120000" h="120000" extrusionOk="0">
                  <a:moveTo>
                    <a:pt x="0" y="60000"/>
                  </a:moveTo>
                  <a:lnTo>
                    <a:pt x="120000" y="6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1622530"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8" name="Google Shape;178;p5"/>
            <p:cNvSpPr/>
            <p:nvPr/>
          </p:nvSpPr>
          <p:spPr>
            <a:xfrm>
              <a:off x="70175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txBox="1"/>
            <p:nvPr/>
          </p:nvSpPr>
          <p:spPr>
            <a:xfrm>
              <a:off x="76930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0" name="Google Shape;180;p5"/>
            <p:cNvSpPr/>
            <p:nvPr/>
          </p:nvSpPr>
          <p:spPr>
            <a:xfrm>
              <a:off x="2408208" y="185718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txBox="1"/>
            <p:nvPr/>
          </p:nvSpPr>
          <p:spPr>
            <a:xfrm>
              <a:off x="2475755" y="189935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2" name="Google Shape;182;p5"/>
            <p:cNvSpPr/>
            <p:nvPr/>
          </p:nvSpPr>
          <p:spPr>
            <a:xfrm>
              <a:off x="1554983" y="1767425"/>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txBox="1"/>
            <p:nvPr/>
          </p:nvSpPr>
          <p:spPr>
            <a:xfrm>
              <a:off x="1621175" y="1830257"/>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4" name="Google Shape;184;p5"/>
            <p:cNvSpPr/>
            <p:nvPr/>
          </p:nvSpPr>
          <p:spPr>
            <a:xfrm>
              <a:off x="2408208" y="158622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txBox="1"/>
            <p:nvPr/>
          </p:nvSpPr>
          <p:spPr>
            <a:xfrm>
              <a:off x="2475755" y="1628386"/>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6" name="Google Shape;186;p5"/>
            <p:cNvSpPr/>
            <p:nvPr/>
          </p:nvSpPr>
          <p:spPr>
            <a:xfrm>
              <a:off x="1554983" y="1631941"/>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txBox="1"/>
            <p:nvPr/>
          </p:nvSpPr>
          <p:spPr>
            <a:xfrm>
              <a:off x="1621175" y="1694773"/>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8" name="Google Shape;188;p5"/>
            <p:cNvSpPr/>
            <p:nvPr/>
          </p:nvSpPr>
          <p:spPr>
            <a:xfrm>
              <a:off x="701758" y="1721705"/>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txBox="1"/>
            <p:nvPr/>
          </p:nvSpPr>
          <p:spPr>
            <a:xfrm>
              <a:off x="769305" y="1763870"/>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0" name="Google Shape;190;p5"/>
            <p:cNvSpPr/>
            <p:nvPr/>
          </p:nvSpPr>
          <p:spPr>
            <a:xfrm>
              <a:off x="2408208" y="72981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txBox="1"/>
            <p:nvPr/>
          </p:nvSpPr>
          <p:spPr>
            <a:xfrm>
              <a:off x="2475755" y="77198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2" name="Google Shape;192;p5"/>
            <p:cNvSpPr/>
            <p:nvPr/>
          </p:nvSpPr>
          <p:spPr>
            <a:xfrm>
              <a:off x="1554983" y="572312"/>
              <a:ext cx="142204" cy="203226"/>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txBox="1"/>
            <p:nvPr/>
          </p:nvSpPr>
          <p:spPr>
            <a:xfrm>
              <a:off x="1619884" y="667725"/>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4" name="Google Shape;194;p5"/>
            <p:cNvSpPr/>
            <p:nvPr/>
          </p:nvSpPr>
          <p:spPr>
            <a:xfrm>
              <a:off x="2408208" y="369086"/>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txBox="1"/>
            <p:nvPr/>
          </p:nvSpPr>
          <p:spPr>
            <a:xfrm>
              <a:off x="2474400" y="43191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6" name="Google Shape;196;p5"/>
            <p:cNvSpPr/>
            <p:nvPr/>
          </p:nvSpPr>
          <p:spPr>
            <a:xfrm>
              <a:off x="2408208" y="233602"/>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txBox="1"/>
            <p:nvPr/>
          </p:nvSpPr>
          <p:spPr>
            <a:xfrm>
              <a:off x="2474400" y="296434"/>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8" name="Google Shape;198;p5"/>
            <p:cNvSpPr/>
            <p:nvPr/>
          </p:nvSpPr>
          <p:spPr>
            <a:xfrm>
              <a:off x="1554983" y="369086"/>
              <a:ext cx="142204" cy="20322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txBox="1"/>
            <p:nvPr/>
          </p:nvSpPr>
          <p:spPr>
            <a:xfrm>
              <a:off x="1619884" y="464498"/>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0" name="Google Shape;200;p5"/>
            <p:cNvSpPr/>
            <p:nvPr/>
          </p:nvSpPr>
          <p:spPr>
            <a:xfrm>
              <a:off x="701758" y="526592"/>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9305" y="568757"/>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2" name="Google Shape;202;p5"/>
            <p:cNvSpPr/>
            <p:nvPr/>
          </p:nvSpPr>
          <p:spPr>
            <a:xfrm rot="-5400000">
              <a:off x="22912" y="463925"/>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rot="-5400000">
              <a:off x="22912" y="463925"/>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4" name="Google Shape;204;p5"/>
            <p:cNvSpPr/>
            <p:nvPr/>
          </p:nvSpPr>
          <p:spPr>
            <a:xfrm>
              <a:off x="843963" y="463925"/>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843963" y="46392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6" name="Google Shape;206;p5"/>
            <p:cNvSpPr/>
            <p:nvPr/>
          </p:nvSpPr>
          <p:spPr>
            <a:xfrm>
              <a:off x="1697188" y="26069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txBox="1"/>
            <p:nvPr/>
          </p:nvSpPr>
          <p:spPr>
            <a:xfrm>
              <a:off x="1697188" y="26069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dirty="0">
                <a:solidFill>
                  <a:schemeClr val="lt1"/>
                </a:solidFill>
                <a:latin typeface="Arial"/>
                <a:ea typeface="Arial"/>
                <a:cs typeface="Arial"/>
                <a:sym typeface="Arial"/>
              </a:endParaRPr>
            </a:p>
          </p:txBody>
        </p:sp>
        <p:sp>
          <p:nvSpPr>
            <p:cNvPr id="208" name="Google Shape;208;p5"/>
            <p:cNvSpPr/>
            <p:nvPr/>
          </p:nvSpPr>
          <p:spPr>
            <a:xfrm>
              <a:off x="2550412" y="125215"/>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txBox="1"/>
            <p:nvPr/>
          </p:nvSpPr>
          <p:spPr>
            <a:xfrm>
              <a:off x="2550412" y="12521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0" name="Google Shape;210;p5"/>
            <p:cNvSpPr/>
            <p:nvPr/>
          </p:nvSpPr>
          <p:spPr>
            <a:xfrm>
              <a:off x="2550412" y="396183"/>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txBox="1"/>
            <p:nvPr/>
          </p:nvSpPr>
          <p:spPr>
            <a:xfrm>
              <a:off x="2550412" y="39618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2" name="Google Shape;212;p5"/>
            <p:cNvSpPr/>
            <p:nvPr/>
          </p:nvSpPr>
          <p:spPr>
            <a:xfrm>
              <a:off x="1697188" y="667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txBox="1"/>
            <p:nvPr/>
          </p:nvSpPr>
          <p:spPr>
            <a:xfrm>
              <a:off x="1697188"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4" name="Google Shape;214;p5"/>
            <p:cNvSpPr/>
            <p:nvPr/>
          </p:nvSpPr>
          <p:spPr>
            <a:xfrm>
              <a:off x="2550412" y="667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txBox="1"/>
            <p:nvPr/>
          </p:nvSpPr>
          <p:spPr>
            <a:xfrm>
              <a:off x="2550412"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6" name="Google Shape;216;p5"/>
            <p:cNvSpPr/>
            <p:nvPr/>
          </p:nvSpPr>
          <p:spPr>
            <a:xfrm rot="-5400000">
              <a:off x="22912" y="1659038"/>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txBox="1"/>
            <p:nvPr/>
          </p:nvSpPr>
          <p:spPr>
            <a:xfrm rot="-5400000">
              <a:off x="22912" y="1659038"/>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8" name="Google Shape;218;p5"/>
            <p:cNvSpPr/>
            <p:nvPr/>
          </p:nvSpPr>
          <p:spPr>
            <a:xfrm>
              <a:off x="843963" y="1659038"/>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txBox="1"/>
            <p:nvPr/>
          </p:nvSpPr>
          <p:spPr>
            <a:xfrm>
              <a:off x="843963" y="1659038"/>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0" name="Google Shape;220;p5"/>
            <p:cNvSpPr/>
            <p:nvPr/>
          </p:nvSpPr>
          <p:spPr>
            <a:xfrm>
              <a:off x="1697188" y="1523554"/>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txBox="1"/>
            <p:nvPr/>
          </p:nvSpPr>
          <p:spPr>
            <a:xfrm>
              <a:off x="1697188"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2" name="Google Shape;222;p5"/>
            <p:cNvSpPr/>
            <p:nvPr/>
          </p:nvSpPr>
          <p:spPr>
            <a:xfrm>
              <a:off x="2550412" y="1523554"/>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txBox="1"/>
            <p:nvPr/>
          </p:nvSpPr>
          <p:spPr>
            <a:xfrm>
              <a:off x="2550412"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4" name="Google Shape;224;p5"/>
            <p:cNvSpPr/>
            <p:nvPr/>
          </p:nvSpPr>
          <p:spPr>
            <a:xfrm>
              <a:off x="1697188" y="1794522"/>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1697188"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6" name="Google Shape;226;p5"/>
            <p:cNvSpPr/>
            <p:nvPr/>
          </p:nvSpPr>
          <p:spPr>
            <a:xfrm>
              <a:off x="2550412" y="179452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txBox="1"/>
            <p:nvPr/>
          </p:nvSpPr>
          <p:spPr>
            <a:xfrm>
              <a:off x="2550412"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8" name="Google Shape;228;p5"/>
            <p:cNvSpPr/>
            <p:nvPr/>
          </p:nvSpPr>
          <p:spPr>
            <a:xfrm rot="-5400000">
              <a:off x="22912" y="2854151"/>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txBox="1"/>
            <p:nvPr/>
          </p:nvSpPr>
          <p:spPr>
            <a:xfrm rot="-5400000">
              <a:off x="22912" y="2854151"/>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0" name="Google Shape;230;p5"/>
            <p:cNvSpPr/>
            <p:nvPr/>
          </p:nvSpPr>
          <p:spPr>
            <a:xfrm>
              <a:off x="843963" y="2854151"/>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txBox="1"/>
            <p:nvPr/>
          </p:nvSpPr>
          <p:spPr>
            <a:xfrm>
              <a:off x="843963"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2" name="Google Shape;232;p5"/>
            <p:cNvSpPr/>
            <p:nvPr/>
          </p:nvSpPr>
          <p:spPr>
            <a:xfrm>
              <a:off x="1697188" y="2854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txBox="1"/>
            <p:nvPr/>
          </p:nvSpPr>
          <p:spPr>
            <a:xfrm>
              <a:off x="1697188"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4" name="Google Shape;234;p5"/>
            <p:cNvSpPr/>
            <p:nvPr/>
          </p:nvSpPr>
          <p:spPr>
            <a:xfrm>
              <a:off x="2550412" y="258318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txBox="1"/>
            <p:nvPr/>
          </p:nvSpPr>
          <p:spPr>
            <a:xfrm>
              <a:off x="2550412" y="258318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6" name="Google Shape;236;p5"/>
            <p:cNvSpPr/>
            <p:nvPr/>
          </p:nvSpPr>
          <p:spPr>
            <a:xfrm>
              <a:off x="2550412" y="2854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txBox="1"/>
            <p:nvPr/>
          </p:nvSpPr>
          <p:spPr>
            <a:xfrm>
              <a:off x="2550412"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8" name="Google Shape;238;p5"/>
            <p:cNvSpPr/>
            <p:nvPr/>
          </p:nvSpPr>
          <p:spPr>
            <a:xfrm>
              <a:off x="2550412" y="312511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txBox="1"/>
            <p:nvPr/>
          </p:nvSpPr>
          <p:spPr>
            <a:xfrm>
              <a:off x="2550412" y="312511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0" name="Google Shape;240;p5"/>
            <p:cNvSpPr/>
            <p:nvPr/>
          </p:nvSpPr>
          <p:spPr>
            <a:xfrm rot="-5400000">
              <a:off x="22912" y="4049263"/>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p:nvPr/>
          </p:nvSpPr>
          <p:spPr>
            <a:xfrm rot="-5400000">
              <a:off x="22912" y="4049263"/>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2" name="Google Shape;242;p5"/>
            <p:cNvSpPr/>
            <p:nvPr/>
          </p:nvSpPr>
          <p:spPr>
            <a:xfrm>
              <a:off x="843963" y="4049263"/>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txBox="1"/>
            <p:nvPr/>
          </p:nvSpPr>
          <p:spPr>
            <a:xfrm>
              <a:off x="843963" y="404926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4" name="Google Shape;244;p5"/>
            <p:cNvSpPr/>
            <p:nvPr/>
          </p:nvSpPr>
          <p:spPr>
            <a:xfrm>
              <a:off x="1697188" y="391377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txBox="1"/>
            <p:nvPr/>
          </p:nvSpPr>
          <p:spPr>
            <a:xfrm>
              <a:off x="1697188"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6" name="Google Shape;246;p5"/>
            <p:cNvSpPr/>
            <p:nvPr/>
          </p:nvSpPr>
          <p:spPr>
            <a:xfrm>
              <a:off x="2550412" y="391377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txBox="1"/>
            <p:nvPr/>
          </p:nvSpPr>
          <p:spPr>
            <a:xfrm>
              <a:off x="2550412"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8" name="Google Shape;248;p5"/>
            <p:cNvSpPr/>
            <p:nvPr/>
          </p:nvSpPr>
          <p:spPr>
            <a:xfrm>
              <a:off x="1697188" y="4184747"/>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p:nvPr/>
          </p:nvSpPr>
          <p:spPr>
            <a:xfrm>
              <a:off x="1697188" y="4184747"/>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grpSp>
      <p:pic>
        <p:nvPicPr>
          <p:cNvPr id="3" name="Imagen 2"/>
          <p:cNvPicPr>
            <a:picLocks noChangeAspect="1"/>
          </p:cNvPicPr>
          <p:nvPr/>
        </p:nvPicPr>
        <p:blipFill>
          <a:blip r:embed="rId3"/>
          <a:stretch>
            <a:fillRect/>
          </a:stretch>
        </p:blipFill>
        <p:spPr>
          <a:xfrm>
            <a:off x="3515503" y="1212982"/>
            <a:ext cx="8153297" cy="193056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pic>
        <p:nvPicPr>
          <p:cNvPr id="3" name="Imagen 2"/>
          <p:cNvPicPr>
            <a:picLocks noChangeAspect="1"/>
          </p:cNvPicPr>
          <p:nvPr/>
        </p:nvPicPr>
        <p:blipFill>
          <a:blip r:embed="rId3"/>
          <a:stretch>
            <a:fillRect/>
          </a:stretch>
        </p:blipFill>
        <p:spPr>
          <a:xfrm>
            <a:off x="828476" y="1531620"/>
            <a:ext cx="10436820" cy="4571999"/>
          </a:xfrm>
          <a:prstGeom prst="rect">
            <a:avLst/>
          </a:prstGeom>
        </p:spPr>
      </p:pic>
    </p:spTree>
    <p:extLst>
      <p:ext uri="{BB962C8B-B14F-4D97-AF65-F5344CB8AC3E}">
        <p14:creationId xmlns:p14="http://schemas.microsoft.com/office/powerpoint/2010/main" val="785974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sp>
        <p:nvSpPr>
          <p:cNvPr id="258" name="Google Shape;258;p6"/>
          <p:cNvSpPr txBox="1"/>
          <p:nvPr/>
        </p:nvSpPr>
        <p:spPr>
          <a:xfrm>
            <a:off x="380999" y="1143000"/>
            <a:ext cx="10789921"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595959"/>
              </a:solidFill>
              <a:latin typeface="Calibri"/>
              <a:ea typeface="Calibri"/>
              <a:cs typeface="Calibri"/>
              <a:sym typeface="Calibri"/>
            </a:endParaRPr>
          </a:p>
          <a:p>
            <a:pPr marL="914400" lvl="1" indent="-457200">
              <a:buClr>
                <a:srgbClr val="595959"/>
              </a:buClr>
              <a:buSzPts val="2400"/>
              <a:buFont typeface="Arial"/>
              <a:buChar char="•"/>
            </a:pPr>
            <a:r>
              <a:rPr lang="es-ES" sz="2400" dirty="0" smtClean="0">
                <a:solidFill>
                  <a:srgbClr val="595959"/>
                </a:solidFill>
                <a:latin typeface="Calibri"/>
                <a:ea typeface="Calibri"/>
                <a:cs typeface="Calibri"/>
                <a:sym typeface="Calibri"/>
              </a:rPr>
              <a:t>Objetivo: </a:t>
            </a:r>
            <a:r>
              <a:rPr lang="es-MX" sz="2400" dirty="0" smtClean="0">
                <a:solidFill>
                  <a:srgbClr val="595959"/>
                </a:solidFill>
                <a:latin typeface="Calibri"/>
                <a:ea typeface="Calibri"/>
                <a:cs typeface="Calibri"/>
                <a:sym typeface="Calibri"/>
              </a:rPr>
              <a:t>Diseñar </a:t>
            </a:r>
            <a:r>
              <a:rPr lang="es-MX" sz="2400" dirty="0">
                <a:solidFill>
                  <a:srgbClr val="595959"/>
                </a:solidFill>
                <a:latin typeface="Calibri"/>
                <a:ea typeface="Calibri"/>
                <a:cs typeface="Calibri"/>
                <a:sym typeface="Calibri"/>
              </a:rPr>
              <a:t>e implementar un </a:t>
            </a:r>
            <a:r>
              <a:rPr lang="es-MX" sz="2400" dirty="0" smtClean="0">
                <a:solidFill>
                  <a:srgbClr val="595959"/>
                </a:solidFill>
                <a:latin typeface="Calibri"/>
                <a:ea typeface="Calibri"/>
                <a:cs typeface="Calibri"/>
                <a:sym typeface="Calibri"/>
              </a:rPr>
              <a:t>curso como materia para </a:t>
            </a:r>
            <a:r>
              <a:rPr lang="es-MX" sz="2400" dirty="0">
                <a:solidFill>
                  <a:srgbClr val="595959"/>
                </a:solidFill>
                <a:latin typeface="Calibri"/>
                <a:ea typeface="Calibri"/>
                <a:cs typeface="Calibri"/>
                <a:sym typeface="Calibri"/>
              </a:rPr>
              <a:t>que los alumnos puedan manejar y controlar plataformas como </a:t>
            </a:r>
            <a:r>
              <a:rPr lang="es-MX" sz="2400" dirty="0" smtClean="0">
                <a:solidFill>
                  <a:srgbClr val="595959"/>
                </a:solidFill>
                <a:latin typeface="Calibri"/>
                <a:ea typeface="Calibri"/>
                <a:cs typeface="Calibri"/>
                <a:sym typeface="Calibri"/>
              </a:rPr>
              <a:t> </a:t>
            </a:r>
            <a:r>
              <a:rPr lang="es-MX" sz="2400" dirty="0" err="1" smtClean="0">
                <a:solidFill>
                  <a:srgbClr val="595959"/>
                </a:solidFill>
                <a:latin typeface="Calibri"/>
                <a:ea typeface="Calibri"/>
                <a:cs typeface="Calibri"/>
                <a:sym typeface="Calibri"/>
              </a:rPr>
              <a:t>GitHub</a:t>
            </a:r>
            <a:r>
              <a:rPr lang="es-MX" sz="2400" dirty="0" smtClean="0">
                <a:solidFill>
                  <a:srgbClr val="595959"/>
                </a:solidFill>
                <a:latin typeface="Calibri"/>
                <a:ea typeface="Calibri"/>
                <a:cs typeface="Calibri"/>
                <a:sym typeface="Calibri"/>
              </a:rPr>
              <a:t>.</a:t>
            </a:r>
          </a:p>
          <a:p>
            <a:pPr marL="914400" lvl="1" indent="-457200">
              <a:buClr>
                <a:srgbClr val="595959"/>
              </a:buClr>
              <a:buSzPts val="2400"/>
              <a:buFont typeface="Arial"/>
              <a:buChar char="•"/>
            </a:pPr>
            <a:r>
              <a:rPr lang="es-ES" sz="2400" b="0" i="0" u="none" strike="noStrike" cap="none" dirty="0" smtClean="0">
                <a:solidFill>
                  <a:srgbClr val="595959"/>
                </a:solidFill>
                <a:latin typeface="Calibri"/>
                <a:ea typeface="Calibri"/>
                <a:cs typeface="Calibri"/>
                <a:sym typeface="Calibri"/>
              </a:rPr>
              <a:t>Metas: </a:t>
            </a:r>
            <a:r>
              <a:rPr lang="es-MX" sz="2400" dirty="0">
                <a:solidFill>
                  <a:srgbClr val="595959"/>
                </a:solidFill>
                <a:latin typeface="Calibri"/>
                <a:ea typeface="Calibri"/>
                <a:cs typeface="Calibri"/>
                <a:sym typeface="Calibri"/>
              </a:rPr>
              <a:t>100 % del cumplimiento al </a:t>
            </a:r>
            <a:r>
              <a:rPr lang="es-MX" sz="2400" dirty="0" smtClean="0">
                <a:solidFill>
                  <a:srgbClr val="595959"/>
                </a:solidFill>
                <a:latin typeface="Calibri"/>
                <a:ea typeface="Calibri"/>
                <a:cs typeface="Calibri"/>
                <a:sym typeface="Calibri"/>
              </a:rPr>
              <a:t>curso </a:t>
            </a:r>
            <a:r>
              <a:rPr lang="es-MX" sz="2400" dirty="0">
                <a:solidFill>
                  <a:srgbClr val="595959"/>
                </a:solidFill>
                <a:latin typeface="Calibri"/>
                <a:ea typeface="Calibri"/>
                <a:cs typeface="Calibri"/>
                <a:sym typeface="Calibri"/>
              </a:rPr>
              <a:t>de los alumnos del Instituto </a:t>
            </a:r>
            <a:r>
              <a:rPr lang="es-MX" sz="2400" dirty="0" err="1">
                <a:solidFill>
                  <a:srgbClr val="595959"/>
                </a:solidFill>
                <a:latin typeface="Calibri"/>
                <a:ea typeface="Calibri"/>
                <a:cs typeface="Calibri"/>
                <a:sym typeface="Calibri"/>
              </a:rPr>
              <a:t>Tecnologico</a:t>
            </a:r>
            <a:r>
              <a:rPr lang="es-MX" sz="2400" dirty="0">
                <a:solidFill>
                  <a:srgbClr val="595959"/>
                </a:solidFill>
                <a:latin typeface="Calibri"/>
                <a:ea typeface="Calibri"/>
                <a:cs typeface="Calibri"/>
                <a:sym typeface="Calibri"/>
              </a:rPr>
              <a:t> De </a:t>
            </a:r>
            <a:r>
              <a:rPr lang="es-MX" sz="2400" dirty="0" err="1">
                <a:solidFill>
                  <a:srgbClr val="595959"/>
                </a:solidFill>
                <a:latin typeface="Calibri"/>
                <a:ea typeface="Calibri"/>
                <a:cs typeface="Calibri"/>
                <a:sym typeface="Calibri"/>
              </a:rPr>
              <a:t>Queretaro</a:t>
            </a:r>
            <a:r>
              <a:rPr lang="es-MX" sz="2400" dirty="0">
                <a:solidFill>
                  <a:srgbClr val="595959"/>
                </a:solidFill>
                <a:latin typeface="Calibri"/>
                <a:ea typeface="Calibri"/>
                <a:cs typeface="Calibri"/>
                <a:sym typeface="Calibri"/>
              </a:rPr>
              <a:t>.</a:t>
            </a:r>
            <a:r>
              <a:rPr lang="es-ES" sz="2400" b="0" i="0" u="none" strike="noStrike" cap="none" dirty="0" smtClean="0">
                <a:solidFill>
                  <a:srgbClr val="595959"/>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pic>
        <p:nvPicPr>
          <p:cNvPr id="259" name="Google Shape;259;p6" descr="Objetivos SMART para llevar que tu negocio o proyecto a la meta ..."/>
          <p:cNvPicPr preferRelativeResize="0"/>
          <p:nvPr/>
        </p:nvPicPr>
        <p:blipFill rotWithShape="1">
          <a:blip r:embed="rId3">
            <a:alphaModFix/>
          </a:blip>
          <a:srcRect l="8606" t="10163" r="7262" b="7243"/>
          <a:stretch/>
        </p:blipFill>
        <p:spPr>
          <a:xfrm>
            <a:off x="8425543" y="228600"/>
            <a:ext cx="3116424" cy="1040363"/>
          </a:xfrm>
          <a:prstGeom prst="rect">
            <a:avLst/>
          </a:prstGeom>
          <a:noFill/>
          <a:ln>
            <a:noFill/>
          </a:ln>
        </p:spPr>
      </p:pic>
      <p:graphicFrame>
        <p:nvGraphicFramePr>
          <p:cNvPr id="261" name="Google Shape;261;p6"/>
          <p:cNvGraphicFramePr/>
          <p:nvPr>
            <p:extLst>
              <p:ext uri="{D42A27DB-BD31-4B8C-83A1-F6EECF244321}">
                <p14:modId xmlns:p14="http://schemas.microsoft.com/office/powerpoint/2010/main" val="566296629"/>
              </p:ext>
            </p:extLst>
          </p:nvPr>
        </p:nvGraphicFramePr>
        <p:xfrm>
          <a:off x="781208" y="3421116"/>
          <a:ext cx="10760759" cy="2559880"/>
        </p:xfrm>
        <a:graphic>
          <a:graphicData uri="http://schemas.openxmlformats.org/drawingml/2006/table">
            <a:tbl>
              <a:tblPr>
                <a:noFill/>
                <a:tableStyleId>{DDA41E16-8D42-4F2B-BD51-C347022982EF}</a:tableStyleId>
              </a:tblPr>
              <a:tblGrid>
                <a:gridCol w="792248">
                  <a:extLst>
                    <a:ext uri="{9D8B030D-6E8A-4147-A177-3AD203B41FA5}">
                      <a16:colId xmlns:a16="http://schemas.microsoft.com/office/drawing/2014/main" xmlns="" val="20000"/>
                    </a:ext>
                  </a:extLst>
                </a:gridCol>
                <a:gridCol w="1012743">
                  <a:extLst>
                    <a:ext uri="{9D8B030D-6E8A-4147-A177-3AD203B41FA5}">
                      <a16:colId xmlns:a16="http://schemas.microsoft.com/office/drawing/2014/main" xmlns="" val="20001"/>
                    </a:ext>
                  </a:extLst>
                </a:gridCol>
                <a:gridCol w="2977620">
                  <a:extLst>
                    <a:ext uri="{9D8B030D-6E8A-4147-A177-3AD203B41FA5}">
                      <a16:colId xmlns:a16="http://schemas.microsoft.com/office/drawing/2014/main" xmlns="" val="20002"/>
                    </a:ext>
                  </a:extLst>
                </a:gridCol>
                <a:gridCol w="5978148">
                  <a:extLst>
                    <a:ext uri="{9D8B030D-6E8A-4147-A177-3AD203B41FA5}">
                      <a16:colId xmlns:a16="http://schemas.microsoft.com/office/drawing/2014/main" xmlns="" val="20003"/>
                    </a:ext>
                  </a:extLst>
                </a:gridCol>
              </a:tblGrid>
              <a:tr h="426500">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Siglas SMART</a:t>
                      </a:r>
                      <a:endParaRPr sz="1100" dirty="0"/>
                    </a:p>
                  </a:txBody>
                  <a:tcPr marL="0" marR="0" marT="0" marB="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Descripción</a:t>
                      </a:r>
                      <a:endParaRPr sz="1100" dirty="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a:solidFill>
                            <a:srgbClr val="FFFFFF"/>
                          </a:solidFill>
                          <a:highlight>
                            <a:srgbClr val="000000"/>
                          </a:highlight>
                          <a:latin typeface="Calibri"/>
                          <a:ea typeface="Calibri"/>
                          <a:cs typeface="Calibri"/>
                          <a:sym typeface="Calibri"/>
                        </a:rPr>
                        <a:t>Preguntas para el SMART</a:t>
                      </a:r>
                      <a:endParaRPr sz="11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tc>
                  <a:txBody>
                    <a:bodyPr/>
                    <a:lstStyle/>
                    <a:p>
                      <a:pPr marL="0" marR="0" lvl="0" indent="0" algn="just" rtl="0">
                        <a:lnSpc>
                          <a:spcPct val="100000"/>
                        </a:lnSpc>
                        <a:spcBef>
                          <a:spcPts val="0"/>
                        </a:spcBef>
                        <a:spcAft>
                          <a:spcPts val="0"/>
                        </a:spcAft>
                        <a:buNone/>
                      </a:pPr>
                      <a:r>
                        <a:rPr lang="es-ES" sz="1100" b="1" i="0" u="none" strike="noStrike" cap="none" dirty="0">
                          <a:solidFill>
                            <a:srgbClr val="FFFFFF"/>
                          </a:solidFill>
                          <a:highlight>
                            <a:srgbClr val="000000"/>
                          </a:highlight>
                          <a:latin typeface="Calibri"/>
                          <a:ea typeface="Calibri"/>
                          <a:cs typeface="Calibri"/>
                          <a:sym typeface="Calibri"/>
                        </a:rPr>
                        <a:t>Objetivos SMART</a:t>
                      </a:r>
                      <a:endParaRPr sz="1100" dirty="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xmlns="" val="10000"/>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S</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err="1">
                          <a:solidFill>
                            <a:srgbClr val="000000"/>
                          </a:solidFill>
                          <a:highlight>
                            <a:srgbClr val="D9D9D9"/>
                          </a:highlight>
                          <a:latin typeface="Calibri"/>
                          <a:ea typeface="Calibri"/>
                          <a:cs typeface="Calibri"/>
                          <a:sym typeface="Calibri"/>
                        </a:rPr>
                        <a:t>Specific</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¿Qué quieres lograr? </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 </a:t>
                      </a:r>
                      <a:r>
                        <a:rPr lang="es-MX" sz="1400" dirty="0" smtClean="0">
                          <a:latin typeface="Calibri" panose="020F0502020204030204" pitchFamily="34" charset="0"/>
                          <a:cs typeface="Calibri" panose="020F0502020204030204" pitchFamily="34" charset="0"/>
                        </a:rPr>
                        <a:t>100% De Cumplimiento al curso de los alumnos del Instituto </a:t>
                      </a:r>
                      <a:r>
                        <a:rPr lang="es-MX" sz="1400" dirty="0" err="1" smtClean="0">
                          <a:latin typeface="Calibri" panose="020F0502020204030204" pitchFamily="34" charset="0"/>
                          <a:cs typeface="Calibri" panose="020F0502020204030204" pitchFamily="34" charset="0"/>
                        </a:rPr>
                        <a:t>Tecnologico</a:t>
                      </a:r>
                      <a:r>
                        <a:rPr lang="es-MX" sz="1400" dirty="0" smtClean="0">
                          <a:latin typeface="Calibri" panose="020F0502020204030204" pitchFamily="34" charset="0"/>
                          <a:cs typeface="Calibri" panose="020F0502020204030204" pitchFamily="34" charset="0"/>
                        </a:rPr>
                        <a:t> De </a:t>
                      </a:r>
                      <a:r>
                        <a:rPr lang="es-MX" sz="1400" dirty="0" err="1" smtClean="0">
                          <a:latin typeface="Calibri" panose="020F0502020204030204" pitchFamily="34" charset="0"/>
                          <a:cs typeface="Calibri" panose="020F0502020204030204" pitchFamily="34" charset="0"/>
                        </a:rPr>
                        <a:t>Queretaro</a:t>
                      </a:r>
                      <a:r>
                        <a:rPr lang="es-MX" sz="1400" dirty="0" smtClean="0">
                          <a:latin typeface="Calibri" panose="020F0502020204030204" pitchFamily="34" charset="0"/>
                          <a:cs typeface="Calibri" panose="020F0502020204030204" pitchFamily="34" charset="0"/>
                        </a:rPr>
                        <a:t>.</a:t>
                      </a:r>
                      <a:endParaRPr lang="es-MX" sz="1400" dirty="0">
                        <a:latin typeface="Calibri" panose="020F0502020204030204" pitchFamily="34" charset="0"/>
                        <a:cs typeface="Calibri" panose="020F0502020204030204" pitchFamily="34" charset="0"/>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1"/>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latin typeface="Calibri"/>
                          <a:ea typeface="Calibri"/>
                          <a:cs typeface="Calibri"/>
                          <a:sym typeface="Calibri"/>
                        </a:rPr>
                        <a:t>M</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Measurable</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latin typeface="Calibri"/>
                          <a:ea typeface="Calibri"/>
                          <a:cs typeface="Calibri"/>
                          <a:sym typeface="Calibri"/>
                        </a:rPr>
                        <a:t>¿Cuándo se logrará la meta?</a:t>
                      </a:r>
                      <a:endParaRPr sz="1400" dirty="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algn="just" rtl="0" fontAlgn="ctr"/>
                      <a:r>
                        <a:rPr lang="es-MX" sz="1400" b="0" i="0" u="none" strike="noStrike" dirty="0">
                          <a:solidFill>
                            <a:srgbClr val="000000"/>
                          </a:solidFill>
                          <a:effectLst/>
                          <a:latin typeface="Calibri" panose="020F0502020204030204" pitchFamily="34" charset="0"/>
                        </a:rPr>
                        <a:t>Al completar todas metas que se propusieron para la </a:t>
                      </a:r>
                      <a:r>
                        <a:rPr lang="es-MX" sz="1400" b="0" i="0" u="none" strike="noStrike" dirty="0" err="1">
                          <a:solidFill>
                            <a:srgbClr val="000000"/>
                          </a:solidFill>
                          <a:effectLst/>
                          <a:latin typeface="Calibri" panose="020F0502020204030204" pitchFamily="34" charset="0"/>
                        </a:rPr>
                        <a:t>resolucion</a:t>
                      </a:r>
                      <a:r>
                        <a:rPr lang="es-MX" sz="1400" b="0" i="0" u="none" strike="noStrike" dirty="0">
                          <a:solidFill>
                            <a:srgbClr val="000000"/>
                          </a:solidFill>
                          <a:effectLst/>
                          <a:latin typeface="Calibri" panose="020F0502020204030204" pitchFamily="34" charset="0"/>
                        </a:rPr>
                        <a:t> de este problema.</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A</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Calibri"/>
                          <a:ea typeface="Calibri"/>
                          <a:cs typeface="Calibri"/>
                          <a:sym typeface="Calibri"/>
                        </a:rPr>
                        <a:t>Attainable</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dirty="0">
                          <a:solidFill>
                            <a:srgbClr val="000000"/>
                          </a:solidFill>
                          <a:highlight>
                            <a:srgbClr val="D9D9D9"/>
                          </a:highlight>
                          <a:latin typeface="Calibri"/>
                          <a:ea typeface="Calibri"/>
                          <a:cs typeface="Calibri"/>
                          <a:sym typeface="Calibri"/>
                        </a:rPr>
                        <a:t>¿Cómo sabrás cuando has logrado tu objetivo?</a:t>
                      </a:r>
                      <a:endParaRPr sz="1400" dirty="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algn="just" rtl="0" fontAlgn="ctr"/>
                      <a:r>
                        <a:rPr lang="es-MX" sz="1400" b="0" i="0" u="none" strike="noStrike" dirty="0">
                          <a:solidFill>
                            <a:srgbClr val="000000"/>
                          </a:solidFill>
                          <a:effectLst/>
                          <a:latin typeface="Calibri" panose="020F0502020204030204" pitchFamily="34" charset="0"/>
                        </a:rPr>
                        <a:t>Cuando se hayan </a:t>
                      </a:r>
                      <a:r>
                        <a:rPr lang="es-MX" sz="1400" b="0" i="0" u="none" strike="noStrike" dirty="0" err="1">
                          <a:solidFill>
                            <a:srgbClr val="000000"/>
                          </a:solidFill>
                          <a:effectLst/>
                          <a:latin typeface="Calibri" panose="020F0502020204030204" pitchFamily="34" charset="0"/>
                        </a:rPr>
                        <a:t>cumplito</a:t>
                      </a:r>
                      <a:r>
                        <a:rPr lang="es-MX" sz="1400" b="0" i="0" u="none" strike="noStrike" dirty="0">
                          <a:solidFill>
                            <a:srgbClr val="000000"/>
                          </a:solidFill>
                          <a:effectLst/>
                          <a:latin typeface="Calibri" panose="020F0502020204030204" pitchFamily="34" charset="0"/>
                        </a:rPr>
                        <a:t> </a:t>
                      </a:r>
                      <a:r>
                        <a:rPr lang="es-MX" sz="1400" b="0" i="0" u="none" strike="noStrike" dirty="0" smtClean="0">
                          <a:solidFill>
                            <a:srgbClr val="000000"/>
                          </a:solidFill>
                          <a:effectLst/>
                          <a:latin typeface="Calibri" panose="020F0502020204030204" pitchFamily="34" charset="0"/>
                        </a:rPr>
                        <a:t>todos</a:t>
                      </a:r>
                      <a:r>
                        <a:rPr lang="es-MX" sz="1400" b="0" i="0" u="none" strike="noStrike" baseline="0" dirty="0" smtClean="0">
                          <a:solidFill>
                            <a:srgbClr val="000000"/>
                          </a:solidFill>
                          <a:effectLst/>
                          <a:latin typeface="Calibri" panose="020F0502020204030204" pitchFamily="34" charset="0"/>
                        </a:rPr>
                        <a:t> </a:t>
                      </a:r>
                      <a:r>
                        <a:rPr lang="es-MX" sz="1400" b="0" i="0" u="none" strike="noStrike" dirty="0" smtClean="0">
                          <a:solidFill>
                            <a:srgbClr val="000000"/>
                          </a:solidFill>
                          <a:effectLst/>
                          <a:latin typeface="Calibri" panose="020F0502020204030204" pitchFamily="34" charset="0"/>
                        </a:rPr>
                        <a:t>los </a:t>
                      </a:r>
                      <a:r>
                        <a:rPr lang="es-MX" sz="1400" b="0" i="0" u="none" strike="noStrike" dirty="0">
                          <a:solidFill>
                            <a:srgbClr val="000000"/>
                          </a:solidFill>
                          <a:effectLst/>
                          <a:latin typeface="Calibri" panose="020F0502020204030204" pitchFamily="34" charset="0"/>
                        </a:rPr>
                        <a:t>requisitos que se establecieron para el cumplimiento de este problema realizado.</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3"/>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latin typeface="Calibri"/>
                          <a:ea typeface="Calibri"/>
                          <a:cs typeface="Calibri"/>
                          <a:sym typeface="Calibri"/>
                        </a:rPr>
                        <a:t>R</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Relevant</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Calibri"/>
                          <a:ea typeface="Calibri"/>
                          <a:cs typeface="Calibri"/>
                          <a:sym typeface="Calibri"/>
                        </a:rPr>
                        <a:t>¿Cómo se puede lograr la meta?</a:t>
                      </a:r>
                      <a:endParaRPr sz="140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algn="just" rtl="0" fontAlgn="ctr"/>
                      <a:r>
                        <a:rPr lang="es-MX" sz="1400" b="0" i="0" u="none" strike="noStrike" dirty="0">
                          <a:solidFill>
                            <a:srgbClr val="000000"/>
                          </a:solidFill>
                          <a:effectLst/>
                          <a:latin typeface="Calibri" panose="020F0502020204030204" pitchFamily="34" charset="0"/>
                        </a:rPr>
                        <a:t>Cuando todo  los alumnos de Sistemas De Manufactura cumplan con sus metas y objetivos se cumplan.</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26500">
                <a:tc>
                  <a:txBody>
                    <a:bodyPr/>
                    <a:lstStyle/>
                    <a:p>
                      <a:pPr marL="0" marR="0" lvl="0" indent="0" algn="ctr" rtl="0">
                        <a:lnSpc>
                          <a:spcPct val="100000"/>
                        </a:lnSpc>
                        <a:spcBef>
                          <a:spcPts val="0"/>
                        </a:spcBef>
                        <a:spcAft>
                          <a:spcPts val="0"/>
                        </a:spcAft>
                        <a:buNone/>
                      </a:pPr>
                      <a:r>
                        <a:rPr lang="es-ES" sz="1400" b="1" i="0" u="none" strike="noStrike" cap="none" dirty="0">
                          <a:solidFill>
                            <a:srgbClr val="000000"/>
                          </a:solidFill>
                          <a:highlight>
                            <a:srgbClr val="D9D9D9"/>
                          </a:highlight>
                          <a:latin typeface="Calibri"/>
                          <a:ea typeface="Calibri"/>
                          <a:cs typeface="Calibri"/>
                          <a:sym typeface="Calibri"/>
                        </a:rPr>
                        <a:t>T</a:t>
                      </a:r>
                      <a:endParaRPr sz="1400" dirty="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Calibri"/>
                          <a:ea typeface="Calibri"/>
                          <a:cs typeface="Calibri"/>
                          <a:sym typeface="Calibri"/>
                        </a:rPr>
                        <a:t>Timely</a:t>
                      </a:r>
                      <a:endParaRPr sz="1400"/>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just" rtl="0">
                        <a:lnSpc>
                          <a:spcPct val="100000"/>
                        </a:lnSpc>
                        <a:spcBef>
                          <a:spcPts val="0"/>
                        </a:spcBef>
                        <a:spcAft>
                          <a:spcPts val="0"/>
                        </a:spcAft>
                        <a:buNone/>
                      </a:pPr>
                      <a:r>
                        <a:rPr lang="es-ES" sz="1400" b="0" i="0" u="none" strike="noStrike" cap="none">
                          <a:solidFill>
                            <a:srgbClr val="000000"/>
                          </a:solidFill>
                          <a:highlight>
                            <a:srgbClr val="D9D9D9"/>
                          </a:highlight>
                          <a:latin typeface="Arimo"/>
                          <a:ea typeface="Arimo"/>
                          <a:cs typeface="Arimo"/>
                          <a:sym typeface="Arimo"/>
                        </a:rPr>
                        <a:t>¿La meta satisfarsera sus necesidades a corto y largo plazo?</a:t>
                      </a:r>
                      <a:endParaRPr sz="1400"/>
                    </a:p>
                  </a:txBody>
                  <a:tcPr marL="0" marR="0" marT="0" marB="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algn="just" rtl="0" fontAlgn="ctr"/>
                      <a:r>
                        <a:rPr lang="es-MX" sz="1400" b="0" i="0" u="none" strike="noStrike" dirty="0">
                          <a:solidFill>
                            <a:srgbClr val="000000"/>
                          </a:solidFill>
                          <a:effectLst/>
                          <a:latin typeface="Calibri" panose="020F0502020204030204" pitchFamily="34" charset="0"/>
                        </a:rPr>
                        <a:t>Claro siempre y cuando mantengan el mismo enfoque de poder resolver su problema.</a:t>
                      </a: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3449</Words>
  <Application>Microsoft Office PowerPoint</Application>
  <PresentationFormat>Panorámica</PresentationFormat>
  <Paragraphs>258</Paragraphs>
  <Slides>20</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Avenir</vt:lpstr>
      <vt:lpstr>Century Gothic</vt:lpstr>
      <vt:lpstr>Exo</vt:lpstr>
      <vt:lpstr>Calibri</vt:lpstr>
      <vt:lpstr>Arimo</vt:lpstr>
      <vt:lpstr>Montserrat</vt:lpstr>
      <vt:lpstr>Arial</vt:lpstr>
      <vt:lpstr>Tema de Office</vt:lpstr>
      <vt:lpstr>Presentación de PowerPoint</vt:lpstr>
      <vt:lpstr>Resolucion De Problemas Por La Falta De Conocimientos En La Plataforma GITHUB.</vt:lpstr>
      <vt:lpstr>Lista De Herramientas Mínimas De Entrega</vt:lpstr>
      <vt:lpstr>A3</vt:lpstr>
      <vt:lpstr>Antecedentes</vt:lpstr>
      <vt:lpstr>Antecedentes</vt:lpstr>
      <vt:lpstr>Situación Actual</vt:lpstr>
      <vt:lpstr>Situación Actual</vt:lpstr>
      <vt:lpstr>Metas y Objetivos</vt:lpstr>
      <vt:lpstr>Análisis de Causa Raíz</vt:lpstr>
      <vt:lpstr>Análisis de Causa Raíz</vt:lpstr>
      <vt:lpstr>Análisis de Causa Raíz</vt:lpstr>
      <vt:lpstr>Análisis de Causa Raíz</vt:lpstr>
      <vt:lpstr>Propuesta de Mejora</vt:lpstr>
      <vt:lpstr>Plan de Trabajo y Recursos</vt:lpstr>
      <vt:lpstr>Plan de Trabajo y Recursos</vt:lpstr>
      <vt:lpstr>Plan de Control y Seguimiento</vt:lpstr>
      <vt:lpstr>Ahorros Generados</vt:lpstr>
      <vt:lpstr>Lecciones Aprendidas</vt:lpstr>
      <vt:lpstr>Foto de Equipo Implementador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 Ling Ho Ramírez</dc:creator>
  <cp:lastModifiedBy>Toshiba</cp:lastModifiedBy>
  <cp:revision>40</cp:revision>
  <dcterms:created xsi:type="dcterms:W3CDTF">2020-07-14T23:22:38Z</dcterms:created>
  <dcterms:modified xsi:type="dcterms:W3CDTF">2024-12-14T01:38:09Z</dcterms:modified>
</cp:coreProperties>
</file>