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592195" cy="6858000"/>
          </a:xfrm>
          <a:custGeom>
            <a:avLst/>
            <a:gdLst/>
            <a:ahLst/>
            <a:cxnLst/>
            <a:rect l="l" t="t" r="r" b="b"/>
            <a:pathLst>
              <a:path w="3592195" h="6858000">
                <a:moveTo>
                  <a:pt x="3592067" y="0"/>
                </a:moveTo>
                <a:lnTo>
                  <a:pt x="0" y="0"/>
                </a:lnTo>
                <a:lnTo>
                  <a:pt x="0" y="6858000"/>
                </a:lnTo>
                <a:lnTo>
                  <a:pt x="3592067" y="6858000"/>
                </a:lnTo>
                <a:lnTo>
                  <a:pt x="3592067" y="0"/>
                </a:lnTo>
                <a:close/>
              </a:path>
            </a:pathLst>
          </a:custGeom>
          <a:solidFill>
            <a:srgbClr val="005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79119" y="2057400"/>
            <a:ext cx="1043940" cy="1045210"/>
          </a:xfrm>
          <a:custGeom>
            <a:avLst/>
            <a:gdLst/>
            <a:ahLst/>
            <a:cxnLst/>
            <a:rect l="l" t="t" r="r" b="b"/>
            <a:pathLst>
              <a:path w="1043940" h="1045210">
                <a:moveTo>
                  <a:pt x="521766" y="0"/>
                </a:moveTo>
                <a:lnTo>
                  <a:pt x="474268" y="2159"/>
                </a:lnTo>
                <a:lnTo>
                  <a:pt x="427977" y="8382"/>
                </a:lnTo>
                <a:lnTo>
                  <a:pt x="383057" y="18669"/>
                </a:lnTo>
                <a:lnTo>
                  <a:pt x="339699" y="32638"/>
                </a:lnTo>
                <a:lnTo>
                  <a:pt x="298094" y="50291"/>
                </a:lnTo>
                <a:lnTo>
                  <a:pt x="258419" y="71374"/>
                </a:lnTo>
                <a:lnTo>
                  <a:pt x="220853" y="95630"/>
                </a:lnTo>
                <a:lnTo>
                  <a:pt x="185597" y="122936"/>
                </a:lnTo>
                <a:lnTo>
                  <a:pt x="152819" y="153035"/>
                </a:lnTo>
                <a:lnTo>
                  <a:pt x="122707" y="185927"/>
                </a:lnTo>
                <a:lnTo>
                  <a:pt x="95453" y="221234"/>
                </a:lnTo>
                <a:lnTo>
                  <a:pt x="71234" y="258825"/>
                </a:lnTo>
                <a:lnTo>
                  <a:pt x="50241" y="298576"/>
                </a:lnTo>
                <a:lnTo>
                  <a:pt x="32639" y="340233"/>
                </a:lnTo>
                <a:lnTo>
                  <a:pt x="18643" y="383666"/>
                </a:lnTo>
                <a:lnTo>
                  <a:pt x="8407" y="428625"/>
                </a:lnTo>
                <a:lnTo>
                  <a:pt x="2133" y="474979"/>
                </a:lnTo>
                <a:lnTo>
                  <a:pt x="0" y="522477"/>
                </a:lnTo>
                <a:lnTo>
                  <a:pt x="2133" y="570102"/>
                </a:lnTo>
                <a:lnTo>
                  <a:pt x="8407" y="616458"/>
                </a:lnTo>
                <a:lnTo>
                  <a:pt x="18643" y="661415"/>
                </a:lnTo>
                <a:lnTo>
                  <a:pt x="32639" y="704850"/>
                </a:lnTo>
                <a:lnTo>
                  <a:pt x="50241" y="746505"/>
                </a:lnTo>
                <a:lnTo>
                  <a:pt x="71234" y="786257"/>
                </a:lnTo>
                <a:lnTo>
                  <a:pt x="95453" y="823849"/>
                </a:lnTo>
                <a:lnTo>
                  <a:pt x="122707" y="859154"/>
                </a:lnTo>
                <a:lnTo>
                  <a:pt x="152819" y="892048"/>
                </a:lnTo>
                <a:lnTo>
                  <a:pt x="185597" y="922147"/>
                </a:lnTo>
                <a:lnTo>
                  <a:pt x="220853" y="949451"/>
                </a:lnTo>
                <a:lnTo>
                  <a:pt x="258419" y="973709"/>
                </a:lnTo>
                <a:lnTo>
                  <a:pt x="298094" y="994790"/>
                </a:lnTo>
                <a:lnTo>
                  <a:pt x="339699" y="1012316"/>
                </a:lnTo>
                <a:lnTo>
                  <a:pt x="383057" y="1026413"/>
                </a:lnTo>
                <a:lnTo>
                  <a:pt x="427977" y="1036574"/>
                </a:lnTo>
                <a:lnTo>
                  <a:pt x="474268" y="1042924"/>
                </a:lnTo>
                <a:lnTo>
                  <a:pt x="521766" y="1045083"/>
                </a:lnTo>
                <a:lnTo>
                  <a:pt x="569252" y="1042924"/>
                </a:lnTo>
                <a:lnTo>
                  <a:pt x="615556" y="1036574"/>
                </a:lnTo>
                <a:lnTo>
                  <a:pt x="660476" y="1026413"/>
                </a:lnTo>
                <a:lnTo>
                  <a:pt x="703833" y="1012316"/>
                </a:lnTo>
                <a:lnTo>
                  <a:pt x="745490" y="994790"/>
                </a:lnTo>
                <a:lnTo>
                  <a:pt x="785114" y="973709"/>
                </a:lnTo>
                <a:lnTo>
                  <a:pt x="822706" y="949451"/>
                </a:lnTo>
                <a:lnTo>
                  <a:pt x="857885" y="922147"/>
                </a:lnTo>
                <a:lnTo>
                  <a:pt x="890651" y="892048"/>
                </a:lnTo>
                <a:lnTo>
                  <a:pt x="920876" y="859154"/>
                </a:lnTo>
                <a:lnTo>
                  <a:pt x="948055" y="823849"/>
                </a:lnTo>
                <a:lnTo>
                  <a:pt x="972312" y="786257"/>
                </a:lnTo>
                <a:lnTo>
                  <a:pt x="993267" y="746505"/>
                </a:lnTo>
                <a:lnTo>
                  <a:pt x="1010919" y="704850"/>
                </a:lnTo>
                <a:lnTo>
                  <a:pt x="1024889" y="661415"/>
                </a:lnTo>
                <a:lnTo>
                  <a:pt x="1035176" y="616458"/>
                </a:lnTo>
                <a:lnTo>
                  <a:pt x="1041400" y="570102"/>
                </a:lnTo>
                <a:lnTo>
                  <a:pt x="1043558" y="522477"/>
                </a:lnTo>
                <a:lnTo>
                  <a:pt x="1041400" y="474979"/>
                </a:lnTo>
                <a:lnTo>
                  <a:pt x="1035176" y="428625"/>
                </a:lnTo>
                <a:lnTo>
                  <a:pt x="1024889" y="383666"/>
                </a:lnTo>
                <a:lnTo>
                  <a:pt x="1010919" y="340233"/>
                </a:lnTo>
                <a:lnTo>
                  <a:pt x="993267" y="298576"/>
                </a:lnTo>
                <a:lnTo>
                  <a:pt x="972312" y="258825"/>
                </a:lnTo>
                <a:lnTo>
                  <a:pt x="948055" y="221234"/>
                </a:lnTo>
                <a:lnTo>
                  <a:pt x="920876" y="185927"/>
                </a:lnTo>
                <a:lnTo>
                  <a:pt x="890651" y="153035"/>
                </a:lnTo>
                <a:lnTo>
                  <a:pt x="857885" y="122936"/>
                </a:lnTo>
                <a:lnTo>
                  <a:pt x="822706" y="95630"/>
                </a:lnTo>
                <a:lnTo>
                  <a:pt x="785114" y="71374"/>
                </a:lnTo>
                <a:lnTo>
                  <a:pt x="745490" y="50291"/>
                </a:lnTo>
                <a:lnTo>
                  <a:pt x="703833" y="32638"/>
                </a:lnTo>
                <a:lnTo>
                  <a:pt x="660476" y="18669"/>
                </a:lnTo>
                <a:lnTo>
                  <a:pt x="615556" y="8382"/>
                </a:lnTo>
                <a:lnTo>
                  <a:pt x="569252" y="2159"/>
                </a:lnTo>
                <a:lnTo>
                  <a:pt x="521766" y="0"/>
                </a:lnTo>
                <a:close/>
              </a:path>
            </a:pathLst>
          </a:custGeom>
          <a:solidFill>
            <a:srgbClr val="005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53212" y="228600"/>
            <a:ext cx="786765" cy="788035"/>
          </a:xfrm>
          <a:custGeom>
            <a:avLst/>
            <a:gdLst/>
            <a:ahLst/>
            <a:cxnLst/>
            <a:rect l="l" t="t" r="r" b="b"/>
            <a:pathLst>
              <a:path w="786765" h="788035">
                <a:moveTo>
                  <a:pt x="393191" y="0"/>
                </a:moveTo>
                <a:lnTo>
                  <a:pt x="343877" y="3048"/>
                </a:lnTo>
                <a:lnTo>
                  <a:pt x="296379" y="12065"/>
                </a:lnTo>
                <a:lnTo>
                  <a:pt x="251091" y="26543"/>
                </a:lnTo>
                <a:lnTo>
                  <a:pt x="208356" y="46100"/>
                </a:lnTo>
                <a:lnTo>
                  <a:pt x="168554" y="70611"/>
                </a:lnTo>
                <a:lnTo>
                  <a:pt x="132067" y="99441"/>
                </a:lnTo>
                <a:lnTo>
                  <a:pt x="99237" y="132334"/>
                </a:lnTo>
                <a:lnTo>
                  <a:pt x="70446" y="168910"/>
                </a:lnTo>
                <a:lnTo>
                  <a:pt x="46075" y="208787"/>
                </a:lnTo>
                <a:lnTo>
                  <a:pt x="26466" y="251587"/>
                </a:lnTo>
                <a:lnTo>
                  <a:pt x="12014" y="296925"/>
                </a:lnTo>
                <a:lnTo>
                  <a:pt x="3060" y="344550"/>
                </a:lnTo>
                <a:lnTo>
                  <a:pt x="0" y="393953"/>
                </a:lnTo>
                <a:lnTo>
                  <a:pt x="3060" y="443357"/>
                </a:lnTo>
                <a:lnTo>
                  <a:pt x="12014" y="490982"/>
                </a:lnTo>
                <a:lnTo>
                  <a:pt x="26466" y="536321"/>
                </a:lnTo>
                <a:lnTo>
                  <a:pt x="46075" y="579120"/>
                </a:lnTo>
                <a:lnTo>
                  <a:pt x="70446" y="618998"/>
                </a:lnTo>
                <a:lnTo>
                  <a:pt x="99237" y="655574"/>
                </a:lnTo>
                <a:lnTo>
                  <a:pt x="132067" y="688466"/>
                </a:lnTo>
                <a:lnTo>
                  <a:pt x="168554" y="717296"/>
                </a:lnTo>
                <a:lnTo>
                  <a:pt x="208356" y="741807"/>
                </a:lnTo>
                <a:lnTo>
                  <a:pt x="251091" y="761364"/>
                </a:lnTo>
                <a:lnTo>
                  <a:pt x="296379" y="775842"/>
                </a:lnTo>
                <a:lnTo>
                  <a:pt x="343877" y="784860"/>
                </a:lnTo>
                <a:lnTo>
                  <a:pt x="393191" y="787908"/>
                </a:lnTo>
                <a:lnTo>
                  <a:pt x="442518" y="784860"/>
                </a:lnTo>
                <a:lnTo>
                  <a:pt x="490004" y="775842"/>
                </a:lnTo>
                <a:lnTo>
                  <a:pt x="535304" y="761364"/>
                </a:lnTo>
                <a:lnTo>
                  <a:pt x="578027" y="741807"/>
                </a:lnTo>
                <a:lnTo>
                  <a:pt x="617829" y="717296"/>
                </a:lnTo>
                <a:lnTo>
                  <a:pt x="654329" y="688466"/>
                </a:lnTo>
                <a:lnTo>
                  <a:pt x="687146" y="655574"/>
                </a:lnTo>
                <a:lnTo>
                  <a:pt x="715937" y="618998"/>
                </a:lnTo>
                <a:lnTo>
                  <a:pt x="740282" y="579120"/>
                </a:lnTo>
                <a:lnTo>
                  <a:pt x="759968" y="536321"/>
                </a:lnTo>
                <a:lnTo>
                  <a:pt x="774319" y="490982"/>
                </a:lnTo>
                <a:lnTo>
                  <a:pt x="783335" y="443357"/>
                </a:lnTo>
                <a:lnTo>
                  <a:pt x="786384" y="393953"/>
                </a:lnTo>
                <a:lnTo>
                  <a:pt x="783335" y="344550"/>
                </a:lnTo>
                <a:lnTo>
                  <a:pt x="774319" y="296925"/>
                </a:lnTo>
                <a:lnTo>
                  <a:pt x="759968" y="251587"/>
                </a:lnTo>
                <a:lnTo>
                  <a:pt x="740282" y="208787"/>
                </a:lnTo>
                <a:lnTo>
                  <a:pt x="715937" y="168910"/>
                </a:lnTo>
                <a:lnTo>
                  <a:pt x="687146" y="132334"/>
                </a:lnTo>
                <a:lnTo>
                  <a:pt x="654329" y="99441"/>
                </a:lnTo>
                <a:lnTo>
                  <a:pt x="617829" y="70611"/>
                </a:lnTo>
                <a:lnTo>
                  <a:pt x="578027" y="46100"/>
                </a:lnTo>
                <a:lnTo>
                  <a:pt x="535304" y="26543"/>
                </a:lnTo>
                <a:lnTo>
                  <a:pt x="490004" y="12065"/>
                </a:lnTo>
                <a:lnTo>
                  <a:pt x="442518" y="3048"/>
                </a:lnTo>
                <a:lnTo>
                  <a:pt x="39319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4029" y="295147"/>
            <a:ext cx="5123941" cy="119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3332" y="2499855"/>
            <a:ext cx="11459845" cy="4206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20141027@queretaro.tecnm.mx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2284"/>
          </a:xfrm>
          <a:custGeom>
            <a:avLst/>
            <a:gdLst/>
            <a:ahLst/>
            <a:cxnLst/>
            <a:rect l="l" t="t" r="r" b="b"/>
            <a:pathLst>
              <a:path w="12192000" h="6852284">
                <a:moveTo>
                  <a:pt x="0" y="6851903"/>
                </a:moveTo>
                <a:lnTo>
                  <a:pt x="12192000" y="6851903"/>
                </a:lnTo>
                <a:lnTo>
                  <a:pt x="12192000" y="0"/>
                </a:lnTo>
                <a:lnTo>
                  <a:pt x="0" y="0"/>
                </a:lnTo>
                <a:lnTo>
                  <a:pt x="0" y="6851903"/>
                </a:lnTo>
                <a:close/>
              </a:path>
            </a:pathLst>
          </a:custGeom>
          <a:solidFill>
            <a:srgbClr val="005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Proyecto</a:t>
            </a:r>
            <a:r>
              <a:rPr spc="-75" dirty="0"/>
              <a:t> </a:t>
            </a:r>
            <a:r>
              <a:rPr dirty="0"/>
              <a:t>Integrador</a:t>
            </a:r>
          </a:p>
          <a:p>
            <a:pPr marL="17780" algn="ctr">
              <a:lnSpc>
                <a:spcPct val="100000"/>
              </a:lnSpc>
              <a:spcBef>
                <a:spcPts val="80"/>
              </a:spcBef>
            </a:pPr>
            <a:r>
              <a:rPr sz="2800" spc="-10" dirty="0"/>
              <a:t>Sistemas</a:t>
            </a:r>
            <a:r>
              <a:rPr sz="2800" spc="5" dirty="0"/>
              <a:t> </a:t>
            </a:r>
            <a:r>
              <a:rPr sz="2800" spc="-5" dirty="0"/>
              <a:t>de</a:t>
            </a:r>
            <a:r>
              <a:rPr sz="2800" dirty="0"/>
              <a:t> </a:t>
            </a:r>
            <a:r>
              <a:rPr sz="2800" spc="-10" dirty="0"/>
              <a:t>Manufactura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4018788" y="2161285"/>
            <a:ext cx="4100829" cy="4709795"/>
            <a:chOff x="4018788" y="2161285"/>
            <a:chExt cx="4100829" cy="4709795"/>
          </a:xfrm>
        </p:grpSpPr>
        <p:sp>
          <p:nvSpPr>
            <p:cNvPr id="5" name="object 5"/>
            <p:cNvSpPr/>
            <p:nvPr/>
          </p:nvSpPr>
          <p:spPr>
            <a:xfrm>
              <a:off x="4088130" y="2173985"/>
              <a:ext cx="4018279" cy="4684395"/>
            </a:xfrm>
            <a:custGeom>
              <a:avLst/>
              <a:gdLst/>
              <a:ahLst/>
              <a:cxnLst/>
              <a:rect l="l" t="t" r="r" b="b"/>
              <a:pathLst>
                <a:path w="4018279" h="4684395">
                  <a:moveTo>
                    <a:pt x="0" y="4684279"/>
                  </a:moveTo>
                  <a:lnTo>
                    <a:pt x="0" y="0"/>
                  </a:lnTo>
                  <a:lnTo>
                    <a:pt x="4018279" y="0"/>
                  </a:lnTo>
                  <a:lnTo>
                    <a:pt x="4018279" y="4684279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8788" y="2574035"/>
              <a:ext cx="4091940" cy="39669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110489"/>
            <a:ext cx="10704830" cy="10001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10"/>
              </a:spcBef>
            </a:pPr>
            <a:r>
              <a:rPr sz="3200" i="0" spc="-65" dirty="0">
                <a:solidFill>
                  <a:srgbClr val="1C355E"/>
                </a:solidFill>
                <a:latin typeface="Tahoma"/>
                <a:cs typeface="Tahoma"/>
              </a:rPr>
              <a:t>ANOVAS/CPK/ </a:t>
            </a:r>
            <a:r>
              <a:rPr sz="3200" i="0" spc="-204" dirty="0">
                <a:solidFill>
                  <a:srgbClr val="1C355E"/>
                </a:solidFill>
                <a:latin typeface="Tahoma"/>
                <a:cs typeface="Tahoma"/>
              </a:rPr>
              <a:t>R&amp;R/Pruebas</a:t>
            </a:r>
            <a:r>
              <a:rPr sz="3200" i="0" spc="-3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30" dirty="0">
                <a:solidFill>
                  <a:srgbClr val="1C355E"/>
                </a:solidFill>
                <a:latin typeface="Tahoma"/>
                <a:cs typeface="Tahoma"/>
              </a:rPr>
              <a:t>Normalidad</a:t>
            </a:r>
            <a:r>
              <a:rPr sz="3200" i="0" spc="-40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265" dirty="0">
                <a:solidFill>
                  <a:srgbClr val="1C355E"/>
                </a:solidFill>
                <a:latin typeface="Tahoma"/>
                <a:cs typeface="Tahoma"/>
              </a:rPr>
              <a:t>(Si</a:t>
            </a:r>
            <a:r>
              <a:rPr sz="3200" i="0" spc="-3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40" dirty="0">
                <a:solidFill>
                  <a:srgbClr val="1C355E"/>
                </a:solidFill>
                <a:latin typeface="Tahoma"/>
                <a:cs typeface="Tahoma"/>
              </a:rPr>
              <a:t>aplican</a:t>
            </a:r>
            <a:r>
              <a:rPr sz="3200" i="0" spc="-3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5" dirty="0">
                <a:solidFill>
                  <a:srgbClr val="1C355E"/>
                </a:solidFill>
                <a:latin typeface="Tahoma"/>
                <a:cs typeface="Tahoma"/>
              </a:rPr>
              <a:t>al </a:t>
            </a:r>
            <a:r>
              <a:rPr sz="3200" i="0" spc="-92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25" dirty="0">
                <a:solidFill>
                  <a:srgbClr val="1C355E"/>
                </a:solidFill>
                <a:latin typeface="Tahoma"/>
                <a:cs typeface="Tahoma"/>
              </a:rPr>
              <a:t>proyecto)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6284" y="1303400"/>
            <a:ext cx="5298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15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393838"/>
                </a:solidFill>
                <a:latin typeface="Calibri"/>
                <a:cs typeface="Calibri"/>
              </a:rPr>
              <a:t>Establece</a:t>
            </a:r>
            <a:r>
              <a:rPr sz="1600" spc="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93838"/>
                </a:solidFill>
                <a:latin typeface="Calibri"/>
                <a:cs typeface="Calibri"/>
              </a:rPr>
              <a:t>los datos correspondientes</a:t>
            </a:r>
            <a:r>
              <a:rPr sz="1600" spc="5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93838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93838"/>
                </a:solidFill>
                <a:latin typeface="Calibri"/>
                <a:cs typeface="Calibri"/>
              </a:rPr>
              <a:t>la</a:t>
            </a:r>
            <a:r>
              <a:rPr sz="1600" spc="-1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93838"/>
                </a:solidFill>
                <a:latin typeface="Calibri"/>
                <a:cs typeface="Calibri"/>
              </a:rPr>
              <a:t>etapa</a:t>
            </a:r>
            <a:r>
              <a:rPr sz="1600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93838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39383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93838"/>
                </a:solidFill>
                <a:latin typeface="Calibri"/>
                <a:cs typeface="Calibri"/>
              </a:rPr>
              <a:t>Mejorar.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5435" y="2688335"/>
            <a:ext cx="2973324" cy="22037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7088" y="2691383"/>
            <a:ext cx="3186684" cy="22037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004" y="2237232"/>
            <a:ext cx="1813560" cy="29500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12139" y="2802635"/>
            <a:ext cx="2949822" cy="18455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352806"/>
            <a:ext cx="4138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100" dirty="0">
                <a:solidFill>
                  <a:srgbClr val="1C355E"/>
                </a:solidFill>
                <a:latin typeface="Tahoma"/>
                <a:cs typeface="Tahoma"/>
              </a:rPr>
              <a:t>Propuesta</a:t>
            </a:r>
            <a:r>
              <a:rPr sz="3200" i="0" spc="-8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20" dirty="0">
                <a:solidFill>
                  <a:srgbClr val="1C355E"/>
                </a:solidFill>
                <a:latin typeface="Tahoma"/>
                <a:cs typeface="Tahoma"/>
              </a:rPr>
              <a:t>de</a:t>
            </a:r>
            <a:r>
              <a:rPr sz="3200" i="0" spc="-7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40" dirty="0">
                <a:solidFill>
                  <a:srgbClr val="1C355E"/>
                </a:solidFill>
                <a:latin typeface="Tahoma"/>
                <a:cs typeface="Tahoma"/>
              </a:rPr>
              <a:t>Mejora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389634"/>
            <a:ext cx="4408805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133333"/>
              <a:tabLst>
                <a:tab pos="469265" algn="l"/>
                <a:tab pos="469900" algn="l"/>
              </a:tabLst>
            </a:pPr>
            <a:r>
              <a:rPr lang="es-MX" sz="180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a(s)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causa(s)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 err="1">
                <a:latin typeface="Calibri"/>
                <a:cs typeface="Calibri"/>
              </a:rPr>
              <a:t>raíz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 err="1">
                <a:latin typeface="Calibri"/>
                <a:cs typeface="Calibri"/>
              </a:rPr>
              <a:t>determinada</a:t>
            </a:r>
            <a:r>
              <a:rPr lang="es-MX"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lang="es-MX" sz="1800" spc="5" dirty="0">
                <a:latin typeface="Calibri"/>
                <a:cs typeface="Calibri"/>
              </a:rPr>
              <a:t>son las siguientes: 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133333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MX" sz="1800" dirty="0">
                <a:latin typeface="Calibri"/>
                <a:cs typeface="Calibri"/>
              </a:rPr>
              <a:t>Falta de practica.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133333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MX" dirty="0">
                <a:latin typeface="Calibri"/>
                <a:cs typeface="Calibri"/>
              </a:rPr>
              <a:t>No hay plan estratégico.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133333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ES" dirty="0">
                <a:latin typeface="Calibri"/>
                <a:cs typeface="Calibri"/>
              </a:rPr>
              <a:t>No se cuenta con los recursos necesarios.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33511" y="4257675"/>
            <a:ext cx="1808480" cy="1808480"/>
            <a:chOff x="1933511" y="4257675"/>
            <a:chExt cx="1808480" cy="18084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3099" y="4267200"/>
              <a:ext cx="1789176" cy="17891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38273" y="4262437"/>
              <a:ext cx="1798955" cy="1798955"/>
            </a:xfrm>
            <a:custGeom>
              <a:avLst/>
              <a:gdLst/>
              <a:ahLst/>
              <a:cxnLst/>
              <a:rect l="l" t="t" r="r" b="b"/>
              <a:pathLst>
                <a:path w="1798954" h="1798954">
                  <a:moveTo>
                    <a:pt x="0" y="1798701"/>
                  </a:moveTo>
                  <a:lnTo>
                    <a:pt x="1798701" y="1798701"/>
                  </a:lnTo>
                  <a:lnTo>
                    <a:pt x="1798701" y="0"/>
                  </a:lnTo>
                  <a:lnTo>
                    <a:pt x="0" y="0"/>
                  </a:lnTo>
                  <a:lnTo>
                    <a:pt x="0" y="1798701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212CD2DE-E56B-412A-958F-1CD7F35E3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52400"/>
            <a:ext cx="6532500" cy="6381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352806"/>
            <a:ext cx="5313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114" dirty="0">
                <a:solidFill>
                  <a:srgbClr val="1C355E"/>
                </a:solidFill>
                <a:latin typeface="Tahoma"/>
                <a:cs typeface="Tahoma"/>
              </a:rPr>
              <a:t>Plan</a:t>
            </a:r>
            <a:r>
              <a:rPr sz="3200" i="0" spc="-5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20" dirty="0">
                <a:solidFill>
                  <a:srgbClr val="1C355E"/>
                </a:solidFill>
                <a:latin typeface="Tahoma"/>
                <a:cs typeface="Tahoma"/>
              </a:rPr>
              <a:t>de</a:t>
            </a:r>
            <a:r>
              <a:rPr sz="3200" i="0" spc="-4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110" dirty="0">
                <a:solidFill>
                  <a:srgbClr val="1C355E"/>
                </a:solidFill>
                <a:latin typeface="Tahoma"/>
                <a:cs typeface="Tahoma"/>
              </a:rPr>
              <a:t>Trabajo</a:t>
            </a:r>
            <a:r>
              <a:rPr sz="3200" i="0" spc="-20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5" dirty="0">
                <a:solidFill>
                  <a:srgbClr val="1C355E"/>
                </a:solidFill>
                <a:latin typeface="Tahoma"/>
                <a:cs typeface="Tahoma"/>
              </a:rPr>
              <a:t>y</a:t>
            </a:r>
            <a:r>
              <a:rPr sz="3200" i="0" spc="-5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110" dirty="0">
                <a:solidFill>
                  <a:srgbClr val="1C355E"/>
                </a:solidFill>
                <a:latin typeface="Tahoma"/>
                <a:cs typeface="Tahoma"/>
              </a:rPr>
              <a:t>Recursos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84F07EB-8335-408D-B370-8E6B5757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6807650" cy="4876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6009424-BC2F-4BBF-B840-83E09B55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64" y="2286000"/>
            <a:ext cx="5054599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6567" y="6602679"/>
            <a:ext cx="3112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©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LSS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International.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Todos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los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derechos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reservados.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0" dirty="0">
                <a:latin typeface="Calibri"/>
                <a:cs typeface="Calibri"/>
              </a:rPr>
              <a:t>proh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0429" y="6602679"/>
            <a:ext cx="17005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l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parcial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por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cualquier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método.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212" y="228600"/>
            <a:ext cx="786765" cy="788035"/>
          </a:xfrm>
          <a:custGeom>
            <a:avLst/>
            <a:gdLst/>
            <a:ahLst/>
            <a:cxnLst/>
            <a:rect l="l" t="t" r="r" b="b"/>
            <a:pathLst>
              <a:path w="786765" h="788035">
                <a:moveTo>
                  <a:pt x="393191" y="0"/>
                </a:moveTo>
                <a:lnTo>
                  <a:pt x="343877" y="3048"/>
                </a:lnTo>
                <a:lnTo>
                  <a:pt x="296379" y="12065"/>
                </a:lnTo>
                <a:lnTo>
                  <a:pt x="251091" y="26543"/>
                </a:lnTo>
                <a:lnTo>
                  <a:pt x="208356" y="46100"/>
                </a:lnTo>
                <a:lnTo>
                  <a:pt x="168554" y="70611"/>
                </a:lnTo>
                <a:lnTo>
                  <a:pt x="132067" y="99441"/>
                </a:lnTo>
                <a:lnTo>
                  <a:pt x="99237" y="132334"/>
                </a:lnTo>
                <a:lnTo>
                  <a:pt x="70446" y="168910"/>
                </a:lnTo>
                <a:lnTo>
                  <a:pt x="46075" y="208787"/>
                </a:lnTo>
                <a:lnTo>
                  <a:pt x="26466" y="251587"/>
                </a:lnTo>
                <a:lnTo>
                  <a:pt x="12014" y="296925"/>
                </a:lnTo>
                <a:lnTo>
                  <a:pt x="3060" y="344550"/>
                </a:lnTo>
                <a:lnTo>
                  <a:pt x="0" y="393953"/>
                </a:lnTo>
                <a:lnTo>
                  <a:pt x="3060" y="443357"/>
                </a:lnTo>
                <a:lnTo>
                  <a:pt x="12014" y="490982"/>
                </a:lnTo>
                <a:lnTo>
                  <a:pt x="26466" y="536321"/>
                </a:lnTo>
                <a:lnTo>
                  <a:pt x="46075" y="579120"/>
                </a:lnTo>
                <a:lnTo>
                  <a:pt x="70446" y="618998"/>
                </a:lnTo>
                <a:lnTo>
                  <a:pt x="99237" y="655574"/>
                </a:lnTo>
                <a:lnTo>
                  <a:pt x="132067" y="688466"/>
                </a:lnTo>
                <a:lnTo>
                  <a:pt x="168554" y="717296"/>
                </a:lnTo>
                <a:lnTo>
                  <a:pt x="208356" y="741807"/>
                </a:lnTo>
                <a:lnTo>
                  <a:pt x="251091" y="761364"/>
                </a:lnTo>
                <a:lnTo>
                  <a:pt x="296379" y="775842"/>
                </a:lnTo>
                <a:lnTo>
                  <a:pt x="343877" y="784860"/>
                </a:lnTo>
                <a:lnTo>
                  <a:pt x="393191" y="787908"/>
                </a:lnTo>
                <a:lnTo>
                  <a:pt x="442518" y="784860"/>
                </a:lnTo>
                <a:lnTo>
                  <a:pt x="490004" y="775842"/>
                </a:lnTo>
                <a:lnTo>
                  <a:pt x="535304" y="761364"/>
                </a:lnTo>
                <a:lnTo>
                  <a:pt x="578027" y="741807"/>
                </a:lnTo>
                <a:lnTo>
                  <a:pt x="617829" y="717296"/>
                </a:lnTo>
                <a:lnTo>
                  <a:pt x="654329" y="688466"/>
                </a:lnTo>
                <a:lnTo>
                  <a:pt x="687146" y="655574"/>
                </a:lnTo>
                <a:lnTo>
                  <a:pt x="715937" y="618998"/>
                </a:lnTo>
                <a:lnTo>
                  <a:pt x="740282" y="579120"/>
                </a:lnTo>
                <a:lnTo>
                  <a:pt x="759968" y="536321"/>
                </a:lnTo>
                <a:lnTo>
                  <a:pt x="774319" y="490982"/>
                </a:lnTo>
                <a:lnTo>
                  <a:pt x="783335" y="443357"/>
                </a:lnTo>
                <a:lnTo>
                  <a:pt x="786384" y="393953"/>
                </a:lnTo>
                <a:lnTo>
                  <a:pt x="783335" y="344550"/>
                </a:lnTo>
                <a:lnTo>
                  <a:pt x="774319" y="296925"/>
                </a:lnTo>
                <a:lnTo>
                  <a:pt x="759968" y="251587"/>
                </a:lnTo>
                <a:lnTo>
                  <a:pt x="740282" y="208787"/>
                </a:lnTo>
                <a:lnTo>
                  <a:pt x="715937" y="168910"/>
                </a:lnTo>
                <a:lnTo>
                  <a:pt x="687146" y="132334"/>
                </a:lnTo>
                <a:lnTo>
                  <a:pt x="654329" y="99441"/>
                </a:lnTo>
                <a:lnTo>
                  <a:pt x="617829" y="70611"/>
                </a:lnTo>
                <a:lnTo>
                  <a:pt x="578027" y="46100"/>
                </a:lnTo>
                <a:lnTo>
                  <a:pt x="535304" y="26543"/>
                </a:lnTo>
                <a:lnTo>
                  <a:pt x="490004" y="12065"/>
                </a:lnTo>
                <a:lnTo>
                  <a:pt x="442518" y="3048"/>
                </a:lnTo>
                <a:lnTo>
                  <a:pt x="39319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0638" y="352806"/>
            <a:ext cx="5948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i="0" spc="-114" dirty="0">
                <a:solidFill>
                  <a:srgbClr val="1C355E"/>
                </a:solidFill>
                <a:latin typeface="Tahoma"/>
                <a:cs typeface="Tahoma"/>
              </a:rPr>
              <a:t>Plan</a:t>
            </a:r>
            <a:r>
              <a:rPr sz="3200" i="0" spc="-50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20" dirty="0">
                <a:solidFill>
                  <a:srgbClr val="1C355E"/>
                </a:solidFill>
                <a:latin typeface="Tahoma"/>
                <a:cs typeface="Tahoma"/>
              </a:rPr>
              <a:t>de</a:t>
            </a:r>
            <a:r>
              <a:rPr sz="3200" i="0" spc="-3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80" dirty="0">
                <a:solidFill>
                  <a:srgbClr val="1C355E"/>
                </a:solidFill>
                <a:latin typeface="Tahoma"/>
                <a:cs typeface="Tahoma"/>
              </a:rPr>
              <a:t>Control</a:t>
            </a:r>
            <a:r>
              <a:rPr sz="3200" i="0" spc="-30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5" dirty="0">
                <a:solidFill>
                  <a:srgbClr val="1C355E"/>
                </a:solidFill>
                <a:latin typeface="Tahoma"/>
                <a:cs typeface="Tahoma"/>
              </a:rPr>
              <a:t>y</a:t>
            </a:r>
            <a:r>
              <a:rPr sz="3200" i="0" spc="-2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90" dirty="0">
                <a:solidFill>
                  <a:srgbClr val="1C355E"/>
                </a:solidFill>
                <a:latin typeface="Tahoma"/>
                <a:cs typeface="Tahoma"/>
              </a:rPr>
              <a:t>Seguimiento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827" y="6574688"/>
            <a:ext cx="8545830" cy="125730"/>
          </a:xfrm>
          <a:custGeom>
            <a:avLst/>
            <a:gdLst/>
            <a:ahLst/>
            <a:cxnLst/>
            <a:rect l="l" t="t" r="r" b="b"/>
            <a:pathLst>
              <a:path w="8545830" h="125729">
                <a:moveTo>
                  <a:pt x="948296" y="0"/>
                </a:moveTo>
                <a:lnTo>
                  <a:pt x="0" y="0"/>
                </a:lnTo>
                <a:lnTo>
                  <a:pt x="0" y="125298"/>
                </a:lnTo>
                <a:lnTo>
                  <a:pt x="948296" y="125298"/>
                </a:lnTo>
                <a:lnTo>
                  <a:pt x="948296" y="0"/>
                </a:lnTo>
                <a:close/>
              </a:path>
              <a:path w="8545830" h="125729">
                <a:moveTo>
                  <a:pt x="1972132" y="0"/>
                </a:moveTo>
                <a:lnTo>
                  <a:pt x="948309" y="0"/>
                </a:lnTo>
                <a:lnTo>
                  <a:pt x="948309" y="125298"/>
                </a:lnTo>
                <a:lnTo>
                  <a:pt x="1972132" y="125298"/>
                </a:lnTo>
                <a:lnTo>
                  <a:pt x="1972132" y="0"/>
                </a:lnTo>
                <a:close/>
              </a:path>
              <a:path w="8545830" h="125729">
                <a:moveTo>
                  <a:pt x="2996006" y="0"/>
                </a:moveTo>
                <a:lnTo>
                  <a:pt x="1972183" y="0"/>
                </a:lnTo>
                <a:lnTo>
                  <a:pt x="1972183" y="125298"/>
                </a:lnTo>
                <a:lnTo>
                  <a:pt x="2996006" y="125298"/>
                </a:lnTo>
                <a:lnTo>
                  <a:pt x="2996006" y="0"/>
                </a:lnTo>
                <a:close/>
              </a:path>
              <a:path w="8545830" h="125729">
                <a:moveTo>
                  <a:pt x="5026825" y="0"/>
                </a:moveTo>
                <a:lnTo>
                  <a:pt x="3810076" y="0"/>
                </a:lnTo>
                <a:lnTo>
                  <a:pt x="2996057" y="0"/>
                </a:lnTo>
                <a:lnTo>
                  <a:pt x="2996057" y="125298"/>
                </a:lnTo>
                <a:lnTo>
                  <a:pt x="3810000" y="125298"/>
                </a:lnTo>
                <a:lnTo>
                  <a:pt x="5026825" y="125298"/>
                </a:lnTo>
                <a:lnTo>
                  <a:pt x="5026825" y="0"/>
                </a:lnTo>
                <a:close/>
              </a:path>
              <a:path w="8545830" h="125729">
                <a:moveTo>
                  <a:pt x="8545322" y="0"/>
                </a:moveTo>
                <a:lnTo>
                  <a:pt x="5026914" y="0"/>
                </a:lnTo>
                <a:lnTo>
                  <a:pt x="5026914" y="125298"/>
                </a:lnTo>
                <a:lnTo>
                  <a:pt x="8545322" y="125298"/>
                </a:lnTo>
                <a:lnTo>
                  <a:pt x="85453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07235" y="6342075"/>
            <a:ext cx="3532504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Calibri"/>
                <a:cs typeface="Calibri"/>
              </a:rPr>
              <a:t>LSS</a:t>
            </a:r>
            <a:r>
              <a:rPr sz="600" dirty="0">
                <a:latin typeface="Calibri"/>
                <a:cs typeface="Calibri"/>
              </a:rPr>
              <a:t> </a:t>
            </a:r>
            <a:r>
              <a:rPr sz="600" spc="-5" dirty="0">
                <a:latin typeface="Calibri"/>
                <a:cs typeface="Calibri"/>
              </a:rPr>
              <a:t>International</a:t>
            </a:r>
            <a:r>
              <a:rPr sz="600" spc="5" dirty="0">
                <a:latin typeface="Calibri"/>
                <a:cs typeface="Calibri"/>
              </a:rPr>
              <a:t> </a:t>
            </a:r>
            <a:r>
              <a:rPr sz="600" dirty="0">
                <a:latin typeface="Calibri"/>
                <a:cs typeface="Calibri"/>
              </a:rPr>
              <a:t>®</a:t>
            </a:r>
            <a:r>
              <a:rPr sz="600" spc="5" dirty="0">
                <a:latin typeface="Calibri"/>
                <a:cs typeface="Calibri"/>
              </a:rPr>
              <a:t> </a:t>
            </a:r>
            <a:r>
              <a:rPr sz="600" spc="-5" dirty="0">
                <a:latin typeface="Calibri"/>
                <a:cs typeface="Calibri"/>
              </a:rPr>
              <a:t>Todos</a:t>
            </a:r>
            <a:r>
              <a:rPr sz="600" spc="5" dirty="0">
                <a:latin typeface="Calibri"/>
                <a:cs typeface="Calibri"/>
              </a:rPr>
              <a:t> </a:t>
            </a:r>
            <a:r>
              <a:rPr sz="600" spc="-5" dirty="0">
                <a:latin typeface="Calibri"/>
                <a:cs typeface="Calibri"/>
              </a:rPr>
              <a:t>los</a:t>
            </a:r>
            <a:r>
              <a:rPr sz="600" spc="20" dirty="0">
                <a:latin typeface="Calibri"/>
                <a:cs typeface="Calibri"/>
              </a:rPr>
              <a:t> </a:t>
            </a:r>
            <a:r>
              <a:rPr sz="600" spc="-5" dirty="0">
                <a:latin typeface="Calibri"/>
                <a:cs typeface="Calibri"/>
              </a:rPr>
              <a:t>derechos</a:t>
            </a:r>
            <a:r>
              <a:rPr sz="600" spc="15" dirty="0">
                <a:latin typeface="Calibri"/>
                <a:cs typeface="Calibri"/>
              </a:rPr>
              <a:t> </a:t>
            </a:r>
            <a:r>
              <a:rPr sz="600" spc="-5" dirty="0">
                <a:latin typeface="Calibri"/>
                <a:cs typeface="Calibri"/>
              </a:rPr>
              <a:t>reservados</a:t>
            </a:r>
            <a:r>
              <a:rPr sz="600" spc="15" dirty="0">
                <a:latin typeface="Calibri"/>
                <a:cs typeface="Calibri"/>
              </a:rPr>
              <a:t> </a:t>
            </a:r>
            <a:r>
              <a:rPr sz="600" spc="-5" dirty="0">
                <a:latin typeface="Calibri"/>
                <a:cs typeface="Calibri"/>
              </a:rPr>
              <a:t>Prohibida</a:t>
            </a:r>
            <a:r>
              <a:rPr sz="600" spc="30" dirty="0">
                <a:latin typeface="Calibri"/>
                <a:cs typeface="Calibri"/>
              </a:rPr>
              <a:t> </a:t>
            </a:r>
            <a:r>
              <a:rPr sz="600" dirty="0">
                <a:latin typeface="Calibri"/>
                <a:cs typeface="Calibri"/>
              </a:rPr>
              <a:t>su</a:t>
            </a:r>
            <a:r>
              <a:rPr sz="600" spc="5" dirty="0">
                <a:latin typeface="Calibri"/>
                <a:cs typeface="Calibri"/>
              </a:rPr>
              <a:t> </a:t>
            </a:r>
            <a:r>
              <a:rPr sz="600" spc="-10" dirty="0">
                <a:latin typeface="Calibri"/>
                <a:cs typeface="Calibri"/>
              </a:rPr>
              <a:t>reproducción</a:t>
            </a:r>
            <a:r>
              <a:rPr sz="600" spc="20" dirty="0">
                <a:latin typeface="Calibri"/>
                <a:cs typeface="Calibri"/>
              </a:rPr>
              <a:t> </a:t>
            </a:r>
            <a:r>
              <a:rPr sz="600" spc="-5" dirty="0">
                <a:latin typeface="Calibri"/>
                <a:cs typeface="Calibri"/>
              </a:rPr>
              <a:t>total</a:t>
            </a:r>
            <a:r>
              <a:rPr sz="600" dirty="0">
                <a:latin typeface="Calibri"/>
                <a:cs typeface="Calibri"/>
              </a:rPr>
              <a:t> o</a:t>
            </a:r>
            <a:r>
              <a:rPr sz="600" spc="5" dirty="0">
                <a:latin typeface="Calibri"/>
                <a:cs typeface="Calibri"/>
              </a:rPr>
              <a:t> </a:t>
            </a:r>
            <a:r>
              <a:rPr sz="600" spc="-5" dirty="0">
                <a:latin typeface="Calibri"/>
                <a:cs typeface="Calibri"/>
              </a:rPr>
              <a:t>parcial</a:t>
            </a:r>
            <a:r>
              <a:rPr sz="600" spc="5" dirty="0">
                <a:latin typeface="Calibri"/>
                <a:cs typeface="Calibri"/>
              </a:rPr>
              <a:t> </a:t>
            </a:r>
            <a:r>
              <a:rPr sz="600" spc="-5" dirty="0">
                <a:latin typeface="Calibri"/>
                <a:cs typeface="Calibri"/>
              </a:rPr>
              <a:t>por</a:t>
            </a:r>
            <a:r>
              <a:rPr sz="600" spc="15" dirty="0">
                <a:latin typeface="Calibri"/>
                <a:cs typeface="Calibri"/>
              </a:rPr>
              <a:t> </a:t>
            </a:r>
            <a:r>
              <a:rPr sz="600" spc="-5" dirty="0">
                <a:latin typeface="Calibri"/>
                <a:cs typeface="Calibri"/>
              </a:rPr>
              <a:t>cualquier</a:t>
            </a:r>
            <a:r>
              <a:rPr sz="600" spc="25" dirty="0">
                <a:latin typeface="Calibri"/>
                <a:cs typeface="Calibri"/>
              </a:rPr>
              <a:t> </a:t>
            </a:r>
            <a:r>
              <a:rPr sz="600" spc="-5" dirty="0">
                <a:latin typeface="Calibri"/>
                <a:cs typeface="Calibri"/>
              </a:rPr>
              <a:t>método</a:t>
            </a:r>
            <a:endParaRPr sz="600">
              <a:latin typeface="Calibri"/>
              <a:cs typeface="Calibri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D48A3CE-D014-482D-AD16-23B0F841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45" y="2545003"/>
            <a:ext cx="11685755" cy="21793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352806"/>
            <a:ext cx="38627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110" dirty="0">
                <a:solidFill>
                  <a:srgbClr val="1C355E"/>
                </a:solidFill>
                <a:latin typeface="Tahoma"/>
                <a:cs typeface="Tahoma"/>
              </a:rPr>
              <a:t>Ahorros</a:t>
            </a:r>
            <a:r>
              <a:rPr sz="3200" i="0" spc="-70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25" dirty="0">
                <a:solidFill>
                  <a:srgbClr val="1C355E"/>
                </a:solidFill>
                <a:latin typeface="Tahoma"/>
                <a:cs typeface="Tahoma"/>
              </a:rPr>
              <a:t>Generados</a:t>
            </a:r>
            <a:endParaRPr sz="3200">
              <a:latin typeface="Tahoma"/>
              <a:cs typeface="Tahoma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745B414-FDD0-4D4E-A7E1-45ED5F3E7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2315"/>
              </p:ext>
            </p:extLst>
          </p:nvPr>
        </p:nvGraphicFramePr>
        <p:xfrm>
          <a:off x="2032000" y="1219200"/>
          <a:ext cx="8127999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89093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741121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644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Categoría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Ahorro anual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44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Reducción de errores operativos.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Implementación de un proceso estandarizado que redujo el retrabajo y tiempo perdido.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75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Optimización en uso de herramientas.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Uso de herramientas gratuitas como GitHub y VSC, eliminando licencias costosas.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$200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0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Disminución de tiempos improductivos.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Mejorar en la eficiencia al centralizar procesos en repositorios organizados.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$300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26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Digitalización de documentos.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Reducción de gastos en impresión y almacenamiento físico mediante herramientas digitales.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Total de ahorros duros.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$1,100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75629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BA28D704-4BC4-4F91-92DC-206227030F80}"/>
              </a:ext>
            </a:extLst>
          </p:cNvPr>
          <p:cNvSpPr txBox="1"/>
          <p:nvPr/>
        </p:nvSpPr>
        <p:spPr>
          <a:xfrm>
            <a:off x="2022474" y="51054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Ahorros suaves: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Mayor productividad.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Reducción de errores.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Colaboración y comunicación efectiva.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Aprendizaje tecnológico.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24" y="2272411"/>
            <a:ext cx="2312035" cy="10001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10"/>
              </a:spcBef>
            </a:pPr>
            <a:r>
              <a:rPr sz="3200" b="1" spc="10" dirty="0">
                <a:solidFill>
                  <a:srgbClr val="FFFFFF"/>
                </a:solidFill>
                <a:latin typeface="Tahoma"/>
                <a:cs typeface="Tahoma"/>
              </a:rPr>
              <a:t>Lecciones </a:t>
            </a:r>
            <a:r>
              <a:rPr sz="32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Aprendi</a:t>
            </a:r>
            <a:r>
              <a:rPr sz="3200" b="1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200" b="1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600" y="304800"/>
            <a:ext cx="4534535" cy="11264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 indent="-457200">
              <a:lnSpc>
                <a:spcPct val="100499"/>
              </a:lnSpc>
              <a:spcBef>
                <a:spcPts val="8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Documenta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los aprendizajes y </a:t>
            </a:r>
            <a:r>
              <a:rPr sz="2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reflexiones </a:t>
            </a:r>
            <a:r>
              <a:rPr sz="2400" spc="-10" dirty="0">
                <a:solidFill>
                  <a:srgbClr val="585858"/>
                </a:solidFill>
                <a:latin typeface="Calibri"/>
                <a:cs typeface="Calibri"/>
              </a:rPr>
              <a:t>obtenidas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 durante</a:t>
            </a:r>
            <a:r>
              <a:rPr sz="2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tu </a:t>
            </a:r>
            <a:r>
              <a:rPr sz="2400" spc="-5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proyecto: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8600" y="1676400"/>
            <a:ext cx="4943729" cy="2978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MX" sz="2400" spc="-5" dirty="0">
                <a:solidFill>
                  <a:srgbClr val="585858"/>
                </a:solidFill>
                <a:latin typeface="Calibri"/>
                <a:cs typeface="Calibri"/>
              </a:rPr>
              <a:t>La importancia de la planificación y estandarización de procesos.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MX" sz="2400" spc="-5" dirty="0">
                <a:solidFill>
                  <a:srgbClr val="585858"/>
                </a:solidFill>
                <a:latin typeface="Calibri"/>
                <a:cs typeface="Calibri"/>
              </a:rPr>
              <a:t>El valor del aprendizaje continuo y la capacitación.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ts val="287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MX" sz="2400" spc="-5" dirty="0">
                <a:solidFill>
                  <a:srgbClr val="585858"/>
                </a:solidFill>
                <a:latin typeface="Calibri"/>
                <a:cs typeface="Calibri"/>
              </a:rPr>
              <a:t>La necesidad de anticipar problemas.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ts val="287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MX" sz="2400" spc="-5" dirty="0">
                <a:solidFill>
                  <a:srgbClr val="585858"/>
                </a:solidFill>
                <a:latin typeface="Calibri"/>
                <a:cs typeface="Calibri"/>
              </a:rPr>
              <a:t>La relevancia de la organización y comunicación.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6766122-B7DA-4565-95A4-10A78956FD45}"/>
              </a:ext>
            </a:extLst>
          </p:cNvPr>
          <p:cNvSpPr txBox="1"/>
          <p:nvPr/>
        </p:nvSpPr>
        <p:spPr>
          <a:xfrm>
            <a:off x="4038600" y="5029200"/>
            <a:ext cx="7467600" cy="148822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  <a:tabLst>
                <a:tab pos="469265" algn="l"/>
                <a:tab pos="469900" algn="l"/>
              </a:tabLst>
            </a:pPr>
            <a:r>
              <a:rPr lang="es-MX" sz="2400" dirty="0">
                <a:latin typeface="Calibri"/>
                <a:cs typeface="Calibri"/>
              </a:rPr>
              <a:t>Este proyecto no solo ayudo a cumplir con los objetivos técnicos planteados, sino que también brindó lecciones valiosas sobre la colaboración, la preparación y la mejora continua, que pueden aplicarse a futuros proyectos.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5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0528" y="1547240"/>
            <a:ext cx="52508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Foto</a:t>
            </a:r>
            <a:r>
              <a:rPr sz="3200" spc="-30" dirty="0"/>
              <a:t> </a:t>
            </a:r>
            <a:r>
              <a:rPr sz="3200" dirty="0"/>
              <a:t>de</a:t>
            </a:r>
            <a:r>
              <a:rPr sz="3200" spc="-10" dirty="0"/>
              <a:t> </a:t>
            </a:r>
            <a:r>
              <a:rPr sz="3200" dirty="0"/>
              <a:t>Equipo</a:t>
            </a:r>
            <a:r>
              <a:rPr sz="3200" spc="-35" dirty="0"/>
              <a:t> </a:t>
            </a:r>
            <a:r>
              <a:rPr sz="3200" dirty="0"/>
              <a:t>Implementador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2791" y="3276600"/>
            <a:ext cx="2566416" cy="19796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2AAE0E1-9C5E-461B-A8F6-EE21471C4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10" y="2059178"/>
            <a:ext cx="3600450" cy="4800600"/>
          </a:xfrm>
          <a:prstGeom prst="rect">
            <a:avLst/>
          </a:prstGeom>
        </p:spPr>
      </p:pic>
      <p:sp>
        <p:nvSpPr>
          <p:cNvPr id="7" name="Cara sonriente 6">
            <a:extLst>
              <a:ext uri="{FF2B5EF4-FFF2-40B4-BE49-F238E27FC236}">
                <a16:creationId xmlns:a16="http://schemas.microsoft.com/office/drawing/2014/main" id="{CEAFDF70-3812-4515-9C97-F405AAAF032D}"/>
              </a:ext>
            </a:extLst>
          </p:cNvPr>
          <p:cNvSpPr/>
          <p:nvPr/>
        </p:nvSpPr>
        <p:spPr>
          <a:xfrm>
            <a:off x="5776880" y="2572893"/>
            <a:ext cx="1066800" cy="1219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24" y="2272411"/>
            <a:ext cx="2182876" cy="102720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10"/>
              </a:spcBef>
            </a:pPr>
            <a:r>
              <a:rPr sz="3200" b="1" spc="-50" dirty="0">
                <a:solidFill>
                  <a:srgbClr val="FFFFFF"/>
                </a:solidFill>
                <a:latin typeface="Tahoma"/>
                <a:cs typeface="Tahoma"/>
              </a:rPr>
              <a:t>Proyecto</a:t>
            </a:r>
            <a:endParaRPr lang="es-MX" sz="3200" b="1" spc="-5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ts val="3829"/>
              </a:lnSpc>
              <a:spcBef>
                <a:spcPts val="210"/>
              </a:spcBef>
            </a:pPr>
            <a:r>
              <a:rPr lang="es-MX" sz="3200" b="1" spc="-50" dirty="0">
                <a:solidFill>
                  <a:srgbClr val="FFFFFF"/>
                </a:solidFill>
                <a:latin typeface="Tahoma"/>
                <a:cs typeface="Tahoma"/>
              </a:rPr>
              <a:t>Integrador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9441" y="407034"/>
            <a:ext cx="596519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Nombre: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José</a:t>
            </a:r>
            <a:r>
              <a:rPr sz="1800" b="1" dirty="0">
                <a:latin typeface="Arial"/>
                <a:cs typeface="Arial"/>
              </a:rPr>
              <a:t> Manuel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Martínez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Moreno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7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Correo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electrónico: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  <a:hlinkClick r:id="rId2"/>
              </a:rPr>
              <a:t>l20141027@queretaro.tecnm.mx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7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Arial"/>
                <a:cs typeface="Arial"/>
              </a:rPr>
              <a:t>Institución: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Instituto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Tecnológico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Querétaro.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9441" y="2876550"/>
            <a:ext cx="461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Profesor: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Luis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Alberto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Ángeles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Hurtado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9440" y="3699509"/>
            <a:ext cx="6445759" cy="28520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Proyecto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Individual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7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Arial"/>
                <a:cs typeface="Arial"/>
              </a:rPr>
              <a:t>Ahorros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anualizados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USD:</a:t>
            </a:r>
            <a:r>
              <a:rPr lang="es-MX" sz="1800" b="1" spc="-5" dirty="0">
                <a:latin typeface="Arial"/>
                <a:cs typeface="Arial"/>
              </a:rPr>
              <a:t> $1,100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7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Arial"/>
                <a:cs typeface="Arial"/>
              </a:rPr>
              <a:t>Ciudad: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Querétaro,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Querétaro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7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Fecha: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06/12/2024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36429" y="932497"/>
            <a:ext cx="6034405" cy="266065"/>
            <a:chOff x="3436429" y="932497"/>
            <a:chExt cx="6034405" cy="266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1191" y="937260"/>
              <a:ext cx="6024372" cy="2560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1191" y="937260"/>
              <a:ext cx="6024880" cy="256540"/>
            </a:xfrm>
            <a:custGeom>
              <a:avLst/>
              <a:gdLst/>
              <a:ahLst/>
              <a:cxnLst/>
              <a:rect l="l" t="t" r="r" b="b"/>
              <a:pathLst>
                <a:path w="6024880" h="256540">
                  <a:moveTo>
                    <a:pt x="0" y="42672"/>
                  </a:moveTo>
                  <a:lnTo>
                    <a:pt x="3345" y="26038"/>
                  </a:lnTo>
                  <a:lnTo>
                    <a:pt x="12477" y="12477"/>
                  </a:lnTo>
                  <a:lnTo>
                    <a:pt x="26038" y="3345"/>
                  </a:lnTo>
                  <a:lnTo>
                    <a:pt x="42672" y="0"/>
                  </a:lnTo>
                  <a:lnTo>
                    <a:pt x="5981700" y="0"/>
                  </a:lnTo>
                  <a:lnTo>
                    <a:pt x="5998333" y="3345"/>
                  </a:lnTo>
                  <a:lnTo>
                    <a:pt x="6011894" y="12477"/>
                  </a:lnTo>
                  <a:lnTo>
                    <a:pt x="6021026" y="26038"/>
                  </a:lnTo>
                  <a:lnTo>
                    <a:pt x="6024372" y="42672"/>
                  </a:lnTo>
                  <a:lnTo>
                    <a:pt x="6024372" y="213360"/>
                  </a:lnTo>
                  <a:lnTo>
                    <a:pt x="6021026" y="229993"/>
                  </a:lnTo>
                  <a:lnTo>
                    <a:pt x="6011894" y="243554"/>
                  </a:lnTo>
                  <a:lnTo>
                    <a:pt x="5998333" y="252686"/>
                  </a:lnTo>
                  <a:lnTo>
                    <a:pt x="5981700" y="256031"/>
                  </a:lnTo>
                  <a:lnTo>
                    <a:pt x="42672" y="256031"/>
                  </a:lnTo>
                  <a:lnTo>
                    <a:pt x="26038" y="252686"/>
                  </a:lnTo>
                  <a:lnTo>
                    <a:pt x="12477" y="243554"/>
                  </a:lnTo>
                  <a:lnTo>
                    <a:pt x="3345" y="229993"/>
                  </a:lnTo>
                  <a:lnTo>
                    <a:pt x="0" y="213360"/>
                  </a:lnTo>
                  <a:lnTo>
                    <a:pt x="0" y="4267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533394" y="974216"/>
            <a:ext cx="530352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666699"/>
                </a:solidFill>
                <a:latin typeface="Calibri"/>
                <a:cs typeface="Calibri"/>
              </a:rPr>
              <a:t>TITULO</a:t>
            </a:r>
            <a:r>
              <a:rPr sz="1200" b="1" spc="30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666699"/>
                </a:solidFill>
                <a:latin typeface="Calibri"/>
                <a:cs typeface="Calibri"/>
              </a:rPr>
              <a:t>PROYECTO:</a:t>
            </a:r>
            <a:r>
              <a:rPr sz="1200" b="1" spc="15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666699"/>
                </a:solidFill>
                <a:latin typeface="Calibri"/>
                <a:cs typeface="Calibri"/>
              </a:rPr>
              <a:t>Infografías</a:t>
            </a:r>
            <a:r>
              <a:rPr sz="1200" b="1" spc="5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666699"/>
                </a:solidFill>
                <a:latin typeface="Calibri"/>
                <a:cs typeface="Calibri"/>
              </a:rPr>
              <a:t>asertivas</a:t>
            </a:r>
            <a:r>
              <a:rPr sz="1200" b="1" spc="-15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666699"/>
                </a:solidFill>
                <a:latin typeface="Calibri"/>
                <a:cs typeface="Calibri"/>
              </a:rPr>
              <a:t>para</a:t>
            </a:r>
            <a:r>
              <a:rPr sz="1200" b="1" spc="10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666699"/>
                </a:solidFill>
                <a:latin typeface="Calibri"/>
                <a:cs typeface="Calibri"/>
              </a:rPr>
              <a:t>reducción</a:t>
            </a:r>
            <a:r>
              <a:rPr sz="1200" b="1" spc="15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666699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666699"/>
                </a:solidFill>
                <a:latin typeface="Calibri"/>
                <a:cs typeface="Calibri"/>
              </a:rPr>
              <a:t>consultas</a:t>
            </a:r>
            <a:r>
              <a:rPr sz="1200" b="1" spc="10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666699"/>
                </a:solidFill>
                <a:latin typeface="Calibri"/>
                <a:cs typeface="Calibri"/>
              </a:rPr>
              <a:t>del</a:t>
            </a:r>
            <a:r>
              <a:rPr sz="1200" b="1" spc="20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666699"/>
                </a:solidFill>
                <a:latin typeface="Calibri"/>
                <a:cs typeface="Calibri"/>
              </a:rPr>
              <a:t>estudiante </a:t>
            </a:r>
            <a:r>
              <a:rPr sz="1200" b="1" spc="-254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200" b="1" spc="-5" dirty="0" err="1">
                <a:solidFill>
                  <a:srgbClr val="666699"/>
                </a:solidFill>
                <a:latin typeface="Calibri"/>
                <a:cs typeface="Calibri"/>
              </a:rPr>
              <a:t>Líder</a:t>
            </a:r>
            <a:r>
              <a:rPr sz="1200" b="1" spc="-5" dirty="0">
                <a:solidFill>
                  <a:srgbClr val="666699"/>
                </a:solidFill>
                <a:latin typeface="Calibri"/>
                <a:cs typeface="Calibri"/>
              </a:rPr>
              <a:t>:</a:t>
            </a:r>
            <a:r>
              <a:rPr lang="es-MX" sz="1200" b="1" spc="-5" dirty="0">
                <a:solidFill>
                  <a:srgbClr val="666699"/>
                </a:solidFill>
                <a:latin typeface="Calibri"/>
                <a:cs typeface="Calibri"/>
              </a:rPr>
              <a:t> Martínez Moreno José Manuel</a:t>
            </a:r>
            <a:endParaRPr sz="1200" dirty="0">
              <a:latin typeface="Calibri"/>
              <a:cs typeface="Calibri"/>
            </a:endParaRPr>
          </a:p>
          <a:p>
            <a:pPr marL="12700" marR="4799330">
              <a:lnSpc>
                <a:spcPct val="100000"/>
              </a:lnSpc>
            </a:pPr>
            <a:r>
              <a:rPr sz="1200" b="1" spc="-5" dirty="0">
                <a:solidFill>
                  <a:srgbClr val="666699"/>
                </a:solidFill>
                <a:latin typeface="Calibri"/>
                <a:cs typeface="Calibri"/>
              </a:rPr>
              <a:t>Coach: </a:t>
            </a:r>
            <a:r>
              <a:rPr lang="es-MX" sz="1200" b="1" spc="-5" dirty="0">
                <a:solidFill>
                  <a:srgbClr val="666699"/>
                </a:solidFill>
                <a:latin typeface="Calibri"/>
                <a:cs typeface="Calibri"/>
              </a:rPr>
              <a:t>  </a:t>
            </a:r>
            <a:r>
              <a:rPr lang="es-MX" sz="1200" b="1" dirty="0">
                <a:solidFill>
                  <a:srgbClr val="666699"/>
                </a:solidFill>
                <a:latin typeface="Calibri"/>
                <a:cs typeface="Calibri"/>
              </a:rPr>
              <a:t> Eq</a:t>
            </a:r>
            <a:r>
              <a:rPr lang="es-MX" sz="1200" b="1" spc="5" dirty="0">
                <a:solidFill>
                  <a:srgbClr val="666699"/>
                </a:solidFill>
                <a:latin typeface="Calibri"/>
                <a:cs typeface="Calibri"/>
              </a:rPr>
              <a:t>u</a:t>
            </a:r>
            <a:r>
              <a:rPr lang="es-MX" sz="1200" b="1" dirty="0">
                <a:solidFill>
                  <a:srgbClr val="666699"/>
                </a:solidFill>
                <a:latin typeface="Calibri"/>
                <a:cs typeface="Calibri"/>
              </a:rPr>
              <a:t>ipo:  </a:t>
            </a:r>
            <a:r>
              <a:rPr lang="es-MX" sz="1200" b="1" spc="-5" dirty="0">
                <a:solidFill>
                  <a:srgbClr val="666699"/>
                </a:solidFill>
                <a:latin typeface="Calibri"/>
                <a:cs typeface="Calibri"/>
              </a:rPr>
              <a:t>Área: </a:t>
            </a:r>
            <a:endParaRPr lang="es-MX"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6477" y="2093214"/>
            <a:ext cx="5396865" cy="818515"/>
          </a:xfrm>
          <a:custGeom>
            <a:avLst/>
            <a:gdLst/>
            <a:ahLst/>
            <a:cxnLst/>
            <a:rect l="l" t="t" r="r" b="b"/>
            <a:pathLst>
              <a:path w="5396865" h="818514">
                <a:moveTo>
                  <a:pt x="0" y="136398"/>
                </a:moveTo>
                <a:lnTo>
                  <a:pt x="6954" y="93293"/>
                </a:lnTo>
                <a:lnTo>
                  <a:pt x="26318" y="55851"/>
                </a:lnTo>
                <a:lnTo>
                  <a:pt x="55846" y="26322"/>
                </a:lnTo>
                <a:lnTo>
                  <a:pt x="93288" y="6955"/>
                </a:lnTo>
                <a:lnTo>
                  <a:pt x="136397" y="0"/>
                </a:lnTo>
                <a:lnTo>
                  <a:pt x="5260086" y="0"/>
                </a:lnTo>
                <a:lnTo>
                  <a:pt x="5303190" y="6955"/>
                </a:lnTo>
                <a:lnTo>
                  <a:pt x="5340632" y="26322"/>
                </a:lnTo>
                <a:lnTo>
                  <a:pt x="5370161" y="55851"/>
                </a:lnTo>
                <a:lnTo>
                  <a:pt x="5389528" y="93293"/>
                </a:lnTo>
                <a:lnTo>
                  <a:pt x="5396484" y="136398"/>
                </a:lnTo>
                <a:lnTo>
                  <a:pt x="5396484" y="681989"/>
                </a:lnTo>
                <a:lnTo>
                  <a:pt x="5389528" y="725094"/>
                </a:lnTo>
                <a:lnTo>
                  <a:pt x="5370161" y="762536"/>
                </a:lnTo>
                <a:lnTo>
                  <a:pt x="5340632" y="792065"/>
                </a:lnTo>
                <a:lnTo>
                  <a:pt x="5303190" y="811432"/>
                </a:lnTo>
                <a:lnTo>
                  <a:pt x="5260086" y="818388"/>
                </a:lnTo>
                <a:lnTo>
                  <a:pt x="136397" y="818388"/>
                </a:lnTo>
                <a:lnTo>
                  <a:pt x="93288" y="811432"/>
                </a:lnTo>
                <a:lnTo>
                  <a:pt x="55846" y="792065"/>
                </a:lnTo>
                <a:lnTo>
                  <a:pt x="26318" y="762536"/>
                </a:lnTo>
                <a:lnTo>
                  <a:pt x="6954" y="725094"/>
                </a:lnTo>
                <a:lnTo>
                  <a:pt x="0" y="681989"/>
                </a:lnTo>
                <a:lnTo>
                  <a:pt x="0" y="136398"/>
                </a:lnTo>
                <a:close/>
              </a:path>
            </a:pathLst>
          </a:custGeom>
          <a:ln w="2554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4384" y="2156586"/>
            <a:ext cx="512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ES" sz="1200" spc="-5" dirty="0">
                <a:solidFill>
                  <a:srgbClr val="333333"/>
                </a:solidFill>
                <a:latin typeface="Calibri"/>
                <a:cs typeface="Calibri"/>
              </a:rPr>
              <a:t>¿Por </a:t>
            </a:r>
            <a:r>
              <a:rPr lang="es-ES" sz="1200" dirty="0">
                <a:solidFill>
                  <a:srgbClr val="333333"/>
                </a:solidFill>
                <a:latin typeface="Calibri"/>
                <a:cs typeface="Calibri"/>
              </a:rPr>
              <a:t>qué estamos hablando de este problema? </a:t>
            </a:r>
            <a:r>
              <a:rPr lang="es-ES" sz="1200" spc="-5" dirty="0">
                <a:solidFill>
                  <a:srgbClr val="333333"/>
                </a:solidFill>
                <a:latin typeface="Calibri"/>
                <a:cs typeface="Calibri"/>
              </a:rPr>
              <a:t>Se </a:t>
            </a:r>
            <a:r>
              <a:rPr lang="es-ES" sz="1200" dirty="0">
                <a:solidFill>
                  <a:srgbClr val="333333"/>
                </a:solidFill>
                <a:latin typeface="Calibri"/>
                <a:cs typeface="Calibri"/>
              </a:rPr>
              <a:t>intenta </a:t>
            </a:r>
            <a:r>
              <a:rPr lang="es-ES" sz="1200" spc="-5" dirty="0">
                <a:solidFill>
                  <a:srgbClr val="333333"/>
                </a:solidFill>
                <a:latin typeface="Calibri"/>
                <a:cs typeface="Calibri"/>
              </a:rPr>
              <a:t>mejorar </a:t>
            </a:r>
            <a:r>
              <a:rPr lang="es-ES" sz="1200" dirty="0">
                <a:solidFill>
                  <a:srgbClr val="333333"/>
                </a:solidFill>
                <a:latin typeface="Calibri"/>
                <a:cs typeface="Calibri"/>
              </a:rPr>
              <a:t>los </a:t>
            </a:r>
            <a:r>
              <a:rPr lang="es-ES" sz="1200" spc="-5" dirty="0">
                <a:solidFill>
                  <a:srgbClr val="333333"/>
                </a:solidFill>
                <a:latin typeface="Calibri"/>
                <a:cs typeface="Calibri"/>
              </a:rPr>
              <a:t>tiempos </a:t>
            </a:r>
            <a:r>
              <a:rPr lang="es-ES" sz="1200" dirty="0">
                <a:solidFill>
                  <a:srgbClr val="333333"/>
                </a:solidFill>
                <a:latin typeface="Calibri"/>
                <a:cs typeface="Calibri"/>
              </a:rPr>
              <a:t>de </a:t>
            </a:r>
            <a:r>
              <a:rPr lang="es-ES"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Calibri"/>
                <a:cs typeface="Calibri"/>
              </a:rPr>
              <a:t>respuesta</a:t>
            </a:r>
            <a:r>
              <a:rPr lang="es-ES" sz="12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Calibri"/>
                <a:cs typeface="Calibri"/>
              </a:rPr>
              <a:t>e información</a:t>
            </a:r>
            <a:r>
              <a:rPr lang="es-ES" sz="12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Calibri"/>
                <a:cs typeface="Calibri"/>
              </a:rPr>
              <a:t>para</a:t>
            </a:r>
            <a:r>
              <a:rPr lang="es-ES"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s-ES" sz="1200" spc="-5" dirty="0">
                <a:solidFill>
                  <a:srgbClr val="333333"/>
                </a:solidFill>
                <a:latin typeface="Calibri"/>
                <a:cs typeface="Calibri"/>
              </a:rPr>
              <a:t>reducir</a:t>
            </a:r>
            <a:r>
              <a:rPr lang="es-ES" sz="12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Calibri"/>
                <a:cs typeface="Calibri"/>
              </a:rPr>
              <a:t>las</a:t>
            </a:r>
            <a:r>
              <a:rPr lang="es-ES" sz="1200" spc="-5" dirty="0">
                <a:solidFill>
                  <a:srgbClr val="333333"/>
                </a:solidFill>
                <a:latin typeface="Calibri"/>
                <a:cs typeface="Calibri"/>
              </a:rPr>
              <a:t> horas</a:t>
            </a:r>
            <a:r>
              <a:rPr lang="es-ES"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Calibri"/>
                <a:cs typeface="Calibri"/>
              </a:rPr>
              <a:t>laboradas</a:t>
            </a:r>
            <a:r>
              <a:rPr lang="es-ES" sz="12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lang="es-ES"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Calibri"/>
                <a:cs typeface="Calibri"/>
              </a:rPr>
              <a:t>invertidas</a:t>
            </a:r>
            <a:r>
              <a:rPr lang="es-ES" sz="1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Calibri"/>
                <a:cs typeface="Calibri"/>
              </a:rPr>
              <a:t>en asistencia </a:t>
            </a:r>
            <a:r>
              <a:rPr lang="es-ES" sz="1200" spc="-25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s-ES" sz="1200" spc="-5" dirty="0">
                <a:solidFill>
                  <a:srgbClr val="333333"/>
                </a:solidFill>
                <a:latin typeface="Calibri"/>
                <a:cs typeface="Calibri"/>
              </a:rPr>
              <a:t>sobre</a:t>
            </a:r>
            <a:r>
              <a:rPr lang="es-ES"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Calibri"/>
                <a:cs typeface="Calibri"/>
              </a:rPr>
              <a:t>dudas</a:t>
            </a:r>
            <a:r>
              <a:rPr lang="es-ES" sz="1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lang="es-ES" sz="1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Calibri"/>
                <a:cs typeface="Calibri"/>
              </a:rPr>
              <a:t>los</a:t>
            </a:r>
            <a:r>
              <a:rPr lang="es-ES"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s-ES" sz="1200" spc="-5" dirty="0">
                <a:solidFill>
                  <a:srgbClr val="333333"/>
                </a:solidFill>
                <a:latin typeface="Calibri"/>
                <a:cs typeface="Calibri"/>
              </a:rPr>
              <a:t>proyectos</a:t>
            </a:r>
            <a:r>
              <a:rPr lang="es-ES"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Calibri"/>
                <a:cs typeface="Calibri"/>
              </a:rPr>
              <a:t>del</a:t>
            </a:r>
            <a:r>
              <a:rPr lang="es-ES" sz="1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lang="es-ES" sz="1200" dirty="0">
                <a:solidFill>
                  <a:srgbClr val="333333"/>
                </a:solidFill>
                <a:latin typeface="Calibri"/>
                <a:cs typeface="Calibri"/>
              </a:rPr>
              <a:t>estudiante</a:t>
            </a:r>
            <a:endParaRPr lang="es-ES" sz="1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01077" y="1920049"/>
            <a:ext cx="2554605" cy="217170"/>
            <a:chOff x="1001077" y="1920049"/>
            <a:chExt cx="2554605" cy="2171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839" y="1924811"/>
              <a:ext cx="2545080" cy="2072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05839" y="1924811"/>
              <a:ext cx="2545080" cy="207645"/>
            </a:xfrm>
            <a:custGeom>
              <a:avLst/>
              <a:gdLst/>
              <a:ahLst/>
              <a:cxnLst/>
              <a:rect l="l" t="t" r="r" b="b"/>
              <a:pathLst>
                <a:path w="2545079" h="207644">
                  <a:moveTo>
                    <a:pt x="0" y="34543"/>
                  </a:moveTo>
                  <a:lnTo>
                    <a:pt x="2715" y="21109"/>
                  </a:lnTo>
                  <a:lnTo>
                    <a:pt x="10118" y="10128"/>
                  </a:lnTo>
                  <a:lnTo>
                    <a:pt x="21099" y="2718"/>
                  </a:lnTo>
                  <a:lnTo>
                    <a:pt x="34543" y="0"/>
                  </a:lnTo>
                  <a:lnTo>
                    <a:pt x="2510536" y="0"/>
                  </a:lnTo>
                  <a:lnTo>
                    <a:pt x="2523970" y="2718"/>
                  </a:lnTo>
                  <a:lnTo>
                    <a:pt x="2534951" y="10128"/>
                  </a:lnTo>
                  <a:lnTo>
                    <a:pt x="2542361" y="21109"/>
                  </a:lnTo>
                  <a:lnTo>
                    <a:pt x="2545080" y="34543"/>
                  </a:lnTo>
                  <a:lnTo>
                    <a:pt x="2545080" y="172720"/>
                  </a:lnTo>
                  <a:lnTo>
                    <a:pt x="2542361" y="186154"/>
                  </a:lnTo>
                  <a:lnTo>
                    <a:pt x="2534951" y="197135"/>
                  </a:lnTo>
                  <a:lnTo>
                    <a:pt x="2523970" y="204545"/>
                  </a:lnTo>
                  <a:lnTo>
                    <a:pt x="2510536" y="207263"/>
                  </a:lnTo>
                  <a:lnTo>
                    <a:pt x="34543" y="207263"/>
                  </a:lnTo>
                  <a:lnTo>
                    <a:pt x="21099" y="204545"/>
                  </a:lnTo>
                  <a:lnTo>
                    <a:pt x="10118" y="197135"/>
                  </a:lnTo>
                  <a:lnTo>
                    <a:pt x="2715" y="186154"/>
                  </a:lnTo>
                  <a:lnTo>
                    <a:pt x="0" y="172720"/>
                  </a:lnTo>
                  <a:lnTo>
                    <a:pt x="0" y="3454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15661" y="1960829"/>
            <a:ext cx="251460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1.</a:t>
            </a:r>
            <a:r>
              <a:rPr sz="1100" b="1" spc="-15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ANTECEDENTES</a:t>
            </a:r>
            <a:r>
              <a:rPr sz="1100" b="1" spc="-60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1050" y="2960370"/>
            <a:ext cx="5392420" cy="828040"/>
          </a:xfrm>
          <a:custGeom>
            <a:avLst/>
            <a:gdLst/>
            <a:ahLst/>
            <a:cxnLst/>
            <a:rect l="l" t="t" r="r" b="b"/>
            <a:pathLst>
              <a:path w="5392420" h="828039">
                <a:moveTo>
                  <a:pt x="0" y="137921"/>
                </a:moveTo>
                <a:lnTo>
                  <a:pt x="7031" y="94317"/>
                </a:lnTo>
                <a:lnTo>
                  <a:pt x="26610" y="56455"/>
                </a:lnTo>
                <a:lnTo>
                  <a:pt x="56466" y="26602"/>
                </a:lnTo>
                <a:lnTo>
                  <a:pt x="94327" y="7028"/>
                </a:lnTo>
                <a:lnTo>
                  <a:pt x="137922" y="0"/>
                </a:lnTo>
                <a:lnTo>
                  <a:pt x="5253990" y="0"/>
                </a:lnTo>
                <a:lnTo>
                  <a:pt x="5297594" y="7028"/>
                </a:lnTo>
                <a:lnTo>
                  <a:pt x="5335456" y="26602"/>
                </a:lnTo>
                <a:lnTo>
                  <a:pt x="5365309" y="56455"/>
                </a:lnTo>
                <a:lnTo>
                  <a:pt x="5384883" y="94317"/>
                </a:lnTo>
                <a:lnTo>
                  <a:pt x="5391912" y="137921"/>
                </a:lnTo>
                <a:lnTo>
                  <a:pt x="5391912" y="689609"/>
                </a:lnTo>
                <a:lnTo>
                  <a:pt x="5384883" y="733214"/>
                </a:lnTo>
                <a:lnTo>
                  <a:pt x="5365309" y="771076"/>
                </a:lnTo>
                <a:lnTo>
                  <a:pt x="5335456" y="800929"/>
                </a:lnTo>
                <a:lnTo>
                  <a:pt x="5297594" y="820503"/>
                </a:lnTo>
                <a:lnTo>
                  <a:pt x="5253990" y="827531"/>
                </a:lnTo>
                <a:lnTo>
                  <a:pt x="137922" y="827531"/>
                </a:lnTo>
                <a:lnTo>
                  <a:pt x="94327" y="820503"/>
                </a:lnTo>
                <a:lnTo>
                  <a:pt x="56466" y="800929"/>
                </a:lnTo>
                <a:lnTo>
                  <a:pt x="26610" y="771076"/>
                </a:lnTo>
                <a:lnTo>
                  <a:pt x="7031" y="733214"/>
                </a:lnTo>
                <a:lnTo>
                  <a:pt x="0" y="689609"/>
                </a:lnTo>
                <a:lnTo>
                  <a:pt x="0" y="137921"/>
                </a:lnTo>
                <a:close/>
              </a:path>
            </a:pathLst>
          </a:custGeom>
          <a:ln w="2554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0175" y="3025597"/>
            <a:ext cx="507555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33333"/>
                </a:solidFill>
                <a:latin typeface="Calibri"/>
                <a:cs typeface="Calibri"/>
              </a:rPr>
              <a:t>¿Cómo</a:t>
            </a:r>
            <a:r>
              <a:rPr sz="10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alibri"/>
                <a:cs typeface="Calibri"/>
              </a:rPr>
              <a:t>estamos</a:t>
            </a:r>
            <a:r>
              <a:rPr sz="10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hoy</a:t>
            </a:r>
            <a:r>
              <a:rPr sz="1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en</a:t>
            </a:r>
            <a:r>
              <a:rPr sz="10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día?</a:t>
            </a:r>
            <a:r>
              <a:rPr sz="1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Actualmente</a:t>
            </a:r>
            <a:r>
              <a:rPr sz="10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alibri"/>
                <a:cs typeface="Calibri"/>
              </a:rPr>
              <a:t>se</a:t>
            </a:r>
            <a:r>
              <a:rPr sz="10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tiene</a:t>
            </a:r>
            <a:r>
              <a:rPr sz="1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36</a:t>
            </a:r>
            <a:r>
              <a:rPr sz="10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horas</a:t>
            </a:r>
            <a:r>
              <a:rPr sz="1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invertidas</a:t>
            </a:r>
            <a:r>
              <a:rPr sz="1000" dirty="0">
                <a:solidFill>
                  <a:srgbClr val="333333"/>
                </a:solidFill>
                <a:latin typeface="Calibri"/>
                <a:cs typeface="Calibri"/>
              </a:rPr>
              <a:t> dando</a:t>
            </a:r>
            <a:r>
              <a:rPr sz="1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alibri"/>
                <a:cs typeface="Calibri"/>
              </a:rPr>
              <a:t>asesorías</a:t>
            </a:r>
            <a:r>
              <a:rPr sz="1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sz="1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manera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simultánea</a:t>
            </a:r>
            <a:r>
              <a:rPr sz="1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a los</a:t>
            </a:r>
            <a:r>
              <a:rPr sz="1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estudiantes y</a:t>
            </a:r>
            <a:r>
              <a:rPr sz="1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estas</a:t>
            </a:r>
            <a:r>
              <a:rPr sz="10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horas</a:t>
            </a:r>
            <a:r>
              <a:rPr sz="1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simultaneas están</a:t>
            </a:r>
            <a:r>
              <a:rPr sz="1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en</a:t>
            </a:r>
            <a:r>
              <a:rPr sz="10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8</a:t>
            </a:r>
            <a:r>
              <a:rPr sz="1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horas</a:t>
            </a:r>
            <a:r>
              <a:rPr sz="1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laborales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00" spc="-10" dirty="0">
                <a:solidFill>
                  <a:srgbClr val="333333"/>
                </a:solidFill>
                <a:latin typeface="Calibri"/>
                <a:cs typeface="Calibri"/>
              </a:rPr>
              <a:t>¿Cuál</a:t>
            </a:r>
            <a:r>
              <a:rPr sz="1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es</a:t>
            </a:r>
            <a:r>
              <a:rPr sz="10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el</a:t>
            </a:r>
            <a:r>
              <a:rPr sz="1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problema?</a:t>
            </a:r>
            <a:r>
              <a:rPr sz="1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Se</a:t>
            </a:r>
            <a:r>
              <a:rPr sz="10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tienen</a:t>
            </a:r>
            <a:r>
              <a:rPr sz="10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tiempos</a:t>
            </a:r>
            <a:r>
              <a:rPr sz="10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sz="1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atención</a:t>
            </a:r>
            <a:r>
              <a:rPr sz="1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desde</a:t>
            </a:r>
            <a:r>
              <a:rPr sz="10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las</a:t>
            </a:r>
            <a:r>
              <a:rPr sz="1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6</a:t>
            </a:r>
            <a:r>
              <a:rPr sz="1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am</a:t>
            </a:r>
            <a:r>
              <a:rPr sz="1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hasta las</a:t>
            </a:r>
            <a:r>
              <a:rPr sz="1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10</a:t>
            </a:r>
            <a:r>
              <a:rPr sz="10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pm</a:t>
            </a:r>
            <a:r>
              <a:rPr sz="1000" dirty="0">
                <a:solidFill>
                  <a:srgbClr val="333333"/>
                </a:solidFill>
                <a:latin typeface="Calibri"/>
                <a:cs typeface="Calibri"/>
              </a:rPr>
              <a:t> de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la noche</a:t>
            </a:r>
            <a:r>
              <a:rPr sz="1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spc="-10" dirty="0">
                <a:solidFill>
                  <a:srgbClr val="333333"/>
                </a:solidFill>
                <a:latin typeface="Calibri"/>
                <a:cs typeface="Calibri"/>
              </a:rPr>
              <a:t>esto</a:t>
            </a:r>
            <a:r>
              <a:rPr sz="10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genera</a:t>
            </a:r>
            <a:r>
              <a:rPr sz="10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que</a:t>
            </a:r>
            <a:r>
              <a:rPr sz="1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1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empleado</a:t>
            </a:r>
            <a:r>
              <a:rPr sz="1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atienda a</a:t>
            </a:r>
            <a:r>
              <a:rPr sz="1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dudas</a:t>
            </a:r>
            <a:r>
              <a:rPr sz="1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y asesorías</a:t>
            </a:r>
            <a:r>
              <a:rPr sz="1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referentes</a:t>
            </a:r>
            <a:r>
              <a:rPr sz="10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a la entrega</a:t>
            </a:r>
            <a:r>
              <a:rPr sz="10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del</a:t>
            </a:r>
            <a:r>
              <a:rPr sz="1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alibri"/>
                <a:cs typeface="Calibri"/>
              </a:rPr>
              <a:t>proyecto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01077" y="2752153"/>
            <a:ext cx="2550160" cy="244475"/>
            <a:chOff x="1001077" y="2752153"/>
            <a:chExt cx="2550160" cy="24447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839" y="2756916"/>
              <a:ext cx="2540508" cy="2346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05839" y="2756916"/>
              <a:ext cx="2540635" cy="234950"/>
            </a:xfrm>
            <a:custGeom>
              <a:avLst/>
              <a:gdLst/>
              <a:ahLst/>
              <a:cxnLst/>
              <a:rect l="l" t="t" r="r" b="b"/>
              <a:pathLst>
                <a:path w="2540635" h="234950">
                  <a:moveTo>
                    <a:pt x="0" y="39116"/>
                  </a:moveTo>
                  <a:lnTo>
                    <a:pt x="3073" y="23895"/>
                  </a:lnTo>
                  <a:lnTo>
                    <a:pt x="11456" y="11461"/>
                  </a:lnTo>
                  <a:lnTo>
                    <a:pt x="23890" y="3075"/>
                  </a:lnTo>
                  <a:lnTo>
                    <a:pt x="39115" y="0"/>
                  </a:lnTo>
                  <a:lnTo>
                    <a:pt x="2501392" y="0"/>
                  </a:lnTo>
                  <a:lnTo>
                    <a:pt x="2516612" y="3075"/>
                  </a:lnTo>
                  <a:lnTo>
                    <a:pt x="2529046" y="11461"/>
                  </a:lnTo>
                  <a:lnTo>
                    <a:pt x="2537432" y="23895"/>
                  </a:lnTo>
                  <a:lnTo>
                    <a:pt x="2540508" y="39116"/>
                  </a:lnTo>
                  <a:lnTo>
                    <a:pt x="2540508" y="195580"/>
                  </a:lnTo>
                  <a:lnTo>
                    <a:pt x="2537432" y="210800"/>
                  </a:lnTo>
                  <a:lnTo>
                    <a:pt x="2529046" y="223234"/>
                  </a:lnTo>
                  <a:lnTo>
                    <a:pt x="2516612" y="231620"/>
                  </a:lnTo>
                  <a:lnTo>
                    <a:pt x="2501392" y="234696"/>
                  </a:lnTo>
                  <a:lnTo>
                    <a:pt x="39115" y="234696"/>
                  </a:lnTo>
                  <a:lnTo>
                    <a:pt x="23890" y="231620"/>
                  </a:lnTo>
                  <a:lnTo>
                    <a:pt x="11456" y="223234"/>
                  </a:lnTo>
                  <a:lnTo>
                    <a:pt x="3073" y="210800"/>
                  </a:lnTo>
                  <a:lnTo>
                    <a:pt x="0" y="195580"/>
                  </a:lnTo>
                  <a:lnTo>
                    <a:pt x="0" y="3911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16330" y="2793873"/>
            <a:ext cx="25063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2.</a:t>
            </a:r>
            <a:r>
              <a:rPr sz="1100" b="1" spc="-15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SITUACIÓN</a:t>
            </a:r>
            <a:r>
              <a:rPr sz="1100" b="1" spc="-60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ACTUAL</a:t>
            </a:r>
            <a:r>
              <a:rPr sz="1100" b="1" spc="-40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30873" y="2088642"/>
            <a:ext cx="5636260" cy="1449705"/>
          </a:xfrm>
          <a:custGeom>
            <a:avLst/>
            <a:gdLst/>
            <a:ahLst/>
            <a:cxnLst/>
            <a:rect l="l" t="t" r="r" b="b"/>
            <a:pathLst>
              <a:path w="5636259" h="1449704">
                <a:moveTo>
                  <a:pt x="0" y="241554"/>
                </a:moveTo>
                <a:lnTo>
                  <a:pt x="4909" y="192888"/>
                </a:lnTo>
                <a:lnTo>
                  <a:pt x="18990" y="147554"/>
                </a:lnTo>
                <a:lnTo>
                  <a:pt x="41268" y="106523"/>
                </a:lnTo>
                <a:lnTo>
                  <a:pt x="70770" y="70770"/>
                </a:lnTo>
                <a:lnTo>
                  <a:pt x="106523" y="41268"/>
                </a:lnTo>
                <a:lnTo>
                  <a:pt x="147554" y="18990"/>
                </a:lnTo>
                <a:lnTo>
                  <a:pt x="192888" y="4909"/>
                </a:lnTo>
                <a:lnTo>
                  <a:pt x="241553" y="0"/>
                </a:lnTo>
                <a:lnTo>
                  <a:pt x="5394198" y="0"/>
                </a:lnTo>
                <a:lnTo>
                  <a:pt x="5442863" y="4909"/>
                </a:lnTo>
                <a:lnTo>
                  <a:pt x="5488197" y="18990"/>
                </a:lnTo>
                <a:lnTo>
                  <a:pt x="5529228" y="41268"/>
                </a:lnTo>
                <a:lnTo>
                  <a:pt x="5564981" y="70770"/>
                </a:lnTo>
                <a:lnTo>
                  <a:pt x="5594483" y="106523"/>
                </a:lnTo>
                <a:lnTo>
                  <a:pt x="5616761" y="147554"/>
                </a:lnTo>
                <a:lnTo>
                  <a:pt x="5630842" y="192888"/>
                </a:lnTo>
                <a:lnTo>
                  <a:pt x="5635752" y="241554"/>
                </a:lnTo>
                <a:lnTo>
                  <a:pt x="5635752" y="1207770"/>
                </a:lnTo>
                <a:lnTo>
                  <a:pt x="5630842" y="1256435"/>
                </a:lnTo>
                <a:lnTo>
                  <a:pt x="5616761" y="1301769"/>
                </a:lnTo>
                <a:lnTo>
                  <a:pt x="5594483" y="1342800"/>
                </a:lnTo>
                <a:lnTo>
                  <a:pt x="5564981" y="1378553"/>
                </a:lnTo>
                <a:lnTo>
                  <a:pt x="5529228" y="1408055"/>
                </a:lnTo>
                <a:lnTo>
                  <a:pt x="5488197" y="1430333"/>
                </a:lnTo>
                <a:lnTo>
                  <a:pt x="5442863" y="1444414"/>
                </a:lnTo>
                <a:lnTo>
                  <a:pt x="5394198" y="1449324"/>
                </a:lnTo>
                <a:lnTo>
                  <a:pt x="241553" y="1449324"/>
                </a:lnTo>
                <a:lnTo>
                  <a:pt x="192888" y="1444414"/>
                </a:lnTo>
                <a:lnTo>
                  <a:pt x="147554" y="1430333"/>
                </a:lnTo>
                <a:lnTo>
                  <a:pt x="106523" y="1408055"/>
                </a:lnTo>
                <a:lnTo>
                  <a:pt x="70770" y="1378553"/>
                </a:lnTo>
                <a:lnTo>
                  <a:pt x="41268" y="1342800"/>
                </a:lnTo>
                <a:lnTo>
                  <a:pt x="18990" y="1301769"/>
                </a:lnTo>
                <a:lnTo>
                  <a:pt x="4909" y="1256435"/>
                </a:lnTo>
                <a:lnTo>
                  <a:pt x="0" y="1207770"/>
                </a:lnTo>
                <a:lnTo>
                  <a:pt x="0" y="241554"/>
                </a:lnTo>
                <a:close/>
              </a:path>
            </a:pathLst>
          </a:custGeom>
          <a:ln w="2554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80734" y="2172969"/>
            <a:ext cx="4999355" cy="4216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¿Cuál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es la propuesta</a:t>
            </a:r>
            <a:r>
              <a:rPr sz="1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para</a:t>
            </a:r>
            <a:r>
              <a:rPr sz="12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alcanzar</a:t>
            </a:r>
            <a:r>
              <a:rPr sz="1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el estado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deseado?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¿Cómo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afectan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tus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medidas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propuestas</a:t>
            </a:r>
            <a:r>
              <a:rPr sz="1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la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causa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raíz para</a:t>
            </a:r>
            <a:r>
              <a:rPr sz="1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alcanzar</a:t>
            </a:r>
            <a:r>
              <a:rPr sz="1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los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objetivos?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469189" y="1909381"/>
            <a:ext cx="2661285" cy="217170"/>
            <a:chOff x="6469189" y="1909381"/>
            <a:chExt cx="2661285" cy="21717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3952" y="1914144"/>
              <a:ext cx="2651759" cy="20726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473952" y="1914144"/>
              <a:ext cx="2651760" cy="207645"/>
            </a:xfrm>
            <a:custGeom>
              <a:avLst/>
              <a:gdLst/>
              <a:ahLst/>
              <a:cxnLst/>
              <a:rect l="l" t="t" r="r" b="b"/>
              <a:pathLst>
                <a:path w="2651759" h="207644">
                  <a:moveTo>
                    <a:pt x="0" y="34543"/>
                  </a:moveTo>
                  <a:lnTo>
                    <a:pt x="2718" y="21109"/>
                  </a:lnTo>
                  <a:lnTo>
                    <a:pt x="10128" y="10128"/>
                  </a:lnTo>
                  <a:lnTo>
                    <a:pt x="21109" y="2718"/>
                  </a:lnTo>
                  <a:lnTo>
                    <a:pt x="34544" y="0"/>
                  </a:lnTo>
                  <a:lnTo>
                    <a:pt x="2617216" y="0"/>
                  </a:lnTo>
                  <a:lnTo>
                    <a:pt x="2630650" y="2718"/>
                  </a:lnTo>
                  <a:lnTo>
                    <a:pt x="2641631" y="10128"/>
                  </a:lnTo>
                  <a:lnTo>
                    <a:pt x="2649041" y="21109"/>
                  </a:lnTo>
                  <a:lnTo>
                    <a:pt x="2651759" y="34543"/>
                  </a:lnTo>
                  <a:lnTo>
                    <a:pt x="2651759" y="172719"/>
                  </a:lnTo>
                  <a:lnTo>
                    <a:pt x="2649041" y="186154"/>
                  </a:lnTo>
                  <a:lnTo>
                    <a:pt x="2641631" y="197135"/>
                  </a:lnTo>
                  <a:lnTo>
                    <a:pt x="2630650" y="204545"/>
                  </a:lnTo>
                  <a:lnTo>
                    <a:pt x="2617216" y="207263"/>
                  </a:lnTo>
                  <a:lnTo>
                    <a:pt x="34544" y="207263"/>
                  </a:lnTo>
                  <a:lnTo>
                    <a:pt x="21109" y="204545"/>
                  </a:lnTo>
                  <a:lnTo>
                    <a:pt x="10128" y="197135"/>
                  </a:lnTo>
                  <a:lnTo>
                    <a:pt x="2718" y="186154"/>
                  </a:lnTo>
                  <a:lnTo>
                    <a:pt x="0" y="172719"/>
                  </a:lnTo>
                  <a:lnTo>
                    <a:pt x="0" y="34543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563359" y="1949272"/>
            <a:ext cx="14674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5.</a:t>
            </a:r>
            <a:r>
              <a:rPr sz="1100" b="1" spc="-5" dirty="0">
                <a:solidFill>
                  <a:srgbClr val="666699"/>
                </a:solidFill>
                <a:latin typeface="Calibri"/>
                <a:cs typeface="Calibri"/>
              </a:rPr>
              <a:t> MEJORA</a:t>
            </a:r>
            <a:r>
              <a:rPr sz="1100" b="1" spc="-10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666699"/>
                </a:solidFill>
                <a:latin typeface="Calibri"/>
                <a:cs typeface="Calibri"/>
              </a:rPr>
              <a:t>PROPUESTA</a:t>
            </a:r>
            <a:r>
              <a:rPr sz="1100" b="1" spc="-20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34620" y="3480625"/>
            <a:ext cx="5660390" cy="1573530"/>
            <a:chOff x="6234620" y="3480625"/>
            <a:chExt cx="5660390" cy="1573530"/>
          </a:xfrm>
        </p:grpSpPr>
        <p:sp>
          <p:nvSpPr>
            <p:cNvPr id="25" name="object 25"/>
            <p:cNvSpPr/>
            <p:nvPr/>
          </p:nvSpPr>
          <p:spPr>
            <a:xfrm>
              <a:off x="6247638" y="3589782"/>
              <a:ext cx="5634355" cy="1450975"/>
            </a:xfrm>
            <a:custGeom>
              <a:avLst/>
              <a:gdLst/>
              <a:ahLst/>
              <a:cxnLst/>
              <a:rect l="l" t="t" r="r" b="b"/>
              <a:pathLst>
                <a:path w="5634355" h="1450975">
                  <a:moveTo>
                    <a:pt x="0" y="241807"/>
                  </a:moveTo>
                  <a:lnTo>
                    <a:pt x="4910" y="193058"/>
                  </a:lnTo>
                  <a:lnTo>
                    <a:pt x="18994" y="147661"/>
                  </a:lnTo>
                  <a:lnTo>
                    <a:pt x="41281" y="106585"/>
                  </a:lnTo>
                  <a:lnTo>
                    <a:pt x="70802" y="70802"/>
                  </a:lnTo>
                  <a:lnTo>
                    <a:pt x="106585" y="41281"/>
                  </a:lnTo>
                  <a:lnTo>
                    <a:pt x="147661" y="18994"/>
                  </a:lnTo>
                  <a:lnTo>
                    <a:pt x="193058" y="4910"/>
                  </a:lnTo>
                  <a:lnTo>
                    <a:pt x="241808" y="0"/>
                  </a:lnTo>
                  <a:lnTo>
                    <a:pt x="5392420" y="0"/>
                  </a:lnTo>
                  <a:lnTo>
                    <a:pt x="5441169" y="4910"/>
                  </a:lnTo>
                  <a:lnTo>
                    <a:pt x="5486566" y="18994"/>
                  </a:lnTo>
                  <a:lnTo>
                    <a:pt x="5527642" y="41281"/>
                  </a:lnTo>
                  <a:lnTo>
                    <a:pt x="5563425" y="70802"/>
                  </a:lnTo>
                  <a:lnTo>
                    <a:pt x="5592946" y="106585"/>
                  </a:lnTo>
                  <a:lnTo>
                    <a:pt x="5615233" y="147661"/>
                  </a:lnTo>
                  <a:lnTo>
                    <a:pt x="5629317" y="193058"/>
                  </a:lnTo>
                  <a:lnTo>
                    <a:pt x="5634228" y="241807"/>
                  </a:lnTo>
                  <a:lnTo>
                    <a:pt x="5634228" y="1209039"/>
                  </a:lnTo>
                  <a:lnTo>
                    <a:pt x="5629317" y="1257789"/>
                  </a:lnTo>
                  <a:lnTo>
                    <a:pt x="5615233" y="1303186"/>
                  </a:lnTo>
                  <a:lnTo>
                    <a:pt x="5592946" y="1344262"/>
                  </a:lnTo>
                  <a:lnTo>
                    <a:pt x="5563425" y="1380045"/>
                  </a:lnTo>
                  <a:lnTo>
                    <a:pt x="5527642" y="1409566"/>
                  </a:lnTo>
                  <a:lnTo>
                    <a:pt x="5486566" y="1431853"/>
                  </a:lnTo>
                  <a:lnTo>
                    <a:pt x="5441169" y="1445937"/>
                  </a:lnTo>
                  <a:lnTo>
                    <a:pt x="5392420" y="1450847"/>
                  </a:lnTo>
                  <a:lnTo>
                    <a:pt x="241808" y="1450847"/>
                  </a:lnTo>
                  <a:lnTo>
                    <a:pt x="193058" y="1445937"/>
                  </a:lnTo>
                  <a:lnTo>
                    <a:pt x="147661" y="1431853"/>
                  </a:lnTo>
                  <a:lnTo>
                    <a:pt x="106585" y="1409566"/>
                  </a:lnTo>
                  <a:lnTo>
                    <a:pt x="70802" y="1380045"/>
                  </a:lnTo>
                  <a:lnTo>
                    <a:pt x="41281" y="1344262"/>
                  </a:lnTo>
                  <a:lnTo>
                    <a:pt x="18994" y="1303186"/>
                  </a:lnTo>
                  <a:lnTo>
                    <a:pt x="4910" y="1257789"/>
                  </a:lnTo>
                  <a:lnTo>
                    <a:pt x="0" y="1209039"/>
                  </a:lnTo>
                  <a:lnTo>
                    <a:pt x="0" y="241807"/>
                  </a:lnTo>
                  <a:close/>
                </a:path>
              </a:pathLst>
            </a:custGeom>
            <a:ln w="2554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9192" y="3485388"/>
              <a:ext cx="3276600" cy="16001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489192" y="3485388"/>
              <a:ext cx="3276600" cy="160020"/>
            </a:xfrm>
            <a:custGeom>
              <a:avLst/>
              <a:gdLst/>
              <a:ahLst/>
              <a:cxnLst/>
              <a:rect l="l" t="t" r="r" b="b"/>
              <a:pathLst>
                <a:path w="3276600" h="160020">
                  <a:moveTo>
                    <a:pt x="0" y="26670"/>
                  </a:moveTo>
                  <a:lnTo>
                    <a:pt x="2095" y="16287"/>
                  </a:lnTo>
                  <a:lnTo>
                    <a:pt x="7810" y="7810"/>
                  </a:lnTo>
                  <a:lnTo>
                    <a:pt x="16287" y="2095"/>
                  </a:lnTo>
                  <a:lnTo>
                    <a:pt x="26669" y="0"/>
                  </a:lnTo>
                  <a:lnTo>
                    <a:pt x="3249930" y="0"/>
                  </a:lnTo>
                  <a:lnTo>
                    <a:pt x="3260312" y="2095"/>
                  </a:lnTo>
                  <a:lnTo>
                    <a:pt x="3268789" y="7810"/>
                  </a:lnTo>
                  <a:lnTo>
                    <a:pt x="3274504" y="16287"/>
                  </a:lnTo>
                  <a:lnTo>
                    <a:pt x="3276600" y="26670"/>
                  </a:lnTo>
                  <a:lnTo>
                    <a:pt x="3276600" y="133350"/>
                  </a:lnTo>
                  <a:lnTo>
                    <a:pt x="3274504" y="143732"/>
                  </a:lnTo>
                  <a:lnTo>
                    <a:pt x="3268789" y="152209"/>
                  </a:lnTo>
                  <a:lnTo>
                    <a:pt x="3260312" y="157924"/>
                  </a:lnTo>
                  <a:lnTo>
                    <a:pt x="3249930" y="160019"/>
                  </a:lnTo>
                  <a:lnTo>
                    <a:pt x="26669" y="160019"/>
                  </a:lnTo>
                  <a:lnTo>
                    <a:pt x="16287" y="157924"/>
                  </a:lnTo>
                  <a:lnTo>
                    <a:pt x="7810" y="152209"/>
                  </a:lnTo>
                  <a:lnTo>
                    <a:pt x="2095" y="143732"/>
                  </a:lnTo>
                  <a:lnTo>
                    <a:pt x="0" y="133350"/>
                  </a:lnTo>
                  <a:lnTo>
                    <a:pt x="0" y="26670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396990" y="3519677"/>
            <a:ext cx="5231130" cy="773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6. PLAN</a:t>
            </a:r>
            <a:r>
              <a:rPr sz="1100" b="1" spc="-15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666699"/>
                </a:solidFill>
                <a:latin typeface="Calibri"/>
                <a:cs typeface="Calibri"/>
              </a:rPr>
              <a:t>(BENEFICIOS</a:t>
            </a:r>
            <a:r>
              <a:rPr sz="1100" b="1" spc="-30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ESPERADOS</a:t>
            </a:r>
            <a:r>
              <a:rPr sz="1100" b="1" spc="-15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Y </a:t>
            </a:r>
            <a:r>
              <a:rPr sz="1100" b="1" spc="-5" dirty="0">
                <a:solidFill>
                  <a:srgbClr val="666699"/>
                </a:solidFill>
                <a:latin typeface="Calibri"/>
                <a:cs typeface="Calibri"/>
              </a:rPr>
              <a:t>RECURSOS)</a:t>
            </a: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 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¿Qué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actividades</a:t>
            </a:r>
            <a:r>
              <a:rPr sz="1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serán requeridas</a:t>
            </a:r>
            <a:r>
              <a:rPr sz="12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para</a:t>
            </a:r>
            <a:r>
              <a:rPr sz="1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la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implementación</a:t>
            </a:r>
            <a:r>
              <a:rPr sz="12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y quien</a:t>
            </a:r>
            <a:r>
              <a:rPr sz="12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será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responsable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sz="12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qué</a:t>
            </a:r>
            <a:r>
              <a:rPr sz="1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cuándo?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¿Cuáles</a:t>
            </a:r>
            <a:r>
              <a:rPr sz="1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son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los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indicadores</a:t>
            </a:r>
            <a:r>
              <a:rPr sz="1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desempeño</a:t>
            </a:r>
            <a:r>
              <a:rPr sz="12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o progreso?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52209" y="5087873"/>
            <a:ext cx="5636260" cy="1447800"/>
          </a:xfrm>
          <a:custGeom>
            <a:avLst/>
            <a:gdLst/>
            <a:ahLst/>
            <a:cxnLst/>
            <a:rect l="l" t="t" r="r" b="b"/>
            <a:pathLst>
              <a:path w="5636259" h="1447800">
                <a:moveTo>
                  <a:pt x="0" y="241300"/>
                </a:moveTo>
                <a:lnTo>
                  <a:pt x="4904" y="192682"/>
                </a:lnTo>
                <a:lnTo>
                  <a:pt x="18968" y="147393"/>
                </a:lnTo>
                <a:lnTo>
                  <a:pt x="41221" y="106405"/>
                </a:lnTo>
                <a:lnTo>
                  <a:pt x="70691" y="70691"/>
                </a:lnTo>
                <a:lnTo>
                  <a:pt x="106405" y="41221"/>
                </a:lnTo>
                <a:lnTo>
                  <a:pt x="147393" y="18968"/>
                </a:lnTo>
                <a:lnTo>
                  <a:pt x="192682" y="4904"/>
                </a:lnTo>
                <a:lnTo>
                  <a:pt x="241300" y="0"/>
                </a:lnTo>
                <a:lnTo>
                  <a:pt x="5394451" y="0"/>
                </a:lnTo>
                <a:lnTo>
                  <a:pt x="5443069" y="4904"/>
                </a:lnTo>
                <a:lnTo>
                  <a:pt x="5488358" y="18968"/>
                </a:lnTo>
                <a:lnTo>
                  <a:pt x="5529346" y="41221"/>
                </a:lnTo>
                <a:lnTo>
                  <a:pt x="5565060" y="70691"/>
                </a:lnTo>
                <a:lnTo>
                  <a:pt x="5594530" y="106405"/>
                </a:lnTo>
                <a:lnTo>
                  <a:pt x="5616783" y="147393"/>
                </a:lnTo>
                <a:lnTo>
                  <a:pt x="5630847" y="192682"/>
                </a:lnTo>
                <a:lnTo>
                  <a:pt x="5635751" y="241300"/>
                </a:lnTo>
                <a:lnTo>
                  <a:pt x="5635751" y="1206487"/>
                </a:lnTo>
                <a:lnTo>
                  <a:pt x="5630847" y="1255120"/>
                </a:lnTo>
                <a:lnTo>
                  <a:pt x="5616783" y="1300417"/>
                </a:lnTo>
                <a:lnTo>
                  <a:pt x="5594530" y="1341407"/>
                </a:lnTo>
                <a:lnTo>
                  <a:pt x="5565060" y="1377121"/>
                </a:lnTo>
                <a:lnTo>
                  <a:pt x="5529346" y="1406587"/>
                </a:lnTo>
                <a:lnTo>
                  <a:pt x="5488358" y="1428836"/>
                </a:lnTo>
                <a:lnTo>
                  <a:pt x="5443069" y="1442897"/>
                </a:lnTo>
                <a:lnTo>
                  <a:pt x="5394451" y="1447800"/>
                </a:lnTo>
                <a:lnTo>
                  <a:pt x="241300" y="1447800"/>
                </a:lnTo>
                <a:lnTo>
                  <a:pt x="192682" y="1442897"/>
                </a:lnTo>
                <a:lnTo>
                  <a:pt x="147393" y="1428836"/>
                </a:lnTo>
                <a:lnTo>
                  <a:pt x="106405" y="1406587"/>
                </a:lnTo>
                <a:lnTo>
                  <a:pt x="70691" y="1377121"/>
                </a:lnTo>
                <a:lnTo>
                  <a:pt x="41221" y="1341407"/>
                </a:lnTo>
                <a:lnTo>
                  <a:pt x="18968" y="1300417"/>
                </a:lnTo>
                <a:lnTo>
                  <a:pt x="4904" y="1255120"/>
                </a:lnTo>
                <a:lnTo>
                  <a:pt x="0" y="1206487"/>
                </a:lnTo>
                <a:lnTo>
                  <a:pt x="0" y="241300"/>
                </a:lnTo>
                <a:close/>
              </a:path>
            </a:pathLst>
          </a:custGeom>
          <a:ln w="2554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402070" y="5172836"/>
            <a:ext cx="2595245" cy="61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¿Qué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problemas pueden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ser anticipados? </a:t>
            </a:r>
            <a:r>
              <a:rPr sz="1200" spc="-2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Asegurar</a:t>
            </a:r>
            <a:r>
              <a:rPr sz="1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el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proceso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PDCA.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Capturar</a:t>
            </a:r>
            <a:r>
              <a:rPr sz="12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y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compartir</a:t>
            </a:r>
            <a:r>
              <a:rPr sz="12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lo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aprendido.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490525" y="4897945"/>
            <a:ext cx="2661285" cy="227965"/>
            <a:chOff x="6490525" y="4897945"/>
            <a:chExt cx="2661285" cy="227965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5288" y="4902708"/>
              <a:ext cx="2651760" cy="2179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495288" y="4902708"/>
              <a:ext cx="2651760" cy="218440"/>
            </a:xfrm>
            <a:custGeom>
              <a:avLst/>
              <a:gdLst/>
              <a:ahLst/>
              <a:cxnLst/>
              <a:rect l="l" t="t" r="r" b="b"/>
              <a:pathLst>
                <a:path w="2651759" h="218439">
                  <a:moveTo>
                    <a:pt x="0" y="36322"/>
                  </a:moveTo>
                  <a:lnTo>
                    <a:pt x="2853" y="22181"/>
                  </a:lnTo>
                  <a:lnTo>
                    <a:pt x="10636" y="10636"/>
                  </a:lnTo>
                  <a:lnTo>
                    <a:pt x="22181" y="2853"/>
                  </a:lnTo>
                  <a:lnTo>
                    <a:pt x="36321" y="0"/>
                  </a:lnTo>
                  <a:lnTo>
                    <a:pt x="2615438" y="0"/>
                  </a:lnTo>
                  <a:lnTo>
                    <a:pt x="2629578" y="2853"/>
                  </a:lnTo>
                  <a:lnTo>
                    <a:pt x="2641123" y="10636"/>
                  </a:lnTo>
                  <a:lnTo>
                    <a:pt x="2648906" y="22181"/>
                  </a:lnTo>
                  <a:lnTo>
                    <a:pt x="2651760" y="36322"/>
                  </a:lnTo>
                  <a:lnTo>
                    <a:pt x="2651760" y="181610"/>
                  </a:lnTo>
                  <a:lnTo>
                    <a:pt x="2648906" y="195750"/>
                  </a:lnTo>
                  <a:lnTo>
                    <a:pt x="2641123" y="207295"/>
                  </a:lnTo>
                  <a:lnTo>
                    <a:pt x="2629578" y="215078"/>
                  </a:lnTo>
                  <a:lnTo>
                    <a:pt x="2615438" y="217932"/>
                  </a:lnTo>
                  <a:lnTo>
                    <a:pt x="36321" y="217932"/>
                  </a:lnTo>
                  <a:lnTo>
                    <a:pt x="22181" y="215078"/>
                  </a:lnTo>
                  <a:lnTo>
                    <a:pt x="10636" y="207295"/>
                  </a:lnTo>
                  <a:lnTo>
                    <a:pt x="2853" y="195750"/>
                  </a:lnTo>
                  <a:lnTo>
                    <a:pt x="0" y="181610"/>
                  </a:lnTo>
                  <a:lnTo>
                    <a:pt x="0" y="3632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85331" y="4944236"/>
            <a:ext cx="1753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7.</a:t>
            </a:r>
            <a:r>
              <a:rPr sz="1100" b="1" spc="-20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SEGUIMIENTO</a:t>
            </a:r>
            <a:r>
              <a:rPr sz="1100" b="1" spc="-60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(CONTROL)</a:t>
            </a:r>
            <a:r>
              <a:rPr sz="1100" b="1" spc="-40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55141" y="3836670"/>
            <a:ext cx="5375275" cy="871855"/>
          </a:xfrm>
          <a:custGeom>
            <a:avLst/>
            <a:gdLst/>
            <a:ahLst/>
            <a:cxnLst/>
            <a:rect l="l" t="t" r="r" b="b"/>
            <a:pathLst>
              <a:path w="5375275" h="871854">
                <a:moveTo>
                  <a:pt x="0" y="145287"/>
                </a:moveTo>
                <a:lnTo>
                  <a:pt x="7407" y="99356"/>
                </a:lnTo>
                <a:lnTo>
                  <a:pt x="28032" y="59472"/>
                </a:lnTo>
                <a:lnTo>
                  <a:pt x="59483" y="28025"/>
                </a:lnTo>
                <a:lnTo>
                  <a:pt x="99366" y="7404"/>
                </a:lnTo>
                <a:lnTo>
                  <a:pt x="145288" y="0"/>
                </a:lnTo>
                <a:lnTo>
                  <a:pt x="5229860" y="0"/>
                </a:lnTo>
                <a:lnTo>
                  <a:pt x="5275791" y="7404"/>
                </a:lnTo>
                <a:lnTo>
                  <a:pt x="5315675" y="28025"/>
                </a:lnTo>
                <a:lnTo>
                  <a:pt x="5347122" y="59472"/>
                </a:lnTo>
                <a:lnTo>
                  <a:pt x="5367743" y="99356"/>
                </a:lnTo>
                <a:lnTo>
                  <a:pt x="5375148" y="145287"/>
                </a:lnTo>
                <a:lnTo>
                  <a:pt x="5375148" y="726439"/>
                </a:lnTo>
                <a:lnTo>
                  <a:pt x="5367743" y="772371"/>
                </a:lnTo>
                <a:lnTo>
                  <a:pt x="5347122" y="812255"/>
                </a:lnTo>
                <a:lnTo>
                  <a:pt x="5315675" y="843702"/>
                </a:lnTo>
                <a:lnTo>
                  <a:pt x="5275791" y="864323"/>
                </a:lnTo>
                <a:lnTo>
                  <a:pt x="5229860" y="871727"/>
                </a:lnTo>
                <a:lnTo>
                  <a:pt x="145288" y="871727"/>
                </a:lnTo>
                <a:lnTo>
                  <a:pt x="99366" y="864323"/>
                </a:lnTo>
                <a:lnTo>
                  <a:pt x="59483" y="843702"/>
                </a:lnTo>
                <a:lnTo>
                  <a:pt x="28032" y="812255"/>
                </a:lnTo>
                <a:lnTo>
                  <a:pt x="7407" y="772371"/>
                </a:lnTo>
                <a:lnTo>
                  <a:pt x="0" y="726439"/>
                </a:lnTo>
                <a:lnTo>
                  <a:pt x="0" y="145287"/>
                </a:lnTo>
                <a:close/>
              </a:path>
            </a:pathLst>
          </a:custGeom>
          <a:ln w="2554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75487" y="3903345"/>
            <a:ext cx="3871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¿Qué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resultados</a:t>
            </a:r>
            <a:r>
              <a:rPr sz="12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específicos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se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requieren?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Se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espera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reducir</a:t>
            </a:r>
            <a:r>
              <a:rPr sz="1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las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horas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atención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manera</a:t>
            </a:r>
            <a:r>
              <a:rPr sz="1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simultanea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79741" y="3610165"/>
            <a:ext cx="2554605" cy="259715"/>
            <a:chOff x="979741" y="3610165"/>
            <a:chExt cx="2554605" cy="259715"/>
          </a:xfrm>
        </p:grpSpPr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4503" y="3614928"/>
              <a:ext cx="2545080" cy="24993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84503" y="3614928"/>
              <a:ext cx="2545080" cy="250190"/>
            </a:xfrm>
            <a:custGeom>
              <a:avLst/>
              <a:gdLst/>
              <a:ahLst/>
              <a:cxnLst/>
              <a:rect l="l" t="t" r="r" b="b"/>
              <a:pathLst>
                <a:path w="2545079" h="250189">
                  <a:moveTo>
                    <a:pt x="0" y="41656"/>
                  </a:moveTo>
                  <a:lnTo>
                    <a:pt x="3272" y="25449"/>
                  </a:lnTo>
                  <a:lnTo>
                    <a:pt x="12198" y="12207"/>
                  </a:lnTo>
                  <a:lnTo>
                    <a:pt x="25438" y="3276"/>
                  </a:lnTo>
                  <a:lnTo>
                    <a:pt x="41656" y="0"/>
                  </a:lnTo>
                  <a:lnTo>
                    <a:pt x="2503424" y="0"/>
                  </a:lnTo>
                  <a:lnTo>
                    <a:pt x="2519630" y="3276"/>
                  </a:lnTo>
                  <a:lnTo>
                    <a:pt x="2532872" y="12207"/>
                  </a:lnTo>
                  <a:lnTo>
                    <a:pt x="2541803" y="25449"/>
                  </a:lnTo>
                  <a:lnTo>
                    <a:pt x="2545080" y="41656"/>
                  </a:lnTo>
                  <a:lnTo>
                    <a:pt x="2545080" y="208280"/>
                  </a:lnTo>
                  <a:lnTo>
                    <a:pt x="2541803" y="224486"/>
                  </a:lnTo>
                  <a:lnTo>
                    <a:pt x="2532872" y="237728"/>
                  </a:lnTo>
                  <a:lnTo>
                    <a:pt x="2519630" y="246659"/>
                  </a:lnTo>
                  <a:lnTo>
                    <a:pt x="2503424" y="249936"/>
                  </a:lnTo>
                  <a:lnTo>
                    <a:pt x="41656" y="249936"/>
                  </a:lnTo>
                  <a:lnTo>
                    <a:pt x="25438" y="246659"/>
                  </a:lnTo>
                  <a:lnTo>
                    <a:pt x="12198" y="237728"/>
                  </a:lnTo>
                  <a:lnTo>
                    <a:pt x="3272" y="224486"/>
                  </a:lnTo>
                  <a:lnTo>
                    <a:pt x="0" y="208280"/>
                  </a:lnTo>
                  <a:lnTo>
                    <a:pt x="0" y="41656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75740" y="3653485"/>
            <a:ext cx="16135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3.</a:t>
            </a:r>
            <a:r>
              <a:rPr sz="1100" b="1" spc="-5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METAS</a:t>
            </a:r>
            <a:r>
              <a:rPr sz="1100" b="1" spc="-20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Y</a:t>
            </a:r>
            <a:r>
              <a:rPr sz="1100" b="1" spc="-5" dirty="0">
                <a:solidFill>
                  <a:srgbClr val="666699"/>
                </a:solidFill>
                <a:latin typeface="Calibri"/>
                <a:cs typeface="Calibri"/>
              </a:rPr>
              <a:t> OBJETIVOS</a:t>
            </a:r>
            <a:r>
              <a:rPr sz="1100" b="1" spc="-15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(Y)</a:t>
            </a:r>
            <a:r>
              <a:rPr sz="1100" b="1" spc="-25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76477" y="4755641"/>
            <a:ext cx="5375275" cy="1790700"/>
          </a:xfrm>
          <a:custGeom>
            <a:avLst/>
            <a:gdLst/>
            <a:ahLst/>
            <a:cxnLst/>
            <a:rect l="l" t="t" r="r" b="b"/>
            <a:pathLst>
              <a:path w="5375275" h="1790700">
                <a:moveTo>
                  <a:pt x="0" y="298449"/>
                </a:moveTo>
                <a:lnTo>
                  <a:pt x="3906" y="250035"/>
                </a:lnTo>
                <a:lnTo>
                  <a:pt x="15214" y="204110"/>
                </a:lnTo>
                <a:lnTo>
                  <a:pt x="33311" y="161287"/>
                </a:lnTo>
                <a:lnTo>
                  <a:pt x="57582" y="122182"/>
                </a:lnTo>
                <a:lnTo>
                  <a:pt x="87412" y="87407"/>
                </a:lnTo>
                <a:lnTo>
                  <a:pt x="122187" y="57578"/>
                </a:lnTo>
                <a:lnTo>
                  <a:pt x="161293" y="33309"/>
                </a:lnTo>
                <a:lnTo>
                  <a:pt x="204115" y="15213"/>
                </a:lnTo>
                <a:lnTo>
                  <a:pt x="250038" y="3905"/>
                </a:lnTo>
                <a:lnTo>
                  <a:pt x="298450" y="0"/>
                </a:lnTo>
                <a:lnTo>
                  <a:pt x="5076698" y="0"/>
                </a:lnTo>
                <a:lnTo>
                  <a:pt x="5125112" y="3905"/>
                </a:lnTo>
                <a:lnTo>
                  <a:pt x="5171037" y="15213"/>
                </a:lnTo>
                <a:lnTo>
                  <a:pt x="5213860" y="33309"/>
                </a:lnTo>
                <a:lnTo>
                  <a:pt x="5252965" y="57578"/>
                </a:lnTo>
                <a:lnTo>
                  <a:pt x="5287740" y="87407"/>
                </a:lnTo>
                <a:lnTo>
                  <a:pt x="5317569" y="122182"/>
                </a:lnTo>
                <a:lnTo>
                  <a:pt x="5341838" y="161287"/>
                </a:lnTo>
                <a:lnTo>
                  <a:pt x="5359934" y="204110"/>
                </a:lnTo>
                <a:lnTo>
                  <a:pt x="5371242" y="250035"/>
                </a:lnTo>
                <a:lnTo>
                  <a:pt x="5375148" y="298449"/>
                </a:lnTo>
                <a:lnTo>
                  <a:pt x="5375148" y="1492249"/>
                </a:lnTo>
                <a:lnTo>
                  <a:pt x="5371242" y="1540658"/>
                </a:lnTo>
                <a:lnTo>
                  <a:pt x="5359934" y="1586579"/>
                </a:lnTo>
                <a:lnTo>
                  <a:pt x="5341838" y="1629401"/>
                </a:lnTo>
                <a:lnTo>
                  <a:pt x="5317569" y="1668506"/>
                </a:lnTo>
                <a:lnTo>
                  <a:pt x="5287740" y="1703282"/>
                </a:lnTo>
                <a:lnTo>
                  <a:pt x="5252965" y="1733113"/>
                </a:lnTo>
                <a:lnTo>
                  <a:pt x="5213860" y="1757385"/>
                </a:lnTo>
                <a:lnTo>
                  <a:pt x="5171037" y="1775483"/>
                </a:lnTo>
                <a:lnTo>
                  <a:pt x="5125112" y="1786793"/>
                </a:lnTo>
                <a:lnTo>
                  <a:pt x="5076698" y="1790699"/>
                </a:lnTo>
                <a:lnTo>
                  <a:pt x="298450" y="1790699"/>
                </a:lnTo>
                <a:lnTo>
                  <a:pt x="250038" y="1786793"/>
                </a:lnTo>
                <a:lnTo>
                  <a:pt x="204115" y="1775483"/>
                </a:lnTo>
                <a:lnTo>
                  <a:pt x="161293" y="1757385"/>
                </a:lnTo>
                <a:lnTo>
                  <a:pt x="122187" y="1733113"/>
                </a:lnTo>
                <a:lnTo>
                  <a:pt x="87412" y="1703282"/>
                </a:lnTo>
                <a:lnTo>
                  <a:pt x="57582" y="1668506"/>
                </a:lnTo>
                <a:lnTo>
                  <a:pt x="33311" y="1629401"/>
                </a:lnTo>
                <a:lnTo>
                  <a:pt x="15214" y="1586579"/>
                </a:lnTo>
                <a:lnTo>
                  <a:pt x="3906" y="1540658"/>
                </a:lnTo>
                <a:lnTo>
                  <a:pt x="0" y="1492249"/>
                </a:lnTo>
                <a:lnTo>
                  <a:pt x="0" y="298449"/>
                </a:lnTo>
                <a:close/>
              </a:path>
            </a:pathLst>
          </a:custGeom>
          <a:ln w="2554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41628" y="4838445"/>
            <a:ext cx="5022850" cy="59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¿Cuál</a:t>
            </a:r>
            <a:r>
              <a:rPr sz="1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es la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causa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raíz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del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problema?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Selecciona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la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herramienta</a:t>
            </a:r>
            <a:r>
              <a:rPr sz="1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más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simple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para</a:t>
            </a:r>
            <a:r>
              <a:rPr sz="1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que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muestre</a:t>
            </a:r>
            <a:r>
              <a:rPr sz="12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claramente</a:t>
            </a:r>
            <a:r>
              <a:rPr sz="1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la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causa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raíz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del</a:t>
            </a:r>
            <a:r>
              <a:rPr sz="1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problema.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07173" y="4545901"/>
            <a:ext cx="2548890" cy="258445"/>
            <a:chOff x="1007173" y="4545901"/>
            <a:chExt cx="2548890" cy="258445"/>
          </a:xfrm>
        </p:grpSpPr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1936" y="4550664"/>
              <a:ext cx="2538984" cy="24841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11936" y="4550664"/>
              <a:ext cx="2539365" cy="248920"/>
            </a:xfrm>
            <a:custGeom>
              <a:avLst/>
              <a:gdLst/>
              <a:ahLst/>
              <a:cxnLst/>
              <a:rect l="l" t="t" r="r" b="b"/>
              <a:pathLst>
                <a:path w="2539365" h="248920">
                  <a:moveTo>
                    <a:pt x="0" y="41402"/>
                  </a:moveTo>
                  <a:lnTo>
                    <a:pt x="3254" y="25288"/>
                  </a:lnTo>
                  <a:lnTo>
                    <a:pt x="12128" y="12128"/>
                  </a:lnTo>
                  <a:lnTo>
                    <a:pt x="25288" y="3254"/>
                  </a:lnTo>
                  <a:lnTo>
                    <a:pt x="41401" y="0"/>
                  </a:lnTo>
                  <a:lnTo>
                    <a:pt x="2497581" y="0"/>
                  </a:lnTo>
                  <a:lnTo>
                    <a:pt x="2513695" y="3254"/>
                  </a:lnTo>
                  <a:lnTo>
                    <a:pt x="2526855" y="12128"/>
                  </a:lnTo>
                  <a:lnTo>
                    <a:pt x="2535729" y="25288"/>
                  </a:lnTo>
                  <a:lnTo>
                    <a:pt x="2538984" y="41402"/>
                  </a:lnTo>
                  <a:lnTo>
                    <a:pt x="2538984" y="207010"/>
                  </a:lnTo>
                  <a:lnTo>
                    <a:pt x="2535729" y="223123"/>
                  </a:lnTo>
                  <a:lnTo>
                    <a:pt x="2526855" y="236283"/>
                  </a:lnTo>
                  <a:lnTo>
                    <a:pt x="2513695" y="245157"/>
                  </a:lnTo>
                  <a:lnTo>
                    <a:pt x="2497581" y="248412"/>
                  </a:lnTo>
                  <a:lnTo>
                    <a:pt x="41401" y="248412"/>
                  </a:lnTo>
                  <a:lnTo>
                    <a:pt x="25288" y="245157"/>
                  </a:lnTo>
                  <a:lnTo>
                    <a:pt x="12128" y="236283"/>
                  </a:lnTo>
                  <a:lnTo>
                    <a:pt x="3254" y="223123"/>
                  </a:lnTo>
                  <a:lnTo>
                    <a:pt x="0" y="207010"/>
                  </a:lnTo>
                  <a:lnTo>
                    <a:pt x="0" y="41402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022762" y="4588890"/>
            <a:ext cx="25177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4. </a:t>
            </a:r>
            <a:r>
              <a:rPr sz="1100" b="1" spc="-5" dirty="0">
                <a:solidFill>
                  <a:srgbClr val="666699"/>
                </a:solidFill>
                <a:latin typeface="Calibri"/>
                <a:cs typeface="Calibri"/>
              </a:rPr>
              <a:t>ANÁLISIS</a:t>
            </a:r>
            <a:r>
              <a:rPr sz="1100" b="1" spc="-45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666699"/>
                </a:solidFill>
                <a:latin typeface="Calibri"/>
                <a:cs typeface="Calibri"/>
              </a:rPr>
              <a:t>DE</a:t>
            </a:r>
            <a:r>
              <a:rPr sz="1100" b="1" spc="-10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CAUSA</a:t>
            </a:r>
            <a:r>
              <a:rPr sz="1100" b="1" spc="-15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RAÍZ</a:t>
            </a:r>
            <a:r>
              <a:rPr sz="1100" b="1" spc="-35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666699"/>
                </a:solidFill>
                <a:latin typeface="Calibri"/>
                <a:cs typeface="Calibri"/>
              </a:rPr>
              <a:t>(x)</a:t>
            </a:r>
            <a:r>
              <a:rPr sz="1100" b="1" spc="-30" dirty="0">
                <a:solidFill>
                  <a:srgbClr val="666699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666699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53212" y="228600"/>
            <a:ext cx="786765" cy="788035"/>
          </a:xfrm>
          <a:custGeom>
            <a:avLst/>
            <a:gdLst/>
            <a:ahLst/>
            <a:cxnLst/>
            <a:rect l="l" t="t" r="r" b="b"/>
            <a:pathLst>
              <a:path w="786765" h="788035">
                <a:moveTo>
                  <a:pt x="393191" y="0"/>
                </a:moveTo>
                <a:lnTo>
                  <a:pt x="343877" y="3048"/>
                </a:lnTo>
                <a:lnTo>
                  <a:pt x="296379" y="12065"/>
                </a:lnTo>
                <a:lnTo>
                  <a:pt x="251091" y="26543"/>
                </a:lnTo>
                <a:lnTo>
                  <a:pt x="208356" y="46100"/>
                </a:lnTo>
                <a:lnTo>
                  <a:pt x="168554" y="70611"/>
                </a:lnTo>
                <a:lnTo>
                  <a:pt x="132067" y="99441"/>
                </a:lnTo>
                <a:lnTo>
                  <a:pt x="99237" y="132334"/>
                </a:lnTo>
                <a:lnTo>
                  <a:pt x="70446" y="168910"/>
                </a:lnTo>
                <a:lnTo>
                  <a:pt x="46075" y="208787"/>
                </a:lnTo>
                <a:lnTo>
                  <a:pt x="26466" y="251587"/>
                </a:lnTo>
                <a:lnTo>
                  <a:pt x="12014" y="296925"/>
                </a:lnTo>
                <a:lnTo>
                  <a:pt x="3060" y="344550"/>
                </a:lnTo>
                <a:lnTo>
                  <a:pt x="0" y="393953"/>
                </a:lnTo>
                <a:lnTo>
                  <a:pt x="3060" y="443357"/>
                </a:lnTo>
                <a:lnTo>
                  <a:pt x="12014" y="490982"/>
                </a:lnTo>
                <a:lnTo>
                  <a:pt x="26466" y="536321"/>
                </a:lnTo>
                <a:lnTo>
                  <a:pt x="46075" y="579120"/>
                </a:lnTo>
                <a:lnTo>
                  <a:pt x="70446" y="618998"/>
                </a:lnTo>
                <a:lnTo>
                  <a:pt x="99237" y="655574"/>
                </a:lnTo>
                <a:lnTo>
                  <a:pt x="132067" y="688466"/>
                </a:lnTo>
                <a:lnTo>
                  <a:pt x="168554" y="717296"/>
                </a:lnTo>
                <a:lnTo>
                  <a:pt x="208356" y="741807"/>
                </a:lnTo>
                <a:lnTo>
                  <a:pt x="251091" y="761364"/>
                </a:lnTo>
                <a:lnTo>
                  <a:pt x="296379" y="775842"/>
                </a:lnTo>
                <a:lnTo>
                  <a:pt x="343877" y="784860"/>
                </a:lnTo>
                <a:lnTo>
                  <a:pt x="393191" y="787908"/>
                </a:lnTo>
                <a:lnTo>
                  <a:pt x="442518" y="784860"/>
                </a:lnTo>
                <a:lnTo>
                  <a:pt x="490004" y="775842"/>
                </a:lnTo>
                <a:lnTo>
                  <a:pt x="535304" y="761364"/>
                </a:lnTo>
                <a:lnTo>
                  <a:pt x="578027" y="741807"/>
                </a:lnTo>
                <a:lnTo>
                  <a:pt x="617829" y="717296"/>
                </a:lnTo>
                <a:lnTo>
                  <a:pt x="654329" y="688466"/>
                </a:lnTo>
                <a:lnTo>
                  <a:pt x="687146" y="655574"/>
                </a:lnTo>
                <a:lnTo>
                  <a:pt x="715937" y="618998"/>
                </a:lnTo>
                <a:lnTo>
                  <a:pt x="740282" y="579120"/>
                </a:lnTo>
                <a:lnTo>
                  <a:pt x="759968" y="536321"/>
                </a:lnTo>
                <a:lnTo>
                  <a:pt x="774319" y="490982"/>
                </a:lnTo>
                <a:lnTo>
                  <a:pt x="783335" y="443357"/>
                </a:lnTo>
                <a:lnTo>
                  <a:pt x="786384" y="393953"/>
                </a:lnTo>
                <a:lnTo>
                  <a:pt x="783335" y="344550"/>
                </a:lnTo>
                <a:lnTo>
                  <a:pt x="774319" y="296925"/>
                </a:lnTo>
                <a:lnTo>
                  <a:pt x="759968" y="251587"/>
                </a:lnTo>
                <a:lnTo>
                  <a:pt x="740282" y="208787"/>
                </a:lnTo>
                <a:lnTo>
                  <a:pt x="715937" y="168910"/>
                </a:lnTo>
                <a:lnTo>
                  <a:pt x="687146" y="132334"/>
                </a:lnTo>
                <a:lnTo>
                  <a:pt x="654329" y="99441"/>
                </a:lnTo>
                <a:lnTo>
                  <a:pt x="617829" y="70611"/>
                </a:lnTo>
                <a:lnTo>
                  <a:pt x="578027" y="46100"/>
                </a:lnTo>
                <a:lnTo>
                  <a:pt x="535304" y="26543"/>
                </a:lnTo>
                <a:lnTo>
                  <a:pt x="490004" y="12065"/>
                </a:lnTo>
                <a:lnTo>
                  <a:pt x="442518" y="3048"/>
                </a:lnTo>
                <a:lnTo>
                  <a:pt x="393191" y="0"/>
                </a:lnTo>
                <a:close/>
              </a:path>
            </a:pathLst>
          </a:custGeom>
          <a:solidFill>
            <a:srgbClr val="005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339722" y="395986"/>
            <a:ext cx="5562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0" spc="-30" dirty="0">
                <a:solidFill>
                  <a:srgbClr val="1C355E"/>
                </a:solidFill>
                <a:latin typeface="Tahoma"/>
                <a:cs typeface="Tahoma"/>
              </a:rPr>
              <a:t>A3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3D51667C-CA81-4DF9-949E-AB10648CD9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234" y="1428371"/>
            <a:ext cx="11278235" cy="5429630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700A1C90-D180-4990-AE69-12DF17FD23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3108" y="440202"/>
            <a:ext cx="7102455" cy="1005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352806"/>
            <a:ext cx="28117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45" dirty="0">
                <a:solidFill>
                  <a:srgbClr val="1C355E"/>
                </a:solidFill>
                <a:latin typeface="Tahoma"/>
                <a:cs typeface="Tahoma"/>
              </a:rPr>
              <a:t>Ant</a:t>
            </a:r>
            <a:r>
              <a:rPr sz="3200" i="0" spc="-35" dirty="0">
                <a:solidFill>
                  <a:srgbClr val="1C355E"/>
                </a:solidFill>
                <a:latin typeface="Tahoma"/>
                <a:cs typeface="Tahoma"/>
              </a:rPr>
              <a:t>e</a:t>
            </a:r>
            <a:r>
              <a:rPr sz="3200" i="0" spc="185" dirty="0">
                <a:solidFill>
                  <a:srgbClr val="1C355E"/>
                </a:solidFill>
                <a:latin typeface="Tahoma"/>
                <a:cs typeface="Tahoma"/>
              </a:rPr>
              <a:t>ced</a:t>
            </a:r>
            <a:r>
              <a:rPr sz="3200" i="0" spc="195" dirty="0">
                <a:solidFill>
                  <a:srgbClr val="1C355E"/>
                </a:solidFill>
                <a:latin typeface="Tahoma"/>
                <a:cs typeface="Tahoma"/>
              </a:rPr>
              <a:t>e</a:t>
            </a:r>
            <a:r>
              <a:rPr sz="3200" i="0" spc="-155" dirty="0">
                <a:solidFill>
                  <a:srgbClr val="1C355E"/>
                </a:solidFill>
                <a:latin typeface="Tahoma"/>
                <a:cs typeface="Tahoma"/>
              </a:rPr>
              <a:t>ntes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076" y="1438402"/>
            <a:ext cx="4205605" cy="1949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200"/>
              </a:lnSpc>
              <a:spcBef>
                <a:spcPts val="95"/>
              </a:spcBef>
              <a:buSzPct val="133333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8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carencia</a:t>
            </a:r>
            <a:r>
              <a:rPr sz="18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de habilidades</a:t>
            </a:r>
            <a:r>
              <a:rPr sz="18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autoaprendizaje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afecto</a:t>
            </a:r>
            <a:r>
              <a:rPr sz="18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los alumnos </a:t>
            </a:r>
            <a:r>
              <a:rPr sz="18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inscritos</a:t>
            </a:r>
            <a:r>
              <a:rPr sz="18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en la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materia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sistemas</a:t>
            </a:r>
            <a:r>
              <a:rPr sz="18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manufactura</a:t>
            </a:r>
            <a:r>
              <a:rPr sz="18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en el</a:t>
            </a:r>
            <a:r>
              <a:rPr sz="18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periodo</a:t>
            </a:r>
            <a:r>
              <a:rPr sz="18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escolar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Agosto-Diciembre</a:t>
            </a:r>
            <a:r>
              <a:rPr sz="18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del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 2024 al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cual</a:t>
            </a:r>
            <a:r>
              <a:rPr sz="18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no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cumplir</a:t>
            </a:r>
            <a:r>
              <a:rPr sz="18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con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las herramientas</a:t>
            </a:r>
            <a:r>
              <a:rPr sz="18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necesarias </a:t>
            </a:r>
            <a:r>
              <a:rPr sz="1800" spc="-3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se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 reprobaron</a:t>
            </a:r>
            <a:r>
              <a:rPr sz="18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unidades</a:t>
            </a:r>
            <a:r>
              <a:rPr sz="18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8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materia.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6379" y="3841622"/>
            <a:ext cx="3221355" cy="1812925"/>
            <a:chOff x="746379" y="3841622"/>
            <a:chExt cx="3221355" cy="1812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596" y="3904533"/>
              <a:ext cx="3137885" cy="16869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1141" y="3846385"/>
              <a:ext cx="3211830" cy="1803400"/>
            </a:xfrm>
            <a:custGeom>
              <a:avLst/>
              <a:gdLst/>
              <a:ahLst/>
              <a:cxnLst/>
              <a:rect l="l" t="t" r="r" b="b"/>
              <a:pathLst>
                <a:path w="3211829" h="1803400">
                  <a:moveTo>
                    <a:pt x="0" y="1803273"/>
                  </a:moveTo>
                  <a:lnTo>
                    <a:pt x="3211448" y="1803273"/>
                  </a:lnTo>
                  <a:lnTo>
                    <a:pt x="3211448" y="0"/>
                  </a:lnTo>
                  <a:lnTo>
                    <a:pt x="0" y="0"/>
                  </a:lnTo>
                  <a:lnTo>
                    <a:pt x="0" y="1803273"/>
                  </a:lnTo>
                  <a:close/>
                </a:path>
              </a:pathLst>
            </a:custGeom>
            <a:ln w="9524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21206"/>
              </p:ext>
            </p:extLst>
          </p:nvPr>
        </p:nvGraphicFramePr>
        <p:xfrm>
          <a:off x="5019611" y="275081"/>
          <a:ext cx="6916419" cy="6284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846">
                <a:tc gridSpan="3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5W</a:t>
                      </a:r>
                      <a:r>
                        <a:rPr sz="12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200" b="1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solidFill>
                      <a:srgbClr val="1F376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88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1F3763"/>
                      </a:solidFill>
                      <a:prstDash val="solid"/>
                    </a:lnL>
                    <a:lnR w="9525">
                      <a:solidFill>
                        <a:srgbClr val="1F376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065"/>
                        </a:lnSpc>
                      </a:pPr>
                      <a:r>
                        <a:rPr sz="1000" b="1" spc="-5" dirty="0" err="1">
                          <a:latin typeface="Calibri"/>
                          <a:cs typeface="Calibri"/>
                        </a:rPr>
                        <a:t>Líder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lang="es-MX" sz="1000" b="1" spc="-5" dirty="0">
                          <a:latin typeface="+mn-lt"/>
                          <a:cs typeface="Calibri"/>
                        </a:rPr>
                        <a:t> Martínez Moreno José Manuel.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3763"/>
                      </a:solidFill>
                      <a:prstDash val="solid"/>
                    </a:lnL>
                    <a:lnR w="9525">
                      <a:solidFill>
                        <a:srgbClr val="1F3763"/>
                      </a:solidFill>
                      <a:prstDash val="solid"/>
                    </a:lnR>
                    <a:lnB w="9525">
                      <a:solidFill>
                        <a:srgbClr val="1F3763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8265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Inserta</a:t>
                      </a:r>
                      <a:r>
                        <a:rPr sz="1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tu logo</a:t>
                      </a:r>
                      <a:r>
                        <a:rPr sz="10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aquí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3763"/>
                      </a:solidFill>
                      <a:prstDash val="solid"/>
                    </a:lnL>
                    <a:lnR w="9525">
                      <a:solidFill>
                        <a:srgbClr val="1F376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8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1F3763"/>
                      </a:solidFill>
                      <a:prstDash val="solid"/>
                    </a:lnL>
                    <a:lnR w="9525">
                      <a:solidFill>
                        <a:srgbClr val="1F376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Proyecto:</a:t>
                      </a:r>
                      <a:r>
                        <a:rPr lang="es-MX" sz="1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s-ES" sz="1000" b="1" spc="-5" dirty="0">
                          <a:latin typeface="+mn-lt"/>
                          <a:cs typeface="Calibri"/>
                        </a:rPr>
                        <a:t> Aplicación de las herramientas para la resolución de problemas de sistemas de manufactura.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3763"/>
                      </a:solidFill>
                      <a:prstDash val="solid"/>
                    </a:lnL>
                    <a:lnR w="9525">
                      <a:solidFill>
                        <a:srgbClr val="1F3763"/>
                      </a:solidFill>
                      <a:prstDash val="solid"/>
                    </a:lnR>
                    <a:lnT w="9525">
                      <a:solidFill>
                        <a:srgbClr val="1F3763"/>
                      </a:solidFill>
                      <a:prstDash val="solid"/>
                    </a:lnT>
                    <a:lnB w="9525">
                      <a:solidFill>
                        <a:srgbClr val="1F376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1F3763"/>
                      </a:solidFill>
                      <a:prstDash val="solid"/>
                    </a:lnL>
                    <a:lnR w="9525">
                      <a:solidFill>
                        <a:srgbClr val="1F376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4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1F3763"/>
                      </a:solidFill>
                      <a:prstDash val="solid"/>
                    </a:lnL>
                    <a:lnR w="9525">
                      <a:solidFill>
                        <a:srgbClr val="1F376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Sponsor:</a:t>
                      </a:r>
                      <a:r>
                        <a:rPr lang="es-MX" sz="1000" b="1" spc="-5" dirty="0">
                          <a:latin typeface="+mn-lt"/>
                          <a:cs typeface="Calibri"/>
                        </a:rPr>
                        <a:t> Luis Alberto Ángeles Hurtado.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3763"/>
                      </a:solidFill>
                      <a:prstDash val="solid"/>
                    </a:lnL>
                    <a:lnR w="9525">
                      <a:solidFill>
                        <a:srgbClr val="1F3763"/>
                      </a:solidFill>
                      <a:prstDash val="solid"/>
                    </a:lnR>
                    <a:lnT w="9525">
                      <a:solidFill>
                        <a:srgbClr val="1F3763"/>
                      </a:solidFill>
                      <a:prstDash val="solid"/>
                    </a:lnT>
                    <a:lnB w="9525">
                      <a:solidFill>
                        <a:srgbClr val="1F376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1F3763"/>
                      </a:solidFill>
                      <a:prstDash val="solid"/>
                    </a:lnL>
                    <a:lnR w="9525">
                      <a:solidFill>
                        <a:srgbClr val="1F376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4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1F3763"/>
                      </a:solidFill>
                      <a:prstDash val="solid"/>
                    </a:lnL>
                    <a:lnR w="9525">
                      <a:solidFill>
                        <a:srgbClr val="1F376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00"/>
                        </a:lnSpc>
                      </a:pPr>
                      <a:r>
                        <a:rPr sz="1000" b="1" spc="-5" dirty="0" err="1">
                          <a:latin typeface="Calibri"/>
                          <a:cs typeface="Calibri"/>
                        </a:rPr>
                        <a:t>Área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lang="es-MX" sz="1000" b="1" spc="-5" dirty="0">
                          <a:latin typeface="+mn-lt"/>
                          <a:cs typeface="Calibri"/>
                        </a:rPr>
                        <a:t> Ingeniería Industrial.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3763"/>
                      </a:solidFill>
                      <a:prstDash val="solid"/>
                    </a:lnL>
                    <a:lnR w="9525">
                      <a:solidFill>
                        <a:srgbClr val="1F3763"/>
                      </a:solidFill>
                      <a:prstDash val="solid"/>
                    </a:lnR>
                    <a:lnT w="9525">
                      <a:solidFill>
                        <a:srgbClr val="1F3763"/>
                      </a:solidFill>
                      <a:prstDash val="solid"/>
                    </a:lnT>
                    <a:lnB w="9525">
                      <a:solidFill>
                        <a:srgbClr val="1F376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1F3763"/>
                      </a:solidFill>
                      <a:prstDash val="solid"/>
                    </a:lnL>
                    <a:lnR w="9525">
                      <a:solidFill>
                        <a:srgbClr val="1F376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8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1F3763"/>
                      </a:solidFill>
                      <a:prstDash val="solid"/>
                    </a:lnL>
                    <a:lnR w="9525">
                      <a:solidFill>
                        <a:srgbClr val="1F376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65"/>
                        </a:lnSpc>
                        <a:spcBef>
                          <a:spcPts val="5"/>
                        </a:spcBef>
                      </a:pPr>
                      <a:r>
                        <a:rPr sz="1000" b="1" spc="-5" dirty="0" err="1">
                          <a:latin typeface="Calibri"/>
                          <a:cs typeface="Calibri"/>
                        </a:rPr>
                        <a:t>Fecha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lang="es-MX" sz="1000" b="1" spc="-5" dirty="0">
                          <a:latin typeface="+mn-lt"/>
                          <a:cs typeface="Calibri"/>
                        </a:rPr>
                        <a:t>  21/11/22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1F3763"/>
                      </a:solidFill>
                      <a:prstDash val="solid"/>
                    </a:lnL>
                    <a:lnR w="9525">
                      <a:solidFill>
                        <a:srgbClr val="1F3763"/>
                      </a:solidFill>
                      <a:prstDash val="solid"/>
                    </a:lnR>
                    <a:lnT w="9525">
                      <a:solidFill>
                        <a:srgbClr val="1F3763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1F3763"/>
                      </a:solidFill>
                      <a:prstDash val="solid"/>
                    </a:lnL>
                    <a:lnR w="9525">
                      <a:solidFill>
                        <a:srgbClr val="1F376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23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1F376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14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9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¿Qué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Cuál es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problema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específico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afecta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el desempeño</a:t>
                      </a:r>
                      <a:r>
                        <a:rPr sz="9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negocio?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carencia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habilidades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autoaprendizaje.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18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Who</a:t>
                      </a:r>
                      <a:r>
                        <a:rPr sz="900" b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¿Quién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es el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cliente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Interno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Externo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más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afectado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problema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Estudiantes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514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125730">
                        <a:lnSpc>
                          <a:spcPct val="100000"/>
                        </a:lnSpc>
                      </a:pP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Why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.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Identifica los requerimento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críticos del cliente en términos de Calidad, Entrega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900" spc="-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Costo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asociados</a:t>
                      </a:r>
                      <a:r>
                        <a:rPr sz="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problema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0455" marR="45085" indent="-1018540">
                        <a:lnSpc>
                          <a:spcPct val="101000"/>
                        </a:lnSpc>
                        <a:spcBef>
                          <a:spcPts val="74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Auto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critica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alumno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dejarse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guiar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ámbito </a:t>
                      </a:r>
                      <a:r>
                        <a:rPr sz="1000" spc="-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académico.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939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51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Why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9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Nombra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métrico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negocio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asociado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problema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6010" marR="155575" indent="-931544">
                        <a:lnSpc>
                          <a:spcPct val="101000"/>
                        </a:lnSpc>
                        <a:spcBef>
                          <a:spcPts val="74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entrega</a:t>
                      </a:r>
                      <a:r>
                        <a:rPr sz="1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oportuna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adecuada de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actividades </a:t>
                      </a:r>
                      <a:r>
                        <a:rPr sz="1000" spc="-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académicas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939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51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Where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¿En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dónde</a:t>
                      </a:r>
                      <a:r>
                        <a:rPr sz="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ocurre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problema</a:t>
                      </a:r>
                      <a:r>
                        <a:rPr sz="9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(localización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geográfica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o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proceso)?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60325" algn="ctr">
                        <a:lnSpc>
                          <a:spcPct val="100499"/>
                        </a:lnSpc>
                        <a:spcBef>
                          <a:spcPts val="15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Instituto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Tecnológico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Querétaro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(ITQ)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durante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000" spc="-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impartición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 la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materia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sistemas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manufactura.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38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When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¿En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dónde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fue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observado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primera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vez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problema?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(especifica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mes/año))?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01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septiembre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del año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curso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(2024).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051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How</a:t>
                      </a:r>
                      <a:r>
                        <a:rPr sz="9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Much?</a:t>
                      </a:r>
                      <a:r>
                        <a:rPr sz="9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¿Cuál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la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magnitud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problema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términos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tu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métrico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negocio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seleccionado?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Reprobar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unidades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materia.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5239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How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¿Cómo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sabes que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problema?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¿Qué objetivos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están cumpliendo?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Desarrollar 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implementar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herramientas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prácticas.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3185" marR="76835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haber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implementado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herramientas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se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atrasaron,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que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se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cumplió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con el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del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R="2159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temario.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0294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61925">
                        <a:lnSpc>
                          <a:spcPct val="100000"/>
                        </a:lnSpc>
                      </a:pP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Escribe</a:t>
                      </a:r>
                      <a:r>
                        <a:rPr sz="900" b="1" u="sng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la</a:t>
                      </a:r>
                      <a:r>
                        <a:rPr sz="9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descripción</a:t>
                      </a:r>
                      <a:r>
                        <a:rPr sz="9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del</a:t>
                      </a:r>
                      <a:r>
                        <a:rPr sz="900" b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problema</a:t>
                      </a:r>
                      <a:r>
                        <a:rPr sz="9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forma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 enunciado,</a:t>
                      </a:r>
                      <a:r>
                        <a:rPr sz="9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puedes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usar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siguiente </a:t>
                      </a:r>
                      <a:r>
                        <a:rPr sz="900" spc="-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formato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como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guía: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&lt;When&gt;,&lt;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What&gt;,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&lt;Where&gt;,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&lt;How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much&gt;,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&lt;How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know&gt;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carencia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habilidades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autoaprendizaje afecto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56515" marR="48260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alumnos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inscritos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la materia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sistemas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manufactura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el periodo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escolar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 Agosto-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Diciembre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2024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al cual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cumplir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con las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herramientas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necesarias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reprobaron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unidades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de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ts val="1140"/>
                        </a:lnSpc>
                        <a:spcBef>
                          <a:spcPts val="1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materia.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352806"/>
            <a:ext cx="3242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85" dirty="0">
                <a:solidFill>
                  <a:srgbClr val="1C355E"/>
                </a:solidFill>
                <a:latin typeface="Tahoma"/>
                <a:cs typeface="Tahoma"/>
              </a:rPr>
              <a:t>Situación</a:t>
            </a:r>
            <a:r>
              <a:rPr sz="3200" i="0" spc="-100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5" dirty="0">
                <a:solidFill>
                  <a:srgbClr val="1C355E"/>
                </a:solidFill>
                <a:latin typeface="Tahoma"/>
                <a:cs typeface="Tahoma"/>
              </a:rPr>
              <a:t>Actual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72" name="Imagen 71">
            <a:extLst>
              <a:ext uri="{FF2B5EF4-FFF2-40B4-BE49-F238E27FC236}">
                <a16:creationId xmlns:a16="http://schemas.microsoft.com/office/drawing/2014/main" id="{65826E2D-45DB-41A6-BF1C-99592E8C7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06"/>
            <a:ext cx="9635142" cy="3372924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DB9CA984-E075-4AAD-9559-77FE9B717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142" y="1544905"/>
            <a:ext cx="2556858" cy="3398569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C77BE708-C241-42D2-B6FE-97C8AF26E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21859"/>
            <a:ext cx="10210800" cy="312216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D361702C-9D61-446B-B9F7-14365638E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4440" y="5625554"/>
            <a:ext cx="2057400" cy="304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352806"/>
            <a:ext cx="35534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50" dirty="0">
                <a:solidFill>
                  <a:srgbClr val="1C355E"/>
                </a:solidFill>
                <a:latin typeface="Tahoma"/>
                <a:cs typeface="Tahoma"/>
              </a:rPr>
              <a:t>Metas</a:t>
            </a:r>
            <a:r>
              <a:rPr sz="3200" i="0" spc="-6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5" dirty="0">
                <a:solidFill>
                  <a:srgbClr val="1C355E"/>
                </a:solidFill>
                <a:latin typeface="Tahoma"/>
                <a:cs typeface="Tahoma"/>
              </a:rPr>
              <a:t>y</a:t>
            </a:r>
            <a:r>
              <a:rPr sz="3200" i="0" spc="-4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75" dirty="0">
                <a:solidFill>
                  <a:srgbClr val="1C355E"/>
                </a:solidFill>
                <a:latin typeface="Tahoma"/>
                <a:cs typeface="Tahoma"/>
              </a:rPr>
              <a:t>Objetivos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521916"/>
            <a:ext cx="9402445" cy="222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Selecciona</a:t>
            </a:r>
            <a:r>
              <a:rPr sz="2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tu</a:t>
            </a:r>
            <a:r>
              <a:rPr sz="2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métrico</a:t>
            </a:r>
            <a:r>
              <a:rPr sz="2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 éxito</a:t>
            </a:r>
            <a:r>
              <a:rPr sz="2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que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continuarás</a:t>
            </a:r>
            <a:r>
              <a:rPr sz="2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midiendo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lo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largo</a:t>
            </a:r>
            <a:r>
              <a:rPr sz="2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 la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implementación</a:t>
            </a:r>
            <a:r>
              <a:rPr sz="24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2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tus</a:t>
            </a:r>
            <a:r>
              <a:rPr sz="2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propuestas.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ts val="287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Establece</a:t>
            </a:r>
            <a:r>
              <a:rPr sz="2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r>
              <a:rPr sz="2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objetivo</a:t>
            </a:r>
            <a:r>
              <a:rPr sz="2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alcanzar</a:t>
            </a:r>
            <a:r>
              <a:rPr sz="2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tu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 métrico.</a:t>
            </a:r>
            <a:endParaRPr sz="2400">
              <a:latin typeface="Calibri"/>
              <a:cs typeface="Calibri"/>
            </a:endParaRPr>
          </a:p>
          <a:p>
            <a:pPr marL="469900" marR="127635" indent="-457834">
              <a:lnSpc>
                <a:spcPts val="2900"/>
              </a:lnSpc>
              <a:spcBef>
                <a:spcPts val="6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Selecciona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por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lo menos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métrico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secundario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uno consecuente que </a:t>
            </a:r>
            <a:r>
              <a:rPr sz="2400" spc="-5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enfatice</a:t>
            </a:r>
            <a:r>
              <a:rPr sz="2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el métrico</a:t>
            </a:r>
            <a:r>
              <a:rPr sz="24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éxito</a:t>
            </a:r>
            <a:r>
              <a:rPr sz="2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principal.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ts val="2785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Utiliza</a:t>
            </a:r>
            <a:r>
              <a:rPr sz="2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los</a:t>
            </a:r>
            <a:r>
              <a:rPr sz="2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formatos SMART</a:t>
            </a:r>
            <a:r>
              <a:rPr sz="2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para</a:t>
            </a:r>
            <a:r>
              <a:rPr sz="2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2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adecuada</a:t>
            </a:r>
            <a:r>
              <a:rPr sz="2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selección</a:t>
            </a:r>
            <a:r>
              <a:rPr sz="2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libri"/>
                <a:cs typeface="Calibri"/>
              </a:rPr>
              <a:t>de métricos.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6195" y="228600"/>
            <a:ext cx="3115055" cy="104089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76439" y="3942905"/>
          <a:ext cx="10514330" cy="2037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2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2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60"/>
                        </a:lnSpc>
                        <a:spcBef>
                          <a:spcPts val="54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Siglas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SMART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60"/>
                        </a:lnSpc>
                        <a:spcBef>
                          <a:spcPts val="54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Descripción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60"/>
                        </a:lnSpc>
                        <a:spcBef>
                          <a:spcPts val="54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Preguntas</a:t>
                      </a:r>
                      <a:r>
                        <a:rPr sz="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para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SMART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ts val="1060"/>
                        </a:lnSpc>
                        <a:spcBef>
                          <a:spcPts val="54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Objetivos</a:t>
                      </a:r>
                      <a:r>
                        <a:rPr sz="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SMART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9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Specific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9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¿Qué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quieres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lograr?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146050" indent="25400">
                        <a:lnSpc>
                          <a:spcPct val="101099"/>
                        </a:lnSpc>
                        <a:spcBef>
                          <a:spcPts val="385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Asegurar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100%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los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temas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temario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la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materia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"Sistemas</a:t>
                      </a:r>
                      <a:r>
                        <a:rPr sz="9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Manufactura"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sean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cubiertos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clase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y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desarrollar </a:t>
                      </a:r>
                      <a:r>
                        <a:rPr sz="900" spc="-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herramientas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prácticas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útiles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aprendizaje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los estudiantes.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M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9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Measurable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9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¿Cuándo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logrará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meta?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ts val="1019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Durante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periodo</a:t>
                      </a:r>
                      <a:r>
                        <a:rPr sz="9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 el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se imparte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materia (Agosto-Diciembre).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9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Attainable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9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¿Cómo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sabrás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cuando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has logrado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tu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objetivo?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71120">
                        <a:lnSpc>
                          <a:spcPct val="101099"/>
                        </a:lnSpc>
                        <a:spcBef>
                          <a:spcPts val="420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Cuando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compruebe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todos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los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temas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9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temario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han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sido</a:t>
                      </a:r>
                      <a:r>
                        <a:rPr sz="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tratados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las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herramientas</a:t>
                      </a:r>
                      <a:r>
                        <a:rPr sz="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prácticas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hayan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sido</a:t>
                      </a:r>
                      <a:r>
                        <a:rPr sz="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implementadas</a:t>
                      </a:r>
                      <a:r>
                        <a:rPr sz="9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900" spc="-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utilizadas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los estudiantes</a:t>
                      </a:r>
                      <a:r>
                        <a:rPr sz="9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su proyecto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integrador.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015"/>
                        </a:lnSpc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5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Relevant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5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¿Cómo</a:t>
                      </a:r>
                      <a:r>
                        <a:rPr sz="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puede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lograr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meta?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64769">
                        <a:lnSpc>
                          <a:spcPct val="101099"/>
                        </a:lnSpc>
                        <a:spcBef>
                          <a:spcPts val="425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Diseñando</a:t>
                      </a:r>
                      <a:r>
                        <a:rPr sz="9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plan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trabajo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estructurado,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realizando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seguimiento</a:t>
                      </a:r>
                      <a:r>
                        <a:rPr sz="9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continuo</a:t>
                      </a:r>
                      <a:r>
                        <a:rPr sz="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avance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temario,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desarrollando</a:t>
                      </a:r>
                      <a:r>
                        <a:rPr sz="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actividades</a:t>
                      </a:r>
                      <a:r>
                        <a:rPr sz="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900" spc="-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herramientas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prácticas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alineadas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los objetivos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aprendizaje.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6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019"/>
                        </a:lnSpc>
                        <a:spcBef>
                          <a:spcPts val="5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19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Timely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¿La meta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satisfarsera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sus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necesidades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corto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y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largo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plazo?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148590">
                        <a:lnSpc>
                          <a:spcPct val="101099"/>
                        </a:lnSpc>
                        <a:spcBef>
                          <a:spcPts val="425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Si,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corto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plazo, asegura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estudiantes</a:t>
                      </a:r>
                      <a:r>
                        <a:rPr sz="9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reciban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enseñanza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completa;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largo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plazo, mejora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comprensión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preparación 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aplicaciones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prácticas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ámbito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la manufactura.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352806"/>
            <a:ext cx="4432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105" dirty="0">
                <a:solidFill>
                  <a:srgbClr val="1C355E"/>
                </a:solidFill>
                <a:latin typeface="Tahoma"/>
                <a:cs typeface="Tahoma"/>
              </a:rPr>
              <a:t>Análisis</a:t>
            </a:r>
            <a:r>
              <a:rPr sz="3200" i="0" spc="-6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20" dirty="0">
                <a:solidFill>
                  <a:srgbClr val="1C355E"/>
                </a:solidFill>
                <a:latin typeface="Tahoma"/>
                <a:cs typeface="Tahoma"/>
              </a:rPr>
              <a:t>de</a:t>
            </a:r>
            <a:r>
              <a:rPr sz="3200" i="0" spc="-5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75" dirty="0">
                <a:solidFill>
                  <a:srgbClr val="1C355E"/>
                </a:solidFill>
                <a:latin typeface="Tahoma"/>
                <a:cs typeface="Tahoma"/>
              </a:rPr>
              <a:t>Causa</a:t>
            </a:r>
            <a:r>
              <a:rPr sz="3200" i="0" spc="-2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175" dirty="0">
                <a:solidFill>
                  <a:srgbClr val="1C355E"/>
                </a:solidFill>
                <a:latin typeface="Tahoma"/>
                <a:cs typeface="Tahoma"/>
              </a:rPr>
              <a:t>Raíz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5759" y="1979676"/>
            <a:ext cx="8997950" cy="4113529"/>
            <a:chOff x="365759" y="1979676"/>
            <a:chExt cx="8997950" cy="41135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59" y="1979676"/>
              <a:ext cx="8997696" cy="4113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7048" y="2839212"/>
              <a:ext cx="7696200" cy="2068195"/>
            </a:xfrm>
            <a:custGeom>
              <a:avLst/>
              <a:gdLst/>
              <a:ahLst/>
              <a:cxnLst/>
              <a:rect l="l" t="t" r="r" b="b"/>
              <a:pathLst>
                <a:path w="7696200" h="2068195">
                  <a:moveTo>
                    <a:pt x="4968240" y="0"/>
                  </a:moveTo>
                  <a:lnTo>
                    <a:pt x="7695819" y="1098804"/>
                  </a:lnTo>
                </a:path>
                <a:path w="7696200" h="2068195">
                  <a:moveTo>
                    <a:pt x="5266944" y="2067687"/>
                  </a:moveTo>
                  <a:lnTo>
                    <a:pt x="7502017" y="1635252"/>
                  </a:lnTo>
                </a:path>
                <a:path w="7696200" h="2068195">
                  <a:moveTo>
                    <a:pt x="0" y="448055"/>
                  </a:moveTo>
                  <a:lnTo>
                    <a:pt x="4960493" y="764666"/>
                  </a:lnTo>
                </a:path>
              </a:pathLst>
            </a:custGeom>
            <a:ln w="9525">
              <a:solidFill>
                <a:srgbClr val="3D6D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95288" y="2862072"/>
              <a:ext cx="2727960" cy="2036445"/>
            </a:xfrm>
            <a:custGeom>
              <a:avLst/>
              <a:gdLst/>
              <a:ahLst/>
              <a:cxnLst/>
              <a:rect l="l" t="t" r="r" b="b"/>
              <a:pathLst>
                <a:path w="2727959" h="2036445">
                  <a:moveTo>
                    <a:pt x="0" y="0"/>
                  </a:moveTo>
                  <a:lnTo>
                    <a:pt x="0" y="662304"/>
                  </a:lnTo>
                  <a:lnTo>
                    <a:pt x="299338" y="662304"/>
                  </a:lnTo>
                  <a:lnTo>
                    <a:pt x="299338" y="2036064"/>
                  </a:lnTo>
                </a:path>
                <a:path w="2727959" h="2036445">
                  <a:moveTo>
                    <a:pt x="2727579" y="1086611"/>
                  </a:moveTo>
                  <a:lnTo>
                    <a:pt x="2727579" y="1003300"/>
                  </a:lnTo>
                  <a:lnTo>
                    <a:pt x="2534412" y="1003300"/>
                  </a:lnTo>
                  <a:lnTo>
                    <a:pt x="2534412" y="1564513"/>
                  </a:lnTo>
                </a:path>
              </a:pathLst>
            </a:custGeom>
            <a:ln w="9525">
              <a:solidFill>
                <a:srgbClr val="3D6D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8608" y="2045208"/>
              <a:ext cx="3424554" cy="2895600"/>
            </a:xfrm>
            <a:custGeom>
              <a:avLst/>
              <a:gdLst/>
              <a:ahLst/>
              <a:cxnLst/>
              <a:rect l="l" t="t" r="r" b="b"/>
              <a:pathLst>
                <a:path w="3424554" h="2895600">
                  <a:moveTo>
                    <a:pt x="307721" y="1339088"/>
                  </a:moveTo>
                  <a:lnTo>
                    <a:pt x="24384" y="0"/>
                  </a:lnTo>
                </a:path>
                <a:path w="3424554" h="2895600">
                  <a:moveTo>
                    <a:pt x="1865249" y="1400047"/>
                  </a:moveTo>
                  <a:lnTo>
                    <a:pt x="1581912" y="60959"/>
                  </a:lnTo>
                </a:path>
                <a:path w="3424554" h="2895600">
                  <a:moveTo>
                    <a:pt x="3424301" y="1538731"/>
                  </a:moveTo>
                  <a:lnTo>
                    <a:pt x="3140964" y="199643"/>
                  </a:lnTo>
                </a:path>
                <a:path w="3424554" h="2895600">
                  <a:moveTo>
                    <a:pt x="283337" y="1356359"/>
                  </a:moveTo>
                  <a:lnTo>
                    <a:pt x="0" y="2695447"/>
                  </a:lnTo>
                </a:path>
                <a:path w="3424554" h="2895600">
                  <a:moveTo>
                    <a:pt x="1840865" y="1415795"/>
                  </a:moveTo>
                  <a:lnTo>
                    <a:pt x="1557528" y="2754884"/>
                  </a:lnTo>
                </a:path>
                <a:path w="3424554" h="2895600">
                  <a:moveTo>
                    <a:pt x="3399917" y="1556003"/>
                  </a:moveTo>
                  <a:lnTo>
                    <a:pt x="3116580" y="2895091"/>
                  </a:lnTo>
                </a:path>
              </a:pathLst>
            </a:custGeom>
            <a:ln w="9525">
              <a:solidFill>
                <a:srgbClr val="3D6D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19833" y="4801361"/>
            <a:ext cx="1470660" cy="469900"/>
          </a:xfrm>
          <a:prstGeom prst="rect">
            <a:avLst/>
          </a:prstGeom>
          <a:solidFill>
            <a:srgbClr val="4471C4"/>
          </a:solidFill>
          <a:ln w="25400">
            <a:solidFill>
              <a:srgbClr val="1C2F52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96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Máquinas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8153" y="4920234"/>
            <a:ext cx="1274445" cy="469900"/>
          </a:xfrm>
          <a:prstGeom prst="rect">
            <a:avLst/>
          </a:prstGeom>
          <a:solidFill>
            <a:srgbClr val="FFC000"/>
          </a:solidFill>
          <a:ln w="25400">
            <a:solidFill>
              <a:srgbClr val="6B5100"/>
            </a:solidFill>
          </a:ln>
        </p:spPr>
        <p:txBody>
          <a:bodyPr vert="horz" wrap="square" lIns="0" tIns="12319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97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Estudiante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7121" y="4965953"/>
            <a:ext cx="1481455" cy="469900"/>
          </a:xfrm>
          <a:prstGeom prst="rect">
            <a:avLst/>
          </a:prstGeom>
          <a:solidFill>
            <a:srgbClr val="6FAC46"/>
          </a:solidFill>
          <a:ln w="25400">
            <a:solidFill>
              <a:srgbClr val="2E481D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96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Profesor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7017" y="1736598"/>
            <a:ext cx="1481455" cy="469900"/>
          </a:xfrm>
          <a:prstGeom prst="rect">
            <a:avLst/>
          </a:prstGeom>
          <a:solidFill>
            <a:srgbClr val="6F2F9F"/>
          </a:solidFill>
          <a:ln w="25400">
            <a:solidFill>
              <a:srgbClr val="1C2F52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96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Recursos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06438" y="3528314"/>
            <a:ext cx="1976120" cy="1087755"/>
            <a:chOff x="6806438" y="3528314"/>
            <a:chExt cx="1976120" cy="1087755"/>
          </a:xfrm>
        </p:grpSpPr>
        <p:sp>
          <p:nvSpPr>
            <p:cNvPr id="13" name="object 13"/>
            <p:cNvSpPr/>
            <p:nvPr/>
          </p:nvSpPr>
          <p:spPr>
            <a:xfrm>
              <a:off x="6819138" y="3541014"/>
              <a:ext cx="1950720" cy="1062355"/>
            </a:xfrm>
            <a:custGeom>
              <a:avLst/>
              <a:gdLst/>
              <a:ahLst/>
              <a:cxnLst/>
              <a:rect l="l" t="t" r="r" b="b"/>
              <a:pathLst>
                <a:path w="1950720" h="1062354">
                  <a:moveTo>
                    <a:pt x="1419605" y="0"/>
                  </a:moveTo>
                  <a:lnTo>
                    <a:pt x="294766" y="0"/>
                  </a:lnTo>
                  <a:lnTo>
                    <a:pt x="0" y="294767"/>
                  </a:lnTo>
                  <a:lnTo>
                    <a:pt x="0" y="531113"/>
                  </a:lnTo>
                  <a:lnTo>
                    <a:pt x="531113" y="1062228"/>
                  </a:lnTo>
                  <a:lnTo>
                    <a:pt x="1655952" y="1062228"/>
                  </a:lnTo>
                  <a:lnTo>
                    <a:pt x="1950719" y="767461"/>
                  </a:lnTo>
                  <a:lnTo>
                    <a:pt x="1950719" y="531113"/>
                  </a:lnTo>
                  <a:lnTo>
                    <a:pt x="141960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19138" y="3541014"/>
              <a:ext cx="1950720" cy="1062355"/>
            </a:xfrm>
            <a:custGeom>
              <a:avLst/>
              <a:gdLst/>
              <a:ahLst/>
              <a:cxnLst/>
              <a:rect l="l" t="t" r="r" b="b"/>
              <a:pathLst>
                <a:path w="1950720" h="1062354">
                  <a:moveTo>
                    <a:pt x="294766" y="0"/>
                  </a:moveTo>
                  <a:lnTo>
                    <a:pt x="1419605" y="0"/>
                  </a:lnTo>
                  <a:lnTo>
                    <a:pt x="1950719" y="531113"/>
                  </a:lnTo>
                  <a:lnTo>
                    <a:pt x="1950719" y="767461"/>
                  </a:lnTo>
                  <a:lnTo>
                    <a:pt x="1655952" y="1062228"/>
                  </a:lnTo>
                  <a:lnTo>
                    <a:pt x="531113" y="1062228"/>
                  </a:lnTo>
                  <a:lnTo>
                    <a:pt x="0" y="531113"/>
                  </a:lnTo>
                  <a:lnTo>
                    <a:pt x="0" y="294767"/>
                  </a:lnTo>
                  <a:lnTo>
                    <a:pt x="294766" y="0"/>
                  </a:lnTo>
                  <a:close/>
                </a:path>
              </a:pathLst>
            </a:custGeom>
            <a:ln w="25400">
              <a:solidFill>
                <a:srgbClr val="1C2F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02169" y="3598926"/>
            <a:ext cx="118300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Aplicación de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las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 herramientas</a:t>
            </a:r>
            <a:r>
              <a:rPr sz="1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la </a:t>
            </a:r>
            <a:r>
              <a:rPr sz="1000" spc="-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resolución de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problemas de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sistemas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manufactura.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33750" y="1587246"/>
            <a:ext cx="1481455" cy="512445"/>
          </a:xfrm>
          <a:custGeom>
            <a:avLst/>
            <a:gdLst/>
            <a:ahLst/>
            <a:cxnLst/>
            <a:rect l="l" t="t" r="r" b="b"/>
            <a:pathLst>
              <a:path w="1481454" h="512444">
                <a:moveTo>
                  <a:pt x="1481327" y="0"/>
                </a:moveTo>
                <a:lnTo>
                  <a:pt x="0" y="0"/>
                </a:lnTo>
                <a:lnTo>
                  <a:pt x="0" y="512063"/>
                </a:lnTo>
                <a:lnTo>
                  <a:pt x="1481327" y="512063"/>
                </a:lnTo>
                <a:lnTo>
                  <a:pt x="148132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33750" y="1587246"/>
            <a:ext cx="1442085" cy="524510"/>
          </a:xfrm>
          <a:prstGeom prst="rect">
            <a:avLst/>
          </a:prstGeom>
          <a:ln w="25399">
            <a:solidFill>
              <a:srgbClr val="454545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112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Método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57426" y="1355089"/>
            <a:ext cx="1506855" cy="688340"/>
            <a:chOff x="1757426" y="1355089"/>
            <a:chExt cx="1506855" cy="688340"/>
          </a:xfrm>
        </p:grpSpPr>
        <p:sp>
          <p:nvSpPr>
            <p:cNvPr id="19" name="object 19"/>
            <p:cNvSpPr/>
            <p:nvPr/>
          </p:nvSpPr>
          <p:spPr>
            <a:xfrm>
              <a:off x="1770126" y="1367789"/>
              <a:ext cx="1481455" cy="662940"/>
            </a:xfrm>
            <a:custGeom>
              <a:avLst/>
              <a:gdLst/>
              <a:ahLst/>
              <a:cxnLst/>
              <a:rect l="l" t="t" r="r" b="b"/>
              <a:pathLst>
                <a:path w="1481454" h="662939">
                  <a:moveTo>
                    <a:pt x="1481327" y="0"/>
                  </a:moveTo>
                  <a:lnTo>
                    <a:pt x="0" y="0"/>
                  </a:lnTo>
                  <a:lnTo>
                    <a:pt x="0" y="662939"/>
                  </a:lnTo>
                  <a:lnTo>
                    <a:pt x="1481327" y="662939"/>
                  </a:lnTo>
                  <a:lnTo>
                    <a:pt x="14813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0126" y="1367789"/>
              <a:ext cx="1481455" cy="662940"/>
            </a:xfrm>
            <a:custGeom>
              <a:avLst/>
              <a:gdLst/>
              <a:ahLst/>
              <a:cxnLst/>
              <a:rect l="l" t="t" r="r" b="b"/>
              <a:pathLst>
                <a:path w="1481454" h="662939">
                  <a:moveTo>
                    <a:pt x="0" y="662939"/>
                  </a:moveTo>
                  <a:lnTo>
                    <a:pt x="1481327" y="662939"/>
                  </a:lnTo>
                  <a:lnTo>
                    <a:pt x="1481327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25400">
              <a:solidFill>
                <a:srgbClr val="2541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82826" y="1573149"/>
            <a:ext cx="1456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Instalaciones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28498" y="2475229"/>
            <a:ext cx="1165860" cy="1624330"/>
            <a:chOff x="428498" y="2475229"/>
            <a:chExt cx="1165860" cy="1624330"/>
          </a:xfrm>
        </p:grpSpPr>
        <p:sp>
          <p:nvSpPr>
            <p:cNvPr id="23" name="object 23"/>
            <p:cNvSpPr/>
            <p:nvPr/>
          </p:nvSpPr>
          <p:spPr>
            <a:xfrm>
              <a:off x="441198" y="2487929"/>
              <a:ext cx="1140460" cy="1598930"/>
            </a:xfrm>
            <a:custGeom>
              <a:avLst/>
              <a:gdLst/>
              <a:ahLst/>
              <a:cxnLst/>
              <a:rect l="l" t="t" r="r" b="b"/>
              <a:pathLst>
                <a:path w="1140460" h="1598929">
                  <a:moveTo>
                    <a:pt x="949960" y="0"/>
                  </a:moveTo>
                  <a:lnTo>
                    <a:pt x="0" y="0"/>
                  </a:lnTo>
                  <a:lnTo>
                    <a:pt x="17292" y="3266"/>
                  </a:lnTo>
                  <a:lnTo>
                    <a:pt x="34150" y="12878"/>
                  </a:lnTo>
                  <a:lnTo>
                    <a:pt x="66293" y="50009"/>
                  </a:lnTo>
                  <a:lnTo>
                    <a:pt x="95891" y="109135"/>
                  </a:lnTo>
                  <a:lnTo>
                    <a:pt x="109568" y="146240"/>
                  </a:lnTo>
                  <a:lnTo>
                    <a:pt x="122408" y="187997"/>
                  </a:lnTo>
                  <a:lnTo>
                    <a:pt x="134343" y="234124"/>
                  </a:lnTo>
                  <a:lnTo>
                    <a:pt x="145307" y="284338"/>
                  </a:lnTo>
                  <a:lnTo>
                    <a:pt x="155232" y="338358"/>
                  </a:lnTo>
                  <a:lnTo>
                    <a:pt x="164052" y="395901"/>
                  </a:lnTo>
                  <a:lnTo>
                    <a:pt x="171698" y="456684"/>
                  </a:lnTo>
                  <a:lnTo>
                    <a:pt x="178105" y="520427"/>
                  </a:lnTo>
                  <a:lnTo>
                    <a:pt x="183205" y="586845"/>
                  </a:lnTo>
                  <a:lnTo>
                    <a:pt x="186930" y="655658"/>
                  </a:lnTo>
                  <a:lnTo>
                    <a:pt x="189215" y="726583"/>
                  </a:lnTo>
                  <a:lnTo>
                    <a:pt x="189992" y="799338"/>
                  </a:lnTo>
                  <a:lnTo>
                    <a:pt x="189215" y="872092"/>
                  </a:lnTo>
                  <a:lnTo>
                    <a:pt x="186930" y="943017"/>
                  </a:lnTo>
                  <a:lnTo>
                    <a:pt x="183205" y="1011830"/>
                  </a:lnTo>
                  <a:lnTo>
                    <a:pt x="178105" y="1078248"/>
                  </a:lnTo>
                  <a:lnTo>
                    <a:pt x="171698" y="1141991"/>
                  </a:lnTo>
                  <a:lnTo>
                    <a:pt x="164052" y="1202774"/>
                  </a:lnTo>
                  <a:lnTo>
                    <a:pt x="155232" y="1260317"/>
                  </a:lnTo>
                  <a:lnTo>
                    <a:pt x="145307" y="1314337"/>
                  </a:lnTo>
                  <a:lnTo>
                    <a:pt x="134343" y="1364551"/>
                  </a:lnTo>
                  <a:lnTo>
                    <a:pt x="122408" y="1410678"/>
                  </a:lnTo>
                  <a:lnTo>
                    <a:pt x="109568" y="1452435"/>
                  </a:lnTo>
                  <a:lnTo>
                    <a:pt x="95891" y="1489540"/>
                  </a:lnTo>
                  <a:lnTo>
                    <a:pt x="66293" y="1548666"/>
                  </a:lnTo>
                  <a:lnTo>
                    <a:pt x="34150" y="1585797"/>
                  </a:lnTo>
                  <a:lnTo>
                    <a:pt x="0" y="1598676"/>
                  </a:lnTo>
                  <a:lnTo>
                    <a:pt x="949960" y="1598676"/>
                  </a:lnTo>
                  <a:lnTo>
                    <a:pt x="1000457" y="1570122"/>
                  </a:lnTo>
                  <a:lnTo>
                    <a:pt x="1031393" y="1521711"/>
                  </a:lnTo>
                  <a:lnTo>
                    <a:pt x="1059517" y="1452435"/>
                  </a:lnTo>
                  <a:lnTo>
                    <a:pt x="1072358" y="1410678"/>
                  </a:lnTo>
                  <a:lnTo>
                    <a:pt x="1084294" y="1364551"/>
                  </a:lnTo>
                  <a:lnTo>
                    <a:pt x="1095259" y="1314337"/>
                  </a:lnTo>
                  <a:lnTo>
                    <a:pt x="1105185" y="1260317"/>
                  </a:lnTo>
                  <a:lnTo>
                    <a:pt x="1114006" y="1202774"/>
                  </a:lnTo>
                  <a:lnTo>
                    <a:pt x="1121654" y="1141991"/>
                  </a:lnTo>
                  <a:lnTo>
                    <a:pt x="1128062" y="1078248"/>
                  </a:lnTo>
                  <a:lnTo>
                    <a:pt x="1133163" y="1011830"/>
                  </a:lnTo>
                  <a:lnTo>
                    <a:pt x="1136890" y="943017"/>
                  </a:lnTo>
                  <a:lnTo>
                    <a:pt x="1139175" y="872092"/>
                  </a:lnTo>
                  <a:lnTo>
                    <a:pt x="1139952" y="799338"/>
                  </a:lnTo>
                  <a:lnTo>
                    <a:pt x="1139175" y="726583"/>
                  </a:lnTo>
                  <a:lnTo>
                    <a:pt x="1136890" y="655658"/>
                  </a:lnTo>
                  <a:lnTo>
                    <a:pt x="1133163" y="586845"/>
                  </a:lnTo>
                  <a:lnTo>
                    <a:pt x="1128062" y="520427"/>
                  </a:lnTo>
                  <a:lnTo>
                    <a:pt x="1121654" y="456684"/>
                  </a:lnTo>
                  <a:lnTo>
                    <a:pt x="1114006" y="395901"/>
                  </a:lnTo>
                  <a:lnTo>
                    <a:pt x="1105185" y="338358"/>
                  </a:lnTo>
                  <a:lnTo>
                    <a:pt x="1095259" y="284338"/>
                  </a:lnTo>
                  <a:lnTo>
                    <a:pt x="1084294" y="234124"/>
                  </a:lnTo>
                  <a:lnTo>
                    <a:pt x="1072358" y="187997"/>
                  </a:lnTo>
                  <a:lnTo>
                    <a:pt x="1059517" y="146240"/>
                  </a:lnTo>
                  <a:lnTo>
                    <a:pt x="1045840" y="109135"/>
                  </a:lnTo>
                  <a:lnTo>
                    <a:pt x="1016243" y="50009"/>
                  </a:lnTo>
                  <a:lnTo>
                    <a:pt x="984104" y="12878"/>
                  </a:lnTo>
                  <a:lnTo>
                    <a:pt x="967249" y="3266"/>
                  </a:lnTo>
                  <a:lnTo>
                    <a:pt x="94996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198" y="2487929"/>
              <a:ext cx="1140460" cy="1598930"/>
            </a:xfrm>
            <a:custGeom>
              <a:avLst/>
              <a:gdLst/>
              <a:ahLst/>
              <a:cxnLst/>
              <a:rect l="l" t="t" r="r" b="b"/>
              <a:pathLst>
                <a:path w="1140460" h="1598929">
                  <a:moveTo>
                    <a:pt x="949960" y="0"/>
                  </a:moveTo>
                  <a:lnTo>
                    <a:pt x="0" y="0"/>
                  </a:lnTo>
                  <a:lnTo>
                    <a:pt x="17292" y="3266"/>
                  </a:lnTo>
                  <a:lnTo>
                    <a:pt x="34150" y="12878"/>
                  </a:lnTo>
                  <a:lnTo>
                    <a:pt x="66293" y="50009"/>
                  </a:lnTo>
                  <a:lnTo>
                    <a:pt x="95891" y="109135"/>
                  </a:lnTo>
                  <a:lnTo>
                    <a:pt x="109568" y="146240"/>
                  </a:lnTo>
                  <a:lnTo>
                    <a:pt x="122408" y="187997"/>
                  </a:lnTo>
                  <a:lnTo>
                    <a:pt x="134343" y="234124"/>
                  </a:lnTo>
                  <a:lnTo>
                    <a:pt x="145307" y="284338"/>
                  </a:lnTo>
                  <a:lnTo>
                    <a:pt x="155232" y="338358"/>
                  </a:lnTo>
                  <a:lnTo>
                    <a:pt x="164052" y="395901"/>
                  </a:lnTo>
                  <a:lnTo>
                    <a:pt x="171698" y="456684"/>
                  </a:lnTo>
                  <a:lnTo>
                    <a:pt x="178105" y="520427"/>
                  </a:lnTo>
                  <a:lnTo>
                    <a:pt x="183205" y="586845"/>
                  </a:lnTo>
                  <a:lnTo>
                    <a:pt x="186930" y="655658"/>
                  </a:lnTo>
                  <a:lnTo>
                    <a:pt x="189215" y="726583"/>
                  </a:lnTo>
                  <a:lnTo>
                    <a:pt x="189992" y="799338"/>
                  </a:lnTo>
                  <a:lnTo>
                    <a:pt x="189215" y="872092"/>
                  </a:lnTo>
                  <a:lnTo>
                    <a:pt x="186930" y="943017"/>
                  </a:lnTo>
                  <a:lnTo>
                    <a:pt x="183205" y="1011830"/>
                  </a:lnTo>
                  <a:lnTo>
                    <a:pt x="178105" y="1078248"/>
                  </a:lnTo>
                  <a:lnTo>
                    <a:pt x="171698" y="1141991"/>
                  </a:lnTo>
                  <a:lnTo>
                    <a:pt x="164052" y="1202774"/>
                  </a:lnTo>
                  <a:lnTo>
                    <a:pt x="155232" y="1260317"/>
                  </a:lnTo>
                  <a:lnTo>
                    <a:pt x="145307" y="1314337"/>
                  </a:lnTo>
                  <a:lnTo>
                    <a:pt x="134343" y="1364551"/>
                  </a:lnTo>
                  <a:lnTo>
                    <a:pt x="122408" y="1410678"/>
                  </a:lnTo>
                  <a:lnTo>
                    <a:pt x="109568" y="1452435"/>
                  </a:lnTo>
                  <a:lnTo>
                    <a:pt x="95891" y="1489540"/>
                  </a:lnTo>
                  <a:lnTo>
                    <a:pt x="66293" y="1548666"/>
                  </a:lnTo>
                  <a:lnTo>
                    <a:pt x="34150" y="1585797"/>
                  </a:lnTo>
                  <a:lnTo>
                    <a:pt x="0" y="1598676"/>
                  </a:lnTo>
                  <a:lnTo>
                    <a:pt x="949960" y="1598676"/>
                  </a:lnTo>
                  <a:lnTo>
                    <a:pt x="1000457" y="1570122"/>
                  </a:lnTo>
                  <a:lnTo>
                    <a:pt x="1031393" y="1521711"/>
                  </a:lnTo>
                  <a:lnTo>
                    <a:pt x="1059517" y="1452435"/>
                  </a:lnTo>
                  <a:lnTo>
                    <a:pt x="1072358" y="1410678"/>
                  </a:lnTo>
                  <a:lnTo>
                    <a:pt x="1084294" y="1364551"/>
                  </a:lnTo>
                  <a:lnTo>
                    <a:pt x="1095259" y="1314337"/>
                  </a:lnTo>
                  <a:lnTo>
                    <a:pt x="1105185" y="1260317"/>
                  </a:lnTo>
                  <a:lnTo>
                    <a:pt x="1114006" y="1202774"/>
                  </a:lnTo>
                  <a:lnTo>
                    <a:pt x="1121654" y="1141991"/>
                  </a:lnTo>
                  <a:lnTo>
                    <a:pt x="1128062" y="1078248"/>
                  </a:lnTo>
                  <a:lnTo>
                    <a:pt x="1133163" y="1011830"/>
                  </a:lnTo>
                  <a:lnTo>
                    <a:pt x="1136890" y="943017"/>
                  </a:lnTo>
                  <a:lnTo>
                    <a:pt x="1139175" y="872092"/>
                  </a:lnTo>
                  <a:lnTo>
                    <a:pt x="1139952" y="799338"/>
                  </a:lnTo>
                  <a:lnTo>
                    <a:pt x="1139175" y="726583"/>
                  </a:lnTo>
                  <a:lnTo>
                    <a:pt x="1136890" y="655658"/>
                  </a:lnTo>
                  <a:lnTo>
                    <a:pt x="1133163" y="586845"/>
                  </a:lnTo>
                  <a:lnTo>
                    <a:pt x="1128062" y="520427"/>
                  </a:lnTo>
                  <a:lnTo>
                    <a:pt x="1121654" y="456684"/>
                  </a:lnTo>
                  <a:lnTo>
                    <a:pt x="1114006" y="395901"/>
                  </a:lnTo>
                  <a:lnTo>
                    <a:pt x="1105185" y="338358"/>
                  </a:lnTo>
                  <a:lnTo>
                    <a:pt x="1095259" y="284338"/>
                  </a:lnTo>
                  <a:lnTo>
                    <a:pt x="1084294" y="234124"/>
                  </a:lnTo>
                  <a:lnTo>
                    <a:pt x="1072358" y="187997"/>
                  </a:lnTo>
                  <a:lnTo>
                    <a:pt x="1059517" y="146240"/>
                  </a:lnTo>
                  <a:lnTo>
                    <a:pt x="1045840" y="109135"/>
                  </a:lnTo>
                  <a:lnTo>
                    <a:pt x="1016243" y="50009"/>
                  </a:lnTo>
                  <a:lnTo>
                    <a:pt x="984104" y="12878"/>
                  </a:lnTo>
                  <a:lnTo>
                    <a:pt x="967249" y="3266"/>
                  </a:lnTo>
                  <a:lnTo>
                    <a:pt x="949960" y="0"/>
                  </a:lnTo>
                  <a:close/>
                </a:path>
              </a:pathLst>
            </a:custGeom>
            <a:ln w="25400">
              <a:solidFill>
                <a:srgbClr val="633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64844" y="3203194"/>
            <a:ext cx="4908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Arial MT"/>
                <a:cs typeface="Arial MT"/>
              </a:rPr>
              <a:t>Inversión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60997" y="1920049"/>
            <a:ext cx="2836545" cy="2559685"/>
            <a:chOff x="360997" y="1920049"/>
            <a:chExt cx="2836545" cy="2559685"/>
          </a:xfrm>
        </p:grpSpPr>
        <p:sp>
          <p:nvSpPr>
            <p:cNvPr id="27" name="object 27"/>
            <p:cNvSpPr/>
            <p:nvPr/>
          </p:nvSpPr>
          <p:spPr>
            <a:xfrm>
              <a:off x="365759" y="1924811"/>
              <a:ext cx="1076960" cy="2550160"/>
            </a:xfrm>
            <a:custGeom>
              <a:avLst/>
              <a:gdLst/>
              <a:ahLst/>
              <a:cxnLst/>
              <a:rect l="l" t="t" r="r" b="b"/>
              <a:pathLst>
                <a:path w="1076960" h="2550160">
                  <a:moveTo>
                    <a:pt x="144780" y="45720"/>
                  </a:moveTo>
                  <a:lnTo>
                    <a:pt x="1076198" y="563499"/>
                  </a:lnTo>
                </a:path>
                <a:path w="1076960" h="2550160">
                  <a:moveTo>
                    <a:pt x="0" y="2550033"/>
                  </a:moveTo>
                  <a:lnTo>
                    <a:pt x="1076960" y="2161032"/>
                  </a:lnTo>
                </a:path>
                <a:path w="1076960" h="2550160">
                  <a:moveTo>
                    <a:pt x="0" y="2549652"/>
                  </a:moveTo>
                  <a:lnTo>
                    <a:pt x="145503" y="0"/>
                  </a:lnTo>
                </a:path>
              </a:pathLst>
            </a:custGeom>
            <a:ln w="9525">
              <a:solidFill>
                <a:srgbClr val="3D6D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41754" y="2041397"/>
              <a:ext cx="1343025" cy="1247140"/>
            </a:xfrm>
            <a:custGeom>
              <a:avLst/>
              <a:gdLst/>
              <a:ahLst/>
              <a:cxnLst/>
              <a:rect l="l" t="t" r="r" b="b"/>
              <a:pathLst>
                <a:path w="1343025" h="1247139">
                  <a:moveTo>
                    <a:pt x="1342644" y="0"/>
                  </a:moveTo>
                  <a:lnTo>
                    <a:pt x="0" y="0"/>
                  </a:lnTo>
                  <a:lnTo>
                    <a:pt x="0" y="1246631"/>
                  </a:lnTo>
                  <a:lnTo>
                    <a:pt x="1342644" y="1246631"/>
                  </a:lnTo>
                  <a:lnTo>
                    <a:pt x="134264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41754" y="2041397"/>
              <a:ext cx="1343025" cy="1247140"/>
            </a:xfrm>
            <a:custGeom>
              <a:avLst/>
              <a:gdLst/>
              <a:ahLst/>
              <a:cxnLst/>
              <a:rect l="l" t="t" r="r" b="b"/>
              <a:pathLst>
                <a:path w="1343025" h="1247139">
                  <a:moveTo>
                    <a:pt x="0" y="1246631"/>
                  </a:moveTo>
                  <a:lnTo>
                    <a:pt x="1342644" y="124663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1246631"/>
                  </a:lnTo>
                  <a:close/>
                </a:path>
              </a:pathLst>
            </a:custGeom>
            <a:ln w="25400">
              <a:solidFill>
                <a:srgbClr val="2541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854454" y="2067559"/>
            <a:ext cx="1317625" cy="969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 marR="38290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116666"/>
              <a:buChar char="•"/>
              <a:tabLst>
                <a:tab pos="364490" algn="l"/>
                <a:tab pos="365125" algn="l"/>
              </a:tabLst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.I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rne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  lento.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250">
              <a:latin typeface="Arial MT"/>
              <a:cs typeface="Arial MT"/>
            </a:endParaRPr>
          </a:p>
          <a:p>
            <a:pPr marL="365125" indent="-287020">
              <a:lnSpc>
                <a:spcPts val="1435"/>
              </a:lnSpc>
              <a:buClr>
                <a:srgbClr val="000000"/>
              </a:buClr>
              <a:buSzPct val="116666"/>
              <a:buChar char="•"/>
              <a:tabLst>
                <a:tab pos="364490" algn="l"/>
                <a:tab pos="365125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.Distracción</a:t>
            </a:r>
            <a:endParaRPr sz="1200">
              <a:latin typeface="Arial MT"/>
              <a:cs typeface="Arial MT"/>
            </a:endParaRPr>
          </a:p>
          <a:p>
            <a:pPr marL="365125">
              <a:lnSpc>
                <a:spcPts val="1675"/>
              </a:lnSpc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frecuente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34334" y="2123694"/>
            <a:ext cx="1341120" cy="1316990"/>
          </a:xfrm>
          <a:custGeom>
            <a:avLst/>
            <a:gdLst/>
            <a:ahLst/>
            <a:cxnLst/>
            <a:rect l="l" t="t" r="r" b="b"/>
            <a:pathLst>
              <a:path w="1341120" h="1316989">
                <a:moveTo>
                  <a:pt x="1341119" y="0"/>
                </a:moveTo>
                <a:lnTo>
                  <a:pt x="0" y="0"/>
                </a:lnTo>
                <a:lnTo>
                  <a:pt x="0" y="1316736"/>
                </a:lnTo>
                <a:lnTo>
                  <a:pt x="1341119" y="1316736"/>
                </a:lnTo>
                <a:lnTo>
                  <a:pt x="134111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434334" y="2111501"/>
            <a:ext cx="1341120" cy="1329055"/>
          </a:xfrm>
          <a:prstGeom prst="rect">
            <a:avLst/>
          </a:prstGeom>
          <a:ln w="25400">
            <a:solidFill>
              <a:srgbClr val="454545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376555" marR="236220" indent="-287020">
              <a:lnSpc>
                <a:spcPct val="100000"/>
              </a:lnSpc>
              <a:spcBef>
                <a:spcPts val="75"/>
              </a:spcBef>
              <a:buClr>
                <a:srgbClr val="000000"/>
              </a:buClr>
              <a:buSzPct val="116666"/>
              <a:buChar char="•"/>
              <a:tabLst>
                <a:tab pos="376555" algn="l"/>
                <a:tab pos="377190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No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tomar 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tas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  estudiar.</a:t>
            </a:r>
            <a:endParaRPr sz="1200">
              <a:latin typeface="Arial MT"/>
              <a:cs typeface="Arial MT"/>
            </a:endParaRPr>
          </a:p>
          <a:p>
            <a:pPr marL="376555" marR="100965" indent="-287020">
              <a:lnSpc>
                <a:spcPct val="100000"/>
              </a:lnSpc>
              <a:buClr>
                <a:srgbClr val="000000"/>
              </a:buClr>
              <a:buSzPct val="116666"/>
              <a:buChar char="•"/>
              <a:tabLst>
                <a:tab pos="376555" algn="l"/>
                <a:tab pos="377190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Usar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software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descon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ci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50358" y="2244089"/>
            <a:ext cx="1341120" cy="1247140"/>
          </a:xfrm>
          <a:custGeom>
            <a:avLst/>
            <a:gdLst/>
            <a:ahLst/>
            <a:cxnLst/>
            <a:rect l="l" t="t" r="r" b="b"/>
            <a:pathLst>
              <a:path w="1341120" h="1247139">
                <a:moveTo>
                  <a:pt x="1341119" y="0"/>
                </a:moveTo>
                <a:lnTo>
                  <a:pt x="0" y="0"/>
                </a:lnTo>
                <a:lnTo>
                  <a:pt x="0" y="1246631"/>
                </a:lnTo>
                <a:lnTo>
                  <a:pt x="1341119" y="1246631"/>
                </a:lnTo>
                <a:lnTo>
                  <a:pt x="1341119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150358" y="2244089"/>
            <a:ext cx="1341120" cy="1247140"/>
          </a:xfrm>
          <a:prstGeom prst="rect">
            <a:avLst/>
          </a:prstGeom>
          <a:ln w="25400">
            <a:solidFill>
              <a:srgbClr val="1C2F52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116666"/>
              <a:buChar char="•"/>
              <a:tabLst>
                <a:tab pos="377190" algn="l"/>
                <a:tab pos="377825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Mala</a:t>
            </a:r>
            <a:endParaRPr sz="1200">
              <a:latin typeface="Arial MT"/>
              <a:cs typeface="Arial MT"/>
            </a:endParaRPr>
          </a:p>
          <a:p>
            <a:pPr marL="37719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conexión.</a:t>
            </a:r>
            <a:endParaRPr sz="1200">
              <a:latin typeface="Arial MT"/>
              <a:cs typeface="Arial MT"/>
            </a:endParaRPr>
          </a:p>
          <a:p>
            <a:pPr marL="377190" marR="119380" indent="-287020">
              <a:lnSpc>
                <a:spcPct val="100000"/>
              </a:lnSpc>
              <a:buClr>
                <a:srgbClr val="000000"/>
              </a:buClr>
              <a:buSzPct val="116666"/>
              <a:buChar char="•"/>
              <a:tabLst>
                <a:tab pos="377190" algn="l"/>
                <a:tab pos="377825" algn="l"/>
              </a:tabLst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Alto tiempo 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para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la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descar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de  un</a:t>
            </a:r>
            <a:r>
              <a:rPr sz="1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software.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23466" y="3473958"/>
            <a:ext cx="1343025" cy="1247140"/>
          </a:xfrm>
          <a:prstGeom prst="rect">
            <a:avLst/>
          </a:prstGeom>
          <a:solidFill>
            <a:srgbClr val="4471C4"/>
          </a:solidFill>
          <a:ln w="25400">
            <a:solidFill>
              <a:srgbClr val="1C2F52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116666"/>
              <a:buChar char="•"/>
              <a:tabLst>
                <a:tab pos="377190" algn="l"/>
                <a:tab pos="377825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Equipo</a:t>
            </a:r>
            <a:r>
              <a:rPr sz="12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lento</a:t>
            </a:r>
            <a:endParaRPr sz="1200">
              <a:latin typeface="Arial MT"/>
              <a:cs typeface="Arial MT"/>
            </a:endParaRPr>
          </a:p>
          <a:p>
            <a:pPr marL="377825" marR="169545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116666"/>
              <a:buChar char="•"/>
              <a:tabLst>
                <a:tab pos="377190" algn="l"/>
                <a:tab pos="377825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No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cuenta. </a:t>
            </a:r>
            <a:r>
              <a:rPr sz="1200" spc="-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con</a:t>
            </a:r>
            <a:r>
              <a:rPr sz="1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equipo.</a:t>
            </a:r>
            <a:endParaRPr sz="1200">
              <a:latin typeface="Arial MT"/>
              <a:cs typeface="Arial MT"/>
            </a:endParaRPr>
          </a:p>
          <a:p>
            <a:pPr marL="377825" marR="101600" indent="-287020">
              <a:lnSpc>
                <a:spcPct val="100000"/>
              </a:lnSpc>
              <a:buClr>
                <a:srgbClr val="000000"/>
              </a:buClr>
              <a:buSzPct val="116666"/>
              <a:buChar char="•"/>
              <a:tabLst>
                <a:tab pos="377190" algn="l"/>
                <a:tab pos="377825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Software´s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no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co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pa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ti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3958" y="3554729"/>
            <a:ext cx="1341120" cy="1247140"/>
          </a:xfrm>
          <a:prstGeom prst="rect">
            <a:avLst/>
          </a:prstGeom>
          <a:solidFill>
            <a:srgbClr val="FFC000"/>
          </a:solidFill>
          <a:ln w="25400">
            <a:solidFill>
              <a:srgbClr val="6B51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377825" marR="175260" indent="-287020">
              <a:lnSpc>
                <a:spcPct val="100000"/>
              </a:lnSpc>
              <a:buClr>
                <a:srgbClr val="000000"/>
              </a:buClr>
              <a:buSzPct val="116666"/>
              <a:buChar char="•"/>
              <a:tabLst>
                <a:tab pos="377190" algn="l"/>
                <a:tab pos="377825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No conoce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sz="12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software.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250">
              <a:latin typeface="Arial MT"/>
              <a:cs typeface="Arial MT"/>
            </a:endParaRPr>
          </a:p>
          <a:p>
            <a:pPr marL="377825" indent="-287020">
              <a:lnSpc>
                <a:spcPct val="100000"/>
              </a:lnSpc>
              <a:buClr>
                <a:srgbClr val="000000"/>
              </a:buClr>
              <a:buSzPct val="116666"/>
              <a:buChar char="•"/>
              <a:tabLst>
                <a:tab pos="377190" algn="l"/>
                <a:tab pos="377825" algn="l"/>
              </a:tabLst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Falta</a:t>
            </a:r>
            <a:r>
              <a:rPr sz="1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endParaRPr sz="1200">
              <a:latin typeface="Arial MT"/>
              <a:cs typeface="Arial MT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habilidad.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09209" y="3637026"/>
            <a:ext cx="1341120" cy="1247140"/>
          </a:xfrm>
          <a:prstGeom prst="rect">
            <a:avLst/>
          </a:prstGeom>
          <a:solidFill>
            <a:srgbClr val="6FAC46"/>
          </a:solidFill>
          <a:ln w="25400">
            <a:solidFill>
              <a:srgbClr val="2E48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7825" indent="-287020">
              <a:lnSpc>
                <a:spcPts val="1275"/>
              </a:lnSpc>
              <a:buClr>
                <a:srgbClr val="000000"/>
              </a:buClr>
              <a:buSzPct val="116666"/>
              <a:buChar char="•"/>
              <a:tabLst>
                <a:tab pos="377190" algn="l"/>
                <a:tab pos="377825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Proyecto</a:t>
            </a:r>
            <a:endParaRPr sz="1200">
              <a:latin typeface="Arial MT"/>
              <a:cs typeface="Arial MT"/>
            </a:endParaRPr>
          </a:p>
          <a:p>
            <a:pPr marL="377825" marR="36957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ba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st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te 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difícil.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377825" indent="-287020">
              <a:lnSpc>
                <a:spcPct val="100000"/>
              </a:lnSpc>
              <a:buClr>
                <a:srgbClr val="000000"/>
              </a:buClr>
              <a:buSzPct val="116666"/>
              <a:buChar char="•"/>
              <a:tabLst>
                <a:tab pos="377190" algn="l"/>
                <a:tab pos="377825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Exámenes</a:t>
            </a:r>
            <a:endParaRPr sz="1200">
              <a:latin typeface="Arial MT"/>
              <a:cs typeface="Arial MT"/>
            </a:endParaRPr>
          </a:p>
          <a:p>
            <a:pPr marL="377825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complicados</a:t>
            </a:r>
            <a:endParaRPr sz="1200">
              <a:latin typeface="Arial MT"/>
              <a:cs typeface="Arial MT"/>
            </a:endParaRPr>
          </a:p>
          <a:p>
            <a:pPr marL="377825">
              <a:lnSpc>
                <a:spcPts val="134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352806"/>
            <a:ext cx="4432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105" dirty="0">
                <a:solidFill>
                  <a:srgbClr val="1C355E"/>
                </a:solidFill>
                <a:latin typeface="Tahoma"/>
                <a:cs typeface="Tahoma"/>
              </a:rPr>
              <a:t>Análisis</a:t>
            </a:r>
            <a:r>
              <a:rPr sz="3200" i="0" spc="-6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20" dirty="0">
                <a:solidFill>
                  <a:srgbClr val="1C355E"/>
                </a:solidFill>
                <a:latin typeface="Tahoma"/>
                <a:cs typeface="Tahoma"/>
              </a:rPr>
              <a:t>de</a:t>
            </a:r>
            <a:r>
              <a:rPr sz="3200" i="0" spc="-5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75" dirty="0">
                <a:solidFill>
                  <a:srgbClr val="1C355E"/>
                </a:solidFill>
                <a:latin typeface="Tahoma"/>
                <a:cs typeface="Tahoma"/>
              </a:rPr>
              <a:t>Causa</a:t>
            </a:r>
            <a:r>
              <a:rPr sz="3200" i="0" spc="-2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175" dirty="0">
                <a:solidFill>
                  <a:srgbClr val="1C355E"/>
                </a:solidFill>
                <a:latin typeface="Tahoma"/>
                <a:cs typeface="Tahoma"/>
              </a:rPr>
              <a:t>Raíz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0400" y="609600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25400">
            <a:solidFill>
              <a:srgbClr val="58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0126" y="2667010"/>
            <a:ext cx="140791" cy="3428990"/>
          </a:xfrm>
          <a:custGeom>
            <a:avLst/>
            <a:gdLst/>
            <a:ahLst/>
            <a:cxnLst/>
            <a:rect l="l" t="t" r="r" b="b"/>
            <a:pathLst>
              <a:path w="190500" h="1205864">
                <a:moveTo>
                  <a:pt x="0" y="603504"/>
                </a:moveTo>
                <a:lnTo>
                  <a:pt x="95250" y="603504"/>
                </a:lnTo>
                <a:lnTo>
                  <a:pt x="95250" y="1205484"/>
                </a:lnTo>
                <a:lnTo>
                  <a:pt x="190500" y="1205484"/>
                </a:lnTo>
              </a:path>
              <a:path w="190500" h="1205864">
                <a:moveTo>
                  <a:pt x="0" y="602742"/>
                </a:moveTo>
                <a:lnTo>
                  <a:pt x="190500" y="602742"/>
                </a:lnTo>
              </a:path>
              <a:path w="190500" h="1205864">
                <a:moveTo>
                  <a:pt x="0" y="603504"/>
                </a:moveTo>
                <a:lnTo>
                  <a:pt x="95250" y="603504"/>
                </a:lnTo>
                <a:lnTo>
                  <a:pt x="95250" y="0"/>
                </a:lnTo>
                <a:lnTo>
                  <a:pt x="190500" y="0"/>
                </a:lnTo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00990" y="2323338"/>
            <a:ext cx="1469390" cy="4177665"/>
          </a:xfrm>
          <a:custGeom>
            <a:avLst/>
            <a:gdLst/>
            <a:ahLst/>
            <a:cxnLst/>
            <a:rect l="l" t="t" r="r" b="b"/>
            <a:pathLst>
              <a:path w="1469389" h="4177665">
                <a:moveTo>
                  <a:pt x="1469136" y="0"/>
                </a:moveTo>
                <a:lnTo>
                  <a:pt x="0" y="0"/>
                </a:lnTo>
                <a:lnTo>
                  <a:pt x="0" y="4177284"/>
                </a:lnTo>
                <a:lnTo>
                  <a:pt x="1469136" y="4177284"/>
                </a:lnTo>
                <a:lnTo>
                  <a:pt x="146913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0990" y="2323338"/>
            <a:ext cx="1469390" cy="4177665"/>
          </a:xfrm>
          <a:custGeom>
            <a:avLst/>
            <a:gdLst/>
            <a:ahLst/>
            <a:cxnLst/>
            <a:rect l="l" t="t" r="r" b="b"/>
            <a:pathLst>
              <a:path w="1469389" h="4177665">
                <a:moveTo>
                  <a:pt x="0" y="4177284"/>
                </a:moveTo>
                <a:lnTo>
                  <a:pt x="1469136" y="4177284"/>
                </a:lnTo>
                <a:lnTo>
                  <a:pt x="1469136" y="0"/>
                </a:lnTo>
                <a:lnTo>
                  <a:pt x="0" y="0"/>
                </a:lnTo>
                <a:lnTo>
                  <a:pt x="0" y="417728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2300" y="441960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25400">
            <a:solidFill>
              <a:srgbClr val="58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0078" y="441198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25400">
            <a:solidFill>
              <a:srgbClr val="58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50030" y="4411980"/>
            <a:ext cx="2470785" cy="0"/>
          </a:xfrm>
          <a:custGeom>
            <a:avLst/>
            <a:gdLst/>
            <a:ahLst/>
            <a:cxnLst/>
            <a:rect l="l" t="t" r="r" b="b"/>
            <a:pathLst>
              <a:path w="2470784">
                <a:moveTo>
                  <a:pt x="0" y="0"/>
                </a:moveTo>
                <a:lnTo>
                  <a:pt x="190500" y="0"/>
                </a:lnTo>
              </a:path>
              <a:path w="2470784">
                <a:moveTo>
                  <a:pt x="1139952" y="0"/>
                </a:moveTo>
                <a:lnTo>
                  <a:pt x="1330452" y="0"/>
                </a:lnTo>
              </a:path>
              <a:path w="2470784">
                <a:moveTo>
                  <a:pt x="2279904" y="0"/>
                </a:moveTo>
                <a:lnTo>
                  <a:pt x="2470404" y="0"/>
                </a:lnTo>
              </a:path>
            </a:pathLst>
          </a:custGeom>
          <a:ln w="2540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3639" y="2806471"/>
            <a:ext cx="527685" cy="321246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144905" marR="5080" indent="-1132840">
              <a:lnSpc>
                <a:spcPts val="1939"/>
              </a:lnSpc>
              <a:spcBef>
                <a:spcPts val="17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Falta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 habilidad para usar los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software.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79894" y="2219416"/>
            <a:ext cx="9754906" cy="4638585"/>
            <a:chOff x="1960626" y="3639226"/>
            <a:chExt cx="7789418" cy="1647724"/>
          </a:xfrm>
        </p:grpSpPr>
        <p:sp>
          <p:nvSpPr>
            <p:cNvPr id="15" name="object 15"/>
            <p:cNvSpPr/>
            <p:nvPr/>
          </p:nvSpPr>
          <p:spPr>
            <a:xfrm>
              <a:off x="1960626" y="3688841"/>
              <a:ext cx="949960" cy="241300"/>
            </a:xfrm>
            <a:custGeom>
              <a:avLst/>
              <a:gdLst/>
              <a:ahLst/>
              <a:cxnLst/>
              <a:rect l="l" t="t" r="r" b="b"/>
              <a:pathLst>
                <a:path w="949960" h="241300">
                  <a:moveTo>
                    <a:pt x="9494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949451" y="240792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s-MX" sz="1200" dirty="0"/>
                <a:t>Desconocimiento de los software</a:t>
              </a:r>
            </a:p>
          </p:txBody>
        </p:sp>
        <p:sp>
          <p:nvSpPr>
            <p:cNvPr id="16" name="object 16"/>
            <p:cNvSpPr/>
            <p:nvPr/>
          </p:nvSpPr>
          <p:spPr>
            <a:xfrm>
              <a:off x="1960626" y="3688841"/>
              <a:ext cx="949960" cy="241300"/>
            </a:xfrm>
            <a:custGeom>
              <a:avLst/>
              <a:gdLst/>
              <a:ahLst/>
              <a:cxnLst/>
              <a:rect l="l" t="t" r="r" b="b"/>
              <a:pathLst>
                <a:path w="949960" h="241300">
                  <a:moveTo>
                    <a:pt x="0" y="240792"/>
                  </a:moveTo>
                  <a:lnTo>
                    <a:pt x="949451" y="240792"/>
                  </a:lnTo>
                  <a:lnTo>
                    <a:pt x="949451" y="0"/>
                  </a:lnTo>
                  <a:lnTo>
                    <a:pt x="0" y="0"/>
                  </a:lnTo>
                  <a:lnTo>
                    <a:pt x="0" y="2407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00578" y="3688841"/>
              <a:ext cx="949960" cy="241300"/>
            </a:xfrm>
            <a:custGeom>
              <a:avLst/>
              <a:gdLst/>
              <a:ahLst/>
              <a:cxnLst/>
              <a:rect l="l" t="t" r="r" b="b"/>
              <a:pathLst>
                <a:path w="949960" h="241300">
                  <a:moveTo>
                    <a:pt x="9494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949451" y="240792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s-MX" sz="1200" dirty="0"/>
                <a:t>Uso de los Software</a:t>
              </a:r>
              <a:endParaRPr sz="1200"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100578" y="3688841"/>
              <a:ext cx="949960" cy="241300"/>
            </a:xfrm>
            <a:custGeom>
              <a:avLst/>
              <a:gdLst/>
              <a:ahLst/>
              <a:cxnLst/>
              <a:rect l="l" t="t" r="r" b="b"/>
              <a:pathLst>
                <a:path w="949960" h="241300">
                  <a:moveTo>
                    <a:pt x="0" y="240792"/>
                  </a:moveTo>
                  <a:lnTo>
                    <a:pt x="949451" y="240792"/>
                  </a:lnTo>
                  <a:lnTo>
                    <a:pt x="949451" y="0"/>
                  </a:lnTo>
                  <a:lnTo>
                    <a:pt x="0" y="0"/>
                  </a:lnTo>
                  <a:lnTo>
                    <a:pt x="0" y="2407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40530" y="3639226"/>
              <a:ext cx="949960" cy="348465"/>
            </a:xfrm>
            <a:custGeom>
              <a:avLst/>
              <a:gdLst/>
              <a:ahLst/>
              <a:cxnLst/>
              <a:rect l="l" t="t" r="r" b="b"/>
              <a:pathLst>
                <a:path w="949960" h="241300">
                  <a:moveTo>
                    <a:pt x="9494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949451" y="240792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s-ES" sz="1200" dirty="0">
                  <a:latin typeface="Arial" panose="020B0604020202020204" pitchFamily="34" charset="0"/>
                  <a:cs typeface="Arial" panose="020B0604020202020204" pitchFamily="34" charset="0"/>
                </a:rPr>
                <a:t>Se pierde la trazabilidad en los proyectos por no configurar </a:t>
              </a:r>
              <a:r>
                <a:rPr lang="es-ES" sz="1200" dirty="0">
                  <a:latin typeface="+mj-lt"/>
                  <a:cs typeface="Arial" panose="020B0604020202020204" pitchFamily="34" charset="0"/>
                </a:rPr>
                <a:t>la</a:t>
              </a:r>
              <a:r>
                <a:rPr lang="es-ES" sz="1200" dirty="0">
                  <a:latin typeface="Arial" panose="020B0604020202020204" pitchFamily="34" charset="0"/>
                  <a:cs typeface="Arial" panose="020B0604020202020204" pitchFamily="34" charset="0"/>
                </a:rPr>
                <a:t> ruta</a:t>
              </a:r>
              <a:endParaRPr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240530" y="3646578"/>
              <a:ext cx="949960" cy="337731"/>
            </a:xfrm>
            <a:custGeom>
              <a:avLst/>
              <a:gdLst/>
              <a:ahLst/>
              <a:cxnLst/>
              <a:rect l="l" t="t" r="r" b="b"/>
              <a:pathLst>
                <a:path w="949960" h="241300">
                  <a:moveTo>
                    <a:pt x="0" y="240792"/>
                  </a:moveTo>
                  <a:lnTo>
                    <a:pt x="949451" y="240792"/>
                  </a:lnTo>
                  <a:lnTo>
                    <a:pt x="949451" y="0"/>
                  </a:lnTo>
                  <a:lnTo>
                    <a:pt x="0" y="0"/>
                  </a:lnTo>
                  <a:lnTo>
                    <a:pt x="0" y="2407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80482" y="3664894"/>
              <a:ext cx="949960" cy="265248"/>
            </a:xfrm>
            <a:custGeom>
              <a:avLst/>
              <a:gdLst/>
              <a:ahLst/>
              <a:cxnLst/>
              <a:rect l="l" t="t" r="r" b="b"/>
              <a:pathLst>
                <a:path w="949960" h="241300">
                  <a:moveTo>
                    <a:pt x="9494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949451" y="240792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s-ES" sz="1200" dirty="0">
                  <a:latin typeface="Arial" panose="020B0604020202020204" pitchFamily="34" charset="0"/>
                  <a:cs typeface="Arial" panose="020B0604020202020204" pitchFamily="34" charset="0"/>
                </a:rPr>
                <a:t>No se logran enviar los avances semanales.</a:t>
              </a:r>
              <a:endParaRPr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380482" y="3649510"/>
              <a:ext cx="949960" cy="280631"/>
            </a:xfrm>
            <a:custGeom>
              <a:avLst/>
              <a:gdLst/>
              <a:ahLst/>
              <a:cxnLst/>
              <a:rect l="l" t="t" r="r" b="b"/>
              <a:pathLst>
                <a:path w="949960" h="241300">
                  <a:moveTo>
                    <a:pt x="0" y="240792"/>
                  </a:moveTo>
                  <a:lnTo>
                    <a:pt x="949451" y="240792"/>
                  </a:lnTo>
                  <a:lnTo>
                    <a:pt x="949451" y="0"/>
                  </a:lnTo>
                  <a:lnTo>
                    <a:pt x="0" y="0"/>
                  </a:lnTo>
                  <a:lnTo>
                    <a:pt x="0" y="2407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20434" y="3688841"/>
              <a:ext cx="949960" cy="241300"/>
            </a:xfrm>
            <a:custGeom>
              <a:avLst/>
              <a:gdLst/>
              <a:ahLst/>
              <a:cxnLst/>
              <a:rect l="l" t="t" r="r" b="b"/>
              <a:pathLst>
                <a:path w="949959" h="241300">
                  <a:moveTo>
                    <a:pt x="0" y="240792"/>
                  </a:moveTo>
                  <a:lnTo>
                    <a:pt x="949451" y="240792"/>
                  </a:lnTo>
                  <a:lnTo>
                    <a:pt x="949451" y="0"/>
                  </a:lnTo>
                  <a:lnTo>
                    <a:pt x="0" y="0"/>
                  </a:lnTo>
                  <a:lnTo>
                    <a:pt x="0" y="2407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17126" y="3688841"/>
              <a:ext cx="949960" cy="241300"/>
            </a:xfrm>
            <a:custGeom>
              <a:avLst/>
              <a:gdLst/>
              <a:ahLst/>
              <a:cxnLst/>
              <a:rect l="l" t="t" r="r" b="b"/>
              <a:pathLst>
                <a:path w="949959" h="241300">
                  <a:moveTo>
                    <a:pt x="9494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949451" y="240792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589BD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s-MX" sz="1200" dirty="0">
                  <a:latin typeface="+mj-lt"/>
                  <a:cs typeface="Arial" panose="020B0604020202020204" pitchFamily="34" charset="0"/>
                </a:rPr>
                <a:t>Falta de practica</a:t>
              </a:r>
              <a:endParaRPr sz="12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660385" y="3688841"/>
              <a:ext cx="949960" cy="241300"/>
            </a:xfrm>
            <a:custGeom>
              <a:avLst/>
              <a:gdLst/>
              <a:ahLst/>
              <a:cxnLst/>
              <a:rect l="l" t="t" r="r" b="b"/>
              <a:pathLst>
                <a:path w="949959" h="241300">
                  <a:moveTo>
                    <a:pt x="0" y="240792"/>
                  </a:moveTo>
                  <a:lnTo>
                    <a:pt x="949451" y="240792"/>
                  </a:lnTo>
                  <a:lnTo>
                    <a:pt x="949451" y="0"/>
                  </a:lnTo>
                  <a:lnTo>
                    <a:pt x="0" y="0"/>
                  </a:lnTo>
                  <a:lnTo>
                    <a:pt x="0" y="2407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55554" y="3688841"/>
              <a:ext cx="951230" cy="241300"/>
            </a:xfrm>
            <a:custGeom>
              <a:avLst/>
              <a:gdLst/>
              <a:ahLst/>
              <a:cxnLst/>
              <a:rect l="l" t="t" r="r" b="b"/>
              <a:pathLst>
                <a:path w="951229" h="241300">
                  <a:moveTo>
                    <a:pt x="950976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950976" y="240792"/>
                  </a:lnTo>
                  <a:lnTo>
                    <a:pt x="95097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s-ES" sz="1200" dirty="0">
                  <a:latin typeface="+mj-lt"/>
                  <a:cs typeface="Arial" panose="020B0604020202020204" pitchFamily="34" charset="0"/>
                </a:rPr>
                <a:t>Realizar SOPS de manera adecuada</a:t>
              </a:r>
              <a:endParaRPr sz="12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798814" y="3688841"/>
              <a:ext cx="951230" cy="241300"/>
            </a:xfrm>
            <a:custGeom>
              <a:avLst/>
              <a:gdLst/>
              <a:ahLst/>
              <a:cxnLst/>
              <a:rect l="l" t="t" r="r" b="b"/>
              <a:pathLst>
                <a:path w="951229" h="241300">
                  <a:moveTo>
                    <a:pt x="0" y="240792"/>
                  </a:moveTo>
                  <a:lnTo>
                    <a:pt x="950976" y="240792"/>
                  </a:lnTo>
                  <a:lnTo>
                    <a:pt x="950976" y="0"/>
                  </a:lnTo>
                  <a:lnTo>
                    <a:pt x="0" y="0"/>
                  </a:lnTo>
                  <a:lnTo>
                    <a:pt x="0" y="2407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17126" y="4277105"/>
              <a:ext cx="949960" cy="241300"/>
            </a:xfrm>
            <a:custGeom>
              <a:avLst/>
              <a:gdLst/>
              <a:ahLst/>
              <a:cxnLst/>
              <a:rect l="l" t="t" r="r" b="b"/>
              <a:pathLst>
                <a:path w="949959" h="241300">
                  <a:moveTo>
                    <a:pt x="9494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949451" y="240792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589BD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s-MX" sz="1200" dirty="0">
                  <a:latin typeface="+mj-lt"/>
                  <a:cs typeface="Arial" panose="020B0604020202020204" pitchFamily="34" charset="0"/>
                </a:rPr>
                <a:t>No hay plan estratégico</a:t>
              </a:r>
              <a:endParaRPr sz="12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660385" y="4277105"/>
              <a:ext cx="949960" cy="241300"/>
            </a:xfrm>
            <a:custGeom>
              <a:avLst/>
              <a:gdLst/>
              <a:ahLst/>
              <a:cxnLst/>
              <a:rect l="l" t="t" r="r" b="b"/>
              <a:pathLst>
                <a:path w="949959" h="241300">
                  <a:moveTo>
                    <a:pt x="0" y="240792"/>
                  </a:moveTo>
                  <a:lnTo>
                    <a:pt x="949451" y="240792"/>
                  </a:lnTo>
                  <a:lnTo>
                    <a:pt x="949451" y="0"/>
                  </a:lnTo>
                  <a:lnTo>
                    <a:pt x="0" y="0"/>
                  </a:lnTo>
                  <a:lnTo>
                    <a:pt x="0" y="2407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60626" y="4290821"/>
              <a:ext cx="949960" cy="242570"/>
            </a:xfrm>
            <a:custGeom>
              <a:avLst/>
              <a:gdLst/>
              <a:ahLst/>
              <a:cxnLst/>
              <a:rect l="l" t="t" r="r" b="b"/>
              <a:pathLst>
                <a:path w="949960" h="242570">
                  <a:moveTo>
                    <a:pt x="949451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949451" y="242315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s-MX" sz="1200" dirty="0">
                  <a:latin typeface="+mj-lt"/>
                  <a:cs typeface="Arial" panose="020B0604020202020204" pitchFamily="34" charset="0"/>
                </a:rPr>
                <a:t>Falta de compromiso</a:t>
              </a:r>
              <a:endParaRPr sz="12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60626" y="4290821"/>
              <a:ext cx="949960" cy="242570"/>
            </a:xfrm>
            <a:custGeom>
              <a:avLst/>
              <a:gdLst/>
              <a:ahLst/>
              <a:cxnLst/>
              <a:rect l="l" t="t" r="r" b="b"/>
              <a:pathLst>
                <a:path w="949960" h="242570">
                  <a:moveTo>
                    <a:pt x="0" y="242315"/>
                  </a:moveTo>
                  <a:lnTo>
                    <a:pt x="949451" y="242315"/>
                  </a:lnTo>
                  <a:lnTo>
                    <a:pt x="94945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00578" y="4290821"/>
              <a:ext cx="949960" cy="242570"/>
            </a:xfrm>
            <a:custGeom>
              <a:avLst/>
              <a:gdLst/>
              <a:ahLst/>
              <a:cxnLst/>
              <a:rect l="l" t="t" r="r" b="b"/>
              <a:pathLst>
                <a:path w="949960" h="242570">
                  <a:moveTo>
                    <a:pt x="949451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949451" y="242315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s-MX" sz="1200" dirty="0">
                  <a:latin typeface="+mj-lt"/>
                  <a:cs typeface="Arial" panose="020B0604020202020204" pitchFamily="34" charset="0"/>
                </a:rPr>
                <a:t>Desmotivación</a:t>
              </a:r>
              <a:endParaRPr sz="12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100578" y="4290821"/>
              <a:ext cx="949960" cy="242570"/>
            </a:xfrm>
            <a:custGeom>
              <a:avLst/>
              <a:gdLst/>
              <a:ahLst/>
              <a:cxnLst/>
              <a:rect l="l" t="t" r="r" b="b"/>
              <a:pathLst>
                <a:path w="949960" h="242570">
                  <a:moveTo>
                    <a:pt x="0" y="242315"/>
                  </a:moveTo>
                  <a:lnTo>
                    <a:pt x="949451" y="242315"/>
                  </a:lnTo>
                  <a:lnTo>
                    <a:pt x="94945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40530" y="4290821"/>
              <a:ext cx="949960" cy="242570"/>
            </a:xfrm>
            <a:custGeom>
              <a:avLst/>
              <a:gdLst/>
              <a:ahLst/>
              <a:cxnLst/>
              <a:rect l="l" t="t" r="r" b="b"/>
              <a:pathLst>
                <a:path w="949960" h="242570">
                  <a:moveTo>
                    <a:pt x="949451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949451" y="242315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s-ES" sz="1200" dirty="0">
                  <a:latin typeface="+mj-lt"/>
                  <a:cs typeface="Arial" panose="020B0604020202020204" pitchFamily="34" charset="0"/>
                </a:rPr>
                <a:t>No se realizan entregas en tiempo y forma</a:t>
              </a:r>
              <a:endParaRPr sz="12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240530" y="4290821"/>
              <a:ext cx="949960" cy="242570"/>
            </a:xfrm>
            <a:custGeom>
              <a:avLst/>
              <a:gdLst/>
              <a:ahLst/>
              <a:cxnLst/>
              <a:rect l="l" t="t" r="r" b="b"/>
              <a:pathLst>
                <a:path w="949960" h="242570">
                  <a:moveTo>
                    <a:pt x="0" y="242315"/>
                  </a:moveTo>
                  <a:lnTo>
                    <a:pt x="949451" y="242315"/>
                  </a:lnTo>
                  <a:lnTo>
                    <a:pt x="94945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80482" y="4290821"/>
              <a:ext cx="949960" cy="242570"/>
            </a:xfrm>
            <a:custGeom>
              <a:avLst/>
              <a:gdLst/>
              <a:ahLst/>
              <a:cxnLst/>
              <a:rect l="l" t="t" r="r" b="b"/>
              <a:pathLst>
                <a:path w="949960" h="242570">
                  <a:moveTo>
                    <a:pt x="949451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949451" y="242315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s-MX" sz="1200" dirty="0">
                  <a:latin typeface="+mj-lt"/>
                  <a:cs typeface="Arial" panose="020B0604020202020204" pitchFamily="34" charset="0"/>
                </a:rPr>
                <a:t>Saturación de tareas</a:t>
              </a:r>
              <a:endParaRPr sz="12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380482" y="4290821"/>
              <a:ext cx="949960" cy="242570"/>
            </a:xfrm>
            <a:custGeom>
              <a:avLst/>
              <a:gdLst/>
              <a:ahLst/>
              <a:cxnLst/>
              <a:rect l="l" t="t" r="r" b="b"/>
              <a:pathLst>
                <a:path w="949960" h="242570">
                  <a:moveTo>
                    <a:pt x="0" y="242315"/>
                  </a:moveTo>
                  <a:lnTo>
                    <a:pt x="949451" y="242315"/>
                  </a:lnTo>
                  <a:lnTo>
                    <a:pt x="94945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55554" y="4290821"/>
              <a:ext cx="951230" cy="242570"/>
            </a:xfrm>
            <a:custGeom>
              <a:avLst/>
              <a:gdLst/>
              <a:ahLst/>
              <a:cxnLst/>
              <a:rect l="l" t="t" r="r" b="b"/>
              <a:pathLst>
                <a:path w="951229" h="242570">
                  <a:moveTo>
                    <a:pt x="950976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950976" y="242315"/>
                  </a:lnTo>
                  <a:lnTo>
                    <a:pt x="95097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s-ES" sz="1200" dirty="0">
                  <a:latin typeface="+mj-lt"/>
                  <a:cs typeface="Arial" panose="020B0604020202020204" pitchFamily="34" charset="0"/>
                </a:rPr>
                <a:t>Estudiar al menos 1 hora en casa</a:t>
              </a:r>
              <a:endParaRPr sz="12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8798814" y="4290821"/>
              <a:ext cx="951230" cy="242570"/>
            </a:xfrm>
            <a:custGeom>
              <a:avLst/>
              <a:gdLst/>
              <a:ahLst/>
              <a:cxnLst/>
              <a:rect l="l" t="t" r="r" b="b"/>
              <a:pathLst>
                <a:path w="951229" h="242570">
                  <a:moveTo>
                    <a:pt x="0" y="242315"/>
                  </a:moveTo>
                  <a:lnTo>
                    <a:pt x="950976" y="242315"/>
                  </a:lnTo>
                  <a:lnTo>
                    <a:pt x="950976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00578" y="4745593"/>
              <a:ext cx="949960" cy="487220"/>
            </a:xfrm>
            <a:custGeom>
              <a:avLst/>
              <a:gdLst/>
              <a:ahLst/>
              <a:cxnLst/>
              <a:rect l="l" t="t" r="r" b="b"/>
              <a:pathLst>
                <a:path w="949960" h="241300">
                  <a:moveTo>
                    <a:pt x="949451" y="0"/>
                  </a:moveTo>
                  <a:lnTo>
                    <a:pt x="0" y="0"/>
                  </a:lnTo>
                  <a:lnTo>
                    <a:pt x="0" y="240791"/>
                  </a:lnTo>
                  <a:lnTo>
                    <a:pt x="949451" y="240791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s-ES" sz="1200" dirty="0">
                  <a:latin typeface="+mj-lt"/>
                  <a:cs typeface="Arial" panose="020B0604020202020204" pitchFamily="34" charset="0"/>
                </a:rPr>
                <a:t>Falta de mantenimiento a la computadora. Saturación de alumnos conectados a la red.</a:t>
              </a:r>
              <a:endParaRPr sz="12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100578" y="4745593"/>
              <a:ext cx="949960" cy="487219"/>
            </a:xfrm>
            <a:custGeom>
              <a:avLst/>
              <a:gdLst/>
              <a:ahLst/>
              <a:cxnLst/>
              <a:rect l="l" t="t" r="r" b="b"/>
              <a:pathLst>
                <a:path w="949960" h="241300">
                  <a:moveTo>
                    <a:pt x="0" y="240791"/>
                  </a:moveTo>
                  <a:lnTo>
                    <a:pt x="949451" y="240791"/>
                  </a:lnTo>
                  <a:lnTo>
                    <a:pt x="949451" y="0"/>
                  </a:lnTo>
                  <a:lnTo>
                    <a:pt x="0" y="0"/>
                  </a:lnTo>
                  <a:lnTo>
                    <a:pt x="0" y="24079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40530" y="4702742"/>
              <a:ext cx="949960" cy="584208"/>
            </a:xfrm>
            <a:custGeom>
              <a:avLst/>
              <a:gdLst/>
              <a:ahLst/>
              <a:cxnLst/>
              <a:rect l="l" t="t" r="r" b="b"/>
              <a:pathLst>
                <a:path w="949960" h="241300">
                  <a:moveTo>
                    <a:pt x="9494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949451" y="240792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s-ES" sz="1200" dirty="0">
                  <a:latin typeface="+mj-lt"/>
                  <a:cs typeface="Arial" panose="020B0604020202020204" pitchFamily="34" charset="0"/>
                </a:rPr>
                <a:t>Recargar datos constantemente tiene  un costo elevado al igual que el mantenimiento constante de la computadora.</a:t>
              </a:r>
              <a:endParaRPr sz="12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4240530" y="4702742"/>
              <a:ext cx="949960" cy="584208"/>
            </a:xfrm>
            <a:custGeom>
              <a:avLst/>
              <a:gdLst/>
              <a:ahLst/>
              <a:cxnLst/>
              <a:rect l="l" t="t" r="r" b="b"/>
              <a:pathLst>
                <a:path w="949960" h="241300">
                  <a:moveTo>
                    <a:pt x="0" y="240792"/>
                  </a:moveTo>
                  <a:lnTo>
                    <a:pt x="949451" y="240792"/>
                  </a:lnTo>
                  <a:lnTo>
                    <a:pt x="949451" y="0"/>
                  </a:lnTo>
                  <a:lnTo>
                    <a:pt x="0" y="0"/>
                  </a:lnTo>
                  <a:lnTo>
                    <a:pt x="0" y="2407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5380482" y="4897373"/>
              <a:ext cx="949960" cy="241300"/>
            </a:xfrm>
            <a:custGeom>
              <a:avLst/>
              <a:gdLst/>
              <a:ahLst/>
              <a:cxnLst/>
              <a:rect l="l" t="t" r="r" b="b"/>
              <a:pathLst>
                <a:path w="949960" h="241300">
                  <a:moveTo>
                    <a:pt x="9494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949451" y="240792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s-ES" sz="1200" dirty="0">
                  <a:latin typeface="+mj-lt"/>
                  <a:cs typeface="Arial" panose="020B0604020202020204" pitchFamily="34" charset="0"/>
                </a:rPr>
                <a:t>Baja calificación en la ultima unidad</a:t>
              </a:r>
              <a:endParaRPr sz="12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5380482" y="4897373"/>
              <a:ext cx="949960" cy="241300"/>
            </a:xfrm>
            <a:custGeom>
              <a:avLst/>
              <a:gdLst/>
              <a:ahLst/>
              <a:cxnLst/>
              <a:rect l="l" t="t" r="r" b="b"/>
              <a:pathLst>
                <a:path w="949960" h="241300">
                  <a:moveTo>
                    <a:pt x="0" y="240792"/>
                  </a:moveTo>
                  <a:lnTo>
                    <a:pt x="949451" y="240792"/>
                  </a:lnTo>
                  <a:lnTo>
                    <a:pt x="949451" y="0"/>
                  </a:lnTo>
                  <a:lnTo>
                    <a:pt x="0" y="0"/>
                  </a:lnTo>
                  <a:lnTo>
                    <a:pt x="0" y="2407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17126" y="4888229"/>
              <a:ext cx="949960" cy="241300"/>
            </a:xfrm>
            <a:custGeom>
              <a:avLst/>
              <a:gdLst/>
              <a:ahLst/>
              <a:cxnLst/>
              <a:rect l="l" t="t" r="r" b="b"/>
              <a:pathLst>
                <a:path w="949959" h="241300">
                  <a:moveTo>
                    <a:pt x="9494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949451" y="240792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589BD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s-ES" sz="1200" dirty="0">
                  <a:latin typeface="+mj-lt"/>
                  <a:cs typeface="Arial" panose="020B0604020202020204" pitchFamily="34" charset="0"/>
                </a:rPr>
                <a:t>No se cuenta con los recursos necesarios</a:t>
              </a:r>
              <a:endParaRPr sz="12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7660385" y="4888229"/>
              <a:ext cx="949960" cy="241300"/>
            </a:xfrm>
            <a:custGeom>
              <a:avLst/>
              <a:gdLst/>
              <a:ahLst/>
              <a:cxnLst/>
              <a:rect l="l" t="t" r="r" b="b"/>
              <a:pathLst>
                <a:path w="949959" h="241300">
                  <a:moveTo>
                    <a:pt x="0" y="240792"/>
                  </a:moveTo>
                  <a:lnTo>
                    <a:pt x="949451" y="240792"/>
                  </a:lnTo>
                  <a:lnTo>
                    <a:pt x="949451" y="0"/>
                  </a:lnTo>
                  <a:lnTo>
                    <a:pt x="0" y="0"/>
                  </a:lnTo>
                  <a:lnTo>
                    <a:pt x="0" y="2407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655554" y="4826796"/>
              <a:ext cx="951230" cy="329803"/>
            </a:xfrm>
            <a:custGeom>
              <a:avLst/>
              <a:gdLst/>
              <a:ahLst/>
              <a:cxnLst/>
              <a:rect l="l" t="t" r="r" b="b"/>
              <a:pathLst>
                <a:path w="951229" h="241300">
                  <a:moveTo>
                    <a:pt x="950976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950976" y="240792"/>
                  </a:lnTo>
                  <a:lnTo>
                    <a:pt x="95097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s-MX" sz="1200" dirty="0">
                  <a:latin typeface="+mj-lt"/>
                  <a:cs typeface="Arial" panose="020B0604020202020204" pitchFamily="34" charset="0"/>
                </a:rPr>
                <a:t>Evaluar los recursos existentes e implementar alternativas económicas</a:t>
              </a:r>
              <a:endParaRPr sz="12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8798814" y="4888229"/>
              <a:ext cx="951230" cy="241300"/>
            </a:xfrm>
            <a:custGeom>
              <a:avLst/>
              <a:gdLst/>
              <a:ahLst/>
              <a:cxnLst/>
              <a:rect l="l" t="t" r="r" b="b"/>
              <a:pathLst>
                <a:path w="951229" h="241300">
                  <a:moveTo>
                    <a:pt x="0" y="240792"/>
                  </a:moveTo>
                  <a:lnTo>
                    <a:pt x="950976" y="240792"/>
                  </a:lnTo>
                  <a:lnTo>
                    <a:pt x="950976" y="0"/>
                  </a:lnTo>
                  <a:lnTo>
                    <a:pt x="0" y="0"/>
                  </a:lnTo>
                  <a:lnTo>
                    <a:pt x="0" y="2407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60626" y="4894325"/>
              <a:ext cx="949960" cy="241300"/>
            </a:xfrm>
            <a:custGeom>
              <a:avLst/>
              <a:gdLst/>
              <a:ahLst/>
              <a:cxnLst/>
              <a:rect l="l" t="t" r="r" b="b"/>
              <a:pathLst>
                <a:path w="949960" h="241300">
                  <a:moveTo>
                    <a:pt x="9494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949451" y="240792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s-ES" sz="1200" dirty="0">
                  <a:latin typeface="+mj-lt"/>
                  <a:cs typeface="Arial" panose="020B0604020202020204" pitchFamily="34" charset="0"/>
                </a:rPr>
                <a:t>Computadora ineficiente y mal internet</a:t>
              </a:r>
              <a:endParaRPr sz="12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1960626" y="4894325"/>
              <a:ext cx="949960" cy="241300"/>
            </a:xfrm>
            <a:custGeom>
              <a:avLst/>
              <a:gdLst/>
              <a:ahLst/>
              <a:cxnLst/>
              <a:rect l="l" t="t" r="r" b="b"/>
              <a:pathLst>
                <a:path w="949960" h="241300">
                  <a:moveTo>
                    <a:pt x="0" y="240792"/>
                  </a:moveTo>
                  <a:lnTo>
                    <a:pt x="949451" y="240792"/>
                  </a:lnTo>
                  <a:lnTo>
                    <a:pt x="949451" y="0"/>
                  </a:lnTo>
                  <a:lnTo>
                    <a:pt x="0" y="0"/>
                  </a:lnTo>
                  <a:lnTo>
                    <a:pt x="0" y="2407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2205482" y="1682750"/>
            <a:ext cx="4088765" cy="309245"/>
            <a:chOff x="2205482" y="1682750"/>
            <a:chExt cx="4088765" cy="309245"/>
          </a:xfrm>
        </p:grpSpPr>
        <p:sp>
          <p:nvSpPr>
            <p:cNvPr id="58" name="object 58"/>
            <p:cNvSpPr/>
            <p:nvPr/>
          </p:nvSpPr>
          <p:spPr>
            <a:xfrm>
              <a:off x="2218182" y="1695450"/>
              <a:ext cx="4063365" cy="283845"/>
            </a:xfrm>
            <a:custGeom>
              <a:avLst/>
              <a:gdLst/>
              <a:ahLst/>
              <a:cxnLst/>
              <a:rect l="l" t="t" r="r" b="b"/>
              <a:pathLst>
                <a:path w="4063365" h="283844">
                  <a:moveTo>
                    <a:pt x="4015740" y="0"/>
                  </a:moveTo>
                  <a:lnTo>
                    <a:pt x="47243" y="0"/>
                  </a:lnTo>
                  <a:lnTo>
                    <a:pt x="28878" y="3720"/>
                  </a:lnTo>
                  <a:lnTo>
                    <a:pt x="13858" y="13858"/>
                  </a:lnTo>
                  <a:lnTo>
                    <a:pt x="3720" y="28878"/>
                  </a:lnTo>
                  <a:lnTo>
                    <a:pt x="0" y="47244"/>
                  </a:lnTo>
                  <a:lnTo>
                    <a:pt x="0" y="236220"/>
                  </a:lnTo>
                  <a:lnTo>
                    <a:pt x="3720" y="254585"/>
                  </a:lnTo>
                  <a:lnTo>
                    <a:pt x="13858" y="269605"/>
                  </a:lnTo>
                  <a:lnTo>
                    <a:pt x="28878" y="279743"/>
                  </a:lnTo>
                  <a:lnTo>
                    <a:pt x="47243" y="283463"/>
                  </a:lnTo>
                  <a:lnTo>
                    <a:pt x="4015740" y="283463"/>
                  </a:lnTo>
                  <a:lnTo>
                    <a:pt x="4034105" y="279743"/>
                  </a:lnTo>
                  <a:lnTo>
                    <a:pt x="4049125" y="269605"/>
                  </a:lnTo>
                  <a:lnTo>
                    <a:pt x="4059263" y="254585"/>
                  </a:lnTo>
                  <a:lnTo>
                    <a:pt x="4062983" y="236220"/>
                  </a:lnTo>
                  <a:lnTo>
                    <a:pt x="4062983" y="47244"/>
                  </a:lnTo>
                  <a:lnTo>
                    <a:pt x="4059263" y="28878"/>
                  </a:lnTo>
                  <a:lnTo>
                    <a:pt x="4049125" y="13858"/>
                  </a:lnTo>
                  <a:lnTo>
                    <a:pt x="4034105" y="3720"/>
                  </a:lnTo>
                  <a:lnTo>
                    <a:pt x="401574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218182" y="1695450"/>
              <a:ext cx="4063365" cy="283845"/>
            </a:xfrm>
            <a:custGeom>
              <a:avLst/>
              <a:gdLst/>
              <a:ahLst/>
              <a:cxnLst/>
              <a:rect l="l" t="t" r="r" b="b"/>
              <a:pathLst>
                <a:path w="4063365" h="283844">
                  <a:moveTo>
                    <a:pt x="0" y="47244"/>
                  </a:moveTo>
                  <a:lnTo>
                    <a:pt x="3720" y="28878"/>
                  </a:lnTo>
                  <a:lnTo>
                    <a:pt x="13858" y="13858"/>
                  </a:lnTo>
                  <a:lnTo>
                    <a:pt x="28878" y="3720"/>
                  </a:lnTo>
                  <a:lnTo>
                    <a:pt x="47243" y="0"/>
                  </a:lnTo>
                  <a:lnTo>
                    <a:pt x="4015740" y="0"/>
                  </a:lnTo>
                  <a:lnTo>
                    <a:pt x="4034105" y="3720"/>
                  </a:lnTo>
                  <a:lnTo>
                    <a:pt x="4049125" y="13858"/>
                  </a:lnTo>
                  <a:lnTo>
                    <a:pt x="4059263" y="28878"/>
                  </a:lnTo>
                  <a:lnTo>
                    <a:pt x="4062983" y="47244"/>
                  </a:lnTo>
                  <a:lnTo>
                    <a:pt x="4062983" y="236220"/>
                  </a:lnTo>
                  <a:lnTo>
                    <a:pt x="4059263" y="254585"/>
                  </a:lnTo>
                  <a:lnTo>
                    <a:pt x="4049125" y="269605"/>
                  </a:lnTo>
                  <a:lnTo>
                    <a:pt x="4034105" y="279743"/>
                  </a:lnTo>
                  <a:lnTo>
                    <a:pt x="4015740" y="283463"/>
                  </a:lnTo>
                  <a:lnTo>
                    <a:pt x="47243" y="283463"/>
                  </a:lnTo>
                  <a:lnTo>
                    <a:pt x="28878" y="279743"/>
                  </a:lnTo>
                  <a:lnTo>
                    <a:pt x="13858" y="269605"/>
                  </a:lnTo>
                  <a:lnTo>
                    <a:pt x="3720" y="254585"/>
                  </a:lnTo>
                  <a:lnTo>
                    <a:pt x="0" y="236220"/>
                  </a:lnTo>
                  <a:lnTo>
                    <a:pt x="0" y="47244"/>
                  </a:lnTo>
                  <a:close/>
                </a:path>
              </a:pathLst>
            </a:custGeom>
            <a:ln w="25400">
              <a:solidFill>
                <a:srgbClr val="2E48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311397" y="1710944"/>
            <a:ext cx="18738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WHY’S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(Árbol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Causal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268465" y="1682750"/>
            <a:ext cx="1076960" cy="309245"/>
            <a:chOff x="6268465" y="1682750"/>
            <a:chExt cx="1076960" cy="309245"/>
          </a:xfrm>
        </p:grpSpPr>
        <p:sp>
          <p:nvSpPr>
            <p:cNvPr id="62" name="object 62"/>
            <p:cNvSpPr/>
            <p:nvPr/>
          </p:nvSpPr>
          <p:spPr>
            <a:xfrm>
              <a:off x="6281165" y="1695450"/>
              <a:ext cx="1051560" cy="283845"/>
            </a:xfrm>
            <a:custGeom>
              <a:avLst/>
              <a:gdLst/>
              <a:ahLst/>
              <a:cxnLst/>
              <a:rect l="l" t="t" r="r" b="b"/>
              <a:pathLst>
                <a:path w="1051559" h="283844">
                  <a:moveTo>
                    <a:pt x="1004315" y="0"/>
                  </a:moveTo>
                  <a:lnTo>
                    <a:pt x="47244" y="0"/>
                  </a:lnTo>
                  <a:lnTo>
                    <a:pt x="28878" y="3720"/>
                  </a:lnTo>
                  <a:lnTo>
                    <a:pt x="13858" y="13858"/>
                  </a:lnTo>
                  <a:lnTo>
                    <a:pt x="3720" y="28878"/>
                  </a:lnTo>
                  <a:lnTo>
                    <a:pt x="0" y="47244"/>
                  </a:lnTo>
                  <a:lnTo>
                    <a:pt x="0" y="236220"/>
                  </a:lnTo>
                  <a:lnTo>
                    <a:pt x="3720" y="254585"/>
                  </a:lnTo>
                  <a:lnTo>
                    <a:pt x="13858" y="269605"/>
                  </a:lnTo>
                  <a:lnTo>
                    <a:pt x="28878" y="279743"/>
                  </a:lnTo>
                  <a:lnTo>
                    <a:pt x="47244" y="283463"/>
                  </a:lnTo>
                  <a:lnTo>
                    <a:pt x="1004315" y="283463"/>
                  </a:lnTo>
                  <a:lnTo>
                    <a:pt x="1022681" y="279743"/>
                  </a:lnTo>
                  <a:lnTo>
                    <a:pt x="1037701" y="269605"/>
                  </a:lnTo>
                  <a:lnTo>
                    <a:pt x="1047839" y="254585"/>
                  </a:lnTo>
                  <a:lnTo>
                    <a:pt x="1051560" y="236220"/>
                  </a:lnTo>
                  <a:lnTo>
                    <a:pt x="1051560" y="47244"/>
                  </a:lnTo>
                  <a:lnTo>
                    <a:pt x="1047839" y="28878"/>
                  </a:lnTo>
                  <a:lnTo>
                    <a:pt x="1037701" y="13858"/>
                  </a:lnTo>
                  <a:lnTo>
                    <a:pt x="1022681" y="3720"/>
                  </a:lnTo>
                  <a:lnTo>
                    <a:pt x="100431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81165" y="1695450"/>
              <a:ext cx="1051560" cy="283845"/>
            </a:xfrm>
            <a:custGeom>
              <a:avLst/>
              <a:gdLst/>
              <a:ahLst/>
              <a:cxnLst/>
              <a:rect l="l" t="t" r="r" b="b"/>
              <a:pathLst>
                <a:path w="1051559" h="283844">
                  <a:moveTo>
                    <a:pt x="0" y="47244"/>
                  </a:moveTo>
                  <a:lnTo>
                    <a:pt x="3720" y="28878"/>
                  </a:lnTo>
                  <a:lnTo>
                    <a:pt x="13858" y="13858"/>
                  </a:lnTo>
                  <a:lnTo>
                    <a:pt x="28878" y="3720"/>
                  </a:lnTo>
                  <a:lnTo>
                    <a:pt x="47244" y="0"/>
                  </a:lnTo>
                  <a:lnTo>
                    <a:pt x="1004315" y="0"/>
                  </a:lnTo>
                  <a:lnTo>
                    <a:pt x="1022681" y="3720"/>
                  </a:lnTo>
                  <a:lnTo>
                    <a:pt x="1037701" y="13858"/>
                  </a:lnTo>
                  <a:lnTo>
                    <a:pt x="1047839" y="28878"/>
                  </a:lnTo>
                  <a:lnTo>
                    <a:pt x="1051560" y="47244"/>
                  </a:lnTo>
                  <a:lnTo>
                    <a:pt x="1051560" y="236220"/>
                  </a:lnTo>
                  <a:lnTo>
                    <a:pt x="1047839" y="254585"/>
                  </a:lnTo>
                  <a:lnTo>
                    <a:pt x="1037701" y="269605"/>
                  </a:lnTo>
                  <a:lnTo>
                    <a:pt x="1022681" y="279743"/>
                  </a:lnTo>
                  <a:lnTo>
                    <a:pt x="1004315" y="283463"/>
                  </a:lnTo>
                  <a:lnTo>
                    <a:pt x="47244" y="283463"/>
                  </a:lnTo>
                  <a:lnTo>
                    <a:pt x="28878" y="279743"/>
                  </a:lnTo>
                  <a:lnTo>
                    <a:pt x="13858" y="269605"/>
                  </a:lnTo>
                  <a:lnTo>
                    <a:pt x="3720" y="254585"/>
                  </a:lnTo>
                  <a:lnTo>
                    <a:pt x="0" y="236220"/>
                  </a:lnTo>
                  <a:lnTo>
                    <a:pt x="0" y="47244"/>
                  </a:lnTo>
                  <a:close/>
                </a:path>
              </a:pathLst>
            </a:custGeom>
            <a:ln w="25400">
              <a:solidFill>
                <a:srgbClr val="2541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397497" y="1727708"/>
            <a:ext cx="819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Ca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sa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Ra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í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z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320026" y="1681226"/>
            <a:ext cx="1159510" cy="309245"/>
            <a:chOff x="7320026" y="1681226"/>
            <a:chExt cx="1159510" cy="309245"/>
          </a:xfrm>
        </p:grpSpPr>
        <p:sp>
          <p:nvSpPr>
            <p:cNvPr id="66" name="object 66"/>
            <p:cNvSpPr/>
            <p:nvPr/>
          </p:nvSpPr>
          <p:spPr>
            <a:xfrm>
              <a:off x="7332726" y="1693926"/>
              <a:ext cx="1134110" cy="283845"/>
            </a:xfrm>
            <a:custGeom>
              <a:avLst/>
              <a:gdLst/>
              <a:ahLst/>
              <a:cxnLst/>
              <a:rect l="l" t="t" r="r" b="b"/>
              <a:pathLst>
                <a:path w="1134109" h="283844">
                  <a:moveTo>
                    <a:pt x="1086612" y="0"/>
                  </a:moveTo>
                  <a:lnTo>
                    <a:pt x="47244" y="0"/>
                  </a:lnTo>
                  <a:lnTo>
                    <a:pt x="28878" y="3720"/>
                  </a:lnTo>
                  <a:lnTo>
                    <a:pt x="13858" y="13858"/>
                  </a:lnTo>
                  <a:lnTo>
                    <a:pt x="3720" y="28878"/>
                  </a:lnTo>
                  <a:lnTo>
                    <a:pt x="0" y="47244"/>
                  </a:lnTo>
                  <a:lnTo>
                    <a:pt x="0" y="236220"/>
                  </a:lnTo>
                  <a:lnTo>
                    <a:pt x="3720" y="254585"/>
                  </a:lnTo>
                  <a:lnTo>
                    <a:pt x="13858" y="269605"/>
                  </a:lnTo>
                  <a:lnTo>
                    <a:pt x="28878" y="279743"/>
                  </a:lnTo>
                  <a:lnTo>
                    <a:pt x="47244" y="283463"/>
                  </a:lnTo>
                  <a:lnTo>
                    <a:pt x="1086612" y="283463"/>
                  </a:lnTo>
                  <a:lnTo>
                    <a:pt x="1104977" y="279743"/>
                  </a:lnTo>
                  <a:lnTo>
                    <a:pt x="1119997" y="269605"/>
                  </a:lnTo>
                  <a:lnTo>
                    <a:pt x="1130135" y="254585"/>
                  </a:lnTo>
                  <a:lnTo>
                    <a:pt x="1133855" y="236220"/>
                  </a:lnTo>
                  <a:lnTo>
                    <a:pt x="1133855" y="47244"/>
                  </a:lnTo>
                  <a:lnTo>
                    <a:pt x="1130135" y="28878"/>
                  </a:lnTo>
                  <a:lnTo>
                    <a:pt x="1119997" y="13858"/>
                  </a:lnTo>
                  <a:lnTo>
                    <a:pt x="1104977" y="3720"/>
                  </a:lnTo>
                  <a:lnTo>
                    <a:pt x="10866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332726" y="1693926"/>
              <a:ext cx="1134110" cy="283845"/>
            </a:xfrm>
            <a:custGeom>
              <a:avLst/>
              <a:gdLst/>
              <a:ahLst/>
              <a:cxnLst/>
              <a:rect l="l" t="t" r="r" b="b"/>
              <a:pathLst>
                <a:path w="1134109" h="283844">
                  <a:moveTo>
                    <a:pt x="0" y="47244"/>
                  </a:moveTo>
                  <a:lnTo>
                    <a:pt x="3720" y="28878"/>
                  </a:lnTo>
                  <a:lnTo>
                    <a:pt x="13858" y="13858"/>
                  </a:lnTo>
                  <a:lnTo>
                    <a:pt x="28878" y="3720"/>
                  </a:lnTo>
                  <a:lnTo>
                    <a:pt x="47244" y="0"/>
                  </a:lnTo>
                  <a:lnTo>
                    <a:pt x="1086612" y="0"/>
                  </a:lnTo>
                  <a:lnTo>
                    <a:pt x="1104977" y="3720"/>
                  </a:lnTo>
                  <a:lnTo>
                    <a:pt x="1119997" y="13858"/>
                  </a:lnTo>
                  <a:lnTo>
                    <a:pt x="1130135" y="28878"/>
                  </a:lnTo>
                  <a:lnTo>
                    <a:pt x="1133855" y="47244"/>
                  </a:lnTo>
                  <a:lnTo>
                    <a:pt x="1133855" y="236220"/>
                  </a:lnTo>
                  <a:lnTo>
                    <a:pt x="1130135" y="254585"/>
                  </a:lnTo>
                  <a:lnTo>
                    <a:pt x="1119997" y="269605"/>
                  </a:lnTo>
                  <a:lnTo>
                    <a:pt x="1104977" y="279743"/>
                  </a:lnTo>
                  <a:lnTo>
                    <a:pt x="1086612" y="283463"/>
                  </a:lnTo>
                  <a:lnTo>
                    <a:pt x="47244" y="283463"/>
                  </a:lnTo>
                  <a:lnTo>
                    <a:pt x="28878" y="279743"/>
                  </a:lnTo>
                  <a:lnTo>
                    <a:pt x="13858" y="269605"/>
                  </a:lnTo>
                  <a:lnTo>
                    <a:pt x="3720" y="254585"/>
                  </a:lnTo>
                  <a:lnTo>
                    <a:pt x="0" y="236220"/>
                  </a:lnTo>
                  <a:lnTo>
                    <a:pt x="0" y="47244"/>
                  </a:lnTo>
                  <a:close/>
                </a:path>
              </a:pathLst>
            </a:custGeom>
            <a:ln w="25400">
              <a:solidFill>
                <a:srgbClr val="6B5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464297" y="1738629"/>
            <a:ext cx="8693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Contramedida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7869CBF7-6D05-454A-9EC6-BBE690648EBC}"/>
              </a:ext>
            </a:extLst>
          </p:cNvPr>
          <p:cNvSpPr/>
          <p:nvPr/>
        </p:nvSpPr>
        <p:spPr>
          <a:xfrm>
            <a:off x="3162300" y="274320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25400">
            <a:solidFill>
              <a:srgbClr val="58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9">
            <a:extLst>
              <a:ext uri="{FF2B5EF4-FFF2-40B4-BE49-F238E27FC236}">
                <a16:creationId xmlns:a16="http://schemas.microsoft.com/office/drawing/2014/main" id="{B93EBC35-5D0A-43D6-A19D-256802F20E49}"/>
              </a:ext>
            </a:extLst>
          </p:cNvPr>
          <p:cNvSpPr/>
          <p:nvPr/>
        </p:nvSpPr>
        <p:spPr>
          <a:xfrm>
            <a:off x="4581085" y="275588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25400">
            <a:solidFill>
              <a:srgbClr val="58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9">
            <a:extLst>
              <a:ext uri="{FF2B5EF4-FFF2-40B4-BE49-F238E27FC236}">
                <a16:creationId xmlns:a16="http://schemas.microsoft.com/office/drawing/2014/main" id="{B3C50C1D-8863-4259-BFE8-44FE66445C51}"/>
              </a:ext>
            </a:extLst>
          </p:cNvPr>
          <p:cNvSpPr/>
          <p:nvPr/>
        </p:nvSpPr>
        <p:spPr>
          <a:xfrm>
            <a:off x="6057900" y="275588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25400">
            <a:solidFill>
              <a:srgbClr val="58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92A27FC1-D534-410C-8B01-1D95F269459F}"/>
              </a:ext>
            </a:extLst>
          </p:cNvPr>
          <p:cNvSpPr/>
          <p:nvPr/>
        </p:nvSpPr>
        <p:spPr>
          <a:xfrm>
            <a:off x="7467600" y="275588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25400">
            <a:solidFill>
              <a:srgbClr val="58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9">
            <a:extLst>
              <a:ext uri="{FF2B5EF4-FFF2-40B4-BE49-F238E27FC236}">
                <a16:creationId xmlns:a16="http://schemas.microsoft.com/office/drawing/2014/main" id="{7CA553DE-6581-43BD-8E34-8326416D55A0}"/>
              </a:ext>
            </a:extLst>
          </p:cNvPr>
          <p:cNvSpPr/>
          <p:nvPr/>
        </p:nvSpPr>
        <p:spPr>
          <a:xfrm>
            <a:off x="8915400" y="275588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25400">
            <a:solidFill>
              <a:srgbClr val="58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490F4B32-3D9F-435D-B776-E2AA02636D86}"/>
              </a:ext>
            </a:extLst>
          </p:cNvPr>
          <p:cNvSpPr/>
          <p:nvPr/>
        </p:nvSpPr>
        <p:spPr>
          <a:xfrm>
            <a:off x="4581085" y="441198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25400">
            <a:solidFill>
              <a:srgbClr val="58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9">
            <a:extLst>
              <a:ext uri="{FF2B5EF4-FFF2-40B4-BE49-F238E27FC236}">
                <a16:creationId xmlns:a16="http://schemas.microsoft.com/office/drawing/2014/main" id="{700E6626-1B0A-4E98-B347-C534CB5A7AD0}"/>
              </a:ext>
            </a:extLst>
          </p:cNvPr>
          <p:cNvSpPr/>
          <p:nvPr/>
        </p:nvSpPr>
        <p:spPr>
          <a:xfrm>
            <a:off x="6057900" y="441198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25400">
            <a:solidFill>
              <a:srgbClr val="58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9">
            <a:extLst>
              <a:ext uri="{FF2B5EF4-FFF2-40B4-BE49-F238E27FC236}">
                <a16:creationId xmlns:a16="http://schemas.microsoft.com/office/drawing/2014/main" id="{A308CC7A-2E35-4960-B5E8-8277D5454D7D}"/>
              </a:ext>
            </a:extLst>
          </p:cNvPr>
          <p:cNvSpPr/>
          <p:nvPr/>
        </p:nvSpPr>
        <p:spPr>
          <a:xfrm>
            <a:off x="7467600" y="441198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25400">
            <a:solidFill>
              <a:srgbClr val="58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9">
            <a:extLst>
              <a:ext uri="{FF2B5EF4-FFF2-40B4-BE49-F238E27FC236}">
                <a16:creationId xmlns:a16="http://schemas.microsoft.com/office/drawing/2014/main" id="{C248C312-9E8E-4286-A951-96548A9CC477}"/>
              </a:ext>
            </a:extLst>
          </p:cNvPr>
          <p:cNvSpPr/>
          <p:nvPr/>
        </p:nvSpPr>
        <p:spPr>
          <a:xfrm>
            <a:off x="8915400" y="441198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25400">
            <a:solidFill>
              <a:srgbClr val="58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9">
            <a:extLst>
              <a:ext uri="{FF2B5EF4-FFF2-40B4-BE49-F238E27FC236}">
                <a16:creationId xmlns:a16="http://schemas.microsoft.com/office/drawing/2014/main" id="{C1688D39-711A-493D-B928-CE791EC9571A}"/>
              </a:ext>
            </a:extLst>
          </p:cNvPr>
          <p:cNvSpPr/>
          <p:nvPr/>
        </p:nvSpPr>
        <p:spPr>
          <a:xfrm>
            <a:off x="4597383" y="607519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25400">
            <a:solidFill>
              <a:srgbClr val="58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9">
            <a:extLst>
              <a:ext uri="{FF2B5EF4-FFF2-40B4-BE49-F238E27FC236}">
                <a16:creationId xmlns:a16="http://schemas.microsoft.com/office/drawing/2014/main" id="{02AD9DCB-0FEC-4F97-9698-CE5A2FD87243}"/>
              </a:ext>
            </a:extLst>
          </p:cNvPr>
          <p:cNvSpPr/>
          <p:nvPr/>
        </p:nvSpPr>
        <p:spPr>
          <a:xfrm>
            <a:off x="6074198" y="607519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25400">
            <a:solidFill>
              <a:srgbClr val="58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73D23092-0C5A-4F02-93FA-CE566A012343}"/>
              </a:ext>
            </a:extLst>
          </p:cNvPr>
          <p:cNvSpPr/>
          <p:nvPr/>
        </p:nvSpPr>
        <p:spPr>
          <a:xfrm>
            <a:off x="7483898" y="607519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25400">
            <a:solidFill>
              <a:srgbClr val="58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9">
            <a:extLst>
              <a:ext uri="{FF2B5EF4-FFF2-40B4-BE49-F238E27FC236}">
                <a16:creationId xmlns:a16="http://schemas.microsoft.com/office/drawing/2014/main" id="{34EB841A-209D-4EAE-8623-317BA8320F2F}"/>
              </a:ext>
            </a:extLst>
          </p:cNvPr>
          <p:cNvSpPr/>
          <p:nvPr/>
        </p:nvSpPr>
        <p:spPr>
          <a:xfrm>
            <a:off x="8931698" y="607519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25400">
            <a:solidFill>
              <a:srgbClr val="58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352806"/>
            <a:ext cx="4432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105" dirty="0">
                <a:solidFill>
                  <a:srgbClr val="1C355E"/>
                </a:solidFill>
                <a:latin typeface="Tahoma"/>
                <a:cs typeface="Tahoma"/>
              </a:rPr>
              <a:t>Análisis</a:t>
            </a:r>
            <a:r>
              <a:rPr sz="3200" i="0" spc="-6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120" dirty="0">
                <a:solidFill>
                  <a:srgbClr val="1C355E"/>
                </a:solidFill>
                <a:latin typeface="Tahoma"/>
                <a:cs typeface="Tahoma"/>
              </a:rPr>
              <a:t>de</a:t>
            </a:r>
            <a:r>
              <a:rPr sz="3200" i="0" spc="-5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75" dirty="0">
                <a:solidFill>
                  <a:srgbClr val="1C355E"/>
                </a:solidFill>
                <a:latin typeface="Tahoma"/>
                <a:cs typeface="Tahoma"/>
              </a:rPr>
              <a:t>Causa</a:t>
            </a:r>
            <a:r>
              <a:rPr sz="3200" i="0" spc="-25" dirty="0">
                <a:solidFill>
                  <a:srgbClr val="1C355E"/>
                </a:solidFill>
                <a:latin typeface="Tahoma"/>
                <a:cs typeface="Tahoma"/>
              </a:rPr>
              <a:t> </a:t>
            </a:r>
            <a:r>
              <a:rPr sz="3200" i="0" spc="-175" dirty="0">
                <a:solidFill>
                  <a:srgbClr val="1C355E"/>
                </a:solidFill>
                <a:latin typeface="Tahoma"/>
                <a:cs typeface="Tahoma"/>
              </a:rPr>
              <a:t>Raíz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3AD9F3-5D45-4574-AC0F-15DF422D2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38" y="1295400"/>
            <a:ext cx="6827966" cy="47674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1518</Words>
  <Application>Microsoft Office PowerPoint</Application>
  <PresentationFormat>Panorámica</PresentationFormat>
  <Paragraphs>247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Arial MT</vt:lpstr>
      <vt:lpstr>Calibri</vt:lpstr>
      <vt:lpstr>Tahoma</vt:lpstr>
      <vt:lpstr>Times New Roman</vt:lpstr>
      <vt:lpstr>Trebuchet MS</vt:lpstr>
      <vt:lpstr>Office Theme</vt:lpstr>
      <vt:lpstr>Proyecto Integrador Sistemas de Manufactura</vt:lpstr>
      <vt:lpstr>Presentación de PowerPoint</vt:lpstr>
      <vt:lpstr>A3</vt:lpstr>
      <vt:lpstr>Antecedentes</vt:lpstr>
      <vt:lpstr>Situación Actual</vt:lpstr>
      <vt:lpstr>Metas y Objetivos</vt:lpstr>
      <vt:lpstr>Análisis de Causa Raíz</vt:lpstr>
      <vt:lpstr>Análisis de Causa Raíz</vt:lpstr>
      <vt:lpstr>Análisis de Causa Raíz</vt:lpstr>
      <vt:lpstr>ANOVAS/CPK/ R&amp;R/Pruebas Normalidad (Si aplican al  proyecto)</vt:lpstr>
      <vt:lpstr>Propuesta de Mejora</vt:lpstr>
      <vt:lpstr>Plan de Trabajo y Recursos</vt:lpstr>
      <vt:lpstr>Plan de Control y Seguimiento</vt:lpstr>
      <vt:lpstr>Ahorros Generados</vt:lpstr>
      <vt:lpstr>Presentación de PowerPoint</vt:lpstr>
      <vt:lpstr>Foto de Equipo Implementador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Ay Ling Ho Ramírez</dc:creator>
  <cp:lastModifiedBy>José Manuel</cp:lastModifiedBy>
  <cp:revision>2</cp:revision>
  <dcterms:created xsi:type="dcterms:W3CDTF">2024-12-06T08:14:28Z</dcterms:created>
  <dcterms:modified xsi:type="dcterms:W3CDTF">2024-12-06T19:41:30Z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2024-12-06T00:00:00Z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2024-12-06T00:00:00Z</vt:filetime>
  </property>
</Properties>
</file>