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69" r:id="rId17"/>
    <p:sldId id="270" r:id="rId18"/>
    <p:sldId id="271" r:id="rId19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592195" cy="6858000"/>
          </a:xfrm>
          <a:custGeom>
            <a:avLst/>
            <a:gdLst/>
            <a:ahLst/>
            <a:cxnLst/>
            <a:rect l="l" t="t" r="r" b="b"/>
            <a:pathLst>
              <a:path w="3592195" h="6858000">
                <a:moveTo>
                  <a:pt x="3592067" y="0"/>
                </a:moveTo>
                <a:lnTo>
                  <a:pt x="0" y="0"/>
                </a:lnTo>
                <a:lnTo>
                  <a:pt x="0" y="6858000"/>
                </a:lnTo>
                <a:lnTo>
                  <a:pt x="3592067" y="6858000"/>
                </a:lnTo>
                <a:lnTo>
                  <a:pt x="3592067" y="0"/>
                </a:lnTo>
                <a:close/>
              </a:path>
            </a:pathLst>
          </a:custGeom>
          <a:solidFill>
            <a:srgbClr val="005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9119" y="2057400"/>
            <a:ext cx="1043940" cy="1045210"/>
          </a:xfrm>
          <a:custGeom>
            <a:avLst/>
            <a:gdLst/>
            <a:ahLst/>
            <a:cxnLst/>
            <a:rect l="l" t="t" r="r" b="b"/>
            <a:pathLst>
              <a:path w="1043940" h="1045210">
                <a:moveTo>
                  <a:pt x="521766" y="0"/>
                </a:moveTo>
                <a:lnTo>
                  <a:pt x="474268" y="2159"/>
                </a:lnTo>
                <a:lnTo>
                  <a:pt x="427977" y="8382"/>
                </a:lnTo>
                <a:lnTo>
                  <a:pt x="383057" y="18669"/>
                </a:lnTo>
                <a:lnTo>
                  <a:pt x="339699" y="32638"/>
                </a:lnTo>
                <a:lnTo>
                  <a:pt x="298094" y="50291"/>
                </a:lnTo>
                <a:lnTo>
                  <a:pt x="258419" y="71374"/>
                </a:lnTo>
                <a:lnTo>
                  <a:pt x="220853" y="95630"/>
                </a:lnTo>
                <a:lnTo>
                  <a:pt x="185597" y="122936"/>
                </a:lnTo>
                <a:lnTo>
                  <a:pt x="152819" y="153035"/>
                </a:lnTo>
                <a:lnTo>
                  <a:pt x="122707" y="185927"/>
                </a:lnTo>
                <a:lnTo>
                  <a:pt x="95453" y="221234"/>
                </a:lnTo>
                <a:lnTo>
                  <a:pt x="71234" y="258825"/>
                </a:lnTo>
                <a:lnTo>
                  <a:pt x="50241" y="298576"/>
                </a:lnTo>
                <a:lnTo>
                  <a:pt x="32639" y="340233"/>
                </a:lnTo>
                <a:lnTo>
                  <a:pt x="18643" y="383666"/>
                </a:lnTo>
                <a:lnTo>
                  <a:pt x="8407" y="428625"/>
                </a:lnTo>
                <a:lnTo>
                  <a:pt x="2133" y="474979"/>
                </a:lnTo>
                <a:lnTo>
                  <a:pt x="0" y="522477"/>
                </a:lnTo>
                <a:lnTo>
                  <a:pt x="2133" y="570102"/>
                </a:lnTo>
                <a:lnTo>
                  <a:pt x="8407" y="616458"/>
                </a:lnTo>
                <a:lnTo>
                  <a:pt x="18643" y="661415"/>
                </a:lnTo>
                <a:lnTo>
                  <a:pt x="32639" y="704850"/>
                </a:lnTo>
                <a:lnTo>
                  <a:pt x="50241" y="746505"/>
                </a:lnTo>
                <a:lnTo>
                  <a:pt x="71234" y="786257"/>
                </a:lnTo>
                <a:lnTo>
                  <a:pt x="95453" y="823849"/>
                </a:lnTo>
                <a:lnTo>
                  <a:pt x="122707" y="859154"/>
                </a:lnTo>
                <a:lnTo>
                  <a:pt x="152819" y="892048"/>
                </a:lnTo>
                <a:lnTo>
                  <a:pt x="185597" y="922147"/>
                </a:lnTo>
                <a:lnTo>
                  <a:pt x="220853" y="949451"/>
                </a:lnTo>
                <a:lnTo>
                  <a:pt x="258419" y="973709"/>
                </a:lnTo>
                <a:lnTo>
                  <a:pt x="298094" y="994790"/>
                </a:lnTo>
                <a:lnTo>
                  <a:pt x="339699" y="1012316"/>
                </a:lnTo>
                <a:lnTo>
                  <a:pt x="383057" y="1026413"/>
                </a:lnTo>
                <a:lnTo>
                  <a:pt x="427977" y="1036574"/>
                </a:lnTo>
                <a:lnTo>
                  <a:pt x="474268" y="1042924"/>
                </a:lnTo>
                <a:lnTo>
                  <a:pt x="521766" y="1045083"/>
                </a:lnTo>
                <a:lnTo>
                  <a:pt x="569252" y="1042924"/>
                </a:lnTo>
                <a:lnTo>
                  <a:pt x="615556" y="1036574"/>
                </a:lnTo>
                <a:lnTo>
                  <a:pt x="660476" y="1026413"/>
                </a:lnTo>
                <a:lnTo>
                  <a:pt x="703833" y="1012316"/>
                </a:lnTo>
                <a:lnTo>
                  <a:pt x="745490" y="994790"/>
                </a:lnTo>
                <a:lnTo>
                  <a:pt x="785114" y="973709"/>
                </a:lnTo>
                <a:lnTo>
                  <a:pt x="822706" y="949451"/>
                </a:lnTo>
                <a:lnTo>
                  <a:pt x="857885" y="922147"/>
                </a:lnTo>
                <a:lnTo>
                  <a:pt x="890651" y="892048"/>
                </a:lnTo>
                <a:lnTo>
                  <a:pt x="920876" y="859154"/>
                </a:lnTo>
                <a:lnTo>
                  <a:pt x="948055" y="823849"/>
                </a:lnTo>
                <a:lnTo>
                  <a:pt x="972312" y="786257"/>
                </a:lnTo>
                <a:lnTo>
                  <a:pt x="993267" y="746505"/>
                </a:lnTo>
                <a:lnTo>
                  <a:pt x="1010919" y="704850"/>
                </a:lnTo>
                <a:lnTo>
                  <a:pt x="1024889" y="661415"/>
                </a:lnTo>
                <a:lnTo>
                  <a:pt x="1035176" y="616458"/>
                </a:lnTo>
                <a:lnTo>
                  <a:pt x="1041400" y="570102"/>
                </a:lnTo>
                <a:lnTo>
                  <a:pt x="1043558" y="522477"/>
                </a:lnTo>
                <a:lnTo>
                  <a:pt x="1041400" y="474979"/>
                </a:lnTo>
                <a:lnTo>
                  <a:pt x="1035176" y="428625"/>
                </a:lnTo>
                <a:lnTo>
                  <a:pt x="1024889" y="383666"/>
                </a:lnTo>
                <a:lnTo>
                  <a:pt x="1010919" y="340233"/>
                </a:lnTo>
                <a:lnTo>
                  <a:pt x="993267" y="298576"/>
                </a:lnTo>
                <a:lnTo>
                  <a:pt x="972312" y="258825"/>
                </a:lnTo>
                <a:lnTo>
                  <a:pt x="948055" y="221234"/>
                </a:lnTo>
                <a:lnTo>
                  <a:pt x="920876" y="185927"/>
                </a:lnTo>
                <a:lnTo>
                  <a:pt x="890651" y="153035"/>
                </a:lnTo>
                <a:lnTo>
                  <a:pt x="857885" y="122936"/>
                </a:lnTo>
                <a:lnTo>
                  <a:pt x="822706" y="95630"/>
                </a:lnTo>
                <a:lnTo>
                  <a:pt x="785114" y="71374"/>
                </a:lnTo>
                <a:lnTo>
                  <a:pt x="745490" y="50291"/>
                </a:lnTo>
                <a:lnTo>
                  <a:pt x="703833" y="32638"/>
                </a:lnTo>
                <a:lnTo>
                  <a:pt x="660476" y="18669"/>
                </a:lnTo>
                <a:lnTo>
                  <a:pt x="615556" y="8382"/>
                </a:lnTo>
                <a:lnTo>
                  <a:pt x="569252" y="2159"/>
                </a:lnTo>
                <a:lnTo>
                  <a:pt x="521766" y="0"/>
                </a:lnTo>
                <a:close/>
              </a:path>
            </a:pathLst>
          </a:custGeom>
          <a:solidFill>
            <a:srgbClr val="005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3212" y="228600"/>
            <a:ext cx="786765" cy="788035"/>
          </a:xfrm>
          <a:custGeom>
            <a:avLst/>
            <a:gdLst/>
            <a:ahLst/>
            <a:cxnLst/>
            <a:rect l="l" t="t" r="r" b="b"/>
            <a:pathLst>
              <a:path w="786765" h="788035">
                <a:moveTo>
                  <a:pt x="393191" y="0"/>
                </a:moveTo>
                <a:lnTo>
                  <a:pt x="343877" y="3048"/>
                </a:lnTo>
                <a:lnTo>
                  <a:pt x="296379" y="12065"/>
                </a:lnTo>
                <a:lnTo>
                  <a:pt x="251091" y="26543"/>
                </a:lnTo>
                <a:lnTo>
                  <a:pt x="208356" y="46100"/>
                </a:lnTo>
                <a:lnTo>
                  <a:pt x="168554" y="70611"/>
                </a:lnTo>
                <a:lnTo>
                  <a:pt x="132067" y="99441"/>
                </a:lnTo>
                <a:lnTo>
                  <a:pt x="99237" y="132334"/>
                </a:lnTo>
                <a:lnTo>
                  <a:pt x="70446" y="168910"/>
                </a:lnTo>
                <a:lnTo>
                  <a:pt x="46075" y="208787"/>
                </a:lnTo>
                <a:lnTo>
                  <a:pt x="26466" y="251587"/>
                </a:lnTo>
                <a:lnTo>
                  <a:pt x="12014" y="296925"/>
                </a:lnTo>
                <a:lnTo>
                  <a:pt x="3060" y="344550"/>
                </a:lnTo>
                <a:lnTo>
                  <a:pt x="0" y="393953"/>
                </a:lnTo>
                <a:lnTo>
                  <a:pt x="3060" y="443357"/>
                </a:lnTo>
                <a:lnTo>
                  <a:pt x="12014" y="490982"/>
                </a:lnTo>
                <a:lnTo>
                  <a:pt x="26466" y="536321"/>
                </a:lnTo>
                <a:lnTo>
                  <a:pt x="46075" y="579120"/>
                </a:lnTo>
                <a:lnTo>
                  <a:pt x="70446" y="618998"/>
                </a:lnTo>
                <a:lnTo>
                  <a:pt x="99237" y="655574"/>
                </a:lnTo>
                <a:lnTo>
                  <a:pt x="132067" y="688466"/>
                </a:lnTo>
                <a:lnTo>
                  <a:pt x="168554" y="717296"/>
                </a:lnTo>
                <a:lnTo>
                  <a:pt x="208356" y="741807"/>
                </a:lnTo>
                <a:lnTo>
                  <a:pt x="251091" y="761364"/>
                </a:lnTo>
                <a:lnTo>
                  <a:pt x="296379" y="775842"/>
                </a:lnTo>
                <a:lnTo>
                  <a:pt x="343877" y="784860"/>
                </a:lnTo>
                <a:lnTo>
                  <a:pt x="393191" y="787908"/>
                </a:lnTo>
                <a:lnTo>
                  <a:pt x="442518" y="784860"/>
                </a:lnTo>
                <a:lnTo>
                  <a:pt x="490004" y="775842"/>
                </a:lnTo>
                <a:lnTo>
                  <a:pt x="535304" y="761364"/>
                </a:lnTo>
                <a:lnTo>
                  <a:pt x="578027" y="741807"/>
                </a:lnTo>
                <a:lnTo>
                  <a:pt x="617829" y="717296"/>
                </a:lnTo>
                <a:lnTo>
                  <a:pt x="654329" y="688466"/>
                </a:lnTo>
                <a:lnTo>
                  <a:pt x="687146" y="655574"/>
                </a:lnTo>
                <a:lnTo>
                  <a:pt x="715937" y="618998"/>
                </a:lnTo>
                <a:lnTo>
                  <a:pt x="740282" y="579120"/>
                </a:lnTo>
                <a:lnTo>
                  <a:pt x="759968" y="536321"/>
                </a:lnTo>
                <a:lnTo>
                  <a:pt x="774319" y="490982"/>
                </a:lnTo>
                <a:lnTo>
                  <a:pt x="783335" y="443357"/>
                </a:lnTo>
                <a:lnTo>
                  <a:pt x="786384" y="393953"/>
                </a:lnTo>
                <a:lnTo>
                  <a:pt x="783335" y="344550"/>
                </a:lnTo>
                <a:lnTo>
                  <a:pt x="774319" y="296925"/>
                </a:lnTo>
                <a:lnTo>
                  <a:pt x="759968" y="251587"/>
                </a:lnTo>
                <a:lnTo>
                  <a:pt x="740282" y="208787"/>
                </a:lnTo>
                <a:lnTo>
                  <a:pt x="715937" y="168910"/>
                </a:lnTo>
                <a:lnTo>
                  <a:pt x="687146" y="132334"/>
                </a:lnTo>
                <a:lnTo>
                  <a:pt x="654329" y="99441"/>
                </a:lnTo>
                <a:lnTo>
                  <a:pt x="617829" y="70611"/>
                </a:lnTo>
                <a:lnTo>
                  <a:pt x="578027" y="46100"/>
                </a:lnTo>
                <a:lnTo>
                  <a:pt x="535304" y="26543"/>
                </a:lnTo>
                <a:lnTo>
                  <a:pt x="490004" y="12065"/>
                </a:lnTo>
                <a:lnTo>
                  <a:pt x="442518" y="3048"/>
                </a:lnTo>
                <a:lnTo>
                  <a:pt x="39319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4029" y="295147"/>
            <a:ext cx="5123941" cy="119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332" y="2499855"/>
            <a:ext cx="11459845" cy="420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20141027@queretaro.tecnm.mx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2284"/>
          </a:xfrm>
          <a:custGeom>
            <a:avLst/>
            <a:gdLst/>
            <a:ahLst/>
            <a:cxnLst/>
            <a:rect l="l" t="t" r="r" b="b"/>
            <a:pathLst>
              <a:path w="12192000" h="6852284">
                <a:moveTo>
                  <a:pt x="0" y="6851903"/>
                </a:moveTo>
                <a:lnTo>
                  <a:pt x="12192000" y="6851903"/>
                </a:lnTo>
                <a:lnTo>
                  <a:pt x="12192000" y="0"/>
                </a:lnTo>
                <a:lnTo>
                  <a:pt x="0" y="0"/>
                </a:lnTo>
                <a:lnTo>
                  <a:pt x="0" y="6851903"/>
                </a:lnTo>
                <a:close/>
              </a:path>
            </a:pathLst>
          </a:custGeom>
          <a:solidFill>
            <a:srgbClr val="005F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Proyecto</a:t>
            </a:r>
            <a:r>
              <a:rPr spc="-75" dirty="0"/>
              <a:t> </a:t>
            </a:r>
            <a:r>
              <a:rPr dirty="0"/>
              <a:t>Integrador</a:t>
            </a:r>
          </a:p>
          <a:p>
            <a:pPr marL="17780" algn="ctr">
              <a:lnSpc>
                <a:spcPct val="100000"/>
              </a:lnSpc>
              <a:spcBef>
                <a:spcPts val="80"/>
              </a:spcBef>
            </a:pPr>
            <a:r>
              <a:rPr sz="2800" spc="-10" dirty="0"/>
              <a:t>Sistemas</a:t>
            </a:r>
            <a:r>
              <a:rPr sz="2800" spc="5" dirty="0"/>
              <a:t> </a:t>
            </a:r>
            <a:r>
              <a:rPr sz="2800" spc="-5" dirty="0"/>
              <a:t>de</a:t>
            </a:r>
            <a:r>
              <a:rPr sz="2800" dirty="0"/>
              <a:t> </a:t>
            </a:r>
            <a:r>
              <a:rPr sz="2800" spc="-10" dirty="0"/>
              <a:t>Manufactura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018788" y="2161285"/>
            <a:ext cx="4100829" cy="4709795"/>
            <a:chOff x="4018788" y="2161285"/>
            <a:chExt cx="4100829" cy="4709795"/>
          </a:xfrm>
        </p:grpSpPr>
        <p:sp>
          <p:nvSpPr>
            <p:cNvPr id="5" name="object 5"/>
            <p:cNvSpPr/>
            <p:nvPr/>
          </p:nvSpPr>
          <p:spPr>
            <a:xfrm>
              <a:off x="4088130" y="2173985"/>
              <a:ext cx="4018279" cy="4684395"/>
            </a:xfrm>
            <a:custGeom>
              <a:avLst/>
              <a:gdLst/>
              <a:ahLst/>
              <a:cxnLst/>
              <a:rect l="l" t="t" r="r" b="b"/>
              <a:pathLst>
                <a:path w="4018279" h="4684395">
                  <a:moveTo>
                    <a:pt x="0" y="4684279"/>
                  </a:moveTo>
                  <a:lnTo>
                    <a:pt x="0" y="0"/>
                  </a:lnTo>
                  <a:lnTo>
                    <a:pt x="4018279" y="0"/>
                  </a:lnTo>
                  <a:lnTo>
                    <a:pt x="4018279" y="468427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788" y="2574035"/>
              <a:ext cx="4091940" cy="39669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110489"/>
            <a:ext cx="10704830" cy="51424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lang="es-MX" sz="3200" i="0" spc="-65" dirty="0">
                <a:solidFill>
                  <a:srgbClr val="1C355E"/>
                </a:solidFill>
                <a:latin typeface="Tahoma"/>
                <a:cs typeface="Tahoma"/>
              </a:rPr>
              <a:t>CP y 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CPK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854ABC-99A9-4AE7-B0FB-3FC97FD8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38" y="1629000"/>
            <a:ext cx="3902964" cy="28895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6FA31-0D97-4796-99DC-016DC4AA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29000"/>
            <a:ext cx="5400000" cy="360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3EB303C-EF16-44C3-83DD-DAC761427199}"/>
              </a:ext>
            </a:extLst>
          </p:cNvPr>
          <p:cNvSpPr txBox="1"/>
          <p:nvPr/>
        </p:nvSpPr>
        <p:spPr>
          <a:xfrm>
            <a:off x="5270897" y="5410200"/>
            <a:ext cx="567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El valor p de 0.066 indica que los datos son normales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110489"/>
            <a:ext cx="10704830" cy="51424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lang="es-MX" sz="3200" i="0" spc="-65" dirty="0">
                <a:solidFill>
                  <a:srgbClr val="1C355E"/>
                </a:solidFill>
                <a:latin typeface="Tahoma"/>
                <a:cs typeface="Tahoma"/>
              </a:rPr>
              <a:t>CP y 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CPK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FEF828-2855-4341-A083-073E0496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199"/>
            <a:ext cx="3960000" cy="14349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9BB26F-051F-4B42-93B2-77A9DD9F2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838200"/>
            <a:ext cx="5401056" cy="40507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F26B86-7207-4CC2-B2C2-73CE058EE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29000"/>
            <a:ext cx="3400044" cy="94488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802E5CF-62FC-4D61-BBB0-F40312AB658E}"/>
              </a:ext>
            </a:extLst>
          </p:cNvPr>
          <p:cNvSpPr txBox="1"/>
          <p:nvPr/>
        </p:nvSpPr>
        <p:spPr>
          <a:xfrm>
            <a:off x="5638800" y="5311914"/>
            <a:ext cx="54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El </a:t>
            </a:r>
            <a:r>
              <a:rPr lang="es-MX" sz="2000" dirty="0" err="1"/>
              <a:t>Cp</a:t>
            </a:r>
            <a:r>
              <a:rPr lang="es-MX" sz="2000" dirty="0"/>
              <a:t> de 0.25 son indica que existe una mala capacidad</a:t>
            </a:r>
          </a:p>
        </p:txBody>
      </p:sp>
    </p:spTree>
    <p:extLst>
      <p:ext uri="{BB962C8B-B14F-4D97-AF65-F5344CB8AC3E}">
        <p14:creationId xmlns:p14="http://schemas.microsoft.com/office/powerpoint/2010/main" val="419872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4138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0" dirty="0">
                <a:solidFill>
                  <a:srgbClr val="1C355E"/>
                </a:solidFill>
                <a:latin typeface="Tahoma"/>
                <a:cs typeface="Tahoma"/>
              </a:rPr>
              <a:t>Propuesta</a:t>
            </a:r>
            <a:r>
              <a:rPr sz="3200" i="0" spc="-8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7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40" dirty="0">
                <a:solidFill>
                  <a:srgbClr val="1C355E"/>
                </a:solidFill>
                <a:latin typeface="Tahoma"/>
                <a:cs typeface="Tahoma"/>
              </a:rPr>
              <a:t>Mejora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389634"/>
            <a:ext cx="4408805" cy="1990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133333"/>
              <a:tabLst>
                <a:tab pos="469265" algn="l"/>
                <a:tab pos="469900" algn="l"/>
              </a:tabLst>
            </a:pPr>
            <a:r>
              <a:rPr lang="es-MX" sz="180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a(s)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causa(s)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raíz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determinadas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es-MX" sz="1800" spc="5" dirty="0">
                <a:latin typeface="Calibri"/>
                <a:cs typeface="Calibri"/>
              </a:rPr>
              <a:t>son las siguientes: 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1800" dirty="0">
                <a:latin typeface="Calibri"/>
                <a:cs typeface="Calibri"/>
              </a:rPr>
              <a:t>Falta de un formato estándar para las instrucciones</a:t>
            </a:r>
            <a:r>
              <a:rPr lang="es-MX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1800" dirty="0">
                <a:latin typeface="Calibri"/>
                <a:cs typeface="Calibri"/>
              </a:rPr>
              <a:t>Uso herramientas digitales nuevas para gestionar instrucciones.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1800" dirty="0" err="1">
                <a:latin typeface="Calibri"/>
                <a:cs typeface="Calibri"/>
              </a:rPr>
              <a:t>git</a:t>
            </a:r>
            <a:r>
              <a:rPr lang="es-MX" sz="1800" dirty="0">
                <a:latin typeface="Calibri"/>
                <a:cs typeface="Calibri"/>
              </a:rPr>
              <a:t> </a:t>
            </a:r>
            <a:r>
              <a:rPr lang="es-MX" sz="1800" dirty="0" err="1">
                <a:latin typeface="Calibri"/>
                <a:cs typeface="Calibri"/>
              </a:rPr>
              <a:t>commit</a:t>
            </a:r>
            <a:r>
              <a:rPr lang="es-MX" sz="1800" dirty="0">
                <a:latin typeface="Calibri"/>
                <a:cs typeface="Calibri"/>
              </a:rPr>
              <a:t> -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6B7C51-2D08-4AD0-8B68-91BC9C3D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4" y="955183"/>
            <a:ext cx="6869298" cy="49476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5313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14" dirty="0">
                <a:solidFill>
                  <a:srgbClr val="1C355E"/>
                </a:solidFill>
                <a:latin typeface="Tahoma"/>
                <a:cs typeface="Tahoma"/>
              </a:rPr>
              <a:t>Plan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4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10" dirty="0">
                <a:solidFill>
                  <a:srgbClr val="1C355E"/>
                </a:solidFill>
                <a:latin typeface="Tahoma"/>
                <a:cs typeface="Tahoma"/>
              </a:rPr>
              <a:t>Trabajo</a:t>
            </a:r>
            <a:r>
              <a:rPr sz="3200" i="0" spc="-2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5" dirty="0">
                <a:solidFill>
                  <a:srgbClr val="1C355E"/>
                </a:solidFill>
                <a:latin typeface="Tahoma"/>
                <a:cs typeface="Tahoma"/>
              </a:rPr>
              <a:t>y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10" dirty="0">
                <a:solidFill>
                  <a:srgbClr val="1C355E"/>
                </a:solidFill>
                <a:latin typeface="Tahoma"/>
                <a:cs typeface="Tahoma"/>
              </a:rPr>
              <a:t>Recursos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ABA6F5-85E4-4EF2-A5F2-D168C7D6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80122"/>
            <a:ext cx="10667999" cy="51973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5313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14" dirty="0">
                <a:solidFill>
                  <a:srgbClr val="1C355E"/>
                </a:solidFill>
                <a:latin typeface="Tahoma"/>
                <a:cs typeface="Tahoma"/>
              </a:rPr>
              <a:t>Plan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4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10" dirty="0">
                <a:solidFill>
                  <a:srgbClr val="1C355E"/>
                </a:solidFill>
                <a:latin typeface="Tahoma"/>
                <a:cs typeface="Tahoma"/>
              </a:rPr>
              <a:t>Trabajo</a:t>
            </a:r>
            <a:r>
              <a:rPr sz="3200" i="0" spc="-2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5" dirty="0">
                <a:solidFill>
                  <a:srgbClr val="1C355E"/>
                </a:solidFill>
                <a:latin typeface="Tahoma"/>
                <a:cs typeface="Tahoma"/>
              </a:rPr>
              <a:t>y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10" dirty="0">
                <a:solidFill>
                  <a:srgbClr val="1C355E"/>
                </a:solidFill>
                <a:latin typeface="Tahoma"/>
                <a:cs typeface="Tahoma"/>
              </a:rPr>
              <a:t>Recursos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4C60BD-457C-40A2-8B00-54F0D121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20" y="1282434"/>
            <a:ext cx="10594159" cy="42931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B886FFF-3A94-4097-A0F1-B503422A8E64}"/>
              </a:ext>
            </a:extLst>
          </p:cNvPr>
          <p:cNvSpPr txBox="1"/>
          <p:nvPr/>
        </p:nvSpPr>
        <p:spPr>
          <a:xfrm>
            <a:off x="1424339" y="5991479"/>
            <a:ext cx="94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 esta planeación se hubiera tenido un mejor aprovechamiento y desempeño de los estudiantes</a:t>
            </a:r>
          </a:p>
        </p:txBody>
      </p:sp>
    </p:spTree>
    <p:extLst>
      <p:ext uri="{BB962C8B-B14F-4D97-AF65-F5344CB8AC3E}">
        <p14:creationId xmlns:p14="http://schemas.microsoft.com/office/powerpoint/2010/main" val="546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6567" y="6602679"/>
            <a:ext cx="3112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©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LSS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International.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Todos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los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derechos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reservados.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proh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0429" y="6602679"/>
            <a:ext cx="1700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parcial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por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cualquier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método.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212" y="228600"/>
            <a:ext cx="786765" cy="788035"/>
          </a:xfrm>
          <a:custGeom>
            <a:avLst/>
            <a:gdLst/>
            <a:ahLst/>
            <a:cxnLst/>
            <a:rect l="l" t="t" r="r" b="b"/>
            <a:pathLst>
              <a:path w="786765" h="788035">
                <a:moveTo>
                  <a:pt x="393191" y="0"/>
                </a:moveTo>
                <a:lnTo>
                  <a:pt x="343877" y="3048"/>
                </a:lnTo>
                <a:lnTo>
                  <a:pt x="296379" y="12065"/>
                </a:lnTo>
                <a:lnTo>
                  <a:pt x="251091" y="26543"/>
                </a:lnTo>
                <a:lnTo>
                  <a:pt x="208356" y="46100"/>
                </a:lnTo>
                <a:lnTo>
                  <a:pt x="168554" y="70611"/>
                </a:lnTo>
                <a:lnTo>
                  <a:pt x="132067" y="99441"/>
                </a:lnTo>
                <a:lnTo>
                  <a:pt x="99237" y="132334"/>
                </a:lnTo>
                <a:lnTo>
                  <a:pt x="70446" y="168910"/>
                </a:lnTo>
                <a:lnTo>
                  <a:pt x="46075" y="208787"/>
                </a:lnTo>
                <a:lnTo>
                  <a:pt x="26466" y="251587"/>
                </a:lnTo>
                <a:lnTo>
                  <a:pt x="12014" y="296925"/>
                </a:lnTo>
                <a:lnTo>
                  <a:pt x="3060" y="344550"/>
                </a:lnTo>
                <a:lnTo>
                  <a:pt x="0" y="393953"/>
                </a:lnTo>
                <a:lnTo>
                  <a:pt x="3060" y="443357"/>
                </a:lnTo>
                <a:lnTo>
                  <a:pt x="12014" y="490982"/>
                </a:lnTo>
                <a:lnTo>
                  <a:pt x="26466" y="536321"/>
                </a:lnTo>
                <a:lnTo>
                  <a:pt x="46075" y="579120"/>
                </a:lnTo>
                <a:lnTo>
                  <a:pt x="70446" y="618998"/>
                </a:lnTo>
                <a:lnTo>
                  <a:pt x="99237" y="655574"/>
                </a:lnTo>
                <a:lnTo>
                  <a:pt x="132067" y="688466"/>
                </a:lnTo>
                <a:lnTo>
                  <a:pt x="168554" y="717296"/>
                </a:lnTo>
                <a:lnTo>
                  <a:pt x="208356" y="741807"/>
                </a:lnTo>
                <a:lnTo>
                  <a:pt x="251091" y="761364"/>
                </a:lnTo>
                <a:lnTo>
                  <a:pt x="296379" y="775842"/>
                </a:lnTo>
                <a:lnTo>
                  <a:pt x="343877" y="784860"/>
                </a:lnTo>
                <a:lnTo>
                  <a:pt x="393191" y="787908"/>
                </a:lnTo>
                <a:lnTo>
                  <a:pt x="442518" y="784860"/>
                </a:lnTo>
                <a:lnTo>
                  <a:pt x="490004" y="775842"/>
                </a:lnTo>
                <a:lnTo>
                  <a:pt x="535304" y="761364"/>
                </a:lnTo>
                <a:lnTo>
                  <a:pt x="578027" y="741807"/>
                </a:lnTo>
                <a:lnTo>
                  <a:pt x="617829" y="717296"/>
                </a:lnTo>
                <a:lnTo>
                  <a:pt x="654329" y="688466"/>
                </a:lnTo>
                <a:lnTo>
                  <a:pt x="687146" y="655574"/>
                </a:lnTo>
                <a:lnTo>
                  <a:pt x="715937" y="618998"/>
                </a:lnTo>
                <a:lnTo>
                  <a:pt x="740282" y="579120"/>
                </a:lnTo>
                <a:lnTo>
                  <a:pt x="759968" y="536321"/>
                </a:lnTo>
                <a:lnTo>
                  <a:pt x="774319" y="490982"/>
                </a:lnTo>
                <a:lnTo>
                  <a:pt x="783335" y="443357"/>
                </a:lnTo>
                <a:lnTo>
                  <a:pt x="786384" y="393953"/>
                </a:lnTo>
                <a:lnTo>
                  <a:pt x="783335" y="344550"/>
                </a:lnTo>
                <a:lnTo>
                  <a:pt x="774319" y="296925"/>
                </a:lnTo>
                <a:lnTo>
                  <a:pt x="759968" y="251587"/>
                </a:lnTo>
                <a:lnTo>
                  <a:pt x="740282" y="208787"/>
                </a:lnTo>
                <a:lnTo>
                  <a:pt x="715937" y="168910"/>
                </a:lnTo>
                <a:lnTo>
                  <a:pt x="687146" y="132334"/>
                </a:lnTo>
                <a:lnTo>
                  <a:pt x="654329" y="99441"/>
                </a:lnTo>
                <a:lnTo>
                  <a:pt x="617829" y="70611"/>
                </a:lnTo>
                <a:lnTo>
                  <a:pt x="578027" y="46100"/>
                </a:lnTo>
                <a:lnTo>
                  <a:pt x="535304" y="26543"/>
                </a:lnTo>
                <a:lnTo>
                  <a:pt x="490004" y="12065"/>
                </a:lnTo>
                <a:lnTo>
                  <a:pt x="442518" y="3048"/>
                </a:lnTo>
                <a:lnTo>
                  <a:pt x="39319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638" y="352806"/>
            <a:ext cx="5948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i="0" spc="-114" dirty="0">
                <a:solidFill>
                  <a:srgbClr val="1C355E"/>
                </a:solidFill>
                <a:latin typeface="Tahoma"/>
                <a:cs typeface="Tahoma"/>
              </a:rPr>
              <a:t>Plan</a:t>
            </a:r>
            <a:r>
              <a:rPr sz="3200" i="0" spc="-5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3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80" dirty="0">
                <a:solidFill>
                  <a:srgbClr val="1C355E"/>
                </a:solidFill>
                <a:latin typeface="Tahoma"/>
                <a:cs typeface="Tahoma"/>
              </a:rPr>
              <a:t>Control</a:t>
            </a:r>
            <a:r>
              <a:rPr sz="3200" i="0" spc="-3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5" dirty="0">
                <a:solidFill>
                  <a:srgbClr val="1C355E"/>
                </a:solidFill>
                <a:latin typeface="Tahoma"/>
                <a:cs typeface="Tahoma"/>
              </a:rPr>
              <a:t>y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90" dirty="0">
                <a:solidFill>
                  <a:srgbClr val="1C355E"/>
                </a:solidFill>
                <a:latin typeface="Tahoma"/>
                <a:cs typeface="Tahoma"/>
              </a:rPr>
              <a:t>Seguimiento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5AC7F3-3F1C-41F0-B1A3-25BFCE9E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5787"/>
            <a:ext cx="12192000" cy="2046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38627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10" dirty="0">
                <a:solidFill>
                  <a:srgbClr val="1C355E"/>
                </a:solidFill>
                <a:latin typeface="Tahoma"/>
                <a:cs typeface="Tahoma"/>
              </a:rPr>
              <a:t>Ahorros</a:t>
            </a:r>
            <a:r>
              <a:rPr sz="3200" i="0" spc="-7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25" dirty="0">
                <a:solidFill>
                  <a:srgbClr val="1C355E"/>
                </a:solidFill>
                <a:latin typeface="Tahoma"/>
                <a:cs typeface="Tahoma"/>
              </a:rPr>
              <a:t>Generados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E682A2-E81E-412C-842C-2D26EB0B2206}"/>
              </a:ext>
            </a:extLst>
          </p:cNvPr>
          <p:cNvSpPr txBox="1"/>
          <p:nvPr/>
        </p:nvSpPr>
        <p:spPr>
          <a:xfrm>
            <a:off x="860022" y="1143000"/>
            <a:ext cx="104175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Ahorro del tiempo de los estudiantes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Si cada estudiante evita errores y optimiza el tiempo gracias a las medidas (1 hora semanal ahorrada durante 12 semanas):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Tiempo total ahorrado por estudiante:</a:t>
            </a:r>
            <a:r>
              <a:rPr lang="es-MX" dirty="0"/>
              <a:t> 12 horas.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Valor del tiempo por estudiante (costo del semestre dividido entre 5 materias):</a:t>
            </a:r>
            <a:br>
              <a:rPr lang="es-MX" dirty="0"/>
            </a:br>
            <a:r>
              <a:rPr lang="es-MX" dirty="0"/>
              <a:t>$3,700 / 5 materias ≈ </a:t>
            </a:r>
            <a:r>
              <a:rPr lang="es-MX" b="1" dirty="0"/>
              <a:t>$740 MXN por materia</a:t>
            </a:r>
            <a:r>
              <a:rPr lang="es-MX" dirty="0"/>
              <a:t>.</a:t>
            </a:r>
            <a:br>
              <a:rPr lang="es-MX" dirty="0"/>
            </a:br>
            <a:r>
              <a:rPr lang="es-MX" dirty="0"/>
              <a:t>Valor por hora (40 horas/mes de clases): $740 ÷ 40 ≈ </a:t>
            </a:r>
            <a:r>
              <a:rPr lang="es-MX" b="1" dirty="0"/>
              <a:t>$18.50/hora.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Ahorro por estudiante:</a:t>
            </a:r>
            <a:r>
              <a:rPr lang="es-MX" dirty="0"/>
              <a:t> 12 horas × $18.50 = </a:t>
            </a:r>
            <a:r>
              <a:rPr lang="es-MX" b="1" dirty="0"/>
              <a:t>$222 MXN.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Ahorro total (30 estudiantes):</a:t>
            </a:r>
            <a:r>
              <a:rPr lang="es-MX" dirty="0"/>
              <a:t> 30 × $222 = </a:t>
            </a:r>
            <a:r>
              <a:rPr lang="es-MX" b="1" dirty="0"/>
              <a:t>$6,660 MXN.</a:t>
            </a:r>
            <a:endParaRPr lang="es-MX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24" y="2272411"/>
            <a:ext cx="2312035" cy="10001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sz="3200" b="1" spc="10" dirty="0">
                <a:solidFill>
                  <a:srgbClr val="FFFFFF"/>
                </a:solidFill>
                <a:latin typeface="Tahoma"/>
                <a:cs typeface="Tahoma"/>
              </a:rPr>
              <a:t>Lecciones </a:t>
            </a:r>
            <a:r>
              <a:rPr sz="32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Aprendi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270EAB-348C-4317-A4BC-3676128F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516" y="786511"/>
            <a:ext cx="6781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Gestión del tiempo:</a:t>
            </a:r>
            <a:b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correcta implementación de medidas de control ahorra tanto tiempo como dinero, mejorando la experiencia educativa.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Impacto económico:</a:t>
            </a:r>
            <a:b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Reducir asistencia innecesaria y errores recurrentes también beneficia la economía de los estudiantes.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Planificación proactiva:</a:t>
            </a:r>
            <a:b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Evitar retrabajos es clave para optimizar recursos y costos indirectos.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importancia de la estandarización: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Crear documentos y guías estándar 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SOPs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elimina la ambigüedad en las instrucciones, promoviendo la autonomía de los estudiantes y minimizando el tiempo invertido en resolver dudas.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5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591" y="685800"/>
            <a:ext cx="5250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Foto</a:t>
            </a:r>
            <a:r>
              <a:rPr sz="3200" spc="-30" dirty="0"/>
              <a:t> </a:t>
            </a:r>
            <a:r>
              <a:rPr sz="3200" dirty="0"/>
              <a:t>de</a:t>
            </a:r>
            <a:r>
              <a:rPr sz="3200" spc="-10" dirty="0"/>
              <a:t> </a:t>
            </a:r>
            <a:r>
              <a:rPr sz="3200" dirty="0"/>
              <a:t>Equipo</a:t>
            </a:r>
            <a:r>
              <a:rPr sz="3200" spc="-35" dirty="0"/>
              <a:t> </a:t>
            </a:r>
            <a:r>
              <a:rPr sz="3200" dirty="0"/>
              <a:t>Implementador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F20CFA-3B12-48F6-AA33-0BF2A91FEF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r="10000"/>
          <a:stretch/>
        </p:blipFill>
        <p:spPr>
          <a:xfrm>
            <a:off x="4134370" y="1542415"/>
            <a:ext cx="3923255" cy="4972685"/>
          </a:xfrm>
          <a:prstGeom prst="rect">
            <a:avLst/>
          </a:prstGeom>
        </p:spPr>
      </p:pic>
      <p:sp>
        <p:nvSpPr>
          <p:cNvPr id="11" name="Cara sonriente 10">
            <a:extLst>
              <a:ext uri="{FF2B5EF4-FFF2-40B4-BE49-F238E27FC236}">
                <a16:creationId xmlns:a16="http://schemas.microsoft.com/office/drawing/2014/main" id="{B1C00ED5-F8DF-43E9-8B73-D815391F0B34}"/>
              </a:ext>
            </a:extLst>
          </p:cNvPr>
          <p:cNvSpPr/>
          <p:nvPr/>
        </p:nvSpPr>
        <p:spPr>
          <a:xfrm>
            <a:off x="5257800" y="2362200"/>
            <a:ext cx="1066800" cy="10668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24" y="2272411"/>
            <a:ext cx="2182876" cy="102720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endParaRPr lang="es-MX" sz="3200" b="1" spc="-5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lang="es-MX" sz="3200" b="1" spc="-50" dirty="0">
                <a:solidFill>
                  <a:srgbClr val="FFFFFF"/>
                </a:solidFill>
                <a:latin typeface="Tahoma"/>
                <a:cs typeface="Tahoma"/>
              </a:rPr>
              <a:t>Integrador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9441" y="407034"/>
            <a:ext cx="5965190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Nombre: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lang="es-MX" sz="1800" b="1" spc="-5" dirty="0">
                <a:latin typeface="Arial"/>
                <a:cs typeface="Arial"/>
              </a:rPr>
              <a:t>Maria Luisa Hernández Moreno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Correo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electrónico: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  <a:hlinkClick r:id="rId2"/>
              </a:rPr>
              <a:t>l201410</a:t>
            </a:r>
            <a:r>
              <a:rPr lang="es-MX" sz="1800" b="1" spc="-5" dirty="0">
                <a:latin typeface="Arial"/>
                <a:cs typeface="Arial"/>
                <a:hlinkClick r:id="rId2"/>
              </a:rPr>
              <a:t>13</a:t>
            </a:r>
            <a:r>
              <a:rPr sz="1800" b="1" spc="-5" dirty="0">
                <a:latin typeface="Arial"/>
                <a:cs typeface="Arial"/>
                <a:hlinkClick r:id="rId2"/>
              </a:rPr>
              <a:t>@queretaro.tecnm.mx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Institución: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Instituto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Tecnológico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Querétaro.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9441" y="2876550"/>
            <a:ext cx="461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Profesor: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Luis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Alberto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Ángeles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Hurtado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9440" y="3699509"/>
            <a:ext cx="6445759" cy="2852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Proyecto</a:t>
            </a:r>
            <a:r>
              <a:rPr lang="es-MX" sz="1800" b="1" spc="-5" dirty="0">
                <a:latin typeface="Arial"/>
                <a:cs typeface="Arial"/>
              </a:rPr>
              <a:t>: Estandarización de uso de Git y </a:t>
            </a:r>
            <a:r>
              <a:rPr lang="es-MX" sz="1800" b="1" spc="-5" dirty="0" err="1">
                <a:latin typeface="Arial"/>
                <a:cs typeface="Arial"/>
              </a:rPr>
              <a:t>Github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Ahorros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anualizados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USD:</a:t>
            </a:r>
            <a:r>
              <a:rPr lang="es-MX" sz="1800" b="1" spc="-5" dirty="0">
                <a:latin typeface="Arial"/>
                <a:cs typeface="Arial"/>
              </a:rPr>
              <a:t> $330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Ciudad: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Querétaro,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Querétaro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Fecha: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lang="es-MX" b="1" spc="-5" dirty="0">
                <a:latin typeface="Arial"/>
                <a:cs typeface="Arial"/>
              </a:rPr>
              <a:t>10</a:t>
            </a:r>
            <a:r>
              <a:rPr sz="1800" b="1" spc="-5" dirty="0">
                <a:latin typeface="Arial"/>
                <a:cs typeface="Arial"/>
              </a:rPr>
              <a:t>/12/2024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553212" y="228600"/>
            <a:ext cx="786765" cy="788035"/>
          </a:xfrm>
          <a:custGeom>
            <a:avLst/>
            <a:gdLst/>
            <a:ahLst/>
            <a:cxnLst/>
            <a:rect l="l" t="t" r="r" b="b"/>
            <a:pathLst>
              <a:path w="786765" h="788035">
                <a:moveTo>
                  <a:pt x="393191" y="0"/>
                </a:moveTo>
                <a:lnTo>
                  <a:pt x="343877" y="3048"/>
                </a:lnTo>
                <a:lnTo>
                  <a:pt x="296379" y="12065"/>
                </a:lnTo>
                <a:lnTo>
                  <a:pt x="251091" y="26543"/>
                </a:lnTo>
                <a:lnTo>
                  <a:pt x="208356" y="46100"/>
                </a:lnTo>
                <a:lnTo>
                  <a:pt x="168554" y="70611"/>
                </a:lnTo>
                <a:lnTo>
                  <a:pt x="132067" y="99441"/>
                </a:lnTo>
                <a:lnTo>
                  <a:pt x="99237" y="132334"/>
                </a:lnTo>
                <a:lnTo>
                  <a:pt x="70446" y="168910"/>
                </a:lnTo>
                <a:lnTo>
                  <a:pt x="46075" y="208787"/>
                </a:lnTo>
                <a:lnTo>
                  <a:pt x="26466" y="251587"/>
                </a:lnTo>
                <a:lnTo>
                  <a:pt x="12014" y="296925"/>
                </a:lnTo>
                <a:lnTo>
                  <a:pt x="3060" y="344550"/>
                </a:lnTo>
                <a:lnTo>
                  <a:pt x="0" y="393953"/>
                </a:lnTo>
                <a:lnTo>
                  <a:pt x="3060" y="443357"/>
                </a:lnTo>
                <a:lnTo>
                  <a:pt x="12014" y="490982"/>
                </a:lnTo>
                <a:lnTo>
                  <a:pt x="26466" y="536321"/>
                </a:lnTo>
                <a:lnTo>
                  <a:pt x="46075" y="579120"/>
                </a:lnTo>
                <a:lnTo>
                  <a:pt x="70446" y="618998"/>
                </a:lnTo>
                <a:lnTo>
                  <a:pt x="99237" y="655574"/>
                </a:lnTo>
                <a:lnTo>
                  <a:pt x="132067" y="688466"/>
                </a:lnTo>
                <a:lnTo>
                  <a:pt x="168554" y="717296"/>
                </a:lnTo>
                <a:lnTo>
                  <a:pt x="208356" y="741807"/>
                </a:lnTo>
                <a:lnTo>
                  <a:pt x="251091" y="761364"/>
                </a:lnTo>
                <a:lnTo>
                  <a:pt x="296379" y="775842"/>
                </a:lnTo>
                <a:lnTo>
                  <a:pt x="343877" y="784860"/>
                </a:lnTo>
                <a:lnTo>
                  <a:pt x="393191" y="787908"/>
                </a:lnTo>
                <a:lnTo>
                  <a:pt x="442518" y="784860"/>
                </a:lnTo>
                <a:lnTo>
                  <a:pt x="490004" y="775842"/>
                </a:lnTo>
                <a:lnTo>
                  <a:pt x="535304" y="761364"/>
                </a:lnTo>
                <a:lnTo>
                  <a:pt x="578027" y="741807"/>
                </a:lnTo>
                <a:lnTo>
                  <a:pt x="617829" y="717296"/>
                </a:lnTo>
                <a:lnTo>
                  <a:pt x="654329" y="688466"/>
                </a:lnTo>
                <a:lnTo>
                  <a:pt x="687146" y="655574"/>
                </a:lnTo>
                <a:lnTo>
                  <a:pt x="715937" y="618998"/>
                </a:lnTo>
                <a:lnTo>
                  <a:pt x="740282" y="579120"/>
                </a:lnTo>
                <a:lnTo>
                  <a:pt x="759968" y="536321"/>
                </a:lnTo>
                <a:lnTo>
                  <a:pt x="774319" y="490982"/>
                </a:lnTo>
                <a:lnTo>
                  <a:pt x="783335" y="443357"/>
                </a:lnTo>
                <a:lnTo>
                  <a:pt x="786384" y="393953"/>
                </a:lnTo>
                <a:lnTo>
                  <a:pt x="783335" y="344550"/>
                </a:lnTo>
                <a:lnTo>
                  <a:pt x="774319" y="296925"/>
                </a:lnTo>
                <a:lnTo>
                  <a:pt x="759968" y="251587"/>
                </a:lnTo>
                <a:lnTo>
                  <a:pt x="740282" y="208787"/>
                </a:lnTo>
                <a:lnTo>
                  <a:pt x="715937" y="168910"/>
                </a:lnTo>
                <a:lnTo>
                  <a:pt x="687146" y="132334"/>
                </a:lnTo>
                <a:lnTo>
                  <a:pt x="654329" y="99441"/>
                </a:lnTo>
                <a:lnTo>
                  <a:pt x="617829" y="70611"/>
                </a:lnTo>
                <a:lnTo>
                  <a:pt x="578027" y="46100"/>
                </a:lnTo>
                <a:lnTo>
                  <a:pt x="535304" y="26543"/>
                </a:lnTo>
                <a:lnTo>
                  <a:pt x="490004" y="12065"/>
                </a:lnTo>
                <a:lnTo>
                  <a:pt x="442518" y="3048"/>
                </a:lnTo>
                <a:lnTo>
                  <a:pt x="393191" y="0"/>
                </a:lnTo>
                <a:close/>
              </a:path>
            </a:pathLst>
          </a:custGeom>
          <a:solidFill>
            <a:srgbClr val="005F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339722" y="395986"/>
            <a:ext cx="556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-30" dirty="0">
                <a:solidFill>
                  <a:srgbClr val="1C355E"/>
                </a:solidFill>
                <a:latin typeface="Tahoma"/>
                <a:cs typeface="Tahoma"/>
              </a:rPr>
              <a:t>A3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7E084779-A42B-46ED-9FC4-644BA1EB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93" y="260045"/>
            <a:ext cx="7948514" cy="1191633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CBAA33F7-349A-481C-9E96-1D047F8F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0354"/>
            <a:ext cx="10571988" cy="5297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2811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solidFill>
                  <a:srgbClr val="1C355E"/>
                </a:solidFill>
                <a:latin typeface="Tahoma"/>
                <a:cs typeface="Tahoma"/>
              </a:rPr>
              <a:t>Ant</a:t>
            </a:r>
            <a:r>
              <a:rPr sz="3200" i="0" spc="-35" dirty="0">
                <a:solidFill>
                  <a:srgbClr val="1C355E"/>
                </a:solidFill>
                <a:latin typeface="Tahoma"/>
                <a:cs typeface="Tahoma"/>
              </a:rPr>
              <a:t>e</a:t>
            </a:r>
            <a:r>
              <a:rPr sz="3200" i="0" spc="185" dirty="0">
                <a:solidFill>
                  <a:srgbClr val="1C355E"/>
                </a:solidFill>
                <a:latin typeface="Tahoma"/>
                <a:cs typeface="Tahoma"/>
              </a:rPr>
              <a:t>ced</a:t>
            </a:r>
            <a:r>
              <a:rPr sz="3200" i="0" spc="195" dirty="0">
                <a:solidFill>
                  <a:srgbClr val="1C355E"/>
                </a:solidFill>
                <a:latin typeface="Tahoma"/>
                <a:cs typeface="Tahoma"/>
              </a:rPr>
              <a:t>e</a:t>
            </a:r>
            <a:r>
              <a:rPr sz="3200" i="0" spc="-155" dirty="0">
                <a:solidFill>
                  <a:srgbClr val="1C355E"/>
                </a:solidFill>
                <a:latin typeface="Tahoma"/>
                <a:cs typeface="Tahoma"/>
              </a:rPr>
              <a:t>ntes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76" y="1438402"/>
            <a:ext cx="4205605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200"/>
              </a:lnSpc>
              <a:spcBef>
                <a:spcPts val="95"/>
              </a:spcBef>
              <a:buSzPct val="13333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1800" spc="-5" dirty="0">
                <a:solidFill>
                  <a:srgbClr val="585858"/>
                </a:solidFill>
                <a:latin typeface="Calibri"/>
                <a:cs typeface="Calibri"/>
              </a:rPr>
              <a:t>En septiembre de 2024, la falta de instrucciones detalladas, en el salón de clases C07 del Instituto Tecnológico de Querétaro, provoca que no se cumpla el tiempo de entrega establecido y no tendría los avances del proyecto en un 40%, haciendo que se centre en una sola materia y descuidaría las demás, bajando su desempeño académico.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3927" y="4343400"/>
            <a:ext cx="3221355" cy="1812925"/>
            <a:chOff x="746379" y="3841622"/>
            <a:chExt cx="3221355" cy="1812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96" y="3904533"/>
              <a:ext cx="3137885" cy="16869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1141" y="3846385"/>
              <a:ext cx="3211830" cy="1803400"/>
            </a:xfrm>
            <a:custGeom>
              <a:avLst/>
              <a:gdLst/>
              <a:ahLst/>
              <a:cxnLst/>
              <a:rect l="l" t="t" r="r" b="b"/>
              <a:pathLst>
                <a:path w="3211829" h="1803400">
                  <a:moveTo>
                    <a:pt x="0" y="1803273"/>
                  </a:moveTo>
                  <a:lnTo>
                    <a:pt x="3211448" y="1803273"/>
                  </a:lnTo>
                  <a:lnTo>
                    <a:pt x="3211448" y="0"/>
                  </a:lnTo>
                  <a:lnTo>
                    <a:pt x="0" y="0"/>
                  </a:lnTo>
                  <a:lnTo>
                    <a:pt x="0" y="1803273"/>
                  </a:lnTo>
                  <a:close/>
                </a:path>
              </a:pathLst>
            </a:custGeom>
            <a:ln w="952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03A42821-8E77-4B28-A0EE-58290A4E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6200"/>
            <a:ext cx="7375031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85" dirty="0">
                <a:solidFill>
                  <a:srgbClr val="1C355E"/>
                </a:solidFill>
                <a:latin typeface="Tahoma"/>
                <a:cs typeface="Tahoma"/>
              </a:rPr>
              <a:t>Situación</a:t>
            </a:r>
            <a:r>
              <a:rPr sz="3200" i="0" spc="-10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5" dirty="0">
                <a:solidFill>
                  <a:srgbClr val="1C355E"/>
                </a:solidFill>
                <a:latin typeface="Tahoma"/>
                <a:cs typeface="Tahoma"/>
              </a:rPr>
              <a:t>Actual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CE9B95-E5BB-4060-ADE4-048160D75519}"/>
              </a:ext>
            </a:extLst>
          </p:cNvPr>
          <p:cNvSpPr txBox="1"/>
          <p:nvPr/>
        </p:nvSpPr>
        <p:spPr>
          <a:xfrm>
            <a:off x="1404569" y="4935534"/>
            <a:ext cx="9382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De las actividades que se encontraron en el </a:t>
            </a:r>
            <a:r>
              <a:rPr lang="es-MX" sz="2400" dirty="0" err="1"/>
              <a:t>SwimLane</a:t>
            </a:r>
            <a:r>
              <a:rPr lang="es-MX" sz="2400" dirty="0"/>
              <a:t> que consumen mas tiempo son las instalaciones de Visual y Git (con 60 min cada una).</a:t>
            </a:r>
          </a:p>
          <a:p>
            <a:r>
              <a:rPr lang="es-MX" sz="2400" dirty="0"/>
              <a:t>Y el hacer </a:t>
            </a:r>
            <a:r>
              <a:rPr lang="es-MX" sz="2400" dirty="0" err="1"/>
              <a:t>git</a:t>
            </a:r>
            <a:r>
              <a:rPr lang="es-MX" sz="2400" dirty="0"/>
              <a:t> </a:t>
            </a:r>
            <a:r>
              <a:rPr lang="es-MX" sz="2400" dirty="0" err="1"/>
              <a:t>commit</a:t>
            </a:r>
            <a:r>
              <a:rPr lang="es-MX" sz="2400" dirty="0"/>
              <a:t>- ya que no se tenia el inicio de sesión y no se podía seguir inmediatamente con el proceso.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90C45F-7084-46C1-B9CF-FF5ABA5B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3187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3553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50" dirty="0">
                <a:solidFill>
                  <a:srgbClr val="1C355E"/>
                </a:solidFill>
                <a:latin typeface="Tahoma"/>
                <a:cs typeface="Tahoma"/>
              </a:rPr>
              <a:t>Metas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5" dirty="0">
                <a:solidFill>
                  <a:srgbClr val="1C355E"/>
                </a:solidFill>
                <a:latin typeface="Tahoma"/>
                <a:cs typeface="Tahoma"/>
              </a:rPr>
              <a:t>y</a:t>
            </a:r>
            <a:r>
              <a:rPr sz="3200" i="0" spc="-4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75" dirty="0">
                <a:solidFill>
                  <a:srgbClr val="1C355E"/>
                </a:solidFill>
                <a:latin typeface="Tahoma"/>
                <a:cs typeface="Tahoma"/>
              </a:rPr>
              <a:t>Objetivos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4777" y="1639371"/>
            <a:ext cx="9402445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s-MX" sz="2400" spc="-5" dirty="0">
                <a:latin typeface="Calibri"/>
                <a:cs typeface="Calibri"/>
              </a:rPr>
              <a:t>Objetivo: Estandarizar el proceso de gestión de repositorios en Git para mejorar la eficiencia y la organización en proyectos académicos.</a:t>
            </a: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s-MX" sz="2400" dirty="0">
                <a:latin typeface="Calibri"/>
                <a:cs typeface="Calibri"/>
              </a:rPr>
              <a:t>Meta: Reducir el tiempo promedio de configuración de repositorios en un 30% en los próximos tres meses.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6195" y="228600"/>
            <a:ext cx="3115055" cy="10408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1AAC751-6D84-47CB-8F06-93B802E2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0" y="3921322"/>
            <a:ext cx="11563679" cy="21617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443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5" dirty="0">
                <a:solidFill>
                  <a:srgbClr val="1C355E"/>
                </a:solidFill>
                <a:latin typeface="Tahoma"/>
                <a:cs typeface="Tahoma"/>
              </a:rPr>
              <a:t>Análisis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75" dirty="0">
                <a:solidFill>
                  <a:srgbClr val="1C355E"/>
                </a:solidFill>
                <a:latin typeface="Tahoma"/>
                <a:cs typeface="Tahoma"/>
              </a:rPr>
              <a:t>Causa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75" dirty="0">
                <a:solidFill>
                  <a:srgbClr val="1C355E"/>
                </a:solidFill>
                <a:latin typeface="Tahoma"/>
                <a:cs typeface="Tahoma"/>
              </a:rPr>
              <a:t>Raíz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04" y="990600"/>
            <a:ext cx="11110699" cy="551459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64844" y="3203194"/>
            <a:ext cx="490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Inversión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8C665BC1-9A8E-41F6-AE17-150AF574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0" y="1143762"/>
            <a:ext cx="10767060" cy="5361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443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5" dirty="0">
                <a:solidFill>
                  <a:srgbClr val="1C355E"/>
                </a:solidFill>
                <a:latin typeface="Tahoma"/>
                <a:cs typeface="Tahoma"/>
              </a:rPr>
              <a:t>Análisis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75" dirty="0">
                <a:solidFill>
                  <a:srgbClr val="1C355E"/>
                </a:solidFill>
                <a:latin typeface="Tahoma"/>
                <a:cs typeface="Tahoma"/>
              </a:rPr>
              <a:t>Causa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75" dirty="0">
                <a:solidFill>
                  <a:srgbClr val="1C355E"/>
                </a:solidFill>
                <a:latin typeface="Tahoma"/>
                <a:cs typeface="Tahoma"/>
              </a:rPr>
              <a:t>Raíz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C2DB2B-0B62-4DA0-99CB-CABDEB9B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99107"/>
            <a:ext cx="11506200" cy="36597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443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5" dirty="0">
                <a:solidFill>
                  <a:srgbClr val="1C355E"/>
                </a:solidFill>
                <a:latin typeface="Tahoma"/>
                <a:cs typeface="Tahoma"/>
              </a:rPr>
              <a:t>Análisis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75" dirty="0">
                <a:solidFill>
                  <a:srgbClr val="1C355E"/>
                </a:solidFill>
                <a:latin typeface="Tahoma"/>
                <a:cs typeface="Tahoma"/>
              </a:rPr>
              <a:t>Causa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75" dirty="0">
                <a:solidFill>
                  <a:srgbClr val="1C355E"/>
                </a:solidFill>
                <a:latin typeface="Tahoma"/>
                <a:cs typeface="Tahoma"/>
              </a:rPr>
              <a:t>Raíz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BC3ED1-5193-479D-9D6A-005DCE80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5860542" cy="512851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DAE0549-6F35-4CB8-A87A-EBBD7BBE6364}"/>
              </a:ext>
            </a:extLst>
          </p:cNvPr>
          <p:cNvSpPr txBox="1"/>
          <p:nvPr/>
        </p:nvSpPr>
        <p:spPr>
          <a:xfrm>
            <a:off x="6705600" y="2090172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Se encontraron 3 causas principales en el 80% del Pareto las cuales 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Falta de un formato estañar para las instrucciones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Uso herramientas digitales nuevas para gestionar instrucciones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Git </a:t>
            </a:r>
            <a:r>
              <a:rPr lang="es-MX" sz="2400" dirty="0" err="1"/>
              <a:t>commit</a:t>
            </a:r>
            <a:r>
              <a:rPr lang="es-MX" sz="2400" dirty="0"/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5797</TotalTime>
  <Words>597</Words>
  <Application>Microsoft Office PowerPoint</Application>
  <PresentationFormat>Panorámica</PresentationFormat>
  <Paragraphs>70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 MT</vt:lpstr>
      <vt:lpstr>Calibri</vt:lpstr>
      <vt:lpstr>Tahoma</vt:lpstr>
      <vt:lpstr>Office Theme</vt:lpstr>
      <vt:lpstr>Proyecto Integrador Sistemas de Manufactura</vt:lpstr>
      <vt:lpstr>Presentación de PowerPoint</vt:lpstr>
      <vt:lpstr>A3</vt:lpstr>
      <vt:lpstr>Antecedentes</vt:lpstr>
      <vt:lpstr>Situación Actual</vt:lpstr>
      <vt:lpstr>Metas y Objetivos</vt:lpstr>
      <vt:lpstr>Análisis de Causa Raíz</vt:lpstr>
      <vt:lpstr>Análisis de Causa Raíz</vt:lpstr>
      <vt:lpstr>Análisis de Causa Raíz</vt:lpstr>
      <vt:lpstr>CP y CPK</vt:lpstr>
      <vt:lpstr>CP y CPK</vt:lpstr>
      <vt:lpstr>Propuesta de Mejora</vt:lpstr>
      <vt:lpstr>Plan de Trabajo y Recursos</vt:lpstr>
      <vt:lpstr>Plan de Trabajo y Recursos</vt:lpstr>
      <vt:lpstr>Plan de Control y Seguimiento</vt:lpstr>
      <vt:lpstr>Ahorros Generados</vt:lpstr>
      <vt:lpstr>Presentación de PowerPoint</vt:lpstr>
      <vt:lpstr>Foto de Equipo Implementador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12</cp:revision>
  <dcterms:created xsi:type="dcterms:W3CDTF">2024-12-06T08:14:28Z</dcterms:created>
  <dcterms:modified xsi:type="dcterms:W3CDTF">2024-12-11T01:55:16Z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2024-12-06T00:00:00Z</vt:filetime>
  </property>
</Properties>
</file>