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9" r:id="rId4"/>
    <p:sldId id="260" r:id="rId5"/>
    <p:sldId id="261" r:id="rId6"/>
    <p:sldId id="262" r:id="rId7"/>
    <p:sldId id="263" r:id="rId8"/>
    <p:sldId id="265" r:id="rId9"/>
    <p:sldId id="264" r:id="rId10"/>
    <p:sldId id="273" r:id="rId11"/>
    <p:sldId id="266" r:id="rId12"/>
    <p:sldId id="274" r:id="rId13"/>
    <p:sldId id="267" r:id="rId14"/>
    <p:sldId id="268" r:id="rId15"/>
    <p:sldId id="269" r:id="rId16"/>
    <p:sldId id="270" r:id="rId17"/>
    <p:sldId id="271" r:id="rId18"/>
    <p:sldId id="272"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0bAjciDlxu25rJFyU4ZaiK6Fv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361223-F499-431D-9C38-1D16362C9DE0}">
  <a:tblStyle styleId="{50361223-F499-431D-9C38-1D16362C9DE0}"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DDA41E16-8D42-4F2B-BD51-C347022982E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p:scale>
          <a:sx n="66" d="100"/>
          <a:sy n="66" d="100"/>
        </p:scale>
        <p:origin x="1330" y="50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43" Type="http://customschemas.google.com/relationships/presentationmetadata" Target="metadata"/><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image" Target="../media/image2.png"/><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 Id="rId5" Type="http://schemas.openxmlformats.org/officeDocument/2006/relationships/image" Target="../media/image33.png"/><Relationship Id="rId4"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B7664760-AEAE-7BC1-9AF7-24F61B3B0E22}"/>
            </a:ext>
          </a:extLst>
        </p:cNvPr>
        <p:cNvGrpSpPr/>
        <p:nvPr/>
      </p:nvGrpSpPr>
      <p:grpSpPr>
        <a:xfrm>
          <a:off x="0" y="0"/>
          <a:ext cx="0" cy="0"/>
          <a:chOff x="0" y="0"/>
          <a:chExt cx="0" cy="0"/>
        </a:xfrm>
      </p:grpSpPr>
      <p:sp>
        <p:nvSpPr>
          <p:cNvPr id="459" name="Google Shape;459;p28:notes">
            <a:extLst>
              <a:ext uri="{FF2B5EF4-FFF2-40B4-BE49-F238E27FC236}">
                <a16:creationId xmlns:a16="http://schemas.microsoft.com/office/drawing/2014/main" id="{861917D8-7AAB-A457-FDBF-03F8285FB3A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tercera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Pareto</a:t>
            </a:r>
            <a:r>
              <a:rPr lang="es-ES"/>
              <a:t>: Cuantificamos las causas raíz, identificando las más frecuentes para aplicar el principio 80/20 (atacar el 20% de las causas que generan el 80% de los problemas).</a:t>
            </a:r>
            <a:endParaRPr/>
          </a:p>
          <a:p>
            <a:pPr marL="457200" lvl="0" indent="-228600" algn="l" rtl="0">
              <a:lnSpc>
                <a:spcPct val="100000"/>
              </a:lnSpc>
              <a:spcBef>
                <a:spcPts val="0"/>
              </a:spcBef>
              <a:spcAft>
                <a:spcPts val="0"/>
              </a:spcAft>
              <a:buSzPts val="1100"/>
              <a:buFont typeface="Arial"/>
              <a:buNone/>
            </a:pPr>
            <a:endParaRPr/>
          </a:p>
          <a:p>
            <a:pPr marL="158750" lvl="0" indent="0" algn="l" rtl="0">
              <a:lnSpc>
                <a:spcPct val="100000"/>
              </a:lnSpc>
              <a:spcBef>
                <a:spcPts val="0"/>
              </a:spcBef>
              <a:spcAft>
                <a:spcPts val="0"/>
              </a:spcAft>
              <a:buSzPts val="1100"/>
              <a:buFont typeface="Arial"/>
              <a:buNone/>
            </a:pPr>
            <a:r>
              <a:rPr lang="es-ES"/>
              <a:t>Las tres herramientas de análisis de causa raíz funcionan muy bien trabajando en su conjunto para mostrar todas las posibles causas raíz, las contramedidas y la frecuencia en las que  tienen su ocurrencia., y considerar que al menos una de las 3 puede estar presente en el proyecto de acuerdo con la naturaleza de este.</a:t>
            </a:r>
            <a:endParaRPr/>
          </a:p>
          <a:p>
            <a:pPr marL="158750" lvl="0" indent="0" algn="l" rtl="0">
              <a:lnSpc>
                <a:spcPct val="100000"/>
              </a:lnSpc>
              <a:spcBef>
                <a:spcPts val="0"/>
              </a:spcBef>
              <a:spcAft>
                <a:spcPts val="0"/>
              </a:spcAft>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a:t>También podemos utilizar herramientas estadísticas como R&amp;R, ANOVA y CPK para un análisis más completo del plan de medición.</a:t>
            </a:r>
            <a:endParaRPr/>
          </a:p>
          <a:p>
            <a:pPr marL="0" lvl="0" indent="0" algn="l" rtl="0">
              <a:lnSpc>
                <a:spcPct val="100000"/>
              </a:lnSpc>
              <a:spcBef>
                <a:spcPts val="0"/>
              </a:spcBef>
              <a:spcAft>
                <a:spcPts val="0"/>
              </a:spcAft>
              <a:buSzPts val="1100"/>
              <a:buNone/>
            </a:pPr>
            <a:endParaRPr/>
          </a:p>
        </p:txBody>
      </p:sp>
      <p:sp>
        <p:nvSpPr>
          <p:cNvPr id="460" name="Google Shape;460;p28:notes">
            <a:extLst>
              <a:ext uri="{FF2B5EF4-FFF2-40B4-BE49-F238E27FC236}">
                <a16:creationId xmlns:a16="http://schemas.microsoft.com/office/drawing/2014/main" id="{E3391DAD-2350-90D5-3CE8-49515DEB09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5460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0" name="Google Shape;470;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dirty="0"/>
              <a:t>5. Plan de Implementación</a:t>
            </a:r>
            <a:endParaRPr dirty="0"/>
          </a:p>
          <a:p>
            <a:pPr marL="457200" marR="0" lvl="0" indent="-298450" algn="l" rtl="0">
              <a:lnSpc>
                <a:spcPct val="100000"/>
              </a:lnSpc>
              <a:spcBef>
                <a:spcPts val="0"/>
              </a:spcBef>
              <a:spcAft>
                <a:spcPts val="0"/>
              </a:spcAft>
              <a:buClr>
                <a:srgbClr val="000000"/>
              </a:buClr>
              <a:buSzPts val="1100"/>
              <a:buFont typeface="Arial"/>
              <a:buChar char="●"/>
            </a:pPr>
            <a:r>
              <a:rPr lang="es-ES" dirty="0"/>
              <a:t>Una vez identificadas, analizadas y medidas las causas raíz, iniciamos nuestro plan de implementación:</a:t>
            </a:r>
            <a:endParaRPr dirty="0"/>
          </a:p>
          <a:p>
            <a:pPr marL="457200" lvl="0" indent="-298450" algn="l" rtl="0">
              <a:lnSpc>
                <a:spcPct val="100000"/>
              </a:lnSpc>
              <a:spcBef>
                <a:spcPts val="0"/>
              </a:spcBef>
              <a:spcAft>
                <a:spcPts val="0"/>
              </a:spcAft>
              <a:buSzPts val="1100"/>
              <a:buFont typeface="Arial"/>
              <a:buChar char="•"/>
            </a:pPr>
            <a:r>
              <a:rPr lang="es-ES" dirty="0"/>
              <a:t>Realizamos un </a:t>
            </a:r>
            <a:r>
              <a:rPr lang="es-ES" dirty="0" err="1"/>
              <a:t>brainstorming</a:t>
            </a:r>
            <a:r>
              <a:rPr lang="es-ES" dirty="0"/>
              <a:t> utilizando la técnica 635 (6 personas, 3 ideas por persona, 5 minutos) para generar la mayor cantidad de ideas posibles.</a:t>
            </a:r>
            <a:endParaRPr dirty="0"/>
          </a:p>
          <a:p>
            <a:pPr marL="0" lvl="0" indent="0" algn="l" rtl="0">
              <a:lnSpc>
                <a:spcPct val="100000"/>
              </a:lnSpc>
              <a:spcBef>
                <a:spcPts val="0"/>
              </a:spcBef>
              <a:spcAft>
                <a:spcPts val="0"/>
              </a:spcAft>
              <a:buSzPts val="1100"/>
              <a:buNone/>
            </a:pPr>
            <a:endParaRPr dirty="0"/>
          </a:p>
        </p:txBody>
      </p:sp>
      <p:sp>
        <p:nvSpPr>
          <p:cNvPr id="483" name="Google Shape;4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Plan de Implementación</a:t>
            </a:r>
            <a:endParaRPr/>
          </a:p>
          <a:p>
            <a:pPr marL="457200" lvl="0" indent="-298450" algn="l" rtl="0">
              <a:lnSpc>
                <a:spcPct val="100000"/>
              </a:lnSpc>
              <a:spcBef>
                <a:spcPts val="0"/>
              </a:spcBef>
              <a:spcAft>
                <a:spcPts val="0"/>
              </a:spcAft>
              <a:buSzPts val="1100"/>
              <a:buFont typeface="Arial"/>
              <a:buChar char="•"/>
            </a:pPr>
            <a:r>
              <a:rPr lang="es-ES"/>
              <a:t>Evaluamos las propuestas para verificar su viabilidad en términos de presupuesto, recursos y personal.</a:t>
            </a:r>
            <a:endParaRPr/>
          </a:p>
          <a:p>
            <a:pPr marL="457200" lvl="0" indent="-298450" algn="l" rtl="0">
              <a:lnSpc>
                <a:spcPct val="100000"/>
              </a:lnSpc>
              <a:spcBef>
                <a:spcPts val="0"/>
              </a:spcBef>
              <a:spcAft>
                <a:spcPts val="0"/>
              </a:spcAft>
              <a:buSzPts val="1100"/>
              <a:buFont typeface="Arial"/>
              <a:buChar char="•"/>
            </a:pPr>
            <a:r>
              <a:rPr lang="es-ES"/>
              <a:t>Elaboramos un plan de acción detallado con la oportunidad, acción, responsable, fecha de ejecución, avances y observaciones.</a:t>
            </a:r>
            <a:endParaRPr/>
          </a:p>
          <a:p>
            <a:pPr marL="0" lvl="0" indent="0" algn="l" rtl="0">
              <a:lnSpc>
                <a:spcPct val="100000"/>
              </a:lnSpc>
              <a:spcBef>
                <a:spcPts val="0"/>
              </a:spcBef>
              <a:spcAft>
                <a:spcPts val="0"/>
              </a:spcAft>
              <a:buSzPts val="1100"/>
              <a:buNone/>
            </a:pPr>
            <a:endParaRPr/>
          </a:p>
        </p:txBody>
      </p:sp>
      <p:sp>
        <p:nvSpPr>
          <p:cNvPr id="495" name="Google Shape;4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7. Plan de Control</a:t>
            </a:r>
            <a:endParaRPr/>
          </a:p>
          <a:p>
            <a:pPr marL="457200" marR="0" lvl="0" indent="-298450" algn="l" rtl="0">
              <a:lnSpc>
                <a:spcPct val="100000"/>
              </a:lnSpc>
              <a:spcBef>
                <a:spcPts val="0"/>
              </a:spcBef>
              <a:spcAft>
                <a:spcPts val="0"/>
              </a:spcAft>
              <a:buClr>
                <a:srgbClr val="000000"/>
              </a:buClr>
              <a:buSzPts val="1100"/>
              <a:buFont typeface="Arial"/>
              <a:buChar char="●"/>
            </a:pPr>
            <a:r>
              <a:rPr lang="es-ES"/>
              <a:t>El plan de control documenta cómo controlaremos las causas raíz identificadas:</a:t>
            </a:r>
            <a:endParaRPr/>
          </a:p>
          <a:p>
            <a:pPr marL="457200" lvl="0" indent="-298450" algn="l" rtl="0">
              <a:lnSpc>
                <a:spcPct val="100000"/>
              </a:lnSpc>
              <a:spcBef>
                <a:spcPts val="0"/>
              </a:spcBef>
              <a:spcAft>
                <a:spcPts val="0"/>
              </a:spcAft>
              <a:buSzPts val="1100"/>
              <a:buFont typeface="Arial"/>
              <a:buChar char="•"/>
            </a:pPr>
            <a:r>
              <a:rPr lang="es-ES"/>
              <a:t>Definimos la etapa o paso a controlar, el parámetro crítico, los límites de especificación, el método de medición, y el método de control.</a:t>
            </a:r>
            <a:endParaRPr/>
          </a:p>
          <a:p>
            <a:pPr marL="457200" lvl="0" indent="-298450" algn="l" rtl="0">
              <a:lnSpc>
                <a:spcPct val="100000"/>
              </a:lnSpc>
              <a:spcBef>
                <a:spcPts val="0"/>
              </a:spcBef>
              <a:spcAft>
                <a:spcPts val="0"/>
              </a:spcAft>
              <a:buSzPts val="1100"/>
              <a:buFont typeface="Arial"/>
              <a:buChar char="•"/>
            </a:pPr>
            <a:r>
              <a:rPr lang="es-ES"/>
              <a:t>Establecemos el tamaño y frecuencia de la muestra, quién realiza la medición y dónde se almacena la información.</a:t>
            </a:r>
            <a:endParaRPr/>
          </a:p>
          <a:p>
            <a:pPr marL="457200" lvl="0" indent="-298450" algn="l" rtl="0">
              <a:lnSpc>
                <a:spcPct val="100000"/>
              </a:lnSpc>
              <a:spcBef>
                <a:spcPts val="0"/>
              </a:spcBef>
              <a:spcAft>
                <a:spcPts val="0"/>
              </a:spcAft>
              <a:buSzPts val="1100"/>
              <a:buFont typeface="Arial"/>
              <a:buChar char="•"/>
            </a:pPr>
            <a:r>
              <a:rPr lang="es-ES"/>
              <a:t>Documentamos esto en un SOP (Procedimiento Estándar de Trabajo).</a:t>
            </a:r>
            <a:endParaRPr/>
          </a:p>
          <a:p>
            <a:pPr marL="0" lvl="0" indent="0" algn="l" rtl="0">
              <a:lnSpc>
                <a:spcPct val="100000"/>
              </a:lnSpc>
              <a:spcBef>
                <a:spcPts val="0"/>
              </a:spcBef>
              <a:spcAft>
                <a:spcPts val="0"/>
              </a:spcAft>
              <a:buSzPts val="1100"/>
              <a:buNone/>
            </a:pPr>
            <a:endParaRPr/>
          </a:p>
        </p:txBody>
      </p:sp>
      <p:sp>
        <p:nvSpPr>
          <p:cNvPr id="506" name="Google Shape;50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6. Evaluación de Beneficios Financieros</a:t>
            </a:r>
            <a:endParaRPr/>
          </a:p>
          <a:p>
            <a:pPr marL="457200" marR="0" lvl="0" indent="-298450" algn="l" rtl="0">
              <a:lnSpc>
                <a:spcPct val="100000"/>
              </a:lnSpc>
              <a:spcBef>
                <a:spcPts val="0"/>
              </a:spcBef>
              <a:spcAft>
                <a:spcPts val="0"/>
              </a:spcAft>
              <a:buClr>
                <a:srgbClr val="000000"/>
              </a:buClr>
              <a:buSzPts val="1100"/>
              <a:buFont typeface="Arial"/>
              <a:buChar char="●"/>
            </a:pPr>
            <a:r>
              <a:rPr lang="es-ES"/>
              <a:t>Evaluamos los beneficios financieros del proyecto en términos de ahorros, incremento de piezas, productividad y evitar la pérdida de clientes, traduciendo todo esto en dólares proyectados anualmente.</a:t>
            </a:r>
            <a:endParaRPr/>
          </a:p>
          <a:p>
            <a:pPr marL="0" lvl="0" indent="0" algn="l" rtl="0">
              <a:lnSpc>
                <a:spcPct val="100000"/>
              </a:lnSpc>
              <a:spcBef>
                <a:spcPts val="0"/>
              </a:spcBef>
              <a:spcAft>
                <a:spcPts val="0"/>
              </a:spcAft>
              <a:buSzPts val="1100"/>
              <a:buNone/>
            </a:pPr>
            <a:endParaRPr/>
          </a:p>
        </p:txBody>
      </p:sp>
      <p:sp>
        <p:nvSpPr>
          <p:cNvPr id="518" name="Google Shape;5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ES"/>
              <a:t>Poner las lecciones aprendidas sobre el proyecto reallas herramientas y experiencias ganadas o relacionadas con lecciones sobre eventualidades o situaciones que debieron ser obstáculos en el proyecto y como fueron superadas.</a:t>
            </a:r>
            <a:endParaRPr/>
          </a:p>
          <a:p>
            <a:pPr marL="0" lvl="0" indent="0" algn="l" rtl="0">
              <a:lnSpc>
                <a:spcPct val="100000"/>
              </a:lnSpc>
              <a:spcBef>
                <a:spcPts val="0"/>
              </a:spcBef>
              <a:spcAft>
                <a:spcPts val="0"/>
              </a:spcAft>
              <a:buSzPts val="1100"/>
              <a:buNone/>
            </a:pPr>
            <a:endParaRPr/>
          </a:p>
        </p:txBody>
      </p:sp>
      <p:sp>
        <p:nvSpPr>
          <p:cNvPr id="527" name="Google Shape;5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36" name="Google Shape;5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-Incluir esta información en la hoja el nombre del proyecto.</a:t>
            </a:r>
            <a:endParaRPr/>
          </a:p>
          <a:p>
            <a:pPr marL="0" marR="0" lvl="0" indent="0" algn="l" rtl="0">
              <a:lnSpc>
                <a:spcPct val="100000"/>
              </a:lnSpc>
              <a:spcBef>
                <a:spcPts val="0"/>
              </a:spcBef>
              <a:spcAft>
                <a:spcPts val="0"/>
              </a:spcAft>
              <a:buClr>
                <a:srgbClr val="000000"/>
              </a:buClr>
              <a:buSzPts val="1100"/>
              <a:buFont typeface="Arial"/>
              <a:buNone/>
            </a:pPr>
            <a:r>
              <a:rPr lang="es-ES" sz="1100" b="1">
                <a:highlight>
                  <a:srgbClr val="FFFF00"/>
                </a:highlight>
                <a:latin typeface="Montserrat"/>
                <a:ea typeface="Montserrat"/>
                <a:cs typeface="Montserrat"/>
                <a:sym typeface="Montserrat"/>
              </a:rPr>
              <a:t>-Poner en esta Hoja  el Nombre completo (como aparece en el acta de nacimiento) + Generación + Nombre del proyecto + Indicar si el proyecto es trabajado en equipo o individual + Ahorros anualizados en USD , Empresa o institución y correo electrónico. </a:t>
            </a: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Síntesis en el A3</a:t>
            </a:r>
            <a:endParaRPr/>
          </a:p>
          <a:p>
            <a:pPr marL="457200" marR="0" lvl="0" indent="-298450" algn="l" rtl="0">
              <a:lnSpc>
                <a:spcPct val="100000"/>
              </a:lnSpc>
              <a:spcBef>
                <a:spcPts val="0"/>
              </a:spcBef>
              <a:spcAft>
                <a:spcPts val="0"/>
              </a:spcAft>
              <a:buClr>
                <a:srgbClr val="000000"/>
              </a:buClr>
              <a:buSzPts val="1100"/>
              <a:buFont typeface="Arial"/>
              <a:buChar char="●"/>
            </a:pPr>
            <a:r>
              <a:rPr lang="es-ES"/>
              <a:t>Toda la información recolectada se sintetiza en el A3 de la siguiente manera:</a:t>
            </a:r>
            <a:endParaRPr/>
          </a:p>
          <a:p>
            <a:pPr marL="457200" lvl="0" indent="-298450" algn="l" rtl="0">
              <a:lnSpc>
                <a:spcPct val="100000"/>
              </a:lnSpc>
              <a:spcBef>
                <a:spcPts val="0"/>
              </a:spcBef>
              <a:spcAft>
                <a:spcPts val="0"/>
              </a:spcAft>
              <a:buSzPts val="1100"/>
              <a:buFont typeface="Arial"/>
              <a:buChar char="•"/>
            </a:pPr>
            <a:r>
              <a:rPr lang="es-ES" b="1"/>
              <a:t>Apartado 1</a:t>
            </a:r>
            <a:r>
              <a:rPr lang="es-ES"/>
              <a:t>: Definición del problema con el 5W2H.</a:t>
            </a:r>
            <a:endParaRPr/>
          </a:p>
          <a:p>
            <a:pPr marL="457200" lvl="0" indent="-298450" algn="l" rtl="0">
              <a:lnSpc>
                <a:spcPct val="100000"/>
              </a:lnSpc>
              <a:spcBef>
                <a:spcPts val="0"/>
              </a:spcBef>
              <a:spcAft>
                <a:spcPts val="0"/>
              </a:spcAft>
              <a:buSzPts val="1100"/>
              <a:buFont typeface="Arial"/>
              <a:buChar char="•"/>
            </a:pPr>
            <a:r>
              <a:rPr lang="es-ES" b="1"/>
              <a:t>Apartado 2</a:t>
            </a:r>
            <a:r>
              <a:rPr lang="es-ES"/>
              <a:t>: Resumen del swimlane y situación actual.</a:t>
            </a:r>
            <a:endParaRPr/>
          </a:p>
          <a:p>
            <a:pPr marL="457200" lvl="0" indent="-298450" algn="l" rtl="0">
              <a:lnSpc>
                <a:spcPct val="100000"/>
              </a:lnSpc>
              <a:spcBef>
                <a:spcPts val="0"/>
              </a:spcBef>
              <a:spcAft>
                <a:spcPts val="0"/>
              </a:spcAft>
              <a:buSzPts val="1100"/>
              <a:buFont typeface="Arial"/>
              <a:buChar char="•"/>
            </a:pPr>
            <a:r>
              <a:rPr lang="es-ES" b="1"/>
              <a:t>Apartado 3</a:t>
            </a:r>
            <a:r>
              <a:rPr lang="es-ES"/>
              <a:t>: Metas y objetivos específicos.</a:t>
            </a:r>
            <a:endParaRPr/>
          </a:p>
          <a:p>
            <a:pPr marL="457200" lvl="0" indent="-298450" algn="l" rtl="0">
              <a:lnSpc>
                <a:spcPct val="100000"/>
              </a:lnSpc>
              <a:spcBef>
                <a:spcPts val="0"/>
              </a:spcBef>
              <a:spcAft>
                <a:spcPts val="0"/>
              </a:spcAft>
              <a:buSzPts val="1100"/>
              <a:buFont typeface="Arial"/>
              <a:buChar char="•"/>
            </a:pPr>
            <a:r>
              <a:rPr lang="es-ES" b="1"/>
              <a:t>Apartado 4</a:t>
            </a:r>
            <a:r>
              <a:rPr lang="es-ES"/>
              <a:t>: Herramientas utilizadas (Ishikawa, árbol causal, Pareto) y breves descripciones de las causas raíces.</a:t>
            </a:r>
            <a:endParaRPr/>
          </a:p>
          <a:p>
            <a:pPr marL="457200" lvl="0" indent="-298450" algn="l" rtl="0">
              <a:lnSpc>
                <a:spcPct val="100000"/>
              </a:lnSpc>
              <a:spcBef>
                <a:spcPts val="0"/>
              </a:spcBef>
              <a:spcAft>
                <a:spcPts val="0"/>
              </a:spcAft>
              <a:buSzPts val="1100"/>
              <a:buFont typeface="Arial"/>
              <a:buChar char="•"/>
            </a:pPr>
            <a:r>
              <a:rPr lang="es-ES" b="1"/>
              <a:t>Apartado 5</a:t>
            </a:r>
            <a:r>
              <a:rPr lang="es-ES"/>
              <a:t>: Propuestas de mejora y cómo afectan las causas raíz.</a:t>
            </a:r>
            <a:endParaRPr/>
          </a:p>
          <a:p>
            <a:pPr marL="457200" lvl="0" indent="-298450" algn="l" rtl="0">
              <a:lnSpc>
                <a:spcPct val="100000"/>
              </a:lnSpc>
              <a:spcBef>
                <a:spcPts val="0"/>
              </a:spcBef>
              <a:spcAft>
                <a:spcPts val="0"/>
              </a:spcAft>
              <a:buSzPts val="1100"/>
              <a:buFont typeface="Arial"/>
              <a:buChar char="•"/>
            </a:pPr>
            <a:r>
              <a:rPr lang="es-ES" b="1"/>
              <a:t>Apartado 6</a:t>
            </a:r>
            <a:r>
              <a:rPr lang="es-ES"/>
              <a:t>: Plan de acción resumido con actividades, responsables y fechas.</a:t>
            </a:r>
            <a:endParaRPr/>
          </a:p>
          <a:p>
            <a:pPr marL="457200" lvl="0" indent="-298450" algn="l" rtl="0">
              <a:lnSpc>
                <a:spcPct val="100000"/>
              </a:lnSpc>
              <a:spcBef>
                <a:spcPts val="0"/>
              </a:spcBef>
              <a:spcAft>
                <a:spcPts val="0"/>
              </a:spcAft>
              <a:buSzPts val="1100"/>
              <a:buFont typeface="Arial"/>
              <a:buChar char="•"/>
            </a:pPr>
            <a:r>
              <a:rPr lang="es-ES" b="1"/>
              <a:t>Apartado 7</a:t>
            </a:r>
            <a:r>
              <a:rPr lang="es-ES"/>
              <a:t>: Problemas anticipados, medidas de control y lecciones aprendidas.</a:t>
            </a:r>
            <a:endParaRPr/>
          </a:p>
          <a:p>
            <a:pPr marL="0" lvl="0" indent="0" algn="l" rtl="0">
              <a:lnSpc>
                <a:spcPct val="100000"/>
              </a:lnSpc>
              <a:spcBef>
                <a:spcPts val="0"/>
              </a:spcBef>
              <a:spcAft>
                <a:spcPts val="0"/>
              </a:spcAft>
              <a:buSzPts val="1100"/>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1. Definición del Problema</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empezar con nuestros proyectos, utilizamos la herramienta conocida como el 5W2H. Esta herramienta nos ayuda a definir el problema respondiendo preguntas clave:</a:t>
            </a:r>
            <a:endParaRPr/>
          </a:p>
          <a:p>
            <a:pPr marL="457200" lvl="0" indent="-298450" algn="l" rtl="0">
              <a:lnSpc>
                <a:spcPct val="100000"/>
              </a:lnSpc>
              <a:spcBef>
                <a:spcPts val="0"/>
              </a:spcBef>
              <a:spcAft>
                <a:spcPts val="0"/>
              </a:spcAft>
              <a:buSzPts val="1100"/>
              <a:buFont typeface="Arial"/>
              <a:buChar char="•"/>
            </a:pPr>
            <a:r>
              <a:rPr lang="es-ES"/>
              <a:t>¿Cuál es el problema?</a:t>
            </a:r>
            <a:endParaRPr/>
          </a:p>
          <a:p>
            <a:pPr marL="457200" lvl="0" indent="-298450" algn="l" rtl="0">
              <a:lnSpc>
                <a:spcPct val="100000"/>
              </a:lnSpc>
              <a:spcBef>
                <a:spcPts val="0"/>
              </a:spcBef>
              <a:spcAft>
                <a:spcPts val="0"/>
              </a:spcAft>
              <a:buSzPts val="1100"/>
              <a:buFont typeface="Arial"/>
              <a:buChar char="•"/>
            </a:pPr>
            <a:r>
              <a:rPr lang="es-ES"/>
              <a:t>¿Quién es el cliente (interno o externo) más afectado por el problema?</a:t>
            </a:r>
            <a:endParaRPr/>
          </a:p>
          <a:p>
            <a:pPr marL="457200" lvl="0" indent="-298450" algn="l" rtl="0">
              <a:lnSpc>
                <a:spcPct val="100000"/>
              </a:lnSpc>
              <a:spcBef>
                <a:spcPts val="0"/>
              </a:spcBef>
              <a:spcAft>
                <a:spcPts val="0"/>
              </a:spcAft>
              <a:buSzPts val="1100"/>
              <a:buFont typeface="Arial"/>
              <a:buChar char="•"/>
            </a:pPr>
            <a:r>
              <a:rPr lang="es-ES"/>
              <a:t>¿Cuáles son los criterios críticos en términos de calidad, entrega y costos?</a:t>
            </a:r>
            <a:endParaRPr/>
          </a:p>
          <a:p>
            <a:pPr marL="457200" lvl="0" indent="-298450" algn="l" rtl="0">
              <a:lnSpc>
                <a:spcPct val="100000"/>
              </a:lnSpc>
              <a:spcBef>
                <a:spcPts val="0"/>
              </a:spcBef>
              <a:spcAft>
                <a:spcPts val="0"/>
              </a:spcAft>
              <a:buSzPts val="1100"/>
              <a:buFont typeface="Arial"/>
              <a:buChar char="•"/>
            </a:pPr>
            <a:r>
              <a:rPr lang="es-ES"/>
              <a:t>¿Cuál es la medición del problema, si es que existe?</a:t>
            </a:r>
            <a:endParaRPr/>
          </a:p>
          <a:p>
            <a:pPr marL="457200" lvl="0" indent="-298450" algn="l" rtl="0">
              <a:lnSpc>
                <a:spcPct val="100000"/>
              </a:lnSpc>
              <a:spcBef>
                <a:spcPts val="0"/>
              </a:spcBef>
              <a:spcAft>
                <a:spcPts val="0"/>
              </a:spcAft>
              <a:buSzPts val="1100"/>
              <a:buFont typeface="Arial"/>
              <a:buChar char="•"/>
            </a:pPr>
            <a:r>
              <a:rPr lang="es-ES"/>
              <a:t>¿Dónde y cuándo fue observado el problema por primera vez?</a:t>
            </a:r>
            <a:endParaRPr/>
          </a:p>
          <a:p>
            <a:pPr marL="457200" lvl="0" indent="-298450" algn="l" rtl="0">
              <a:lnSpc>
                <a:spcPct val="100000"/>
              </a:lnSpc>
              <a:spcBef>
                <a:spcPts val="0"/>
              </a:spcBef>
              <a:spcAft>
                <a:spcPts val="0"/>
              </a:spcAft>
              <a:buSzPts val="1100"/>
              <a:buFont typeface="Arial"/>
              <a:buChar char="•"/>
            </a:pPr>
            <a:r>
              <a:rPr lang="es-ES"/>
              <a:t>¿Cuál es la magnitud del problema dentro del negocio?</a:t>
            </a:r>
            <a:endParaRPr/>
          </a:p>
          <a:p>
            <a:pPr marL="457200" marR="0" lvl="0" indent="-298450" algn="l" rtl="0">
              <a:lnSpc>
                <a:spcPct val="100000"/>
              </a:lnSpc>
              <a:spcBef>
                <a:spcPts val="0"/>
              </a:spcBef>
              <a:spcAft>
                <a:spcPts val="0"/>
              </a:spcAft>
              <a:buClr>
                <a:srgbClr val="000000"/>
              </a:buClr>
              <a:buSzPts val="1100"/>
              <a:buFont typeface="Arial"/>
              <a:buChar char="●"/>
            </a:pPr>
            <a:r>
              <a:rPr lang="es-ES"/>
              <a:t>Con esta información, hacemos un resumen completo del problema para incluirlo en la sección de antecedentes del A3.</a:t>
            </a:r>
            <a:endParaRPr/>
          </a:p>
          <a:p>
            <a:pPr marL="0" lvl="0" indent="0" algn="l" rtl="0">
              <a:lnSpc>
                <a:spcPct val="100000"/>
              </a:lnSpc>
              <a:spcBef>
                <a:spcPts val="0"/>
              </a:spcBef>
              <a:spcAft>
                <a:spcPts val="0"/>
              </a:spcAft>
              <a:buSzPts val="1100"/>
              <a:buNone/>
            </a:pPr>
            <a:endParaRPr/>
          </a:p>
        </p:txBody>
      </p:sp>
      <p:sp>
        <p:nvSpPr>
          <p:cNvPr id="141" name="Google Shape;14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a:t>2. Una vez completada la definición del problema, procedemos a mapear el proceso utilizando el swimlane. Esta herramienta de mapeo identifica las áreas y pasos involucrados, las decisiones que se toman y cómo ocurre el proceso. Durante este mapeo, identificamos:</a:t>
            </a:r>
            <a:endParaRPr/>
          </a:p>
          <a:p>
            <a:pPr marL="457200" lvl="0" indent="-298450" algn="l" rtl="0">
              <a:lnSpc>
                <a:spcPct val="100000"/>
              </a:lnSpc>
              <a:spcBef>
                <a:spcPts val="0"/>
              </a:spcBef>
              <a:spcAft>
                <a:spcPts val="0"/>
              </a:spcAft>
              <a:buSzPts val="1100"/>
              <a:buFont typeface="Arial"/>
              <a:buChar char="•"/>
            </a:pPr>
            <a:r>
              <a:rPr lang="es-ES"/>
              <a:t>Operaciones manuales</a:t>
            </a:r>
            <a:endParaRPr/>
          </a:p>
          <a:p>
            <a:pPr marL="457200" lvl="0" indent="-298450" algn="l" rtl="0">
              <a:lnSpc>
                <a:spcPct val="100000"/>
              </a:lnSpc>
              <a:spcBef>
                <a:spcPts val="0"/>
              </a:spcBef>
              <a:spcAft>
                <a:spcPts val="0"/>
              </a:spcAft>
              <a:buSzPts val="1100"/>
              <a:buFont typeface="Arial"/>
              <a:buChar char="•"/>
            </a:pPr>
            <a:r>
              <a:rPr lang="es-ES"/>
              <a:t>Cuellos de botella</a:t>
            </a:r>
            <a:endParaRPr/>
          </a:p>
          <a:p>
            <a:pPr marL="457200" lvl="0" indent="-298450" algn="l" rtl="0">
              <a:lnSpc>
                <a:spcPct val="100000"/>
              </a:lnSpc>
              <a:spcBef>
                <a:spcPts val="0"/>
              </a:spcBef>
              <a:spcAft>
                <a:spcPts val="0"/>
              </a:spcAft>
              <a:buSzPts val="1100"/>
              <a:buFont typeface="Arial"/>
              <a:buChar char="•"/>
            </a:pPr>
            <a:r>
              <a:rPr lang="es-ES"/>
              <a:t>Tiempos asociados a cada paso</a:t>
            </a:r>
            <a:endParaRPr/>
          </a:p>
          <a:p>
            <a:pPr marL="457200" lvl="0" indent="-298450" algn="l" rtl="0">
              <a:lnSpc>
                <a:spcPct val="100000"/>
              </a:lnSpc>
              <a:spcBef>
                <a:spcPts val="0"/>
              </a:spcBef>
              <a:spcAft>
                <a:spcPts val="0"/>
              </a:spcAft>
              <a:buSzPts val="1100"/>
              <a:buFont typeface="Arial"/>
              <a:buChar char="•"/>
            </a:pPr>
            <a:r>
              <a:rPr lang="es-ES"/>
              <a:t>Si cada operación agrega valor, no agrega valor, o es una operación necesaria sin agregar valor</a:t>
            </a:r>
            <a:endParaRPr/>
          </a:p>
          <a:p>
            <a:pPr marL="457200" marR="0" lvl="0" indent="-298450" algn="l" rtl="0">
              <a:lnSpc>
                <a:spcPct val="100000"/>
              </a:lnSpc>
              <a:spcBef>
                <a:spcPts val="0"/>
              </a:spcBef>
              <a:spcAft>
                <a:spcPts val="0"/>
              </a:spcAft>
              <a:buClr>
                <a:srgbClr val="000000"/>
              </a:buClr>
              <a:buSzPts val="1100"/>
              <a:buFont typeface="Arial"/>
              <a:buChar char="●"/>
            </a:pPr>
            <a:r>
              <a:rPr lang="es-ES"/>
              <a:t>Finalizado el swimlane, realizamos un resumen de la situación actual, visualizando cómo estamos actualmente en este proceso o procedimientos.</a:t>
            </a:r>
            <a:endParaRPr/>
          </a:p>
          <a:p>
            <a:pPr marL="0" lvl="0" indent="0" algn="l" rtl="0">
              <a:lnSpc>
                <a:spcPct val="100000"/>
              </a:lnSpc>
              <a:spcBef>
                <a:spcPts val="0"/>
              </a:spcBef>
              <a:spcAft>
                <a:spcPts val="0"/>
              </a:spcAft>
              <a:buSzPts val="1100"/>
              <a:buNone/>
            </a:pPr>
            <a:endParaRPr/>
          </a:p>
        </p:txBody>
      </p:sp>
      <p:sp>
        <p:nvSpPr>
          <p:cNvPr id="153" name="Google Shape;15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s-ES" b="1"/>
              <a:t>3. Objetivos SMART</a:t>
            </a:r>
            <a:endParaRPr/>
          </a:p>
          <a:p>
            <a:pPr marL="457200" marR="0" lvl="0" indent="-298450" algn="l" rtl="0">
              <a:lnSpc>
                <a:spcPct val="100000"/>
              </a:lnSpc>
              <a:spcBef>
                <a:spcPts val="0"/>
              </a:spcBef>
              <a:spcAft>
                <a:spcPts val="0"/>
              </a:spcAft>
              <a:buClr>
                <a:srgbClr val="000000"/>
              </a:buClr>
              <a:buSzPts val="1100"/>
              <a:buFont typeface="Arial"/>
              <a:buChar char="●"/>
            </a:pPr>
            <a:r>
              <a:rPr lang="es-ES"/>
              <a:t>Para asegurar el éxito en nuestros proyectos, establecemos objetivos SMART: Specific (Específico), Measurable (Medible), Achievable (Alcanzable), Relevant (Relevante) y Time-bound (Con límite de tiempo).</a:t>
            </a:r>
            <a:endParaRPr/>
          </a:p>
          <a:p>
            <a:pPr marL="457200" lvl="0" indent="-298450" algn="l" rtl="0">
              <a:lnSpc>
                <a:spcPct val="100000"/>
              </a:lnSpc>
              <a:spcBef>
                <a:spcPts val="0"/>
              </a:spcBef>
              <a:spcAft>
                <a:spcPts val="0"/>
              </a:spcAft>
              <a:buSzPts val="1100"/>
              <a:buFont typeface="Arial"/>
              <a:buAutoNum type="arabicPeriod"/>
            </a:pPr>
            <a:r>
              <a:rPr lang="es-ES" b="1"/>
              <a:t>Specific (Específico)</a:t>
            </a:r>
            <a:r>
              <a:rPr lang="es-ES"/>
              <a:t>: Definimos claramente qué queremos lograr, quién está involucrado, dónde y por qué es importante. Ejemplo: "Reducir el tiempo de procesamiento de órdenes en el departamento de ventas en un 20%."</a:t>
            </a:r>
            <a:endParaRPr/>
          </a:p>
          <a:p>
            <a:pPr marL="457200" lvl="0" indent="-298450" algn="l" rtl="0">
              <a:lnSpc>
                <a:spcPct val="100000"/>
              </a:lnSpc>
              <a:spcBef>
                <a:spcPts val="0"/>
              </a:spcBef>
              <a:spcAft>
                <a:spcPts val="0"/>
              </a:spcAft>
              <a:buSzPts val="1100"/>
              <a:buFont typeface="Arial"/>
              <a:buAutoNum type="arabicPeriod"/>
            </a:pPr>
            <a:r>
              <a:rPr lang="es-ES" b="1"/>
              <a:t>Measurable (Medible)</a:t>
            </a:r>
            <a:r>
              <a:rPr lang="es-ES"/>
              <a:t>: Establecemos criterios concretos para evaluar el progreso y el éxito. Ejemplo: "Reducir el tiempo de procesamiento de órdenes de 10 días a 8 días."</a:t>
            </a:r>
            <a:endParaRPr/>
          </a:p>
          <a:p>
            <a:pPr marL="457200" lvl="0" indent="-298450" algn="l" rtl="0">
              <a:lnSpc>
                <a:spcPct val="100000"/>
              </a:lnSpc>
              <a:spcBef>
                <a:spcPts val="0"/>
              </a:spcBef>
              <a:spcAft>
                <a:spcPts val="0"/>
              </a:spcAft>
              <a:buSzPts val="1100"/>
              <a:buFont typeface="Arial"/>
              <a:buAutoNum type="arabicPeriod"/>
            </a:pPr>
            <a:r>
              <a:rPr lang="es-ES" b="1"/>
              <a:t>Achievable (Alcanzable)</a:t>
            </a:r>
            <a:r>
              <a:rPr lang="es-ES"/>
              <a:t>: Aseguramos que el objetivo sea realista y posible con los recursos disponibles. Ejemplo: "Implementar un nuevo software de gestión de pedidos para lograr la reducción."</a:t>
            </a:r>
            <a:endParaRPr/>
          </a:p>
          <a:p>
            <a:pPr marL="457200" lvl="0" indent="-298450" algn="l" rtl="0">
              <a:lnSpc>
                <a:spcPct val="100000"/>
              </a:lnSpc>
              <a:spcBef>
                <a:spcPts val="0"/>
              </a:spcBef>
              <a:spcAft>
                <a:spcPts val="0"/>
              </a:spcAft>
              <a:buSzPts val="1100"/>
              <a:buFont typeface="Arial"/>
              <a:buAutoNum type="arabicPeriod"/>
            </a:pPr>
            <a:r>
              <a:rPr lang="es-ES" b="1"/>
              <a:t>Relevant (Relevante)</a:t>
            </a:r>
            <a:r>
              <a:rPr lang="es-ES"/>
              <a:t>: Nos aseguramos de que el objetivo sea significativo y alineado con los objetivos generales del negocio. Ejemplo: "Mejorar la satisfacción del cliente y aumentar las ventas repetitivas."</a:t>
            </a:r>
            <a:endParaRPr/>
          </a:p>
          <a:p>
            <a:pPr marL="457200" lvl="0" indent="-298450" algn="l" rtl="0">
              <a:lnSpc>
                <a:spcPct val="100000"/>
              </a:lnSpc>
              <a:spcBef>
                <a:spcPts val="0"/>
              </a:spcBef>
              <a:spcAft>
                <a:spcPts val="0"/>
              </a:spcAft>
              <a:buSzPts val="1100"/>
              <a:buFont typeface="Arial"/>
              <a:buAutoNum type="arabicPeriod"/>
            </a:pPr>
            <a:r>
              <a:rPr lang="es-ES" b="1"/>
              <a:t>Time-bound (Con límite de tiempo)</a:t>
            </a:r>
            <a:r>
              <a:rPr lang="es-ES"/>
              <a:t>: Definimos un plazo claro para la consecución del objetivo. Ejemplo: "Reducir el tiempo de procesamiento en un período de 6 meses."</a:t>
            </a:r>
            <a:endParaRPr/>
          </a:p>
          <a:p>
            <a:pPr marL="457200" marR="0" lvl="0" indent="-298450" algn="l" rtl="0">
              <a:lnSpc>
                <a:spcPct val="100000"/>
              </a:lnSpc>
              <a:spcBef>
                <a:spcPts val="0"/>
              </a:spcBef>
              <a:spcAft>
                <a:spcPts val="0"/>
              </a:spcAft>
              <a:buClr>
                <a:srgbClr val="000000"/>
              </a:buClr>
              <a:buSzPts val="1100"/>
              <a:buFont typeface="Arial"/>
              <a:buChar char="●"/>
            </a:pPr>
            <a:r>
              <a:rPr lang="es-ES" b="1"/>
              <a:t>Aplicación en el A3</a:t>
            </a:r>
            <a:endParaRPr/>
          </a:p>
          <a:p>
            <a:pPr marL="457200" lvl="0" indent="-298450" algn="l" rtl="0">
              <a:lnSpc>
                <a:spcPct val="100000"/>
              </a:lnSpc>
              <a:spcBef>
                <a:spcPts val="0"/>
              </a:spcBef>
              <a:spcAft>
                <a:spcPts val="0"/>
              </a:spcAft>
              <a:buSzPts val="1100"/>
              <a:buFont typeface="Arial"/>
              <a:buChar char="•"/>
            </a:pPr>
            <a:r>
              <a:rPr lang="es-ES" b="1"/>
              <a:t>Apartado 3</a:t>
            </a:r>
            <a:r>
              <a:rPr lang="es-ES"/>
              <a:t>: Establecemos metas y objetivos específicos y realizables.</a:t>
            </a:r>
            <a:endParaRPr/>
          </a:p>
          <a:p>
            <a:pPr marL="0" lvl="0" indent="0" algn="l" rtl="0">
              <a:lnSpc>
                <a:spcPct val="100000"/>
              </a:lnSpc>
              <a:spcBef>
                <a:spcPts val="0"/>
              </a:spcBef>
              <a:spcAft>
                <a:spcPts val="0"/>
              </a:spcAft>
              <a:buSzPts val="1100"/>
              <a:buNone/>
            </a:pPr>
            <a:endParaRPr/>
          </a:p>
        </p:txBody>
      </p:sp>
      <p:sp>
        <p:nvSpPr>
          <p:cNvPr id="253" name="Google Shape;2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primera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Ishikawa</a:t>
            </a:r>
            <a:r>
              <a:rPr lang="es-ES"/>
              <a:t>: Aquí se enuncia brevemente el problema (efecto) y se identifican las causas raíz utilizando las 6M (Mano de obra, Máquinas y herramientas, Metodologías, Mediciones, Materiales y Medio ambiente). Evitamos utilizar "no" y "falta“ ya que estas palabras nos indican que debemos de indagar más en la causa raíz para ser más específicos.</a:t>
            </a:r>
            <a:endParaRPr/>
          </a:p>
          <a:p>
            <a:pPr marL="0" lvl="0" indent="0" algn="l" rtl="0">
              <a:lnSpc>
                <a:spcPct val="100000"/>
              </a:lnSpc>
              <a:spcBef>
                <a:spcPts val="0"/>
              </a:spcBef>
              <a:spcAft>
                <a:spcPts val="0"/>
              </a:spcAft>
              <a:buSzPts val="1100"/>
              <a:buNone/>
            </a:pPr>
            <a:endParaRPr/>
          </a:p>
        </p:txBody>
      </p:sp>
      <p:sp>
        <p:nvSpPr>
          <p:cNvPr id="264" name="Google Shape;2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tercera de las tres herramientas principales:</a:t>
            </a:r>
            <a:endParaRPr/>
          </a:p>
          <a:p>
            <a:pPr marL="457200" lvl="0" indent="-298450" algn="l" rtl="0">
              <a:lnSpc>
                <a:spcPct val="100000"/>
              </a:lnSpc>
              <a:spcBef>
                <a:spcPts val="0"/>
              </a:spcBef>
              <a:spcAft>
                <a:spcPts val="0"/>
              </a:spcAft>
              <a:buSzPts val="1100"/>
              <a:buFont typeface="Arial"/>
              <a:buAutoNum type="arabicPeriod"/>
            </a:pPr>
            <a:r>
              <a:rPr lang="es-ES" b="1"/>
              <a:t>Pareto</a:t>
            </a:r>
            <a:r>
              <a:rPr lang="es-ES"/>
              <a:t>: Cuantificamos las causas raíz, identificando las más frecuentes para aplicar el principio 80/20 (atacar el 20% de las causas que generan el 80% de los problemas).</a:t>
            </a:r>
            <a:endParaRPr/>
          </a:p>
          <a:p>
            <a:pPr marL="457200" lvl="0" indent="-228600" algn="l" rtl="0">
              <a:lnSpc>
                <a:spcPct val="100000"/>
              </a:lnSpc>
              <a:spcBef>
                <a:spcPts val="0"/>
              </a:spcBef>
              <a:spcAft>
                <a:spcPts val="0"/>
              </a:spcAft>
              <a:buSzPts val="1100"/>
              <a:buFont typeface="Arial"/>
              <a:buNone/>
            </a:pPr>
            <a:endParaRPr/>
          </a:p>
          <a:p>
            <a:pPr marL="158750" lvl="0" indent="0" algn="l" rtl="0">
              <a:lnSpc>
                <a:spcPct val="100000"/>
              </a:lnSpc>
              <a:spcBef>
                <a:spcPts val="0"/>
              </a:spcBef>
              <a:spcAft>
                <a:spcPts val="0"/>
              </a:spcAft>
              <a:buSzPts val="1100"/>
              <a:buFont typeface="Arial"/>
              <a:buNone/>
            </a:pPr>
            <a:r>
              <a:rPr lang="es-ES"/>
              <a:t>Las tres herramientas de análisis de causa raíz funcionan muy bien trabajando en su conjunto para mostrar todas las posibles causas raíz, las contramedidas y la frecuencia en las que  tienen su ocurrencia., y considerar que al menos una de las 3 puede estar presente en el proyecto de acuerdo con la naturaleza de este.</a:t>
            </a:r>
            <a:endParaRPr/>
          </a:p>
          <a:p>
            <a:pPr marL="158750" lvl="0" indent="0" algn="l" rtl="0">
              <a:lnSpc>
                <a:spcPct val="100000"/>
              </a:lnSpc>
              <a:spcBef>
                <a:spcPts val="0"/>
              </a:spcBef>
              <a:spcAft>
                <a:spcPts val="0"/>
              </a:spcAft>
              <a:buSzPts val="1100"/>
              <a:buFont typeface="Arial"/>
              <a:buNone/>
            </a:pPr>
            <a:endParaRPr/>
          </a:p>
          <a:p>
            <a:pPr marL="457200" marR="0" lvl="0" indent="-298450" algn="l" rtl="0">
              <a:lnSpc>
                <a:spcPct val="100000"/>
              </a:lnSpc>
              <a:spcBef>
                <a:spcPts val="0"/>
              </a:spcBef>
              <a:spcAft>
                <a:spcPts val="0"/>
              </a:spcAft>
              <a:buClr>
                <a:srgbClr val="000000"/>
              </a:buClr>
              <a:buSzPts val="1100"/>
              <a:buFont typeface="Arial"/>
              <a:buChar char="●"/>
            </a:pPr>
            <a:r>
              <a:rPr lang="es-ES"/>
              <a:t>También podemos utilizar herramientas estadísticas como R&amp;R, ANOVA y CPK para un análisis más completo del plan de medición.</a:t>
            </a:r>
            <a:endParaRPr/>
          </a:p>
          <a:p>
            <a:pPr marL="0" lvl="0" indent="0" algn="l" rtl="0">
              <a:lnSpc>
                <a:spcPct val="100000"/>
              </a:lnSpc>
              <a:spcBef>
                <a:spcPts val="0"/>
              </a:spcBef>
              <a:spcAft>
                <a:spcPts val="0"/>
              </a:spcAft>
              <a:buSzPts val="1100"/>
              <a:buNone/>
            </a:pPr>
            <a:endParaRPr/>
          </a:p>
        </p:txBody>
      </p:sp>
      <p:sp>
        <p:nvSpPr>
          <p:cNvPr id="460" name="Google Shape;46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s-ES" b="1"/>
              <a:t>4. Análisis de Causa Raíz Árbol causal</a:t>
            </a:r>
            <a:endParaRPr/>
          </a:p>
          <a:p>
            <a:pPr marL="457200" marR="0" lvl="0" indent="-298450" algn="l" rtl="0">
              <a:lnSpc>
                <a:spcPct val="100000"/>
              </a:lnSpc>
              <a:spcBef>
                <a:spcPts val="0"/>
              </a:spcBef>
              <a:spcAft>
                <a:spcPts val="0"/>
              </a:spcAft>
              <a:buClr>
                <a:srgbClr val="000000"/>
              </a:buClr>
              <a:buSzPts val="1100"/>
              <a:buFont typeface="Arial"/>
              <a:buChar char="●"/>
            </a:pPr>
            <a:r>
              <a:rPr lang="es-ES"/>
              <a:t>Para el análisis de causa raíz utilizamos la segunda herramienta principal:</a:t>
            </a:r>
            <a:endParaRPr/>
          </a:p>
          <a:p>
            <a:pPr marL="457200" lvl="0" indent="-298450" algn="l" rtl="0">
              <a:lnSpc>
                <a:spcPct val="100000"/>
              </a:lnSpc>
              <a:spcBef>
                <a:spcPts val="0"/>
              </a:spcBef>
              <a:spcAft>
                <a:spcPts val="0"/>
              </a:spcAft>
              <a:buSzPts val="1100"/>
              <a:buFont typeface="Arial"/>
              <a:buAutoNum type="arabicPeriod"/>
            </a:pPr>
            <a:r>
              <a:rPr lang="es-ES" b="1"/>
              <a:t>Árbol Causal</a:t>
            </a:r>
            <a:r>
              <a:rPr lang="es-ES"/>
              <a:t>: Trabajamos en conjunto con Ishikawa para identificar y confirmar las causas raíz mediante los 5 porqués. Proponemos contramedidas que posteriormente se documentarán en el brainstorming.</a:t>
            </a:r>
            <a:endParaRPr/>
          </a:p>
          <a:p>
            <a:pPr marL="0" lvl="0" indent="0" algn="l" rtl="0">
              <a:lnSpc>
                <a:spcPct val="100000"/>
              </a:lnSpc>
              <a:spcBef>
                <a:spcPts val="0"/>
              </a:spcBef>
              <a:spcAft>
                <a:spcPts val="0"/>
              </a:spcAft>
              <a:buSzPts val="1100"/>
              <a:buNone/>
            </a:pPr>
            <a:endParaRPr/>
          </a:p>
        </p:txBody>
      </p:sp>
      <p:sp>
        <p:nvSpPr>
          <p:cNvPr id="305" name="Google Shape;30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3.emf"/><Relationship Id="rId4" Type="http://schemas.openxmlformats.org/officeDocument/2006/relationships/image" Target="../media/image42.emf"/></Relationships>
</file>

<file path=ppt/slides/_rels/slide12.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emf"/></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14.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6.emf"/></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5.emf"/><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image" Target="../media/image39.emf"/><Relationship Id="rId4" Type="http://schemas.openxmlformats.org/officeDocument/2006/relationships/image" Target="../media/image38.emf"/></Relationships>
</file>

<file path=ppt/slides/_rels/slide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5401"/>
            <a:ext cx="12192000"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
          <p:cNvSpPr/>
          <p:nvPr/>
        </p:nvSpPr>
        <p:spPr>
          <a:xfrm>
            <a:off x="276225" y="295393"/>
            <a:ext cx="11658600" cy="1877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800"/>
              <a:buFont typeface="Arial"/>
              <a:buNone/>
            </a:pPr>
            <a:r>
              <a:rPr lang="es-MX" sz="4800" b="1" i="1" u="none" strike="noStrike" cap="none" dirty="0">
                <a:solidFill>
                  <a:schemeClr val="bg1"/>
                </a:solidFill>
                <a:latin typeface="Calibri"/>
                <a:ea typeface="Calibri"/>
                <a:cs typeface="Calibri"/>
                <a:sym typeface="Calibri"/>
              </a:rPr>
              <a:t>Proyecto Integrador</a:t>
            </a:r>
            <a:endParaRPr sz="1400" b="0" i="0" u="none" strike="noStrike" cap="none" dirty="0">
              <a:solidFill>
                <a:schemeClr val="bg1"/>
              </a:solidFil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s-MX" sz="2800" b="1" i="1" u="none" strike="noStrike" cap="none" dirty="0">
                <a:solidFill>
                  <a:schemeClr val="bg1"/>
                </a:solidFill>
                <a:latin typeface="Calibri"/>
                <a:ea typeface="Calibri"/>
                <a:cs typeface="Calibri"/>
                <a:sym typeface="Calibri"/>
              </a:rPr>
              <a:t>Sistemas de Manufactura</a:t>
            </a:r>
            <a:endParaRPr sz="4000" b="1" i="1" u="none" strike="noStrike" cap="none" dirty="0">
              <a:solidFill>
                <a:schemeClr val="bg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4000"/>
              <a:buFont typeface="Arial"/>
              <a:buNone/>
            </a:pPr>
            <a:endParaRPr sz="4000" b="1" i="1" u="sng" strike="noStrike" cap="none" dirty="0">
              <a:solidFill>
                <a:schemeClr val="lt1"/>
              </a:solidFill>
              <a:latin typeface="Calibri"/>
              <a:ea typeface="Calibri"/>
              <a:cs typeface="Calibri"/>
              <a:sym typeface="Calibri"/>
            </a:endParaRPr>
          </a:p>
        </p:txBody>
      </p:sp>
      <p:sp>
        <p:nvSpPr>
          <p:cNvPr id="3" name="Google Shape;85;p1">
            <a:extLst>
              <a:ext uri="{FF2B5EF4-FFF2-40B4-BE49-F238E27FC236}">
                <a16:creationId xmlns:a16="http://schemas.microsoft.com/office/drawing/2014/main" id="{533E32DA-EC60-CDEC-9F7D-B3C4487CBB7D}"/>
              </a:ext>
            </a:extLst>
          </p:cNvPr>
          <p:cNvSpPr/>
          <p:nvPr/>
        </p:nvSpPr>
        <p:spPr>
          <a:xfrm>
            <a:off x="4086809" y="2172830"/>
            <a:ext cx="4018915" cy="4685665"/>
          </a:xfrm>
          <a:custGeom>
            <a:avLst/>
            <a:gdLst/>
            <a:ahLst/>
            <a:cxnLst/>
            <a:rect l="l" t="t" r="r" b="b"/>
            <a:pathLst>
              <a:path w="4018915" h="4685665" extrusionOk="0">
                <a:moveTo>
                  <a:pt x="0" y="4685169"/>
                </a:moveTo>
                <a:lnTo>
                  <a:pt x="0" y="0"/>
                </a:lnTo>
                <a:lnTo>
                  <a:pt x="4018381" y="0"/>
                </a:lnTo>
                <a:lnTo>
                  <a:pt x="4018381" y="4685169"/>
                </a:lnTo>
              </a:path>
            </a:pathLst>
          </a:custGeom>
          <a:noFill/>
          <a:ln w="2540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1026" name="Picture 2" descr="Instituto Tecnológico de Querétaro">
            <a:extLst>
              <a:ext uri="{FF2B5EF4-FFF2-40B4-BE49-F238E27FC236}">
                <a16:creationId xmlns:a16="http://schemas.microsoft.com/office/drawing/2014/main" id="{7C46270C-AB0D-E187-84D2-AFE7F2F6442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2258" b="98539" l="1722" r="96270">
                        <a14:foregroundMark x1="76901" y1="93360" x2="76901" y2="93360"/>
                      </a14:backgroundRemoval>
                    </a14:imgEffect>
                  </a14:imgLayer>
                </a14:imgProps>
              </a:ext>
              <a:ext uri="{28A0092B-C50C-407E-A947-70E740481C1C}">
                <a14:useLocalDpi xmlns:a14="http://schemas.microsoft.com/office/drawing/2010/main" val="0"/>
              </a:ext>
            </a:extLst>
          </a:blip>
          <a:srcRect b="10256"/>
          <a:stretch/>
        </p:blipFill>
        <p:spPr bwMode="auto">
          <a:xfrm>
            <a:off x="4018280" y="2574387"/>
            <a:ext cx="4092006" cy="3967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1F41FEDE-F9E3-0E77-6926-C031C0B98791}"/>
            </a:ext>
          </a:extLst>
        </p:cNvPr>
        <p:cNvGrpSpPr/>
        <p:nvPr/>
      </p:nvGrpSpPr>
      <p:grpSpPr>
        <a:xfrm>
          <a:off x="0" y="0"/>
          <a:ext cx="0" cy="0"/>
          <a:chOff x="0" y="0"/>
          <a:chExt cx="0" cy="0"/>
        </a:xfrm>
      </p:grpSpPr>
      <p:sp>
        <p:nvSpPr>
          <p:cNvPr id="463" name="Google Shape;463;p28">
            <a:extLst>
              <a:ext uri="{FF2B5EF4-FFF2-40B4-BE49-F238E27FC236}">
                <a16:creationId xmlns:a16="http://schemas.microsoft.com/office/drawing/2014/main" id="{28FC6293-50C8-9E23-1BEB-314B0DE38112}"/>
              </a:ext>
            </a:extLst>
          </p:cNvPr>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F7C37E78-B6D4-805E-3CC8-C3E8FB318E22}"/>
              </a:ext>
            </a:extLst>
          </p:cNvPr>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5" name="Imagen 4">
            <a:extLst>
              <a:ext uri="{FF2B5EF4-FFF2-40B4-BE49-F238E27FC236}">
                <a16:creationId xmlns:a16="http://schemas.microsoft.com/office/drawing/2014/main" id="{DD0239E1-F63B-2E72-5289-02C4A693EA54}"/>
              </a:ext>
            </a:extLst>
          </p:cNvPr>
          <p:cNvPicPr>
            <a:picLocks noChangeAspect="1"/>
          </p:cNvPicPr>
          <p:nvPr/>
        </p:nvPicPr>
        <p:blipFill>
          <a:blip r:embed="rId3"/>
          <a:stretch>
            <a:fillRect/>
          </a:stretch>
        </p:blipFill>
        <p:spPr>
          <a:xfrm>
            <a:off x="454794" y="1350942"/>
            <a:ext cx="11282412" cy="4917778"/>
          </a:xfrm>
          <a:prstGeom prst="rect">
            <a:avLst/>
          </a:prstGeom>
        </p:spPr>
      </p:pic>
    </p:spTree>
    <p:extLst>
      <p:ext uri="{BB962C8B-B14F-4D97-AF65-F5344CB8AC3E}">
        <p14:creationId xmlns:p14="http://schemas.microsoft.com/office/powerpoint/2010/main" val="1416329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3" name="Google Shape;473;p29"/>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Google Shape;474;p29"/>
          <p:cNvSpPr txBox="1">
            <a:spLocks noGrp="1"/>
          </p:cNvSpPr>
          <p:nvPr>
            <p:ph type="title"/>
          </p:nvPr>
        </p:nvSpPr>
        <p:spPr>
          <a:xfrm>
            <a:off x="1319545" y="203058"/>
            <a:ext cx="10911968" cy="99834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ANOVAS/CPK/ R&amp;R/Pruebas Normalidad (Si aplican al proyecto)</a:t>
            </a:r>
            <a:endParaRPr sz="3200" dirty="0">
              <a:latin typeface="Century Gothic"/>
              <a:ea typeface="Century Gothic"/>
              <a:cs typeface="Century Gothic"/>
              <a:sym typeface="Century Gothic"/>
            </a:endParaRPr>
          </a:p>
        </p:txBody>
      </p:sp>
      <p:sp>
        <p:nvSpPr>
          <p:cNvPr id="6" name="CuadroTexto 5">
            <a:extLst>
              <a:ext uri="{FF2B5EF4-FFF2-40B4-BE49-F238E27FC236}">
                <a16:creationId xmlns:a16="http://schemas.microsoft.com/office/drawing/2014/main" id="{271493DA-5C3B-E086-6C64-C5C3CE3CB1A6}"/>
              </a:ext>
            </a:extLst>
          </p:cNvPr>
          <p:cNvSpPr txBox="1"/>
          <p:nvPr/>
        </p:nvSpPr>
        <p:spPr>
          <a:xfrm>
            <a:off x="7837384" y="2763714"/>
            <a:ext cx="3578469" cy="738664"/>
          </a:xfrm>
          <a:prstGeom prst="rect">
            <a:avLst/>
          </a:prstGeom>
          <a:noFill/>
        </p:spPr>
        <p:txBody>
          <a:bodyPr wrap="square" rtlCol="0">
            <a:spAutoFit/>
          </a:bodyPr>
          <a:lstStyle/>
          <a:p>
            <a:r>
              <a:rPr lang="es-MX" dirty="0"/>
              <a:t>En las graficas de distribución normal se obtuvo que las 3 pruebas si son normales </a:t>
            </a:r>
          </a:p>
          <a:p>
            <a:endParaRPr lang="es-MX" dirty="0"/>
          </a:p>
        </p:txBody>
      </p:sp>
      <p:sp>
        <p:nvSpPr>
          <p:cNvPr id="7" name="CuadroTexto 6">
            <a:extLst>
              <a:ext uri="{FF2B5EF4-FFF2-40B4-BE49-F238E27FC236}">
                <a16:creationId xmlns:a16="http://schemas.microsoft.com/office/drawing/2014/main" id="{670AF4E3-5942-DA0B-74C1-726EDEA1165E}"/>
              </a:ext>
            </a:extLst>
          </p:cNvPr>
          <p:cNvSpPr txBox="1"/>
          <p:nvPr/>
        </p:nvSpPr>
        <p:spPr>
          <a:xfrm>
            <a:off x="746154" y="4676953"/>
            <a:ext cx="3578469" cy="954107"/>
          </a:xfrm>
          <a:prstGeom prst="rect">
            <a:avLst/>
          </a:prstGeom>
          <a:noFill/>
        </p:spPr>
        <p:txBody>
          <a:bodyPr wrap="square" rtlCol="0">
            <a:spAutoFit/>
          </a:bodyPr>
          <a:lstStyle/>
          <a:p>
            <a:r>
              <a:rPr lang="es-MX" dirty="0"/>
              <a:t>Para la capacidad potencial (</a:t>
            </a:r>
            <a:r>
              <a:rPr lang="es-MX" dirty="0" err="1"/>
              <a:t>Cp</a:t>
            </a:r>
            <a:r>
              <a:rPr lang="es-MX" dirty="0"/>
              <a:t>) no cumplen ninguna de las 3 actividades ya que quedan por debajo de 1 </a:t>
            </a:r>
          </a:p>
          <a:p>
            <a:endParaRPr lang="es-MX" dirty="0"/>
          </a:p>
        </p:txBody>
      </p:sp>
      <p:pic>
        <p:nvPicPr>
          <p:cNvPr id="11" name="Imagen 10">
            <a:extLst>
              <a:ext uri="{FF2B5EF4-FFF2-40B4-BE49-F238E27FC236}">
                <a16:creationId xmlns:a16="http://schemas.microsoft.com/office/drawing/2014/main" id="{E842392F-D32F-75A1-2B5D-42A302CC8445}"/>
              </a:ext>
            </a:extLst>
          </p:cNvPr>
          <p:cNvPicPr>
            <a:picLocks noChangeAspect="1"/>
          </p:cNvPicPr>
          <p:nvPr/>
        </p:nvPicPr>
        <p:blipFill>
          <a:blip r:embed="rId3"/>
          <a:stretch>
            <a:fillRect/>
          </a:stretch>
        </p:blipFill>
        <p:spPr>
          <a:xfrm>
            <a:off x="7837384" y="1314250"/>
            <a:ext cx="3747671" cy="1242070"/>
          </a:xfrm>
          <a:prstGeom prst="rect">
            <a:avLst/>
          </a:prstGeom>
        </p:spPr>
      </p:pic>
      <p:pic>
        <p:nvPicPr>
          <p:cNvPr id="12" name="Imagen 11">
            <a:extLst>
              <a:ext uri="{FF2B5EF4-FFF2-40B4-BE49-F238E27FC236}">
                <a16:creationId xmlns:a16="http://schemas.microsoft.com/office/drawing/2014/main" id="{3C05D61B-286B-F66D-A6F4-571AD19B4F72}"/>
              </a:ext>
            </a:extLst>
          </p:cNvPr>
          <p:cNvPicPr>
            <a:picLocks noChangeAspect="1"/>
          </p:cNvPicPr>
          <p:nvPr/>
        </p:nvPicPr>
        <p:blipFill>
          <a:blip r:embed="rId4"/>
          <a:stretch>
            <a:fillRect/>
          </a:stretch>
        </p:blipFill>
        <p:spPr>
          <a:xfrm>
            <a:off x="271681" y="1286469"/>
            <a:ext cx="7241540" cy="2381291"/>
          </a:xfrm>
          <a:prstGeom prst="rect">
            <a:avLst/>
          </a:prstGeom>
        </p:spPr>
      </p:pic>
      <p:pic>
        <p:nvPicPr>
          <p:cNvPr id="13" name="Imagen 12">
            <a:extLst>
              <a:ext uri="{FF2B5EF4-FFF2-40B4-BE49-F238E27FC236}">
                <a16:creationId xmlns:a16="http://schemas.microsoft.com/office/drawing/2014/main" id="{6A0A7D78-BC39-1EB5-F530-59994526D3B9}"/>
              </a:ext>
            </a:extLst>
          </p:cNvPr>
          <p:cNvPicPr>
            <a:picLocks noChangeAspect="1"/>
          </p:cNvPicPr>
          <p:nvPr/>
        </p:nvPicPr>
        <p:blipFill>
          <a:blip r:embed="rId5"/>
          <a:stretch>
            <a:fillRect/>
          </a:stretch>
        </p:blipFill>
        <p:spPr>
          <a:xfrm>
            <a:off x="4648315" y="3780612"/>
            <a:ext cx="6936740" cy="28377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B4E2FB6-8F48-1193-65A9-9D2B86F0737E}"/>
              </a:ext>
            </a:extLst>
          </p:cNvPr>
          <p:cNvPicPr>
            <a:picLocks noChangeAspect="1"/>
          </p:cNvPicPr>
          <p:nvPr/>
        </p:nvPicPr>
        <p:blipFill>
          <a:blip r:embed="rId2"/>
          <a:stretch>
            <a:fillRect/>
          </a:stretch>
        </p:blipFill>
        <p:spPr>
          <a:xfrm>
            <a:off x="-21413" y="5763999"/>
            <a:ext cx="5758986" cy="1094001"/>
          </a:xfrm>
          <a:prstGeom prst="rect">
            <a:avLst/>
          </a:prstGeom>
        </p:spPr>
      </p:pic>
      <p:pic>
        <p:nvPicPr>
          <p:cNvPr id="5" name="Imagen 4">
            <a:extLst>
              <a:ext uri="{FF2B5EF4-FFF2-40B4-BE49-F238E27FC236}">
                <a16:creationId xmlns:a16="http://schemas.microsoft.com/office/drawing/2014/main" id="{852D0D60-D14D-81C4-D269-E8585F246038}"/>
              </a:ext>
            </a:extLst>
          </p:cNvPr>
          <p:cNvPicPr>
            <a:picLocks noChangeAspect="1"/>
          </p:cNvPicPr>
          <p:nvPr/>
        </p:nvPicPr>
        <p:blipFill>
          <a:blip r:embed="rId3"/>
          <a:stretch>
            <a:fillRect/>
          </a:stretch>
        </p:blipFill>
        <p:spPr>
          <a:xfrm>
            <a:off x="215194" y="124333"/>
            <a:ext cx="5285773" cy="2291672"/>
          </a:xfrm>
          <a:prstGeom prst="rect">
            <a:avLst/>
          </a:prstGeom>
        </p:spPr>
      </p:pic>
      <p:pic>
        <p:nvPicPr>
          <p:cNvPr id="7" name="Imagen 6">
            <a:extLst>
              <a:ext uri="{FF2B5EF4-FFF2-40B4-BE49-F238E27FC236}">
                <a16:creationId xmlns:a16="http://schemas.microsoft.com/office/drawing/2014/main" id="{B25FB87E-FFD3-22AB-DF50-952B51CCBDE3}"/>
              </a:ext>
            </a:extLst>
          </p:cNvPr>
          <p:cNvPicPr>
            <a:picLocks noChangeAspect="1"/>
          </p:cNvPicPr>
          <p:nvPr/>
        </p:nvPicPr>
        <p:blipFill>
          <a:blip r:embed="rId4"/>
          <a:stretch>
            <a:fillRect/>
          </a:stretch>
        </p:blipFill>
        <p:spPr>
          <a:xfrm>
            <a:off x="234486" y="2416005"/>
            <a:ext cx="7092289" cy="3383280"/>
          </a:xfrm>
          <a:prstGeom prst="rect">
            <a:avLst/>
          </a:prstGeom>
        </p:spPr>
      </p:pic>
      <p:pic>
        <p:nvPicPr>
          <p:cNvPr id="9" name="Imagen 8">
            <a:extLst>
              <a:ext uri="{FF2B5EF4-FFF2-40B4-BE49-F238E27FC236}">
                <a16:creationId xmlns:a16="http://schemas.microsoft.com/office/drawing/2014/main" id="{3BDD8BA0-9C2A-157D-5561-F4E6B46407DA}"/>
              </a:ext>
            </a:extLst>
          </p:cNvPr>
          <p:cNvPicPr>
            <a:picLocks noChangeAspect="1"/>
          </p:cNvPicPr>
          <p:nvPr/>
        </p:nvPicPr>
        <p:blipFill>
          <a:blip r:embed="rId5"/>
          <a:stretch>
            <a:fillRect/>
          </a:stretch>
        </p:blipFill>
        <p:spPr>
          <a:xfrm>
            <a:off x="5737573" y="124333"/>
            <a:ext cx="1749263" cy="2291672"/>
          </a:xfrm>
          <a:prstGeom prst="rect">
            <a:avLst/>
          </a:prstGeom>
        </p:spPr>
      </p:pic>
      <p:sp>
        <p:nvSpPr>
          <p:cNvPr id="10" name="CuadroTexto 9">
            <a:extLst>
              <a:ext uri="{FF2B5EF4-FFF2-40B4-BE49-F238E27FC236}">
                <a16:creationId xmlns:a16="http://schemas.microsoft.com/office/drawing/2014/main" id="{B4558EBA-5089-639F-9F44-EB5F32AC10DB}"/>
              </a:ext>
            </a:extLst>
          </p:cNvPr>
          <p:cNvSpPr txBox="1"/>
          <p:nvPr/>
        </p:nvSpPr>
        <p:spPr>
          <a:xfrm>
            <a:off x="7778187" y="124333"/>
            <a:ext cx="3946967" cy="1169551"/>
          </a:xfrm>
          <a:prstGeom prst="rect">
            <a:avLst/>
          </a:prstGeom>
          <a:noFill/>
        </p:spPr>
        <p:txBody>
          <a:bodyPr wrap="square" rtlCol="0">
            <a:spAutoFit/>
          </a:bodyPr>
          <a:lstStyle/>
          <a:p>
            <a:r>
              <a:rPr lang="es-MX" dirty="0"/>
              <a:t>Con los resultados en la prueba de tiempos y haciendo los cálculos y basándonos en la tabla </a:t>
            </a:r>
            <a:r>
              <a:rPr lang="es-MX" dirty="0" err="1"/>
              <a:t>Maytag</a:t>
            </a:r>
            <a:r>
              <a:rPr lang="es-MX" dirty="0"/>
              <a:t> </a:t>
            </a:r>
          </a:p>
          <a:p>
            <a:r>
              <a:rPr lang="es-MX" dirty="0"/>
              <a:t>Actividad 1 y 2: son 3 lecturas mas </a:t>
            </a:r>
          </a:p>
          <a:p>
            <a:r>
              <a:rPr lang="es-MX" dirty="0"/>
              <a:t>Actividad 3: 10 lecturas mas </a:t>
            </a:r>
          </a:p>
        </p:txBody>
      </p:sp>
      <p:sp>
        <p:nvSpPr>
          <p:cNvPr id="11" name="CuadroTexto 10">
            <a:extLst>
              <a:ext uri="{FF2B5EF4-FFF2-40B4-BE49-F238E27FC236}">
                <a16:creationId xmlns:a16="http://schemas.microsoft.com/office/drawing/2014/main" id="{C41F0493-8A90-F061-A215-C92FAD0A2124}"/>
              </a:ext>
            </a:extLst>
          </p:cNvPr>
          <p:cNvSpPr txBox="1"/>
          <p:nvPr/>
        </p:nvSpPr>
        <p:spPr>
          <a:xfrm>
            <a:off x="7778187" y="1293884"/>
            <a:ext cx="3692325" cy="523220"/>
          </a:xfrm>
          <a:prstGeom prst="rect">
            <a:avLst/>
          </a:prstGeom>
          <a:noFill/>
        </p:spPr>
        <p:txBody>
          <a:bodyPr wrap="square" rtlCol="0">
            <a:spAutoFit/>
          </a:bodyPr>
          <a:lstStyle/>
          <a:p>
            <a:r>
              <a:rPr lang="es-MX" dirty="0"/>
              <a:t>Se pretende que con estas nuevas lecturas tener una mejor capacidad </a:t>
            </a:r>
          </a:p>
        </p:txBody>
      </p:sp>
    </p:spTree>
    <p:extLst>
      <p:ext uri="{BB962C8B-B14F-4D97-AF65-F5344CB8AC3E}">
        <p14:creationId xmlns:p14="http://schemas.microsoft.com/office/powerpoint/2010/main" val="272470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6" name="Google Shape;486;p8"/>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8"/>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Propuesta de Mejora</a:t>
            </a:r>
            <a:endParaRPr sz="3200">
              <a:latin typeface="Century Gothic"/>
              <a:ea typeface="Century Gothic"/>
              <a:cs typeface="Century Gothic"/>
              <a:sym typeface="Century Gothic"/>
            </a:endParaRPr>
          </a:p>
        </p:txBody>
      </p:sp>
      <p:sp>
        <p:nvSpPr>
          <p:cNvPr id="488" name="Google Shape;488;p8"/>
          <p:cNvSpPr txBox="1"/>
          <p:nvPr/>
        </p:nvSpPr>
        <p:spPr>
          <a:xfrm>
            <a:off x="182880" y="1371600"/>
            <a:ext cx="5120640" cy="1785064"/>
          </a:xfrm>
          <a:prstGeom prst="rect">
            <a:avLst/>
          </a:prstGeom>
          <a:noFill/>
          <a:ln>
            <a:noFill/>
          </a:ln>
        </p:spPr>
        <p:txBody>
          <a:bodyPr spcFirstLastPara="1" wrap="square" lIns="91425" tIns="45700" rIns="91425" bIns="45700" anchor="t" anchorCtr="0">
            <a:spAutoFit/>
          </a:bodyPr>
          <a:lstStyle/>
          <a:p>
            <a:pPr marL="457200" marR="0" lvl="1" algn="l" rtl="0">
              <a:lnSpc>
                <a:spcPct val="100000"/>
              </a:lnSpc>
              <a:spcBef>
                <a:spcPts val="0"/>
              </a:spcBef>
              <a:spcAft>
                <a:spcPts val="0"/>
              </a:spcAft>
              <a:buClr>
                <a:srgbClr val="595959"/>
              </a:buClr>
              <a:buSzPts val="2400"/>
            </a:pPr>
            <a:r>
              <a:rPr lang="es-MX" sz="1100" dirty="0">
                <a:solidFill>
                  <a:schemeClr val="tx1"/>
                </a:solidFill>
              </a:rPr>
              <a:t>Se obtuvieron diversas mejoras propuestas algunas de ellas fueron:</a:t>
            </a:r>
          </a:p>
          <a:p>
            <a:pPr marL="457200" marR="0" lvl="1" algn="l" rtl="0">
              <a:lnSpc>
                <a:spcPct val="100000"/>
              </a:lnSpc>
              <a:spcBef>
                <a:spcPts val="0"/>
              </a:spcBef>
              <a:spcAft>
                <a:spcPts val="0"/>
              </a:spcAft>
              <a:buClr>
                <a:srgbClr val="595959"/>
              </a:buClr>
              <a:buSzPts val="2400"/>
            </a:pPr>
            <a:r>
              <a:rPr lang="es-ES" sz="1100" dirty="0">
                <a:solidFill>
                  <a:schemeClr val="tx1"/>
                </a:solidFill>
              </a:rPr>
              <a:t>Dar misma prioridad a las demás materias </a:t>
            </a:r>
            <a:endParaRPr lang="es-MX" sz="1100" dirty="0">
              <a:solidFill>
                <a:schemeClr val="tx1"/>
              </a:solidFill>
            </a:endParaRPr>
          </a:p>
          <a:p>
            <a:pPr marL="457200" marR="0" lvl="1" algn="l" rtl="0">
              <a:lnSpc>
                <a:spcPct val="100000"/>
              </a:lnSpc>
              <a:spcBef>
                <a:spcPts val="0"/>
              </a:spcBef>
              <a:spcAft>
                <a:spcPts val="0"/>
              </a:spcAft>
              <a:buClr>
                <a:srgbClr val="595959"/>
              </a:buClr>
              <a:buSzPts val="2400"/>
            </a:pPr>
            <a:r>
              <a:rPr lang="es-ES" sz="1100" dirty="0">
                <a:solidFill>
                  <a:schemeClr val="tx1"/>
                </a:solidFill>
              </a:rPr>
              <a:t>No confiarse del tiempo para estudiar </a:t>
            </a:r>
            <a:endParaRPr lang="es-MX" sz="1100" dirty="0">
              <a:solidFill>
                <a:schemeClr val="tx1"/>
              </a:solidFill>
            </a:endParaRPr>
          </a:p>
          <a:p>
            <a:pPr marL="457200" marR="0" lvl="1" algn="l" rtl="0">
              <a:lnSpc>
                <a:spcPct val="100000"/>
              </a:lnSpc>
              <a:spcBef>
                <a:spcPts val="0"/>
              </a:spcBef>
              <a:spcAft>
                <a:spcPts val="0"/>
              </a:spcAft>
              <a:buClr>
                <a:srgbClr val="595959"/>
              </a:buClr>
              <a:buSzPts val="2400"/>
            </a:pPr>
            <a:r>
              <a:rPr lang="es-ES" sz="1100" b="0" i="0" u="none" strike="noStrike" cap="none" dirty="0">
                <a:solidFill>
                  <a:schemeClr val="tx1"/>
                </a:solidFill>
                <a:latin typeface="Arial"/>
                <a:ea typeface="Arial"/>
                <a:cs typeface="Arial"/>
                <a:sym typeface="Arial"/>
              </a:rPr>
              <a:t>No tener una carga académica demasiado alta para así poder cumplir con todo </a:t>
            </a:r>
          </a:p>
          <a:p>
            <a:pPr marL="457200" marR="0" lvl="1" algn="l" rtl="0">
              <a:lnSpc>
                <a:spcPct val="100000"/>
              </a:lnSpc>
              <a:spcBef>
                <a:spcPts val="0"/>
              </a:spcBef>
              <a:spcAft>
                <a:spcPts val="0"/>
              </a:spcAft>
              <a:buClr>
                <a:srgbClr val="595959"/>
              </a:buClr>
              <a:buSzPts val="2400"/>
            </a:pPr>
            <a:r>
              <a:rPr lang="es-MX" sz="1100" b="0" i="0" u="none" strike="noStrike" cap="none" dirty="0">
                <a:solidFill>
                  <a:schemeClr val="tx1"/>
                </a:solidFill>
                <a:latin typeface="Arial"/>
                <a:ea typeface="Arial"/>
                <a:cs typeface="Arial"/>
                <a:sym typeface="Arial"/>
              </a:rPr>
              <a:t>Comentar dudas al profesor </a:t>
            </a:r>
            <a:endParaRPr lang="es-ES" sz="1100" dirty="0">
              <a:solidFill>
                <a:schemeClr val="tx1"/>
              </a:solidFill>
            </a:endParaRPr>
          </a:p>
          <a:p>
            <a:pPr marL="457200" marR="0" lvl="1" algn="l" rtl="0">
              <a:lnSpc>
                <a:spcPct val="100000"/>
              </a:lnSpc>
              <a:spcBef>
                <a:spcPts val="0"/>
              </a:spcBef>
              <a:spcAft>
                <a:spcPts val="0"/>
              </a:spcAft>
              <a:buClr>
                <a:srgbClr val="595959"/>
              </a:buClr>
              <a:buSzPts val="2400"/>
            </a:pPr>
            <a:r>
              <a:rPr lang="es-ES" sz="1100" b="0" i="0" u="none" strike="noStrike" cap="none" dirty="0">
                <a:solidFill>
                  <a:schemeClr val="tx1"/>
                </a:solidFill>
                <a:latin typeface="Arial"/>
                <a:ea typeface="Arial"/>
                <a:cs typeface="Arial"/>
                <a:sym typeface="Arial"/>
              </a:rPr>
              <a:t>Crear </a:t>
            </a:r>
            <a:r>
              <a:rPr lang="es-ES" sz="1100" dirty="0" err="1">
                <a:solidFill>
                  <a:schemeClr val="tx1"/>
                </a:solidFill>
              </a:rPr>
              <a:t>SOP</a:t>
            </a:r>
            <a:r>
              <a:rPr lang="es-ES" sz="1100" b="0" i="0" u="none" strike="noStrike" cap="none" dirty="0" err="1">
                <a:solidFill>
                  <a:schemeClr val="tx1"/>
                </a:solidFill>
                <a:latin typeface="Arial"/>
                <a:ea typeface="Arial"/>
                <a:cs typeface="Arial"/>
                <a:sym typeface="Arial"/>
              </a:rPr>
              <a:t>´s</a:t>
            </a:r>
            <a:r>
              <a:rPr lang="es-ES" sz="1100" b="0" i="0" u="none" strike="noStrike" cap="none" dirty="0">
                <a:solidFill>
                  <a:schemeClr val="tx1"/>
                </a:solidFill>
                <a:latin typeface="Arial"/>
                <a:ea typeface="Arial"/>
                <a:cs typeface="Arial"/>
                <a:sym typeface="Arial"/>
              </a:rPr>
              <a:t> que sean claros </a:t>
            </a:r>
          </a:p>
          <a:p>
            <a:pPr marL="457200" marR="0" lvl="1" algn="l" rtl="0">
              <a:lnSpc>
                <a:spcPct val="100000"/>
              </a:lnSpc>
              <a:spcBef>
                <a:spcPts val="0"/>
              </a:spcBef>
              <a:spcAft>
                <a:spcPts val="0"/>
              </a:spcAft>
              <a:buClr>
                <a:srgbClr val="595959"/>
              </a:buClr>
              <a:buSzPts val="2400"/>
            </a:pPr>
            <a:r>
              <a:rPr lang="es-ES" sz="1100" b="0" i="0" u="none" strike="noStrike" cap="none" dirty="0">
                <a:solidFill>
                  <a:schemeClr val="tx1"/>
                </a:solidFill>
                <a:latin typeface="Arial"/>
                <a:ea typeface="Arial"/>
                <a:cs typeface="Arial"/>
                <a:sym typeface="Arial"/>
              </a:rPr>
              <a:t>Planear reuniones con compañeros o maestro fuera de clase para retroalimentación </a:t>
            </a:r>
            <a:endParaRPr lang="es-ES" sz="1100" dirty="0">
              <a:solidFill>
                <a:schemeClr val="tx1"/>
              </a:solidFill>
            </a:endParaRPr>
          </a:p>
          <a:p>
            <a:pPr marL="457200" marR="0" lvl="1" algn="l" rtl="0">
              <a:lnSpc>
                <a:spcPct val="100000"/>
              </a:lnSpc>
              <a:spcBef>
                <a:spcPts val="0"/>
              </a:spcBef>
              <a:spcAft>
                <a:spcPts val="0"/>
              </a:spcAft>
              <a:buClr>
                <a:srgbClr val="595959"/>
              </a:buClr>
              <a:buSzPts val="2400"/>
            </a:pPr>
            <a:r>
              <a:rPr lang="es-MX" sz="1100" b="0" i="0" u="none" strike="noStrike" cap="none" dirty="0">
                <a:solidFill>
                  <a:schemeClr val="tx1"/>
                </a:solidFill>
                <a:latin typeface="Arial"/>
                <a:ea typeface="Arial"/>
                <a:cs typeface="Arial"/>
                <a:sym typeface="Arial"/>
              </a:rPr>
              <a:t>Acceder a tutoriales en línea para mejor domino del software </a:t>
            </a:r>
            <a:endParaRPr sz="1100" b="0" i="0" u="none" strike="noStrike" cap="none" dirty="0">
              <a:solidFill>
                <a:schemeClr val="tx1"/>
              </a:solidFill>
              <a:latin typeface="Arial"/>
              <a:ea typeface="Arial"/>
              <a:cs typeface="Arial"/>
              <a:sym typeface="Arial"/>
            </a:endParaRPr>
          </a:p>
        </p:txBody>
      </p:sp>
      <p:pic>
        <p:nvPicPr>
          <p:cNvPr id="489" name="Google Shape;489;p8"/>
          <p:cNvPicPr preferRelativeResize="0"/>
          <p:nvPr/>
        </p:nvPicPr>
        <p:blipFill rotWithShape="1">
          <a:blip r:embed="rId3">
            <a:alphaModFix/>
          </a:blip>
          <a:srcRect/>
          <a:stretch/>
        </p:blipFill>
        <p:spPr>
          <a:xfrm>
            <a:off x="1943566" y="4267200"/>
            <a:ext cx="1788453" cy="1788453"/>
          </a:xfrm>
          <a:prstGeom prst="rect">
            <a:avLst/>
          </a:prstGeom>
          <a:noFill/>
          <a:ln w="9525" cap="flat" cmpd="sng">
            <a:solidFill>
              <a:schemeClr val="accent1"/>
            </a:solidFill>
            <a:prstDash val="solid"/>
            <a:round/>
            <a:headEnd type="none" w="sm" len="sm"/>
            <a:tailEnd type="none" w="sm" len="sm"/>
          </a:ln>
        </p:spPr>
      </p:pic>
      <p:pic>
        <p:nvPicPr>
          <p:cNvPr id="2" name="Imagen 1">
            <a:extLst>
              <a:ext uri="{FF2B5EF4-FFF2-40B4-BE49-F238E27FC236}">
                <a16:creationId xmlns:a16="http://schemas.microsoft.com/office/drawing/2014/main" id="{8181EB4E-0BD3-E8E0-9EA3-5A6FC1932EAB}"/>
              </a:ext>
            </a:extLst>
          </p:cNvPr>
          <p:cNvPicPr>
            <a:picLocks noChangeAspect="1"/>
          </p:cNvPicPr>
          <p:nvPr/>
        </p:nvPicPr>
        <p:blipFill>
          <a:blip r:embed="rId4"/>
          <a:stretch>
            <a:fillRect/>
          </a:stretch>
        </p:blipFill>
        <p:spPr>
          <a:xfrm>
            <a:off x="5229184" y="1097280"/>
            <a:ext cx="6779936" cy="54021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anim calcmode="lin" valueType="num">
                                      <p:cBhvr additive="base">
                                        <p:cTn id="7" dur="500"/>
                                        <p:tgtEl>
                                          <p:spTgt spid="4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8" name="Google Shape;498;p9"/>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9"/>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Plan de Trabajo y Recursos</a:t>
            </a:r>
            <a:endParaRPr sz="3200">
              <a:latin typeface="Century Gothic"/>
              <a:ea typeface="Century Gothic"/>
              <a:cs typeface="Century Gothic"/>
              <a:sym typeface="Century Gothic"/>
            </a:endParaRPr>
          </a:p>
        </p:txBody>
      </p:sp>
      <p:sp>
        <p:nvSpPr>
          <p:cNvPr id="2" name="CuadroTexto 1">
            <a:extLst>
              <a:ext uri="{FF2B5EF4-FFF2-40B4-BE49-F238E27FC236}">
                <a16:creationId xmlns:a16="http://schemas.microsoft.com/office/drawing/2014/main" id="{2AB05A5D-3C0C-13E6-ECC2-342C760FBA6C}"/>
              </a:ext>
            </a:extLst>
          </p:cNvPr>
          <p:cNvSpPr txBox="1"/>
          <p:nvPr/>
        </p:nvSpPr>
        <p:spPr>
          <a:xfrm>
            <a:off x="552723" y="1247775"/>
            <a:ext cx="4001004" cy="3323987"/>
          </a:xfrm>
          <a:prstGeom prst="rect">
            <a:avLst/>
          </a:prstGeom>
          <a:noFill/>
        </p:spPr>
        <p:txBody>
          <a:bodyPr wrap="square" rtlCol="0">
            <a:spAutoFit/>
          </a:bodyPr>
          <a:lstStyle/>
          <a:p>
            <a:r>
              <a:rPr lang="es-MX" dirty="0"/>
              <a:t>Para este plan de trabajo y recursos se obtuvieron observaciones para poder dar una mejora a los problemas principales del alumno:</a:t>
            </a:r>
          </a:p>
          <a:p>
            <a:endParaRPr lang="es-MX" dirty="0"/>
          </a:p>
          <a:p>
            <a:r>
              <a:rPr lang="es-MX" dirty="0"/>
              <a:t>*</a:t>
            </a:r>
            <a:r>
              <a:rPr lang="es-ES" dirty="0"/>
              <a:t>Al momento de elegir el horario no saturar de materias, para poder cumplir con todo lo que se pide </a:t>
            </a:r>
          </a:p>
          <a:p>
            <a:endParaRPr lang="es-ES" dirty="0"/>
          </a:p>
          <a:p>
            <a:r>
              <a:rPr lang="es-ES" dirty="0"/>
              <a:t>*No dejar todo al ultimo e ir teniendo tiempos para estudiar y sacar buenas notas  </a:t>
            </a:r>
          </a:p>
          <a:p>
            <a:endParaRPr lang="es-ES" dirty="0"/>
          </a:p>
          <a:p>
            <a:r>
              <a:rPr lang="es-ES" dirty="0"/>
              <a:t>*Dedicarle tiempo de ocio al estudio o tareas </a:t>
            </a:r>
          </a:p>
          <a:p>
            <a:endParaRPr lang="es-ES" dirty="0"/>
          </a:p>
          <a:p>
            <a:r>
              <a:rPr lang="es-ES" dirty="0"/>
              <a:t>*Usar SOP´S correspondiente para tener un buen manejo de comandos</a:t>
            </a:r>
            <a:endParaRPr lang="es-MX" dirty="0"/>
          </a:p>
        </p:txBody>
      </p:sp>
      <p:pic>
        <p:nvPicPr>
          <p:cNvPr id="5" name="Imagen 4">
            <a:extLst>
              <a:ext uri="{FF2B5EF4-FFF2-40B4-BE49-F238E27FC236}">
                <a16:creationId xmlns:a16="http://schemas.microsoft.com/office/drawing/2014/main" id="{E5298636-0984-46D4-8741-0E53C2D0331E}"/>
              </a:ext>
            </a:extLst>
          </p:cNvPr>
          <p:cNvPicPr>
            <a:picLocks noChangeAspect="1"/>
          </p:cNvPicPr>
          <p:nvPr/>
        </p:nvPicPr>
        <p:blipFill>
          <a:blip r:embed="rId3"/>
          <a:stretch>
            <a:fillRect/>
          </a:stretch>
        </p:blipFill>
        <p:spPr>
          <a:xfrm>
            <a:off x="5024338" y="1242248"/>
            <a:ext cx="6366849" cy="52571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10"/>
          <p:cNvSpPr txBox="1"/>
          <p:nvPr/>
        </p:nvSpPr>
        <p:spPr>
          <a:xfrm>
            <a:off x="3957402" y="6575840"/>
            <a:ext cx="6586189"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s-ES" sz="1000" b="0" i="0" u="none" strike="noStrike" cap="none">
                <a:solidFill>
                  <a:schemeClr val="dk1"/>
                </a:solidFill>
                <a:latin typeface="Calibri"/>
                <a:ea typeface="Calibri"/>
                <a:cs typeface="Calibri"/>
                <a:sym typeface="Calibri"/>
              </a:rPr>
              <a:t>© LSS International. Todos los derechos reservados. Se prohíbe la reproducción total o parcial por cualquier método.</a:t>
            </a:r>
            <a:endParaRPr sz="1000" b="0" i="0" u="none" strike="noStrike" cap="none">
              <a:solidFill>
                <a:schemeClr val="dk1"/>
              </a:solidFill>
              <a:latin typeface="Calibri"/>
              <a:ea typeface="Calibri"/>
              <a:cs typeface="Calibri"/>
              <a:sym typeface="Calibri"/>
            </a:endParaRPr>
          </a:p>
        </p:txBody>
      </p:sp>
      <p:sp>
        <p:nvSpPr>
          <p:cNvPr id="509" name="Google Shape;509;p10"/>
          <p:cNvSpPr/>
          <p:nvPr/>
        </p:nvSpPr>
        <p:spPr>
          <a:xfrm>
            <a:off x="1981200" y="1524000"/>
            <a:ext cx="9296400" cy="3733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10" name="Google Shape;510;p10"/>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10"/>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Plan de Control y Seguimiento</a:t>
            </a:r>
            <a:endParaRPr sz="3200" dirty="0">
              <a:latin typeface="Century Gothic"/>
              <a:ea typeface="Century Gothic"/>
              <a:cs typeface="Century Gothic"/>
              <a:sym typeface="Century Gothic"/>
            </a:endParaRPr>
          </a:p>
        </p:txBody>
      </p:sp>
      <p:sp>
        <p:nvSpPr>
          <p:cNvPr id="3" name="CuadroTexto 2">
            <a:extLst>
              <a:ext uri="{FF2B5EF4-FFF2-40B4-BE49-F238E27FC236}">
                <a16:creationId xmlns:a16="http://schemas.microsoft.com/office/drawing/2014/main" id="{C6699A13-B280-8E95-2C82-96A9B7931563}"/>
              </a:ext>
            </a:extLst>
          </p:cNvPr>
          <p:cNvSpPr txBox="1"/>
          <p:nvPr/>
        </p:nvSpPr>
        <p:spPr>
          <a:xfrm>
            <a:off x="552723" y="1262470"/>
            <a:ext cx="8638902" cy="2462213"/>
          </a:xfrm>
          <a:prstGeom prst="rect">
            <a:avLst/>
          </a:prstGeom>
          <a:noFill/>
        </p:spPr>
        <p:txBody>
          <a:bodyPr wrap="square" rtlCol="0">
            <a:spAutoFit/>
          </a:bodyPr>
          <a:lstStyle/>
          <a:p>
            <a:r>
              <a:rPr lang="es-MX" dirty="0"/>
              <a:t>Para este plan de control y seguimiento se obtuvieron observaciones para poder dar una mejora a los problemas principales del alumno:</a:t>
            </a:r>
          </a:p>
          <a:p>
            <a:endParaRPr lang="es-MX" dirty="0"/>
          </a:p>
          <a:p>
            <a:r>
              <a:rPr lang="es-MX" dirty="0"/>
              <a:t>*</a:t>
            </a:r>
            <a:r>
              <a:rPr lang="es-ES" dirty="0"/>
              <a:t>Dedicarle mas tiempo para estudiar, pidiendo apoyo con el profesor o compañeros </a:t>
            </a:r>
          </a:p>
          <a:p>
            <a:endParaRPr lang="es-ES" dirty="0"/>
          </a:p>
          <a:p>
            <a:r>
              <a:rPr lang="es-ES" dirty="0"/>
              <a:t>*Tener una mejor organización del tiempo, para poder cumplir con las materias llevadas en curso</a:t>
            </a:r>
          </a:p>
          <a:p>
            <a:r>
              <a:rPr lang="es-ES" dirty="0"/>
              <a:t> </a:t>
            </a:r>
          </a:p>
          <a:p>
            <a:r>
              <a:rPr lang="es-ES" dirty="0"/>
              <a:t>*Acercarse con el profesor para tener un mejor aprendizaje del uso de la herramienta</a:t>
            </a:r>
          </a:p>
          <a:p>
            <a:endParaRPr lang="es-ES" dirty="0"/>
          </a:p>
          <a:p>
            <a:r>
              <a:rPr lang="es-ES" dirty="0"/>
              <a:t>*Revisión y mejorar los </a:t>
            </a:r>
            <a:r>
              <a:rPr lang="es-ES" dirty="0" err="1"/>
              <a:t>SOP´s</a:t>
            </a:r>
            <a:r>
              <a:rPr lang="es-ES" dirty="0"/>
              <a:t> para un mejor uso </a:t>
            </a:r>
            <a:endParaRPr lang="es-MX" dirty="0"/>
          </a:p>
          <a:p>
            <a:endParaRPr lang="es-MX" dirty="0"/>
          </a:p>
        </p:txBody>
      </p:sp>
      <p:pic>
        <p:nvPicPr>
          <p:cNvPr id="6" name="Imagen 5">
            <a:extLst>
              <a:ext uri="{FF2B5EF4-FFF2-40B4-BE49-F238E27FC236}">
                <a16:creationId xmlns:a16="http://schemas.microsoft.com/office/drawing/2014/main" id="{2606A184-4EA3-520E-0B1E-55E7AED55D5D}"/>
              </a:ext>
            </a:extLst>
          </p:cNvPr>
          <p:cNvPicPr>
            <a:picLocks noChangeAspect="1"/>
          </p:cNvPicPr>
          <p:nvPr/>
        </p:nvPicPr>
        <p:blipFill>
          <a:blip r:embed="rId3"/>
          <a:stretch>
            <a:fillRect/>
          </a:stretch>
        </p:blipFill>
        <p:spPr>
          <a:xfrm>
            <a:off x="0" y="3847971"/>
            <a:ext cx="12192000" cy="13792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1" name="Google Shape;521;p11"/>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11"/>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Ahorros Generados</a:t>
            </a:r>
            <a:endParaRPr sz="3200">
              <a:latin typeface="Century Gothic"/>
              <a:ea typeface="Century Gothic"/>
              <a:cs typeface="Century Gothic"/>
              <a:sym typeface="Century Gothic"/>
            </a:endParaRPr>
          </a:p>
        </p:txBody>
      </p:sp>
      <p:sp>
        <p:nvSpPr>
          <p:cNvPr id="523" name="Google Shape;523;p11"/>
          <p:cNvSpPr txBox="1"/>
          <p:nvPr/>
        </p:nvSpPr>
        <p:spPr>
          <a:xfrm>
            <a:off x="409575" y="1805285"/>
            <a:ext cx="11140440" cy="3970277"/>
          </a:xfrm>
          <a:prstGeom prst="rect">
            <a:avLst/>
          </a:prstGeom>
          <a:noFill/>
          <a:ln>
            <a:noFill/>
          </a:ln>
        </p:spPr>
        <p:txBody>
          <a:bodyPr spcFirstLastPara="1" wrap="square" lIns="91425" tIns="45700" rIns="91425" bIns="45700" anchor="t" anchorCtr="0">
            <a:spAutoFit/>
          </a:bodyPr>
          <a:lstStyle/>
          <a:p>
            <a:pPr marL="457200" marR="0" lvl="1" algn="l" rtl="0">
              <a:lnSpc>
                <a:spcPct val="100000"/>
              </a:lnSpc>
              <a:spcBef>
                <a:spcPts val="0"/>
              </a:spcBef>
              <a:spcAft>
                <a:spcPts val="0"/>
              </a:spcAft>
              <a:buClr>
                <a:srgbClr val="595959"/>
              </a:buClr>
              <a:buSzPts val="2400"/>
            </a:pPr>
            <a:r>
              <a:rPr lang="es-MX" dirty="0"/>
              <a:t>1.- gasolina </a:t>
            </a:r>
          </a:p>
          <a:p>
            <a:pPr marL="457200" marR="0" lvl="1" algn="l" rtl="0">
              <a:lnSpc>
                <a:spcPct val="100000"/>
              </a:lnSpc>
              <a:spcBef>
                <a:spcPts val="0"/>
              </a:spcBef>
              <a:spcAft>
                <a:spcPts val="0"/>
              </a:spcAft>
              <a:buClr>
                <a:srgbClr val="595959"/>
              </a:buClr>
              <a:buSzPts val="2400"/>
            </a:pPr>
            <a:r>
              <a:rPr lang="es-MX" sz="1400" b="0" i="0" u="none" strike="noStrike" cap="none" dirty="0">
                <a:solidFill>
                  <a:srgbClr val="000000"/>
                </a:solidFill>
                <a:latin typeface="Arial"/>
                <a:ea typeface="Arial"/>
                <a:cs typeface="Arial"/>
                <a:sym typeface="Arial"/>
              </a:rPr>
              <a:t>El uso de gasolina semanal para mi motocicleta fue de buen uso, ya que me ayudo a desplazarme con facilidad y comodidad a lo largo del semestre, teniendo un gasto de $9.94 USD a la semana </a:t>
            </a:r>
          </a:p>
          <a:p>
            <a:pPr marL="457200" marR="0" lvl="1" algn="l" rtl="0">
              <a:lnSpc>
                <a:spcPct val="100000"/>
              </a:lnSpc>
              <a:spcBef>
                <a:spcPts val="0"/>
              </a:spcBef>
              <a:spcAft>
                <a:spcPts val="0"/>
              </a:spcAft>
              <a:buClr>
                <a:srgbClr val="595959"/>
              </a:buClr>
              <a:buSzPts val="2400"/>
            </a:pPr>
            <a:r>
              <a:rPr lang="es-MX" dirty="0"/>
              <a:t>Total gastado en gasolina (16 semanas):</a:t>
            </a:r>
          </a:p>
          <a:p>
            <a:pPr marL="457200" marR="0" lvl="1" algn="l" rtl="0">
              <a:lnSpc>
                <a:spcPct val="100000"/>
              </a:lnSpc>
              <a:spcBef>
                <a:spcPts val="0"/>
              </a:spcBef>
              <a:spcAft>
                <a:spcPts val="0"/>
              </a:spcAft>
              <a:buClr>
                <a:srgbClr val="595959"/>
              </a:buClr>
              <a:buSzPts val="2400"/>
            </a:pPr>
            <a:r>
              <a:rPr lang="es-MX" dirty="0"/>
              <a:t>$9.94 USD (16 semanas)= $159.04 USD</a:t>
            </a:r>
          </a:p>
          <a:p>
            <a:pPr marL="457200" marR="0" lvl="1" algn="l" rtl="0">
              <a:lnSpc>
                <a:spcPct val="100000"/>
              </a:lnSpc>
              <a:spcBef>
                <a:spcPts val="0"/>
              </a:spcBef>
              <a:spcAft>
                <a:spcPts val="0"/>
              </a:spcAft>
              <a:buClr>
                <a:srgbClr val="595959"/>
              </a:buClr>
              <a:buSzPts val="2400"/>
            </a:pPr>
            <a:endParaRPr lang="es-MX" sz="1400" b="0" i="0" u="none" strike="noStrike" cap="none" dirty="0">
              <a:solidFill>
                <a:srgbClr val="000000"/>
              </a:solidFill>
              <a:latin typeface="Arial"/>
              <a:ea typeface="Arial"/>
              <a:cs typeface="Arial"/>
              <a:sym typeface="Arial"/>
            </a:endParaRPr>
          </a:p>
          <a:p>
            <a:pPr marL="457200" marR="0" lvl="1" algn="l" rtl="0">
              <a:lnSpc>
                <a:spcPct val="100000"/>
              </a:lnSpc>
              <a:spcBef>
                <a:spcPts val="0"/>
              </a:spcBef>
              <a:spcAft>
                <a:spcPts val="0"/>
              </a:spcAft>
              <a:buClr>
                <a:srgbClr val="595959"/>
              </a:buClr>
              <a:buSzPts val="2400"/>
            </a:pPr>
            <a:r>
              <a:rPr lang="es-MX" dirty="0"/>
              <a:t>2.- datos móviles</a:t>
            </a:r>
          </a:p>
          <a:p>
            <a:pPr marL="457200" marR="0" lvl="1" algn="l" rtl="0">
              <a:lnSpc>
                <a:spcPct val="100000"/>
              </a:lnSpc>
              <a:spcBef>
                <a:spcPts val="0"/>
              </a:spcBef>
              <a:spcAft>
                <a:spcPts val="0"/>
              </a:spcAft>
              <a:buClr>
                <a:srgbClr val="595959"/>
              </a:buClr>
              <a:buSzPts val="2400"/>
            </a:pPr>
            <a:r>
              <a:rPr lang="es-MX" dirty="0"/>
              <a:t>La contratación de un plan de datos para este semestre me fue útil porque había veces en las que en la escuela fallaba mucho o iba muy lento el internet, por lo cual se tomo la decisión de contratar un plan de 20 USD al mes </a:t>
            </a:r>
          </a:p>
          <a:p>
            <a:pPr marL="457200" marR="0" lvl="1" algn="l" rtl="0">
              <a:lnSpc>
                <a:spcPct val="100000"/>
              </a:lnSpc>
              <a:spcBef>
                <a:spcPts val="0"/>
              </a:spcBef>
              <a:spcAft>
                <a:spcPts val="0"/>
              </a:spcAft>
              <a:buClr>
                <a:srgbClr val="595959"/>
              </a:buClr>
              <a:buSzPts val="2400"/>
            </a:pPr>
            <a:r>
              <a:rPr lang="es-MX" sz="1400" b="0" i="0" u="none" strike="noStrike" cap="none" dirty="0">
                <a:solidFill>
                  <a:srgbClr val="000000"/>
                </a:solidFill>
                <a:latin typeface="Arial"/>
                <a:ea typeface="Arial"/>
                <a:cs typeface="Arial"/>
                <a:sym typeface="Arial"/>
              </a:rPr>
              <a:t>T</a:t>
            </a:r>
            <a:r>
              <a:rPr lang="es-MX" dirty="0"/>
              <a:t>otal gastado plan de datos móviles (4 meses):</a:t>
            </a:r>
          </a:p>
          <a:p>
            <a:pPr marL="457200" marR="0" lvl="1" algn="l" rtl="0">
              <a:lnSpc>
                <a:spcPct val="100000"/>
              </a:lnSpc>
              <a:spcBef>
                <a:spcPts val="0"/>
              </a:spcBef>
              <a:spcAft>
                <a:spcPts val="0"/>
              </a:spcAft>
              <a:buClr>
                <a:srgbClr val="595959"/>
              </a:buClr>
              <a:buSzPts val="2400"/>
            </a:pPr>
            <a:r>
              <a:rPr lang="es-MX" sz="1400" b="0" i="0" u="none" strike="noStrike" cap="none" dirty="0">
                <a:solidFill>
                  <a:srgbClr val="000000"/>
                </a:solidFill>
                <a:latin typeface="Arial"/>
                <a:ea typeface="Arial"/>
                <a:cs typeface="Arial"/>
                <a:sym typeface="Arial"/>
              </a:rPr>
              <a:t>$20 USD (4 meses)</a:t>
            </a:r>
            <a:r>
              <a:rPr lang="es-MX" dirty="0"/>
              <a:t>= $80 USD</a:t>
            </a:r>
            <a:endParaRPr lang="es-MX" sz="1400" b="0" i="0" u="none" strike="noStrike" cap="none" dirty="0">
              <a:solidFill>
                <a:srgbClr val="000000"/>
              </a:solidFill>
              <a:latin typeface="Arial"/>
              <a:ea typeface="Arial"/>
              <a:cs typeface="Arial"/>
              <a:sym typeface="Arial"/>
            </a:endParaRPr>
          </a:p>
          <a:p>
            <a:pPr marL="457200" marR="0" lvl="1" algn="l" rtl="0">
              <a:lnSpc>
                <a:spcPct val="100000"/>
              </a:lnSpc>
              <a:spcBef>
                <a:spcPts val="0"/>
              </a:spcBef>
              <a:spcAft>
                <a:spcPts val="0"/>
              </a:spcAft>
              <a:buClr>
                <a:srgbClr val="595959"/>
              </a:buClr>
              <a:buSzPts val="2400"/>
            </a:pPr>
            <a:endParaRPr lang="es-MX" sz="1400" b="0" i="0" u="none" strike="noStrike" cap="none" dirty="0">
              <a:solidFill>
                <a:srgbClr val="000000"/>
              </a:solidFill>
              <a:latin typeface="Arial"/>
              <a:ea typeface="Arial"/>
              <a:cs typeface="Arial"/>
              <a:sym typeface="Arial"/>
            </a:endParaRPr>
          </a:p>
          <a:p>
            <a:pPr marL="457200" marR="0" lvl="1" algn="l" rtl="0">
              <a:lnSpc>
                <a:spcPct val="100000"/>
              </a:lnSpc>
              <a:spcBef>
                <a:spcPts val="0"/>
              </a:spcBef>
              <a:spcAft>
                <a:spcPts val="0"/>
              </a:spcAft>
              <a:buClr>
                <a:srgbClr val="595959"/>
              </a:buClr>
              <a:buSzPts val="2400"/>
            </a:pPr>
            <a:r>
              <a:rPr lang="es-MX" dirty="0"/>
              <a:t>3.- tiempo ocio</a:t>
            </a:r>
          </a:p>
          <a:p>
            <a:pPr marL="457200" marR="0" lvl="1" algn="l" rtl="0">
              <a:lnSpc>
                <a:spcPct val="100000"/>
              </a:lnSpc>
              <a:spcBef>
                <a:spcPts val="0"/>
              </a:spcBef>
              <a:spcAft>
                <a:spcPts val="0"/>
              </a:spcAft>
              <a:buClr>
                <a:srgbClr val="595959"/>
              </a:buClr>
              <a:buSzPts val="2400"/>
            </a:pPr>
            <a:r>
              <a:rPr lang="es-MX" sz="1400" b="0" i="0" u="none" strike="noStrike" cap="none" dirty="0">
                <a:solidFill>
                  <a:srgbClr val="000000"/>
                </a:solidFill>
                <a:latin typeface="Arial"/>
                <a:ea typeface="Arial"/>
                <a:cs typeface="Arial"/>
                <a:sym typeface="Arial"/>
              </a:rPr>
              <a:t>El tener tiempo ocio sin contar la hora que usaba para mi comida a lo largo del </a:t>
            </a:r>
            <a:r>
              <a:rPr lang="es-MX" sz="1400" b="0" i="0" u="none" strike="noStrike" cap="none" dirty="0" err="1">
                <a:solidFill>
                  <a:srgbClr val="000000"/>
                </a:solidFill>
                <a:latin typeface="Arial"/>
                <a:ea typeface="Arial"/>
                <a:cs typeface="Arial"/>
                <a:sym typeface="Arial"/>
              </a:rPr>
              <a:t>dia</a:t>
            </a:r>
            <a:r>
              <a:rPr lang="es-MX" sz="1400" b="0" i="0" u="none" strike="noStrike" cap="none" dirty="0">
                <a:solidFill>
                  <a:srgbClr val="000000"/>
                </a:solidFill>
                <a:latin typeface="Arial"/>
                <a:ea typeface="Arial"/>
                <a:cs typeface="Arial"/>
                <a:sym typeface="Arial"/>
              </a:rPr>
              <a:t> en la escuela </a:t>
            </a:r>
            <a:r>
              <a:rPr lang="es-MX" sz="1400" b="0" i="0" u="none" strike="noStrike" cap="none" dirty="0" err="1">
                <a:solidFill>
                  <a:srgbClr val="000000"/>
                </a:solidFill>
                <a:latin typeface="Arial"/>
                <a:ea typeface="Arial"/>
                <a:cs typeface="Arial"/>
                <a:sym typeface="Arial"/>
              </a:rPr>
              <a:t>tambien</a:t>
            </a:r>
            <a:r>
              <a:rPr lang="es-MX" sz="1400" b="0" i="0" u="none" strike="noStrike" cap="none" dirty="0">
                <a:solidFill>
                  <a:srgbClr val="000000"/>
                </a:solidFill>
                <a:latin typeface="Arial"/>
                <a:ea typeface="Arial"/>
                <a:cs typeface="Arial"/>
                <a:sym typeface="Arial"/>
              </a:rPr>
              <a:t> fue un gasto que pude dedicar a hacer otras cosas sin tener que </a:t>
            </a:r>
            <a:r>
              <a:rPr lang="es-MX" sz="1400" b="0" i="0" u="none" strike="noStrike" cap="none" dirty="0" err="1">
                <a:solidFill>
                  <a:srgbClr val="000000"/>
                </a:solidFill>
                <a:latin typeface="Arial"/>
                <a:ea typeface="Arial"/>
                <a:cs typeface="Arial"/>
                <a:sym typeface="Arial"/>
              </a:rPr>
              <a:t>estra</a:t>
            </a:r>
            <a:r>
              <a:rPr lang="es-MX" sz="1400" b="0" i="0" u="none" strike="noStrike" cap="none" dirty="0">
                <a:solidFill>
                  <a:srgbClr val="000000"/>
                </a:solidFill>
                <a:latin typeface="Arial"/>
                <a:ea typeface="Arial"/>
                <a:cs typeface="Arial"/>
                <a:sym typeface="Arial"/>
              </a:rPr>
              <a:t> estresado por tener que cumplir con tareas, proyectos al ultimo momento o estudiar para una evaluación, se tubo un promedio de 2 horas de tiempo de ocio al día</a:t>
            </a:r>
          </a:p>
          <a:p>
            <a:pPr marL="457200" marR="0" lvl="1" algn="l" rtl="0">
              <a:lnSpc>
                <a:spcPct val="100000"/>
              </a:lnSpc>
              <a:spcBef>
                <a:spcPts val="0"/>
              </a:spcBef>
              <a:spcAft>
                <a:spcPts val="0"/>
              </a:spcAft>
              <a:buClr>
                <a:srgbClr val="595959"/>
              </a:buClr>
              <a:buSzPts val="2400"/>
            </a:pPr>
            <a:r>
              <a:rPr lang="es-MX" sz="1400" b="0" i="0" u="none" strike="noStrike" cap="none" dirty="0">
                <a:solidFill>
                  <a:srgbClr val="000000"/>
                </a:solidFill>
                <a:latin typeface="Arial"/>
                <a:ea typeface="Arial"/>
                <a:cs typeface="Arial"/>
                <a:sym typeface="Arial"/>
              </a:rPr>
              <a:t>Total de tiempo de ocio (80 días) </a:t>
            </a:r>
          </a:p>
          <a:p>
            <a:pPr marL="457200" marR="0" lvl="1" algn="l" rtl="0">
              <a:lnSpc>
                <a:spcPct val="100000"/>
              </a:lnSpc>
              <a:spcBef>
                <a:spcPts val="0"/>
              </a:spcBef>
              <a:spcAft>
                <a:spcPts val="0"/>
              </a:spcAft>
              <a:buClr>
                <a:srgbClr val="595959"/>
              </a:buClr>
              <a:buSzPts val="2400"/>
            </a:pPr>
            <a:r>
              <a:rPr lang="es-MX" dirty="0"/>
              <a:t>2 </a:t>
            </a:r>
            <a:r>
              <a:rPr lang="es-MX" dirty="0" err="1"/>
              <a:t>hrs</a:t>
            </a:r>
            <a:r>
              <a:rPr lang="es-MX" dirty="0"/>
              <a:t> (80 días)= 160 </a:t>
            </a:r>
            <a:r>
              <a:rPr lang="es-MX" dirty="0" err="1"/>
              <a:t>hrs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12"/>
          <p:cNvSpPr/>
          <p:nvPr/>
        </p:nvSpPr>
        <p:spPr>
          <a:xfrm>
            <a:off x="0" y="0"/>
            <a:ext cx="3592286"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0" name="Google Shape;530;p12"/>
          <p:cNvSpPr/>
          <p:nvPr/>
        </p:nvSpPr>
        <p:spPr>
          <a:xfrm>
            <a:off x="578392" y="2057652"/>
            <a:ext cx="1044575" cy="1044575"/>
          </a:xfrm>
          <a:custGeom>
            <a:avLst/>
            <a:gdLst/>
            <a:ahLst/>
            <a:cxnLst/>
            <a:rect l="l" t="t" r="r" b="b"/>
            <a:pathLst>
              <a:path w="1044575" h="1044575" extrusionOk="0">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1" name="Google Shape;531;p12"/>
          <p:cNvSpPr txBox="1">
            <a:spLocks noGrp="1"/>
          </p:cNvSpPr>
          <p:nvPr>
            <p:ph type="title"/>
          </p:nvPr>
        </p:nvSpPr>
        <p:spPr>
          <a:xfrm>
            <a:off x="941734" y="2275114"/>
            <a:ext cx="3325466" cy="997068"/>
          </a:xfrm>
          <a:prstGeom prst="rect">
            <a:avLst/>
          </a:prstGeom>
          <a:noFill/>
          <a:ln>
            <a:noFill/>
          </a:ln>
        </p:spPr>
        <p:txBody>
          <a:bodyPr spcFirstLastPara="1" wrap="square" lIns="0" tIns="12050" rIns="0" bIns="0" anchor="ctr" anchorCtr="0">
            <a:spAutoFit/>
          </a:bodyPr>
          <a:lstStyle/>
          <a:p>
            <a:pPr marL="12700" marR="5080" lvl="0" indent="0" algn="l" rtl="0">
              <a:lnSpc>
                <a:spcPct val="100000"/>
              </a:lnSpc>
              <a:spcBef>
                <a:spcPts val="0"/>
              </a:spcBef>
              <a:spcAft>
                <a:spcPts val="0"/>
              </a:spcAft>
              <a:buClr>
                <a:srgbClr val="FFFFFF"/>
              </a:buClr>
              <a:buSzPts val="3200"/>
              <a:buFont typeface="Century Gothic"/>
              <a:buNone/>
            </a:pPr>
            <a:r>
              <a:rPr lang="es-ES" sz="3200" b="1">
                <a:solidFill>
                  <a:srgbClr val="FFFFFF"/>
                </a:solidFill>
                <a:latin typeface="Century Gothic"/>
                <a:ea typeface="Century Gothic"/>
                <a:cs typeface="Century Gothic"/>
                <a:sym typeface="Century Gothic"/>
              </a:rPr>
              <a:t>Lecciones</a:t>
            </a:r>
            <a:br>
              <a:rPr lang="es-ES" sz="3200" b="1">
                <a:solidFill>
                  <a:srgbClr val="FFFFFF"/>
                </a:solidFill>
                <a:latin typeface="Century Gothic"/>
                <a:ea typeface="Century Gothic"/>
                <a:cs typeface="Century Gothic"/>
                <a:sym typeface="Century Gothic"/>
              </a:rPr>
            </a:br>
            <a:r>
              <a:rPr lang="es-ES" sz="3200" b="1">
                <a:solidFill>
                  <a:srgbClr val="FFFFFF"/>
                </a:solidFill>
                <a:latin typeface="Century Gothic"/>
                <a:ea typeface="Century Gothic"/>
                <a:cs typeface="Century Gothic"/>
                <a:sym typeface="Century Gothic"/>
              </a:rPr>
              <a:t>Aprendidas</a:t>
            </a:r>
            <a:endParaRPr sz="3200">
              <a:latin typeface="Century Gothic"/>
              <a:ea typeface="Century Gothic"/>
              <a:cs typeface="Century Gothic"/>
              <a:sym typeface="Century Gothic"/>
            </a:endParaRPr>
          </a:p>
        </p:txBody>
      </p:sp>
      <p:sp>
        <p:nvSpPr>
          <p:cNvPr id="4" name="CuadroTexto 3">
            <a:extLst>
              <a:ext uri="{FF2B5EF4-FFF2-40B4-BE49-F238E27FC236}">
                <a16:creationId xmlns:a16="http://schemas.microsoft.com/office/drawing/2014/main" id="{11839BB8-D203-30FE-C4FD-66BADB7C07A5}"/>
              </a:ext>
            </a:extLst>
          </p:cNvPr>
          <p:cNvSpPr txBox="1"/>
          <p:nvPr/>
        </p:nvSpPr>
        <p:spPr>
          <a:xfrm>
            <a:off x="4267200" y="612220"/>
            <a:ext cx="6363972" cy="54784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400" b="1" i="0" u="none" strike="noStrike" cap="none" normalizeH="0" baseline="0" dirty="0">
                <a:ln>
                  <a:noFill/>
                </a:ln>
                <a:solidFill>
                  <a:schemeClr val="tx1"/>
                </a:solidFill>
                <a:effectLst/>
                <a:latin typeface="Arial" panose="020B0604020202020204" pitchFamily="34" charset="0"/>
              </a:rPr>
              <a:t>Manejo de la Carga Académica</a:t>
            </a:r>
            <a:r>
              <a:rPr kumimoji="0" lang="es-MX" altLang="es-MX"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s-MX" altLang="es-MX"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MX" altLang="es-MX" sz="1400" b="0" i="0" u="none" strike="noStrike" cap="none" normalizeH="0" baseline="0" dirty="0">
                <a:ln>
                  <a:noFill/>
                </a:ln>
                <a:solidFill>
                  <a:schemeClr val="tx1"/>
                </a:solidFill>
                <a:effectLst/>
                <a:latin typeface="Arial" panose="020B0604020202020204" pitchFamily="34" charset="0"/>
              </a:rPr>
              <a:t>Es fundamental planificar y distribuir la carga académica de manera equilibrada para evitar la sobrecarga. Identificar las materias que requieren más tiempo y ajustar los horarios en consecuencia.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MX" altLang="es-MX"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400" b="1" i="0" u="none" strike="noStrike" cap="none" normalizeH="0" baseline="0" dirty="0">
                <a:ln>
                  <a:noFill/>
                </a:ln>
                <a:solidFill>
                  <a:schemeClr val="tx1"/>
                </a:solidFill>
                <a:effectLst/>
                <a:latin typeface="Arial" panose="020B0604020202020204" pitchFamily="34" charset="0"/>
              </a:rPr>
              <a:t>Gestión del Tiempo</a:t>
            </a:r>
            <a:r>
              <a:rPr kumimoji="0" lang="es-MX" altLang="es-MX"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s-MX" altLang="es-MX"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MX" altLang="es-MX" sz="1400" b="0" i="0" u="none" strike="noStrike" cap="none" normalizeH="0" baseline="0" dirty="0">
                <a:ln>
                  <a:noFill/>
                </a:ln>
                <a:solidFill>
                  <a:schemeClr val="tx1"/>
                </a:solidFill>
                <a:effectLst/>
                <a:latin typeface="Arial" panose="020B0604020202020204" pitchFamily="34" charset="0"/>
              </a:rPr>
              <a:t>Una mala gestión del tiempo puede tener consecuencias significativas. Es esencial desarrollar habilidades de gestión del tiempo, como el uso de agendas y la creación de planes de estudio detallados, para dedicar tiempo adecuado a cada materia.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MX" altLang="es-MX"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400" b="1" i="0" u="none" strike="noStrike" cap="none" normalizeH="0" baseline="0" dirty="0">
                <a:ln>
                  <a:noFill/>
                </a:ln>
                <a:solidFill>
                  <a:schemeClr val="tx1"/>
                </a:solidFill>
                <a:effectLst/>
                <a:latin typeface="Arial" panose="020B0604020202020204" pitchFamily="34" charset="0"/>
              </a:rPr>
              <a:t>Interés y Compromiso Académico</a:t>
            </a:r>
            <a:r>
              <a:rPr kumimoji="0" lang="es-MX" altLang="es-MX"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s-MX" altLang="es-MX"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MX" altLang="es-MX" sz="1400" b="0" i="0" u="none" strike="noStrike" cap="none" normalizeH="0" baseline="0" dirty="0">
                <a:ln>
                  <a:noFill/>
                </a:ln>
                <a:solidFill>
                  <a:schemeClr val="tx1"/>
                </a:solidFill>
                <a:effectLst/>
                <a:latin typeface="Arial" panose="020B0604020202020204" pitchFamily="34" charset="0"/>
              </a:rPr>
              <a:t>Dedicar poco interés a ciertas materias puede llevar a un bajo rendimiento en esas áreas. Es crucial mantener un nivel de interés y compromiso en todas las materias para asegurar un desempeño académico equilibrado.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MX" altLang="es-MX"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400" b="1" i="0" u="none" strike="noStrike" cap="none" normalizeH="0" baseline="0" dirty="0">
                <a:ln>
                  <a:noFill/>
                </a:ln>
                <a:solidFill>
                  <a:schemeClr val="tx1"/>
                </a:solidFill>
                <a:effectLst/>
                <a:latin typeface="Arial" panose="020B0604020202020204" pitchFamily="34" charset="0"/>
              </a:rPr>
              <a:t>Mejora en el Uso de Herramientas</a:t>
            </a:r>
            <a:r>
              <a:rPr kumimoji="0" lang="es-MX" altLang="es-MX"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lang="es-MX" altLang="es-MX" i="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MX" altLang="es-MX" sz="1400" b="0" i="0" u="none" strike="noStrike" cap="none" normalizeH="0" baseline="0" dirty="0">
                <a:ln>
                  <a:noFill/>
                </a:ln>
                <a:solidFill>
                  <a:schemeClr val="tx1"/>
                </a:solidFill>
                <a:effectLst/>
                <a:latin typeface="Arial" panose="020B0604020202020204" pitchFamily="34" charset="0"/>
              </a:rPr>
              <a:t>Un mejor manejo de herramientas como Git y GitHub no solo mejora la eficiencia en la gestión de proyectos, sino que también puede reducir el tiempo dedicado a resolver problemas técnicos, permitiendo así más tiempo para el estudio.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13"/>
          <p:cNvSpPr/>
          <p:nvPr/>
        </p:nvSpPr>
        <p:spPr>
          <a:xfrm>
            <a:off x="0" y="0"/>
            <a:ext cx="12192000"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9" name="Google Shape;539;p13"/>
          <p:cNvSpPr txBox="1">
            <a:spLocks noGrp="1"/>
          </p:cNvSpPr>
          <p:nvPr>
            <p:ph type="title"/>
          </p:nvPr>
        </p:nvSpPr>
        <p:spPr>
          <a:xfrm>
            <a:off x="1251327" y="524655"/>
            <a:ext cx="9994145" cy="61555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11111"/>
              <a:buFont typeface="Calibri"/>
              <a:buNone/>
            </a:pPr>
            <a:r>
              <a:rPr lang="es-ES" sz="3600" b="1" i="1" dirty="0">
                <a:solidFill>
                  <a:schemeClr val="lt1"/>
                </a:solidFill>
              </a:rPr>
              <a:t>Foto de Equipo Implementador</a:t>
            </a:r>
            <a:br>
              <a:rPr lang="es-ES" sz="3600" i="1" dirty="0">
                <a:solidFill>
                  <a:schemeClr val="lt1"/>
                </a:solidFill>
              </a:rPr>
            </a:br>
            <a:endParaRPr dirty="0"/>
          </a:p>
        </p:txBody>
      </p:sp>
      <p:sp>
        <p:nvSpPr>
          <p:cNvPr id="540" name="Google Shape;540;p13" descr="Ver las imágenes de origen"/>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A7F7D506-CC66-04FB-8664-77EA576046CD}"/>
              </a:ext>
            </a:extLst>
          </p:cNvPr>
          <p:cNvPicPr>
            <a:picLocks noChangeAspect="1"/>
          </p:cNvPicPr>
          <p:nvPr/>
        </p:nvPicPr>
        <p:blipFill>
          <a:blip r:embed="rId3"/>
          <a:stretch>
            <a:fillRect/>
          </a:stretch>
        </p:blipFill>
        <p:spPr>
          <a:xfrm>
            <a:off x="4636476" y="1140208"/>
            <a:ext cx="3223846" cy="4295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p:nvPr/>
        </p:nvSpPr>
        <p:spPr>
          <a:xfrm>
            <a:off x="0" y="0"/>
            <a:ext cx="3592286" cy="6858000"/>
          </a:xfrm>
          <a:prstGeom prst="rect">
            <a:avLst/>
          </a:prstGeom>
          <a:solidFill>
            <a:srgbClr val="00602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3" name="Google Shape;93;p2"/>
          <p:cNvSpPr/>
          <p:nvPr/>
        </p:nvSpPr>
        <p:spPr>
          <a:xfrm>
            <a:off x="91884" y="1559421"/>
            <a:ext cx="1044575" cy="1044575"/>
          </a:xfrm>
          <a:custGeom>
            <a:avLst/>
            <a:gdLst/>
            <a:ahLst/>
            <a:cxnLst/>
            <a:rect l="l" t="t" r="r" b="b"/>
            <a:pathLst>
              <a:path w="1044575" h="1044575" extrusionOk="0">
                <a:moveTo>
                  <a:pt x="522084" y="0"/>
                </a:moveTo>
                <a:lnTo>
                  <a:pt x="474563" y="2133"/>
                </a:lnTo>
                <a:lnTo>
                  <a:pt x="428238" y="8411"/>
                </a:lnTo>
                <a:lnTo>
                  <a:pt x="383293" y="18649"/>
                </a:lnTo>
                <a:lnTo>
                  <a:pt x="339911" y="32662"/>
                </a:lnTo>
                <a:lnTo>
                  <a:pt x="298278" y="50267"/>
                </a:lnTo>
                <a:lnTo>
                  <a:pt x="258577" y="71279"/>
                </a:lnTo>
                <a:lnTo>
                  <a:pt x="220993" y="95514"/>
                </a:lnTo>
                <a:lnTo>
                  <a:pt x="185711" y="122787"/>
                </a:lnTo>
                <a:lnTo>
                  <a:pt x="152914" y="152914"/>
                </a:lnTo>
                <a:lnTo>
                  <a:pt x="122787" y="185711"/>
                </a:lnTo>
                <a:lnTo>
                  <a:pt x="95514" y="220993"/>
                </a:lnTo>
                <a:lnTo>
                  <a:pt x="71279" y="258577"/>
                </a:lnTo>
                <a:lnTo>
                  <a:pt x="50267" y="298278"/>
                </a:lnTo>
                <a:lnTo>
                  <a:pt x="32662" y="339911"/>
                </a:lnTo>
                <a:lnTo>
                  <a:pt x="18649" y="383293"/>
                </a:lnTo>
                <a:lnTo>
                  <a:pt x="8411" y="428238"/>
                </a:lnTo>
                <a:lnTo>
                  <a:pt x="2133" y="474563"/>
                </a:lnTo>
                <a:lnTo>
                  <a:pt x="0" y="522084"/>
                </a:lnTo>
                <a:lnTo>
                  <a:pt x="2133" y="569604"/>
                </a:lnTo>
                <a:lnTo>
                  <a:pt x="8411" y="615929"/>
                </a:lnTo>
                <a:lnTo>
                  <a:pt x="18649" y="660874"/>
                </a:lnTo>
                <a:lnTo>
                  <a:pt x="32662" y="704255"/>
                </a:lnTo>
                <a:lnTo>
                  <a:pt x="50267" y="745887"/>
                </a:lnTo>
                <a:lnTo>
                  <a:pt x="71279" y="785587"/>
                </a:lnTo>
                <a:lnTo>
                  <a:pt x="95514" y="823170"/>
                </a:lnTo>
                <a:lnTo>
                  <a:pt x="122787" y="858451"/>
                </a:lnTo>
                <a:lnTo>
                  <a:pt x="152914" y="891247"/>
                </a:lnTo>
                <a:lnTo>
                  <a:pt x="185711" y="921374"/>
                </a:lnTo>
                <a:lnTo>
                  <a:pt x="220993" y="948646"/>
                </a:lnTo>
                <a:lnTo>
                  <a:pt x="258577" y="972879"/>
                </a:lnTo>
                <a:lnTo>
                  <a:pt x="298278" y="993890"/>
                </a:lnTo>
                <a:lnTo>
                  <a:pt x="339911" y="1011494"/>
                </a:lnTo>
                <a:lnTo>
                  <a:pt x="383293" y="1025507"/>
                </a:lnTo>
                <a:lnTo>
                  <a:pt x="428238" y="1035744"/>
                </a:lnTo>
                <a:lnTo>
                  <a:pt x="474563" y="1042022"/>
                </a:lnTo>
                <a:lnTo>
                  <a:pt x="522084" y="1044155"/>
                </a:lnTo>
                <a:lnTo>
                  <a:pt x="569604" y="1042022"/>
                </a:lnTo>
                <a:lnTo>
                  <a:pt x="615930" y="1035744"/>
                </a:lnTo>
                <a:lnTo>
                  <a:pt x="660875" y="1025507"/>
                </a:lnTo>
                <a:lnTo>
                  <a:pt x="704257" y="1011494"/>
                </a:lnTo>
                <a:lnTo>
                  <a:pt x="745890" y="993890"/>
                </a:lnTo>
                <a:lnTo>
                  <a:pt x="785590" y="972879"/>
                </a:lnTo>
                <a:lnTo>
                  <a:pt x="823174" y="948646"/>
                </a:lnTo>
                <a:lnTo>
                  <a:pt x="858457" y="921374"/>
                </a:lnTo>
                <a:lnTo>
                  <a:pt x="891254" y="891247"/>
                </a:lnTo>
                <a:lnTo>
                  <a:pt x="921381" y="858451"/>
                </a:lnTo>
                <a:lnTo>
                  <a:pt x="948654" y="823170"/>
                </a:lnTo>
                <a:lnTo>
                  <a:pt x="972889" y="785587"/>
                </a:lnTo>
                <a:lnTo>
                  <a:pt x="993901" y="745887"/>
                </a:lnTo>
                <a:lnTo>
                  <a:pt x="1011505" y="704255"/>
                </a:lnTo>
                <a:lnTo>
                  <a:pt x="1025519" y="660874"/>
                </a:lnTo>
                <a:lnTo>
                  <a:pt x="1035757" y="615929"/>
                </a:lnTo>
                <a:lnTo>
                  <a:pt x="1042035" y="569604"/>
                </a:lnTo>
                <a:lnTo>
                  <a:pt x="1044168" y="522084"/>
                </a:lnTo>
                <a:lnTo>
                  <a:pt x="1042035" y="474563"/>
                </a:lnTo>
                <a:lnTo>
                  <a:pt x="1035757" y="428238"/>
                </a:lnTo>
                <a:lnTo>
                  <a:pt x="1025519" y="383293"/>
                </a:lnTo>
                <a:lnTo>
                  <a:pt x="1011505" y="339911"/>
                </a:lnTo>
                <a:lnTo>
                  <a:pt x="993901" y="298278"/>
                </a:lnTo>
                <a:lnTo>
                  <a:pt x="972889" y="258577"/>
                </a:lnTo>
                <a:lnTo>
                  <a:pt x="948654" y="220993"/>
                </a:lnTo>
                <a:lnTo>
                  <a:pt x="921381" y="185711"/>
                </a:lnTo>
                <a:lnTo>
                  <a:pt x="891254" y="152914"/>
                </a:lnTo>
                <a:lnTo>
                  <a:pt x="858457" y="122787"/>
                </a:lnTo>
                <a:lnTo>
                  <a:pt x="823174" y="95514"/>
                </a:lnTo>
                <a:lnTo>
                  <a:pt x="785590" y="71279"/>
                </a:lnTo>
                <a:lnTo>
                  <a:pt x="745890" y="50267"/>
                </a:lnTo>
                <a:lnTo>
                  <a:pt x="704257" y="32662"/>
                </a:lnTo>
                <a:lnTo>
                  <a:pt x="660875" y="18649"/>
                </a:lnTo>
                <a:lnTo>
                  <a:pt x="615930" y="8411"/>
                </a:lnTo>
                <a:lnTo>
                  <a:pt x="569604" y="2133"/>
                </a:lnTo>
                <a:lnTo>
                  <a:pt x="522084" y="0"/>
                </a:lnTo>
                <a:close/>
              </a:path>
            </a:pathLst>
          </a:custGeom>
          <a:solidFill>
            <a:srgbClr val="005CB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94" name="Google Shape;94;p2"/>
          <p:cNvSpPr txBox="1">
            <a:spLocks noGrp="1"/>
          </p:cNvSpPr>
          <p:nvPr>
            <p:ph type="title"/>
          </p:nvPr>
        </p:nvSpPr>
        <p:spPr>
          <a:xfrm>
            <a:off x="363342" y="2272362"/>
            <a:ext cx="3228944" cy="2966823"/>
          </a:xfrm>
          <a:prstGeom prst="rect">
            <a:avLst/>
          </a:prstGeom>
          <a:noFill/>
          <a:ln>
            <a:noFill/>
          </a:ln>
        </p:spPr>
        <p:txBody>
          <a:bodyPr spcFirstLastPara="1" wrap="square" lIns="0" tIns="12050" rIns="0" bIns="0" anchor="ctr" anchorCtr="0">
            <a:spAutoFit/>
          </a:bodyPr>
          <a:lstStyle/>
          <a:p>
            <a:pPr marL="12700" marR="5080" lvl="0" indent="0" algn="l" rtl="0">
              <a:lnSpc>
                <a:spcPct val="100000"/>
              </a:lnSpc>
              <a:spcBef>
                <a:spcPts val="0"/>
              </a:spcBef>
              <a:spcAft>
                <a:spcPts val="0"/>
              </a:spcAft>
              <a:buClr>
                <a:srgbClr val="FFFFFF"/>
              </a:buClr>
              <a:buSzPts val="3200"/>
              <a:buFont typeface="Century Gothic"/>
              <a:buNone/>
            </a:pPr>
            <a:r>
              <a:rPr lang="es-ES" sz="3200" b="1" dirty="0">
                <a:solidFill>
                  <a:srgbClr val="FFFFFF"/>
                </a:solidFill>
                <a:latin typeface="Century Gothic"/>
                <a:ea typeface="Century Gothic"/>
                <a:cs typeface="Century Gothic"/>
                <a:sym typeface="Century Gothic"/>
              </a:rPr>
              <a:t>Resolución efectiva de problemas en la materia de sistemas de manufactura </a:t>
            </a:r>
            <a:endParaRPr sz="3200" dirty="0">
              <a:latin typeface="Century Gothic"/>
              <a:ea typeface="Century Gothic"/>
              <a:cs typeface="Century Gothic"/>
              <a:sym typeface="Century Gothic"/>
            </a:endParaRPr>
          </a:p>
        </p:txBody>
      </p:sp>
      <p:sp>
        <p:nvSpPr>
          <p:cNvPr id="2" name="CuadroTexto 1">
            <a:extLst>
              <a:ext uri="{FF2B5EF4-FFF2-40B4-BE49-F238E27FC236}">
                <a16:creationId xmlns:a16="http://schemas.microsoft.com/office/drawing/2014/main" id="{B949F4AA-0989-82AB-2472-39E043148F53}"/>
              </a:ext>
            </a:extLst>
          </p:cNvPr>
          <p:cNvSpPr txBox="1"/>
          <p:nvPr/>
        </p:nvSpPr>
        <p:spPr>
          <a:xfrm>
            <a:off x="4600133" y="379827"/>
            <a:ext cx="6231989" cy="6186309"/>
          </a:xfrm>
          <a:prstGeom prst="rect">
            <a:avLst/>
          </a:prstGeom>
          <a:noFill/>
        </p:spPr>
        <p:txBody>
          <a:bodyPr wrap="square" rtlCol="0">
            <a:spAutoFit/>
          </a:bodyPr>
          <a:lstStyle/>
          <a:p>
            <a:pPr marL="285750" indent="-285750">
              <a:buFont typeface="Arial" panose="020B0604020202020204" pitchFamily="34" charset="0"/>
              <a:buChar char="•"/>
            </a:pPr>
            <a:r>
              <a:rPr lang="es-MX" sz="1800" b="1" dirty="0">
                <a:solidFill>
                  <a:schemeClr val="tx1"/>
                </a:solidFill>
              </a:rPr>
              <a:t>Nombre: Jorge Arturo Sánchez López </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Correo electrónico: l21140346@queretaro.tecnm.mx</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Institución: Instituto Tecnológico de Querétaro </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Profesor: Luis Alberto Ángeles </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Tipo de proyecto aplicado (real) o teórico: Real</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Ahorros anualizados en USD: $968 USD</a:t>
            </a: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Ciudad: </a:t>
            </a:r>
            <a:r>
              <a:rPr lang="es-MX" sz="1800" b="1" dirty="0" err="1">
                <a:solidFill>
                  <a:schemeClr val="tx1"/>
                </a:solidFill>
              </a:rPr>
              <a:t>Queretaro</a:t>
            </a: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endParaRPr lang="es-MX" sz="1800" b="1" dirty="0">
              <a:solidFill>
                <a:schemeClr val="tx1"/>
              </a:solidFill>
            </a:endParaRPr>
          </a:p>
          <a:p>
            <a:pPr marL="285750" indent="-285750">
              <a:buFont typeface="Arial" panose="020B0604020202020204" pitchFamily="34" charset="0"/>
              <a:buChar char="•"/>
            </a:pPr>
            <a:r>
              <a:rPr lang="es-MX" sz="1800" b="1" dirty="0">
                <a:solidFill>
                  <a:schemeClr val="tx1"/>
                </a:solidFill>
              </a:rPr>
              <a:t>Fecha: 13 de Diciembre del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41" name="Imagen 40">
            <a:extLst>
              <a:ext uri="{FF2B5EF4-FFF2-40B4-BE49-F238E27FC236}">
                <a16:creationId xmlns:a16="http://schemas.microsoft.com/office/drawing/2014/main" id="{6C357DA2-0B69-AD15-D607-DF4D56F46E85}"/>
              </a:ext>
            </a:extLst>
          </p:cNvPr>
          <p:cNvPicPr>
            <a:picLocks noChangeAspect="1"/>
          </p:cNvPicPr>
          <p:nvPr/>
        </p:nvPicPr>
        <p:blipFill>
          <a:blip r:embed="rId4"/>
          <a:stretch>
            <a:fillRect/>
          </a:stretch>
        </p:blipFill>
        <p:spPr>
          <a:xfrm>
            <a:off x="365125" y="233362"/>
            <a:ext cx="11331575" cy="6385420"/>
          </a:xfrm>
          <a:prstGeom prst="rect">
            <a:avLst/>
          </a:prstGeom>
        </p:spPr>
      </p:pic>
      <p:sp>
        <p:nvSpPr>
          <p:cNvPr id="134" name="Google Shape;134;p3"/>
          <p:cNvSpPr/>
          <p:nvPr/>
        </p:nvSpPr>
        <p:spPr>
          <a:xfrm>
            <a:off x="444500" y="140494"/>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602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35" name="Google Shape;135;p3"/>
          <p:cNvSpPr txBox="1">
            <a:spLocks noGrp="1"/>
          </p:cNvSpPr>
          <p:nvPr>
            <p:ph type="title"/>
          </p:nvPr>
        </p:nvSpPr>
        <p:spPr>
          <a:xfrm>
            <a:off x="1311275" y="201076"/>
            <a:ext cx="10001501" cy="50589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A3</a:t>
            </a:r>
            <a:endParaRPr sz="3200" dirty="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4"/>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4"/>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dirty="0">
                <a:solidFill>
                  <a:srgbClr val="1C355E"/>
                </a:solidFill>
                <a:latin typeface="Century Gothic"/>
                <a:ea typeface="Century Gothic"/>
                <a:cs typeface="Century Gothic"/>
                <a:sym typeface="Century Gothic"/>
              </a:rPr>
              <a:t>Antecedentes</a:t>
            </a:r>
            <a:endParaRPr sz="3200" dirty="0">
              <a:latin typeface="Century Gothic"/>
              <a:ea typeface="Century Gothic"/>
              <a:cs typeface="Century Gothic"/>
              <a:sym typeface="Century Gothic"/>
            </a:endParaRPr>
          </a:p>
        </p:txBody>
      </p:sp>
      <p:sp>
        <p:nvSpPr>
          <p:cNvPr id="146" name="Google Shape;146;p4"/>
          <p:cNvSpPr txBox="1"/>
          <p:nvPr/>
        </p:nvSpPr>
        <p:spPr>
          <a:xfrm>
            <a:off x="0" y="1145994"/>
            <a:ext cx="4902879" cy="3785611"/>
          </a:xfrm>
          <a:prstGeom prst="rect">
            <a:avLst/>
          </a:prstGeom>
          <a:noFill/>
          <a:ln>
            <a:noFill/>
          </a:ln>
        </p:spPr>
        <p:txBody>
          <a:bodyPr spcFirstLastPara="1" wrap="square" lIns="91425" tIns="45700" rIns="91425" bIns="45700" anchor="t" anchorCtr="0">
            <a:spAutoFit/>
          </a:bodyPr>
          <a:lstStyle/>
          <a:p>
            <a:pPr marL="457200" marR="0" lvl="1" algn="l" rtl="0">
              <a:lnSpc>
                <a:spcPct val="100000"/>
              </a:lnSpc>
              <a:spcBef>
                <a:spcPts val="0"/>
              </a:spcBef>
              <a:spcAft>
                <a:spcPts val="0"/>
              </a:spcAft>
              <a:buClr>
                <a:srgbClr val="595959"/>
              </a:buClr>
              <a:buSzPts val="2400"/>
            </a:pPr>
            <a:r>
              <a:rPr lang="es-ES" sz="1600" dirty="0"/>
              <a:t>Durante el semestre agosto-diciembre 2024, en la materia de sistemas de manufactura en el instituto tecnológico de Querétaro, se han experimentado dificultades al tener una carga académica alta, poca habilidad en el nuevo uso de herramientas y saturación de tareas. Este problema ha resultado en calificaciones menores a 70 y en la deuda de unidades, lo que demuestra un bajo desempeño académico. Adicionalmente, la sobrecarga de trabajo y la alta demanda de tiempo han generado un incremento en los niveles de estrés y fatiga entre los estudiantes, afectando su bienestar general y su capacidad de aprendizaje.</a:t>
            </a:r>
            <a:endParaRPr lang="es-ES" sz="1600" dirty="0">
              <a:solidFill>
                <a:srgbClr val="595959"/>
              </a:solidFill>
              <a:latin typeface="Calibri"/>
              <a:ea typeface="Calibri"/>
              <a:cs typeface="Calibri"/>
              <a:sym typeface="Calibri"/>
            </a:endParaRPr>
          </a:p>
        </p:txBody>
      </p:sp>
      <p:pic>
        <p:nvPicPr>
          <p:cNvPr id="147" name="Google Shape;147;p4"/>
          <p:cNvPicPr preferRelativeResize="0"/>
          <p:nvPr/>
        </p:nvPicPr>
        <p:blipFill rotWithShape="1">
          <a:blip r:embed="rId3">
            <a:alphaModFix/>
          </a:blip>
          <a:srcRect/>
          <a:stretch/>
        </p:blipFill>
        <p:spPr>
          <a:xfrm>
            <a:off x="552723" y="4931605"/>
            <a:ext cx="3201663" cy="1792935"/>
          </a:xfrm>
          <a:prstGeom prst="rect">
            <a:avLst/>
          </a:prstGeom>
          <a:noFill/>
          <a:ln w="9525" cap="flat" cmpd="sng">
            <a:solidFill>
              <a:schemeClr val="accent1"/>
            </a:solidFill>
            <a:prstDash val="solid"/>
            <a:round/>
            <a:headEnd type="none" w="sm" len="sm"/>
            <a:tailEnd type="none" w="sm" len="sm"/>
          </a:ln>
        </p:spPr>
      </p:pic>
      <p:pic>
        <p:nvPicPr>
          <p:cNvPr id="10" name="Imagen 9">
            <a:extLst>
              <a:ext uri="{FF2B5EF4-FFF2-40B4-BE49-F238E27FC236}">
                <a16:creationId xmlns:a16="http://schemas.microsoft.com/office/drawing/2014/main" id="{680736AF-B932-D3C1-29F0-05EDDD1B9594}"/>
              </a:ext>
            </a:extLst>
          </p:cNvPr>
          <p:cNvPicPr>
            <a:picLocks noChangeAspect="1"/>
          </p:cNvPicPr>
          <p:nvPr/>
        </p:nvPicPr>
        <p:blipFill>
          <a:blip r:embed="rId4"/>
          <a:stretch>
            <a:fillRect/>
          </a:stretch>
        </p:blipFill>
        <p:spPr>
          <a:xfrm>
            <a:off x="5091419" y="637264"/>
            <a:ext cx="6472428" cy="51908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6" name="Google Shape;156;p5"/>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5"/>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Situación Actual</a:t>
            </a:r>
            <a:endParaRPr sz="3200">
              <a:latin typeface="Century Gothic"/>
              <a:ea typeface="Century Gothic"/>
              <a:cs typeface="Century Gothic"/>
              <a:sym typeface="Century Gothic"/>
            </a:endParaRPr>
          </a:p>
        </p:txBody>
      </p:sp>
      <p:sp>
        <p:nvSpPr>
          <p:cNvPr id="158" name="Google Shape;158;p5"/>
          <p:cNvSpPr txBox="1"/>
          <p:nvPr/>
        </p:nvSpPr>
        <p:spPr>
          <a:xfrm>
            <a:off x="1662113" y="4938649"/>
            <a:ext cx="7485887" cy="1600398"/>
          </a:xfrm>
          <a:prstGeom prst="rect">
            <a:avLst/>
          </a:prstGeom>
          <a:noFill/>
          <a:ln>
            <a:noFill/>
          </a:ln>
        </p:spPr>
        <p:txBody>
          <a:bodyPr spcFirstLastPara="1" wrap="square" lIns="91425" tIns="45700" rIns="91425" bIns="45700" anchor="t" anchorCtr="0">
            <a:spAutoFit/>
          </a:bodyPr>
          <a:lstStyle/>
          <a:p>
            <a:pPr>
              <a:buSzPts val="2400"/>
            </a:pPr>
            <a:r>
              <a:rPr lang="es-ES" dirty="0"/>
              <a:t>Se han identificado varios problemas que crean obstáculos en los procesos necesarios para utilizar nuevas plataformas, como GitHub y Visual Studio </a:t>
            </a:r>
            <a:r>
              <a:rPr lang="es-ES" dirty="0" err="1"/>
              <a:t>Code</a:t>
            </a:r>
            <a:r>
              <a:rPr lang="es-ES" dirty="0"/>
              <a:t>. Los estudiantes de la materia de Sistemas de Manufactura están trabajando un software con el que trabajarán durante el semestre. Esta herramienta les permitirá subir tareas, recibir instrucciones del profesor y reportar los avances del proyecto integrador. Sin embargo, han surgido múltiples errores que demora tiempo en resolverse, causando confusión y dudas por lo que los estudiantes se muestran inconformes.</a:t>
            </a:r>
            <a:endParaRPr b="0" i="0" u="none" strike="noStrike" cap="none" dirty="0">
              <a:solidFill>
                <a:srgbClr val="595959"/>
              </a:solidFill>
              <a:latin typeface="Calibri"/>
              <a:ea typeface="Calibri"/>
              <a:cs typeface="Calibri"/>
              <a:sym typeface="Calibri"/>
            </a:endParaRPr>
          </a:p>
        </p:txBody>
      </p:sp>
      <p:pic>
        <p:nvPicPr>
          <p:cNvPr id="159" name="Google Shape;159;p5" descr="Resultado de imagen de ejemplos de diagrama de carriles"/>
          <p:cNvPicPr preferRelativeResize="0"/>
          <p:nvPr/>
        </p:nvPicPr>
        <p:blipFill rotWithShape="1">
          <a:blip r:embed="rId4">
            <a:alphaModFix/>
          </a:blip>
          <a:srcRect/>
          <a:stretch/>
        </p:blipFill>
        <p:spPr>
          <a:xfrm>
            <a:off x="9058275" y="5353050"/>
            <a:ext cx="2884948" cy="1347846"/>
          </a:xfrm>
          <a:prstGeom prst="rect">
            <a:avLst/>
          </a:prstGeom>
          <a:noFill/>
          <a:ln w="9525" cap="flat" cmpd="sng">
            <a:solidFill>
              <a:schemeClr val="accent1"/>
            </a:solidFill>
            <a:prstDash val="solid"/>
            <a:round/>
            <a:headEnd type="none" w="sm" len="sm"/>
            <a:tailEnd type="none" w="sm" len="sm"/>
          </a:ln>
        </p:spPr>
      </p:pic>
      <p:grpSp>
        <p:nvGrpSpPr>
          <p:cNvPr id="161" name="Google Shape;161;p5"/>
          <p:cNvGrpSpPr/>
          <p:nvPr/>
        </p:nvGrpSpPr>
        <p:grpSpPr>
          <a:xfrm>
            <a:off x="228648" y="4851047"/>
            <a:ext cx="1171649" cy="1778353"/>
            <a:chOff x="484985" y="1852"/>
            <a:chExt cx="2776448" cy="4726257"/>
          </a:xfrm>
        </p:grpSpPr>
        <p:sp>
          <p:nvSpPr>
            <p:cNvPr id="162" name="Google Shape;162;p5"/>
            <p:cNvSpPr/>
            <p:nvPr/>
          </p:nvSpPr>
          <p:spPr>
            <a:xfrm>
              <a:off x="1554983" y="4157651"/>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txBox="1"/>
            <p:nvPr/>
          </p:nvSpPr>
          <p:spPr>
            <a:xfrm>
              <a:off x="1621175" y="4220482"/>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64" name="Google Shape;164;p5"/>
            <p:cNvSpPr/>
            <p:nvPr/>
          </p:nvSpPr>
          <p:spPr>
            <a:xfrm>
              <a:off x="2408208" y="3976446"/>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txBox="1"/>
            <p:nvPr/>
          </p:nvSpPr>
          <p:spPr>
            <a:xfrm>
              <a:off x="2475755" y="4018611"/>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66" name="Google Shape;166;p5"/>
            <p:cNvSpPr/>
            <p:nvPr/>
          </p:nvSpPr>
          <p:spPr>
            <a:xfrm>
              <a:off x="1554983" y="4022166"/>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txBox="1"/>
            <p:nvPr/>
          </p:nvSpPr>
          <p:spPr>
            <a:xfrm>
              <a:off x="1621175" y="4084998"/>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68" name="Google Shape;168;p5"/>
            <p:cNvSpPr/>
            <p:nvPr/>
          </p:nvSpPr>
          <p:spPr>
            <a:xfrm>
              <a:off x="701758" y="4111931"/>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txBox="1"/>
            <p:nvPr/>
          </p:nvSpPr>
          <p:spPr>
            <a:xfrm>
              <a:off x="769305" y="4154095"/>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0" name="Google Shape;170;p5"/>
            <p:cNvSpPr/>
            <p:nvPr/>
          </p:nvSpPr>
          <p:spPr>
            <a:xfrm>
              <a:off x="2408208" y="2962538"/>
              <a:ext cx="142204" cy="270968"/>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txBox="1"/>
            <p:nvPr/>
          </p:nvSpPr>
          <p:spPr>
            <a:xfrm>
              <a:off x="2471660" y="3090372"/>
              <a:ext cx="15300" cy="153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2" name="Google Shape;172;p5"/>
            <p:cNvSpPr/>
            <p:nvPr/>
          </p:nvSpPr>
          <p:spPr>
            <a:xfrm>
              <a:off x="2408208" y="2916818"/>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txBox="1"/>
            <p:nvPr/>
          </p:nvSpPr>
          <p:spPr>
            <a:xfrm>
              <a:off x="2475755"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4" name="Google Shape;174;p5"/>
            <p:cNvSpPr/>
            <p:nvPr/>
          </p:nvSpPr>
          <p:spPr>
            <a:xfrm>
              <a:off x="2408208" y="2691570"/>
              <a:ext cx="142204" cy="270968"/>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txBox="1"/>
            <p:nvPr/>
          </p:nvSpPr>
          <p:spPr>
            <a:xfrm>
              <a:off x="2471660" y="2819403"/>
              <a:ext cx="15300" cy="153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6" name="Google Shape;176;p5"/>
            <p:cNvSpPr/>
            <p:nvPr/>
          </p:nvSpPr>
          <p:spPr>
            <a:xfrm>
              <a:off x="1554983" y="2916818"/>
              <a:ext cx="142204" cy="91440"/>
            </a:xfrm>
            <a:custGeom>
              <a:avLst/>
              <a:gdLst/>
              <a:ahLst/>
              <a:cxnLst/>
              <a:rect l="l" t="t" r="r" b="b"/>
              <a:pathLst>
                <a:path w="120000" h="120000" extrusionOk="0">
                  <a:moveTo>
                    <a:pt x="0" y="60000"/>
                  </a:moveTo>
                  <a:lnTo>
                    <a:pt x="120000" y="6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txBox="1"/>
            <p:nvPr/>
          </p:nvSpPr>
          <p:spPr>
            <a:xfrm>
              <a:off x="1622530"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78" name="Google Shape;178;p5"/>
            <p:cNvSpPr/>
            <p:nvPr/>
          </p:nvSpPr>
          <p:spPr>
            <a:xfrm>
              <a:off x="701758" y="2916818"/>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txBox="1"/>
            <p:nvPr/>
          </p:nvSpPr>
          <p:spPr>
            <a:xfrm>
              <a:off x="769305" y="2958983"/>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0" name="Google Shape;180;p5"/>
            <p:cNvSpPr/>
            <p:nvPr/>
          </p:nvSpPr>
          <p:spPr>
            <a:xfrm>
              <a:off x="2408208" y="1857189"/>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txBox="1"/>
            <p:nvPr/>
          </p:nvSpPr>
          <p:spPr>
            <a:xfrm>
              <a:off x="2475755" y="1899354"/>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2" name="Google Shape;182;p5"/>
            <p:cNvSpPr/>
            <p:nvPr/>
          </p:nvSpPr>
          <p:spPr>
            <a:xfrm>
              <a:off x="1554983" y="1767425"/>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txBox="1"/>
            <p:nvPr/>
          </p:nvSpPr>
          <p:spPr>
            <a:xfrm>
              <a:off x="1621175" y="1830257"/>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4" name="Google Shape;184;p5"/>
            <p:cNvSpPr/>
            <p:nvPr/>
          </p:nvSpPr>
          <p:spPr>
            <a:xfrm>
              <a:off x="2408208" y="1586221"/>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txBox="1"/>
            <p:nvPr/>
          </p:nvSpPr>
          <p:spPr>
            <a:xfrm>
              <a:off x="2475755" y="1628386"/>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6" name="Google Shape;186;p5"/>
            <p:cNvSpPr/>
            <p:nvPr/>
          </p:nvSpPr>
          <p:spPr>
            <a:xfrm>
              <a:off x="1554983" y="1631941"/>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txBox="1"/>
            <p:nvPr/>
          </p:nvSpPr>
          <p:spPr>
            <a:xfrm>
              <a:off x="1621175" y="1694773"/>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88" name="Google Shape;188;p5"/>
            <p:cNvSpPr/>
            <p:nvPr/>
          </p:nvSpPr>
          <p:spPr>
            <a:xfrm>
              <a:off x="701758" y="1721705"/>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txBox="1"/>
            <p:nvPr/>
          </p:nvSpPr>
          <p:spPr>
            <a:xfrm>
              <a:off x="769305" y="1763870"/>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0" name="Google Shape;190;p5"/>
            <p:cNvSpPr/>
            <p:nvPr/>
          </p:nvSpPr>
          <p:spPr>
            <a:xfrm>
              <a:off x="2408208" y="729819"/>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txBox="1"/>
            <p:nvPr/>
          </p:nvSpPr>
          <p:spPr>
            <a:xfrm>
              <a:off x="2475755" y="771984"/>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2" name="Google Shape;192;p5"/>
            <p:cNvSpPr/>
            <p:nvPr/>
          </p:nvSpPr>
          <p:spPr>
            <a:xfrm>
              <a:off x="1554983" y="572312"/>
              <a:ext cx="142204" cy="203226"/>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txBox="1"/>
            <p:nvPr/>
          </p:nvSpPr>
          <p:spPr>
            <a:xfrm>
              <a:off x="1619884" y="667725"/>
              <a:ext cx="12401" cy="1240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4" name="Google Shape;194;p5"/>
            <p:cNvSpPr/>
            <p:nvPr/>
          </p:nvSpPr>
          <p:spPr>
            <a:xfrm>
              <a:off x="2408208" y="369086"/>
              <a:ext cx="142204" cy="135484"/>
            </a:xfrm>
            <a:custGeom>
              <a:avLst/>
              <a:gdLst/>
              <a:ahLst/>
              <a:cxnLst/>
              <a:rect l="l" t="t" r="r" b="b"/>
              <a:pathLst>
                <a:path w="120000" h="120000" extrusionOk="0">
                  <a:moveTo>
                    <a:pt x="0" y="0"/>
                  </a:moveTo>
                  <a:lnTo>
                    <a:pt x="60000" y="0"/>
                  </a:lnTo>
                  <a:lnTo>
                    <a:pt x="60000" y="120000"/>
                  </a:lnTo>
                  <a:lnTo>
                    <a:pt x="120000" y="12000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txBox="1"/>
            <p:nvPr/>
          </p:nvSpPr>
          <p:spPr>
            <a:xfrm>
              <a:off x="2474400" y="431918"/>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6" name="Google Shape;196;p5"/>
            <p:cNvSpPr/>
            <p:nvPr/>
          </p:nvSpPr>
          <p:spPr>
            <a:xfrm>
              <a:off x="2408208" y="233602"/>
              <a:ext cx="142204" cy="135484"/>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txBox="1"/>
            <p:nvPr/>
          </p:nvSpPr>
          <p:spPr>
            <a:xfrm>
              <a:off x="2474400" y="296434"/>
              <a:ext cx="9820" cy="982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198" name="Google Shape;198;p5"/>
            <p:cNvSpPr/>
            <p:nvPr/>
          </p:nvSpPr>
          <p:spPr>
            <a:xfrm>
              <a:off x="1554983" y="369086"/>
              <a:ext cx="142204" cy="203226"/>
            </a:xfrm>
            <a:custGeom>
              <a:avLst/>
              <a:gdLst/>
              <a:ahLst/>
              <a:cxnLst/>
              <a:rect l="l" t="t" r="r" b="b"/>
              <a:pathLst>
                <a:path w="120000" h="120000" extrusionOk="0">
                  <a:moveTo>
                    <a:pt x="0" y="120000"/>
                  </a:moveTo>
                  <a:lnTo>
                    <a:pt x="60000" y="120000"/>
                  </a:lnTo>
                  <a:lnTo>
                    <a:pt x="60000" y="0"/>
                  </a:lnTo>
                  <a:lnTo>
                    <a:pt x="120000" y="0"/>
                  </a:lnTo>
                </a:path>
              </a:pathLst>
            </a:custGeom>
            <a:noFill/>
            <a:ln w="25400" cap="flat" cmpd="sng">
              <a:solidFill>
                <a:srgbClr val="599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txBox="1"/>
            <p:nvPr/>
          </p:nvSpPr>
          <p:spPr>
            <a:xfrm>
              <a:off x="1619884" y="464498"/>
              <a:ext cx="12401" cy="12401"/>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00" name="Google Shape;200;p5"/>
            <p:cNvSpPr/>
            <p:nvPr/>
          </p:nvSpPr>
          <p:spPr>
            <a:xfrm>
              <a:off x="701758" y="526592"/>
              <a:ext cx="142204" cy="91440"/>
            </a:xfrm>
            <a:custGeom>
              <a:avLst/>
              <a:gdLst/>
              <a:ahLst/>
              <a:cxnLst/>
              <a:rect l="l" t="t" r="r" b="b"/>
              <a:pathLst>
                <a:path w="120000" h="120000" extrusionOk="0">
                  <a:moveTo>
                    <a:pt x="0" y="60000"/>
                  </a:moveTo>
                  <a:lnTo>
                    <a:pt x="120000" y="60000"/>
                  </a:lnTo>
                </a:path>
              </a:pathLst>
            </a:cu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txBox="1"/>
            <p:nvPr/>
          </p:nvSpPr>
          <p:spPr>
            <a:xfrm>
              <a:off x="769305" y="568757"/>
              <a:ext cx="7110" cy="71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Arial"/>
                <a:buNone/>
              </a:pPr>
              <a:endParaRPr sz="500" b="0" i="0" u="none" strike="noStrike" cap="none">
                <a:solidFill>
                  <a:srgbClr val="000000"/>
                </a:solidFill>
                <a:latin typeface="Arial"/>
                <a:ea typeface="Arial"/>
                <a:cs typeface="Arial"/>
                <a:sym typeface="Arial"/>
              </a:endParaRPr>
            </a:p>
          </p:txBody>
        </p:sp>
        <p:sp>
          <p:nvSpPr>
            <p:cNvPr id="202" name="Google Shape;202;p5"/>
            <p:cNvSpPr/>
            <p:nvPr/>
          </p:nvSpPr>
          <p:spPr>
            <a:xfrm rot="-5400000">
              <a:off x="22912" y="463925"/>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txBox="1"/>
            <p:nvPr/>
          </p:nvSpPr>
          <p:spPr>
            <a:xfrm rot="-5400000">
              <a:off x="22912" y="463925"/>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04" name="Google Shape;204;p5"/>
            <p:cNvSpPr/>
            <p:nvPr/>
          </p:nvSpPr>
          <p:spPr>
            <a:xfrm>
              <a:off x="843963" y="463925"/>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txBox="1"/>
            <p:nvPr/>
          </p:nvSpPr>
          <p:spPr>
            <a:xfrm>
              <a:off x="843963" y="463925"/>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06" name="Google Shape;206;p5"/>
            <p:cNvSpPr/>
            <p:nvPr/>
          </p:nvSpPr>
          <p:spPr>
            <a:xfrm>
              <a:off x="1697188" y="260699"/>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txBox="1"/>
            <p:nvPr/>
          </p:nvSpPr>
          <p:spPr>
            <a:xfrm>
              <a:off x="1697188" y="26069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08" name="Google Shape;208;p5"/>
            <p:cNvSpPr/>
            <p:nvPr/>
          </p:nvSpPr>
          <p:spPr>
            <a:xfrm>
              <a:off x="2550412" y="125215"/>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txBox="1"/>
            <p:nvPr/>
          </p:nvSpPr>
          <p:spPr>
            <a:xfrm>
              <a:off x="2550412" y="125215"/>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0" name="Google Shape;210;p5"/>
            <p:cNvSpPr/>
            <p:nvPr/>
          </p:nvSpPr>
          <p:spPr>
            <a:xfrm>
              <a:off x="2550412" y="396183"/>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txBox="1"/>
            <p:nvPr/>
          </p:nvSpPr>
          <p:spPr>
            <a:xfrm>
              <a:off x="2550412" y="396183"/>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2" name="Google Shape;212;p5"/>
            <p:cNvSpPr/>
            <p:nvPr/>
          </p:nvSpPr>
          <p:spPr>
            <a:xfrm>
              <a:off x="1697188" y="667151"/>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txBox="1"/>
            <p:nvPr/>
          </p:nvSpPr>
          <p:spPr>
            <a:xfrm>
              <a:off x="1697188" y="667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4" name="Google Shape;214;p5"/>
            <p:cNvSpPr/>
            <p:nvPr/>
          </p:nvSpPr>
          <p:spPr>
            <a:xfrm>
              <a:off x="2550412" y="667151"/>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txBox="1"/>
            <p:nvPr/>
          </p:nvSpPr>
          <p:spPr>
            <a:xfrm>
              <a:off x="2550412" y="667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6" name="Google Shape;216;p5"/>
            <p:cNvSpPr/>
            <p:nvPr/>
          </p:nvSpPr>
          <p:spPr>
            <a:xfrm rot="-5400000">
              <a:off x="22912" y="1659038"/>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txBox="1"/>
            <p:nvPr/>
          </p:nvSpPr>
          <p:spPr>
            <a:xfrm rot="-5400000">
              <a:off x="22912" y="1659038"/>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18" name="Google Shape;218;p5"/>
            <p:cNvSpPr/>
            <p:nvPr/>
          </p:nvSpPr>
          <p:spPr>
            <a:xfrm>
              <a:off x="843963" y="1659038"/>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txBox="1"/>
            <p:nvPr/>
          </p:nvSpPr>
          <p:spPr>
            <a:xfrm>
              <a:off x="843963" y="1659038"/>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0" name="Google Shape;220;p5"/>
            <p:cNvSpPr/>
            <p:nvPr/>
          </p:nvSpPr>
          <p:spPr>
            <a:xfrm>
              <a:off x="1697188" y="1523554"/>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txBox="1"/>
            <p:nvPr/>
          </p:nvSpPr>
          <p:spPr>
            <a:xfrm>
              <a:off x="1697188" y="1523554"/>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2" name="Google Shape;222;p5"/>
            <p:cNvSpPr/>
            <p:nvPr/>
          </p:nvSpPr>
          <p:spPr>
            <a:xfrm>
              <a:off x="2550412" y="1523554"/>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txBox="1"/>
            <p:nvPr/>
          </p:nvSpPr>
          <p:spPr>
            <a:xfrm>
              <a:off x="2550412" y="1523554"/>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4" name="Google Shape;224;p5"/>
            <p:cNvSpPr/>
            <p:nvPr/>
          </p:nvSpPr>
          <p:spPr>
            <a:xfrm>
              <a:off x="1697188" y="1794522"/>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p:nvPr/>
          </p:nvSpPr>
          <p:spPr>
            <a:xfrm>
              <a:off x="1697188" y="179452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6" name="Google Shape;226;p5"/>
            <p:cNvSpPr/>
            <p:nvPr/>
          </p:nvSpPr>
          <p:spPr>
            <a:xfrm>
              <a:off x="2550412" y="1794522"/>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txBox="1"/>
            <p:nvPr/>
          </p:nvSpPr>
          <p:spPr>
            <a:xfrm>
              <a:off x="2550412" y="179452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28" name="Google Shape;228;p5"/>
            <p:cNvSpPr/>
            <p:nvPr/>
          </p:nvSpPr>
          <p:spPr>
            <a:xfrm rot="-5400000">
              <a:off x="22912" y="2854151"/>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txBox="1"/>
            <p:nvPr/>
          </p:nvSpPr>
          <p:spPr>
            <a:xfrm rot="-5400000">
              <a:off x="22912" y="2854151"/>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0" name="Google Shape;230;p5"/>
            <p:cNvSpPr/>
            <p:nvPr/>
          </p:nvSpPr>
          <p:spPr>
            <a:xfrm>
              <a:off x="843963" y="2854151"/>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txBox="1"/>
            <p:nvPr/>
          </p:nvSpPr>
          <p:spPr>
            <a:xfrm>
              <a:off x="843963"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2" name="Google Shape;232;p5"/>
            <p:cNvSpPr/>
            <p:nvPr/>
          </p:nvSpPr>
          <p:spPr>
            <a:xfrm>
              <a:off x="1697188" y="2854151"/>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txBox="1"/>
            <p:nvPr/>
          </p:nvSpPr>
          <p:spPr>
            <a:xfrm>
              <a:off x="1697188"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4" name="Google Shape;234;p5"/>
            <p:cNvSpPr/>
            <p:nvPr/>
          </p:nvSpPr>
          <p:spPr>
            <a:xfrm>
              <a:off x="2550412" y="2583182"/>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txBox="1"/>
            <p:nvPr/>
          </p:nvSpPr>
          <p:spPr>
            <a:xfrm>
              <a:off x="2550412" y="2583182"/>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6" name="Google Shape;236;p5"/>
            <p:cNvSpPr/>
            <p:nvPr/>
          </p:nvSpPr>
          <p:spPr>
            <a:xfrm>
              <a:off x="2550412" y="2854151"/>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txBox="1"/>
            <p:nvPr/>
          </p:nvSpPr>
          <p:spPr>
            <a:xfrm>
              <a:off x="2550412" y="2854151"/>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38" name="Google Shape;238;p5"/>
            <p:cNvSpPr/>
            <p:nvPr/>
          </p:nvSpPr>
          <p:spPr>
            <a:xfrm>
              <a:off x="2550412" y="3125119"/>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txBox="1"/>
            <p:nvPr/>
          </p:nvSpPr>
          <p:spPr>
            <a:xfrm>
              <a:off x="2550412" y="312511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0" name="Google Shape;240;p5"/>
            <p:cNvSpPr/>
            <p:nvPr/>
          </p:nvSpPr>
          <p:spPr>
            <a:xfrm rot="-5400000">
              <a:off x="22912" y="4049263"/>
              <a:ext cx="1140919" cy="216774"/>
            </a:xfrm>
            <a:prstGeom prst="rect">
              <a:avLst/>
            </a:pr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txBox="1"/>
            <p:nvPr/>
          </p:nvSpPr>
          <p:spPr>
            <a:xfrm rot="-5400000">
              <a:off x="22912" y="4049263"/>
              <a:ext cx="1140919"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2" name="Google Shape;242;p5"/>
            <p:cNvSpPr/>
            <p:nvPr/>
          </p:nvSpPr>
          <p:spPr>
            <a:xfrm>
              <a:off x="843963" y="4049263"/>
              <a:ext cx="711020" cy="216774"/>
            </a:xfrm>
            <a:prstGeom prst="rect">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txBox="1"/>
            <p:nvPr/>
          </p:nvSpPr>
          <p:spPr>
            <a:xfrm>
              <a:off x="843963" y="4049263"/>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4" name="Google Shape;244;p5"/>
            <p:cNvSpPr/>
            <p:nvPr/>
          </p:nvSpPr>
          <p:spPr>
            <a:xfrm>
              <a:off x="1697188" y="3913779"/>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txBox="1"/>
            <p:nvPr/>
          </p:nvSpPr>
          <p:spPr>
            <a:xfrm>
              <a:off x="1697188" y="391377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6" name="Google Shape;246;p5"/>
            <p:cNvSpPr/>
            <p:nvPr/>
          </p:nvSpPr>
          <p:spPr>
            <a:xfrm>
              <a:off x="2550412" y="3913779"/>
              <a:ext cx="711020" cy="216774"/>
            </a:xfrm>
            <a:prstGeom prst="rect">
              <a:avLst/>
            </a:pr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txBox="1"/>
            <p:nvPr/>
          </p:nvSpPr>
          <p:spPr>
            <a:xfrm>
              <a:off x="2550412" y="3913779"/>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sp>
          <p:nvSpPr>
            <p:cNvPr id="248" name="Google Shape;248;p5"/>
            <p:cNvSpPr/>
            <p:nvPr/>
          </p:nvSpPr>
          <p:spPr>
            <a:xfrm>
              <a:off x="1697188" y="4184747"/>
              <a:ext cx="711020" cy="216774"/>
            </a:xfrm>
            <a:prstGeom prst="rect">
              <a:avLst/>
            </a:prstGeom>
            <a:solidFill>
              <a:srgbClr val="599BD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txBox="1"/>
            <p:nvPr/>
          </p:nvSpPr>
          <p:spPr>
            <a:xfrm>
              <a:off x="1697188" y="4184747"/>
              <a:ext cx="711020" cy="216774"/>
            </a:xfrm>
            <a:prstGeom prst="rect">
              <a:avLst/>
            </a:prstGeom>
            <a:noFill/>
            <a:ln>
              <a:noFill/>
            </a:ln>
          </p:spPr>
          <p:txBody>
            <a:bodyPr spcFirstLastPara="1" wrap="square" lIns="9525" tIns="9525" rIns="9525" bIns="9525" anchor="ctr" anchorCtr="0">
              <a:noAutofit/>
            </a:bodyPr>
            <a:lstStyle/>
            <a:p>
              <a:pPr marL="0" marR="0" lvl="0" indent="0" algn="ctr" rtl="0">
                <a:lnSpc>
                  <a:spcPct val="90000"/>
                </a:lnSpc>
                <a:spcBef>
                  <a:spcPts val="0"/>
                </a:spcBef>
                <a:spcAft>
                  <a:spcPts val="0"/>
                </a:spcAft>
                <a:buClr>
                  <a:srgbClr val="000000"/>
                </a:buClr>
                <a:buSzPts val="1500"/>
                <a:buFont typeface="Arial"/>
                <a:buNone/>
              </a:pPr>
              <a:endParaRPr sz="1500" b="0" i="0" u="none" strike="noStrike" cap="none">
                <a:solidFill>
                  <a:schemeClr val="lt1"/>
                </a:solidFill>
                <a:latin typeface="Arial"/>
                <a:ea typeface="Arial"/>
                <a:cs typeface="Arial"/>
                <a:sym typeface="Arial"/>
              </a:endParaRPr>
            </a:p>
          </p:txBody>
        </p:sp>
      </p:grpSp>
      <p:pic>
        <p:nvPicPr>
          <p:cNvPr id="300" name="Imagen 299">
            <a:extLst>
              <a:ext uri="{FF2B5EF4-FFF2-40B4-BE49-F238E27FC236}">
                <a16:creationId xmlns:a16="http://schemas.microsoft.com/office/drawing/2014/main" id="{486484E6-3941-B4B1-6663-1693B4E346EC}"/>
              </a:ext>
            </a:extLst>
          </p:cNvPr>
          <p:cNvPicPr>
            <a:picLocks noChangeAspect="1"/>
          </p:cNvPicPr>
          <p:nvPr/>
        </p:nvPicPr>
        <p:blipFill>
          <a:blip r:embed="rId5"/>
          <a:stretch>
            <a:fillRect/>
          </a:stretch>
        </p:blipFill>
        <p:spPr>
          <a:xfrm>
            <a:off x="299380" y="1076506"/>
            <a:ext cx="11593239" cy="34097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6"/>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6"/>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Metas y Objetivos</a:t>
            </a:r>
            <a:endParaRPr sz="3200">
              <a:latin typeface="Century Gothic"/>
              <a:ea typeface="Century Gothic"/>
              <a:cs typeface="Century Gothic"/>
              <a:sym typeface="Century Gothic"/>
            </a:endParaRPr>
          </a:p>
        </p:txBody>
      </p:sp>
      <p:pic>
        <p:nvPicPr>
          <p:cNvPr id="259" name="Google Shape;259;p6" descr="Objetivos SMART para llevar que tu negocio o proyecto a la meta ..."/>
          <p:cNvPicPr preferRelativeResize="0"/>
          <p:nvPr/>
        </p:nvPicPr>
        <p:blipFill rotWithShape="1">
          <a:blip r:embed="rId3">
            <a:alphaModFix/>
          </a:blip>
          <a:srcRect l="8606" t="10163" r="7262" b="7243"/>
          <a:stretch/>
        </p:blipFill>
        <p:spPr>
          <a:xfrm>
            <a:off x="8425543" y="228600"/>
            <a:ext cx="3116424" cy="1040363"/>
          </a:xfrm>
          <a:prstGeom prst="rect">
            <a:avLst/>
          </a:prstGeom>
          <a:noFill/>
          <a:ln>
            <a:noFill/>
          </a:ln>
        </p:spPr>
      </p:pic>
      <p:graphicFrame>
        <p:nvGraphicFramePr>
          <p:cNvPr id="4" name="Tabla 3">
            <a:extLst>
              <a:ext uri="{FF2B5EF4-FFF2-40B4-BE49-F238E27FC236}">
                <a16:creationId xmlns:a16="http://schemas.microsoft.com/office/drawing/2014/main" id="{3DF6D36D-FAB6-BBFC-720A-F6F5A9B43F3D}"/>
              </a:ext>
            </a:extLst>
          </p:cNvPr>
          <p:cNvGraphicFramePr>
            <a:graphicFrameLocks noGrp="1"/>
          </p:cNvGraphicFramePr>
          <p:nvPr>
            <p:extLst>
              <p:ext uri="{D42A27DB-BD31-4B8C-83A1-F6EECF244321}">
                <p14:modId xmlns:p14="http://schemas.microsoft.com/office/powerpoint/2010/main" val="3048913833"/>
              </p:ext>
            </p:extLst>
          </p:nvPr>
        </p:nvGraphicFramePr>
        <p:xfrm>
          <a:off x="1194173" y="1961200"/>
          <a:ext cx="9658549" cy="1745805"/>
        </p:xfrm>
        <a:graphic>
          <a:graphicData uri="http://schemas.openxmlformats.org/drawingml/2006/table">
            <a:tbl>
              <a:tblPr>
                <a:tableStyleId>{50361223-F499-431D-9C38-1D16362C9DE0}</a:tableStyleId>
              </a:tblPr>
              <a:tblGrid>
                <a:gridCol w="3632275">
                  <a:extLst>
                    <a:ext uri="{9D8B030D-6E8A-4147-A177-3AD203B41FA5}">
                      <a16:colId xmlns:a16="http://schemas.microsoft.com/office/drawing/2014/main" val="512849912"/>
                    </a:ext>
                  </a:extLst>
                </a:gridCol>
                <a:gridCol w="6026274">
                  <a:extLst>
                    <a:ext uri="{9D8B030D-6E8A-4147-A177-3AD203B41FA5}">
                      <a16:colId xmlns:a16="http://schemas.microsoft.com/office/drawing/2014/main" val="2815250571"/>
                    </a:ext>
                  </a:extLst>
                </a:gridCol>
              </a:tblGrid>
              <a:tr h="367538">
                <a:tc>
                  <a:txBody>
                    <a:bodyPr/>
                    <a:lstStyle/>
                    <a:p>
                      <a:pPr algn="ctr" fontAlgn="ctr"/>
                      <a:r>
                        <a:rPr lang="es-MX" sz="1800" u="none" strike="noStrike">
                          <a:effectLst/>
                        </a:rPr>
                        <a:t>Objetivo</a:t>
                      </a:r>
                      <a:endParaRPr lang="es-MX" sz="18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MX" sz="1800" u="none" strike="noStrike">
                          <a:effectLst/>
                        </a:rPr>
                        <a:t>Metas</a:t>
                      </a:r>
                      <a:endParaRPr lang="es-MX" sz="18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673121502"/>
                  </a:ext>
                </a:extLst>
              </a:tr>
              <a:tr h="1378267">
                <a:tc>
                  <a:txBody>
                    <a:bodyPr/>
                    <a:lstStyle/>
                    <a:p>
                      <a:pPr algn="ctr" fontAlgn="ctr"/>
                      <a:r>
                        <a:rPr lang="es-ES" sz="1200" u="none" strike="noStrike">
                          <a:effectLst/>
                        </a:rPr>
                        <a:t>Crear un entorno de aprendizaje dinámico y efectivo para los estudiantes en el curso de sistemas de manufactura</a:t>
                      </a:r>
                      <a:endParaRPr lang="es-ES" sz="12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s-ES" sz="1200" u="none" strike="noStrike" dirty="0">
                          <a:effectLst/>
                        </a:rPr>
                        <a:t>Cumplimiento del 100% en la entrega de actividades de Git y GitHub dentro del plazo establecido</a:t>
                      </a:r>
                      <a:br>
                        <a:rPr lang="es-ES" sz="1200" u="none" strike="noStrike" dirty="0">
                          <a:effectLst/>
                        </a:rPr>
                      </a:br>
                      <a:br>
                        <a:rPr lang="es-ES" sz="1200" u="none" strike="noStrike" dirty="0">
                          <a:effectLst/>
                        </a:rPr>
                      </a:br>
                      <a:r>
                        <a:rPr lang="es-ES" sz="1200" u="none" strike="noStrike" dirty="0">
                          <a:effectLst/>
                        </a:rPr>
                        <a:t>Obtener al menos un 70% de aciertos en cada evaluación diagnóstica</a:t>
                      </a:r>
                      <a:br>
                        <a:rPr lang="es-ES" sz="1200" u="none" strike="noStrike" dirty="0">
                          <a:effectLst/>
                        </a:rPr>
                      </a:br>
                      <a:br>
                        <a:rPr lang="es-ES" sz="1200" u="none" strike="noStrike" dirty="0">
                          <a:effectLst/>
                        </a:rPr>
                      </a:br>
                      <a:r>
                        <a:rPr lang="es-ES" sz="1200" u="none" strike="noStrike" dirty="0">
                          <a:effectLst/>
                        </a:rPr>
                        <a:t>Recibir más del 50% de opiniones favorables en una evaluación grupal del curso</a:t>
                      </a:r>
                      <a:endParaRPr lang="es-ES" sz="12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060772003"/>
                  </a:ext>
                </a:extLst>
              </a:tr>
            </a:tbl>
          </a:graphicData>
        </a:graphic>
      </p:graphicFrame>
      <p:pic>
        <p:nvPicPr>
          <p:cNvPr id="2" name="Imagen 1">
            <a:extLst>
              <a:ext uri="{FF2B5EF4-FFF2-40B4-BE49-F238E27FC236}">
                <a16:creationId xmlns:a16="http://schemas.microsoft.com/office/drawing/2014/main" id="{002667D8-A3D3-226F-6082-B44D314FAD87}"/>
              </a:ext>
            </a:extLst>
          </p:cNvPr>
          <p:cNvPicPr>
            <a:picLocks noChangeAspect="1"/>
          </p:cNvPicPr>
          <p:nvPr/>
        </p:nvPicPr>
        <p:blipFill>
          <a:blip r:embed="rId4"/>
          <a:stretch>
            <a:fillRect/>
          </a:stretch>
        </p:blipFill>
        <p:spPr>
          <a:xfrm>
            <a:off x="828476" y="3988363"/>
            <a:ext cx="10378440" cy="16306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sp>
        <p:nvSpPr>
          <p:cNvPr id="6" name="CuadroTexto 5">
            <a:extLst>
              <a:ext uri="{FF2B5EF4-FFF2-40B4-BE49-F238E27FC236}">
                <a16:creationId xmlns:a16="http://schemas.microsoft.com/office/drawing/2014/main" id="{1E4CB007-891C-3985-FFA4-0C45390880F4}"/>
              </a:ext>
            </a:extLst>
          </p:cNvPr>
          <p:cNvSpPr txBox="1"/>
          <p:nvPr/>
        </p:nvSpPr>
        <p:spPr>
          <a:xfrm>
            <a:off x="5695950" y="2792347"/>
            <a:ext cx="3254619" cy="1815882"/>
          </a:xfrm>
          <a:prstGeom prst="rect">
            <a:avLst/>
          </a:prstGeom>
          <a:noFill/>
        </p:spPr>
        <p:txBody>
          <a:bodyPr wrap="square" rtlCol="0">
            <a:spAutoFit/>
          </a:bodyPr>
          <a:lstStyle/>
          <a:p>
            <a:r>
              <a:rPr lang="es-MX" dirty="0"/>
              <a:t>Se implementaron 4 herramientas para detectar cuales eran las principales causas de estos errores, los cuales indican que el 80% de estos problemas son:</a:t>
            </a:r>
            <a:br>
              <a:rPr lang="es-MX" dirty="0"/>
            </a:br>
            <a:r>
              <a:rPr lang="es-MX" dirty="0"/>
              <a:t>*Dedicar mas tiempo a otras materias</a:t>
            </a:r>
          </a:p>
          <a:p>
            <a:r>
              <a:rPr lang="es-MX" dirty="0"/>
              <a:t>*Tiempo de ocio </a:t>
            </a:r>
          </a:p>
          <a:p>
            <a:r>
              <a:rPr lang="es-MX" dirty="0"/>
              <a:t>*Problemas al querer ejecutar </a:t>
            </a:r>
            <a:r>
              <a:rPr lang="es-MX" dirty="0" err="1"/>
              <a:t>git</a:t>
            </a:r>
            <a:r>
              <a:rPr lang="es-MX" dirty="0"/>
              <a:t> </a:t>
            </a:r>
            <a:r>
              <a:rPr lang="es-MX" dirty="0" err="1"/>
              <a:t>push</a:t>
            </a:r>
            <a:endParaRPr lang="es-MX" dirty="0"/>
          </a:p>
        </p:txBody>
      </p:sp>
      <p:pic>
        <p:nvPicPr>
          <p:cNvPr id="11" name="Imagen 10">
            <a:extLst>
              <a:ext uri="{FF2B5EF4-FFF2-40B4-BE49-F238E27FC236}">
                <a16:creationId xmlns:a16="http://schemas.microsoft.com/office/drawing/2014/main" id="{53C3B5A6-19DB-B738-6DBC-51E20226E6C9}"/>
              </a:ext>
            </a:extLst>
          </p:cNvPr>
          <p:cNvPicPr>
            <a:picLocks noChangeAspect="1"/>
          </p:cNvPicPr>
          <p:nvPr/>
        </p:nvPicPr>
        <p:blipFill>
          <a:blip r:embed="rId3"/>
          <a:stretch>
            <a:fillRect/>
          </a:stretch>
        </p:blipFill>
        <p:spPr>
          <a:xfrm>
            <a:off x="8950569" y="2792346"/>
            <a:ext cx="2903424" cy="3743727"/>
          </a:xfrm>
          <a:prstGeom prst="rect">
            <a:avLst/>
          </a:prstGeom>
        </p:spPr>
      </p:pic>
      <p:pic>
        <p:nvPicPr>
          <p:cNvPr id="12" name="Imagen 11">
            <a:extLst>
              <a:ext uri="{FF2B5EF4-FFF2-40B4-BE49-F238E27FC236}">
                <a16:creationId xmlns:a16="http://schemas.microsoft.com/office/drawing/2014/main" id="{9D367DBF-46EA-75AF-6A08-9FD81DFF1AE9}"/>
              </a:ext>
            </a:extLst>
          </p:cNvPr>
          <p:cNvPicPr>
            <a:picLocks noChangeAspect="1"/>
          </p:cNvPicPr>
          <p:nvPr/>
        </p:nvPicPr>
        <p:blipFill>
          <a:blip r:embed="rId4"/>
          <a:stretch>
            <a:fillRect/>
          </a:stretch>
        </p:blipFill>
        <p:spPr>
          <a:xfrm>
            <a:off x="622182" y="1397043"/>
            <a:ext cx="4770119" cy="3060657"/>
          </a:xfrm>
          <a:prstGeom prst="rect">
            <a:avLst/>
          </a:prstGeom>
        </p:spPr>
      </p:pic>
      <p:pic>
        <p:nvPicPr>
          <p:cNvPr id="13" name="Imagen 12">
            <a:extLst>
              <a:ext uri="{FF2B5EF4-FFF2-40B4-BE49-F238E27FC236}">
                <a16:creationId xmlns:a16="http://schemas.microsoft.com/office/drawing/2014/main" id="{482A5B54-4D56-5710-830F-A2F979CF8B22}"/>
              </a:ext>
            </a:extLst>
          </p:cNvPr>
          <p:cNvPicPr>
            <a:picLocks noChangeAspect="1"/>
          </p:cNvPicPr>
          <p:nvPr/>
        </p:nvPicPr>
        <p:blipFill>
          <a:blip r:embed="rId5"/>
          <a:stretch>
            <a:fillRect/>
          </a:stretch>
        </p:blipFill>
        <p:spPr>
          <a:xfrm>
            <a:off x="622182" y="4850945"/>
            <a:ext cx="7593932" cy="1685129"/>
          </a:xfrm>
          <a:prstGeom prst="rect">
            <a:avLst/>
          </a:prstGeom>
        </p:spPr>
      </p:pic>
      <p:pic>
        <p:nvPicPr>
          <p:cNvPr id="14" name="Imagen 13">
            <a:extLst>
              <a:ext uri="{FF2B5EF4-FFF2-40B4-BE49-F238E27FC236}">
                <a16:creationId xmlns:a16="http://schemas.microsoft.com/office/drawing/2014/main" id="{6DBD52B3-A3F4-EA54-17EA-A82CBD168104}"/>
              </a:ext>
            </a:extLst>
          </p:cNvPr>
          <p:cNvPicPr>
            <a:picLocks noChangeAspect="1"/>
          </p:cNvPicPr>
          <p:nvPr/>
        </p:nvPicPr>
        <p:blipFill>
          <a:blip r:embed="rId6"/>
          <a:stretch>
            <a:fillRect/>
          </a:stretch>
        </p:blipFill>
        <p:spPr>
          <a:xfrm>
            <a:off x="5838092" y="223182"/>
            <a:ext cx="5386168" cy="23477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3" name="Google Shape;463;p28"/>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28"/>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4" name="Imagen 3">
            <a:extLst>
              <a:ext uri="{FF2B5EF4-FFF2-40B4-BE49-F238E27FC236}">
                <a16:creationId xmlns:a16="http://schemas.microsoft.com/office/drawing/2014/main" id="{AB318111-C097-6928-FF3E-173F76AB0480}"/>
              </a:ext>
            </a:extLst>
          </p:cNvPr>
          <p:cNvPicPr>
            <a:picLocks noChangeAspect="1"/>
          </p:cNvPicPr>
          <p:nvPr/>
        </p:nvPicPr>
        <p:blipFill>
          <a:blip r:embed="rId3"/>
          <a:stretch>
            <a:fillRect/>
          </a:stretch>
        </p:blipFill>
        <p:spPr>
          <a:xfrm>
            <a:off x="1340123" y="1145994"/>
            <a:ext cx="8501498" cy="54548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8" name="Google Shape;308;p27"/>
          <p:cNvSpPr/>
          <p:nvPr/>
        </p:nvSpPr>
        <p:spPr>
          <a:xfrm>
            <a:off x="552723" y="228600"/>
            <a:ext cx="787400" cy="787400"/>
          </a:xfrm>
          <a:custGeom>
            <a:avLst/>
            <a:gdLst/>
            <a:ahLst/>
            <a:cxnLst/>
            <a:rect l="l" t="t" r="r" b="b"/>
            <a:pathLst>
              <a:path w="787400" h="787400" extrusionOk="0">
                <a:moveTo>
                  <a:pt x="393700" y="0"/>
                </a:moveTo>
                <a:lnTo>
                  <a:pt x="344317" y="3067"/>
                </a:lnTo>
                <a:lnTo>
                  <a:pt x="296764" y="12023"/>
                </a:lnTo>
                <a:lnTo>
                  <a:pt x="251410" y="26500"/>
                </a:lnTo>
                <a:lnTo>
                  <a:pt x="208624" y="46127"/>
                </a:lnTo>
                <a:lnTo>
                  <a:pt x="168775" y="70537"/>
                </a:lnTo>
                <a:lnTo>
                  <a:pt x="132232" y="99360"/>
                </a:lnTo>
                <a:lnTo>
                  <a:pt x="99364" y="132227"/>
                </a:lnTo>
                <a:lnTo>
                  <a:pt x="70540" y="168769"/>
                </a:lnTo>
                <a:lnTo>
                  <a:pt x="46130" y="208618"/>
                </a:lnTo>
                <a:lnTo>
                  <a:pt x="26501" y="251405"/>
                </a:lnTo>
                <a:lnTo>
                  <a:pt x="12024" y="296760"/>
                </a:lnTo>
                <a:lnTo>
                  <a:pt x="3067" y="344314"/>
                </a:lnTo>
                <a:lnTo>
                  <a:pt x="0" y="393700"/>
                </a:lnTo>
                <a:lnTo>
                  <a:pt x="3067" y="443085"/>
                </a:lnTo>
                <a:lnTo>
                  <a:pt x="12024" y="490639"/>
                </a:lnTo>
                <a:lnTo>
                  <a:pt x="26501" y="535994"/>
                </a:lnTo>
                <a:lnTo>
                  <a:pt x="46130" y="578781"/>
                </a:lnTo>
                <a:lnTo>
                  <a:pt x="70540" y="618630"/>
                </a:lnTo>
                <a:lnTo>
                  <a:pt x="99364" y="655172"/>
                </a:lnTo>
                <a:lnTo>
                  <a:pt x="132232" y="688039"/>
                </a:lnTo>
                <a:lnTo>
                  <a:pt x="168775" y="716862"/>
                </a:lnTo>
                <a:lnTo>
                  <a:pt x="208624" y="741272"/>
                </a:lnTo>
                <a:lnTo>
                  <a:pt x="251410" y="760899"/>
                </a:lnTo>
                <a:lnTo>
                  <a:pt x="296764" y="775376"/>
                </a:lnTo>
                <a:lnTo>
                  <a:pt x="344317" y="784332"/>
                </a:lnTo>
                <a:lnTo>
                  <a:pt x="393700" y="787400"/>
                </a:lnTo>
                <a:lnTo>
                  <a:pt x="443085" y="784332"/>
                </a:lnTo>
                <a:lnTo>
                  <a:pt x="490639" y="775376"/>
                </a:lnTo>
                <a:lnTo>
                  <a:pt x="535994" y="760899"/>
                </a:lnTo>
                <a:lnTo>
                  <a:pt x="578781" y="741272"/>
                </a:lnTo>
                <a:lnTo>
                  <a:pt x="618630" y="716862"/>
                </a:lnTo>
                <a:lnTo>
                  <a:pt x="655172" y="688039"/>
                </a:lnTo>
                <a:lnTo>
                  <a:pt x="688039" y="655172"/>
                </a:lnTo>
                <a:lnTo>
                  <a:pt x="716862" y="618630"/>
                </a:lnTo>
                <a:lnTo>
                  <a:pt x="741272" y="578781"/>
                </a:lnTo>
                <a:lnTo>
                  <a:pt x="760899" y="535994"/>
                </a:lnTo>
                <a:lnTo>
                  <a:pt x="775376" y="490639"/>
                </a:lnTo>
                <a:lnTo>
                  <a:pt x="784332" y="443085"/>
                </a:lnTo>
                <a:lnTo>
                  <a:pt x="787400" y="393700"/>
                </a:lnTo>
                <a:lnTo>
                  <a:pt x="784332" y="344314"/>
                </a:lnTo>
                <a:lnTo>
                  <a:pt x="775376" y="296760"/>
                </a:lnTo>
                <a:lnTo>
                  <a:pt x="760899" y="251405"/>
                </a:lnTo>
                <a:lnTo>
                  <a:pt x="741272" y="208618"/>
                </a:lnTo>
                <a:lnTo>
                  <a:pt x="716862" y="168769"/>
                </a:lnTo>
                <a:lnTo>
                  <a:pt x="688039" y="132227"/>
                </a:lnTo>
                <a:lnTo>
                  <a:pt x="655172" y="99360"/>
                </a:lnTo>
                <a:lnTo>
                  <a:pt x="618630" y="70537"/>
                </a:lnTo>
                <a:lnTo>
                  <a:pt x="578781" y="46127"/>
                </a:lnTo>
                <a:lnTo>
                  <a:pt x="535994" y="26500"/>
                </a:lnTo>
                <a:lnTo>
                  <a:pt x="490639" y="12023"/>
                </a:lnTo>
                <a:lnTo>
                  <a:pt x="443085" y="3067"/>
                </a:lnTo>
                <a:lnTo>
                  <a:pt x="393700" y="0"/>
                </a:lnTo>
                <a:close/>
              </a:path>
            </a:pathLst>
          </a:custGeom>
          <a:solidFill>
            <a:srgbClr val="00B05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9" name="Google Shape;309;p27"/>
          <p:cNvSpPr txBox="1">
            <a:spLocks noGrp="1"/>
          </p:cNvSpPr>
          <p:nvPr>
            <p:ph type="title"/>
          </p:nvPr>
        </p:nvSpPr>
        <p:spPr>
          <a:xfrm>
            <a:off x="828476" y="358594"/>
            <a:ext cx="8391724" cy="505908"/>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rgbClr val="1C355E"/>
              </a:buClr>
              <a:buSzPts val="3200"/>
              <a:buFont typeface="Century Gothic"/>
              <a:buNone/>
            </a:pPr>
            <a:r>
              <a:rPr lang="es-ES" sz="3200" b="1">
                <a:solidFill>
                  <a:srgbClr val="1C355E"/>
                </a:solidFill>
                <a:latin typeface="Century Gothic"/>
                <a:ea typeface="Century Gothic"/>
                <a:cs typeface="Century Gothic"/>
                <a:sym typeface="Century Gothic"/>
              </a:rPr>
              <a:t>Análisis de Causa Raíz</a:t>
            </a:r>
            <a:endParaRPr sz="3200">
              <a:latin typeface="Century Gothic"/>
              <a:ea typeface="Century Gothic"/>
              <a:cs typeface="Century Gothic"/>
              <a:sym typeface="Century Gothic"/>
            </a:endParaRPr>
          </a:p>
        </p:txBody>
      </p:sp>
      <p:pic>
        <p:nvPicPr>
          <p:cNvPr id="2" name="Imagen 1">
            <a:extLst>
              <a:ext uri="{FF2B5EF4-FFF2-40B4-BE49-F238E27FC236}">
                <a16:creationId xmlns:a16="http://schemas.microsoft.com/office/drawing/2014/main" id="{C65BE0CE-CC7A-C944-9AB0-D714D40732B7}"/>
              </a:ext>
            </a:extLst>
          </p:cNvPr>
          <p:cNvPicPr>
            <a:picLocks noChangeAspect="1"/>
          </p:cNvPicPr>
          <p:nvPr/>
        </p:nvPicPr>
        <p:blipFill>
          <a:blip r:embed="rId3"/>
          <a:stretch>
            <a:fillRect/>
          </a:stretch>
        </p:blipFill>
        <p:spPr>
          <a:xfrm>
            <a:off x="520599" y="2191792"/>
            <a:ext cx="11150802" cy="2474415"/>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2420</Words>
  <Application>Microsoft Office PowerPoint</Application>
  <PresentationFormat>Panorámica</PresentationFormat>
  <Paragraphs>181</Paragraphs>
  <Slides>18</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Montserrat</vt:lpstr>
      <vt:lpstr>Calibri</vt:lpstr>
      <vt:lpstr>Century Gothic</vt:lpstr>
      <vt:lpstr>Arial</vt:lpstr>
      <vt:lpstr>Tema de Office</vt:lpstr>
      <vt:lpstr>Presentación de PowerPoint</vt:lpstr>
      <vt:lpstr>Resolución efectiva de problemas en la materia de sistemas de manufactura </vt:lpstr>
      <vt:lpstr>A3</vt:lpstr>
      <vt:lpstr>Antecedentes</vt:lpstr>
      <vt:lpstr>Situación Actual</vt:lpstr>
      <vt:lpstr>Metas y Objetivos</vt:lpstr>
      <vt:lpstr>Análisis de Causa Raíz</vt:lpstr>
      <vt:lpstr>Análisis de Causa Raíz</vt:lpstr>
      <vt:lpstr>Análisis de Causa Raíz</vt:lpstr>
      <vt:lpstr>Análisis de Causa Raíz</vt:lpstr>
      <vt:lpstr>ANOVAS/CPK/ R&amp;R/Pruebas Normalidad (Si aplican al proyecto)</vt:lpstr>
      <vt:lpstr>Presentación de PowerPoint</vt:lpstr>
      <vt:lpstr>Propuesta de Mejora</vt:lpstr>
      <vt:lpstr>Plan de Trabajo y Recursos</vt:lpstr>
      <vt:lpstr>Plan de Control y Seguimiento</vt:lpstr>
      <vt:lpstr>Ahorros Generados</vt:lpstr>
      <vt:lpstr>Lecciones Aprendidas</vt:lpstr>
      <vt:lpstr>Foto de Equipo Implementador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 Ling Ho Ramírez</dc:creator>
  <cp:lastModifiedBy>ARTURO S</cp:lastModifiedBy>
  <cp:revision>11</cp:revision>
  <dcterms:created xsi:type="dcterms:W3CDTF">2020-07-14T23:22:38Z</dcterms:created>
  <dcterms:modified xsi:type="dcterms:W3CDTF">2024-12-13T23:14:51Z</dcterms:modified>
</cp:coreProperties>
</file>