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79" r:id="rId4"/>
    <p:sldId id="260" r:id="rId5"/>
    <p:sldId id="273" r:id="rId6"/>
    <p:sldId id="261" r:id="rId7"/>
    <p:sldId id="274" r:id="rId8"/>
    <p:sldId id="262" r:id="rId9"/>
    <p:sldId id="263" r:id="rId10"/>
    <p:sldId id="264" r:id="rId11"/>
    <p:sldId id="265" r:id="rId12"/>
    <p:sldId id="275" r:id="rId13"/>
    <p:sldId id="266" r:id="rId14"/>
    <p:sldId id="267" r:id="rId15"/>
    <p:sldId id="268" r:id="rId16"/>
    <p:sldId id="276" r:id="rId17"/>
    <p:sldId id="269" r:id="rId18"/>
    <p:sldId id="270" r:id="rId19"/>
    <p:sldId id="271"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Montserrat"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0bAjciDlxu25rJFyU4ZaiK6Fv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F36"/>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361223-F499-431D-9C38-1D16362C9DE0}">
  <a:tblStyle styleId="{50361223-F499-431D-9C38-1D16362C9DE0}"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DDA41E16-8D42-4F2B-BD51-C347022982E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7"/>
    <p:restoredTop sz="94061" autoAdjust="0"/>
  </p:normalViewPr>
  <p:slideViewPr>
    <p:cSldViewPr snapToGrid="0">
      <p:cViewPr varScale="1">
        <p:scale>
          <a:sx n="116" d="100"/>
          <a:sy n="116" d="100"/>
        </p:scale>
        <p:origin x="208" y="4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 Árbol causal</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segunda herramienta principal:</a:t>
            </a:r>
            <a:endParaRPr/>
          </a:p>
          <a:p>
            <a:pPr marL="457200" lvl="0" indent="-298450" algn="l" rtl="0">
              <a:lnSpc>
                <a:spcPct val="100000"/>
              </a:lnSpc>
              <a:spcBef>
                <a:spcPts val="0"/>
              </a:spcBef>
              <a:spcAft>
                <a:spcPts val="0"/>
              </a:spcAft>
              <a:buSzPts val="1100"/>
              <a:buFont typeface="Arial"/>
              <a:buAutoNum type="arabicPeriod"/>
            </a:pPr>
            <a:r>
              <a:rPr lang="es-ES" b="1"/>
              <a:t>Árbol Causal</a:t>
            </a:r>
            <a:r>
              <a:rPr lang="es-ES"/>
              <a:t>: Trabajamos en conjunto con Ishikawa para identificar y confirmar las causas raíz mediante los 5 porqués. Proponemos contramedidas que posteriormente se documentarán en el brainstorming.</a:t>
            </a:r>
            <a:endParaRPr/>
          </a:p>
          <a:p>
            <a:pPr marL="0" lvl="0" indent="0" algn="l" rtl="0">
              <a:lnSpc>
                <a:spcPct val="100000"/>
              </a:lnSpc>
              <a:spcBef>
                <a:spcPts val="0"/>
              </a:spcBef>
              <a:spcAft>
                <a:spcPts val="0"/>
              </a:spcAft>
              <a:buSzPts val="1100"/>
              <a:buNone/>
            </a:pPr>
            <a:endParaRPr/>
          </a:p>
        </p:txBody>
      </p:sp>
      <p:sp>
        <p:nvSpPr>
          <p:cNvPr id="305" name="Google Shape;30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tercera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Pareto</a:t>
            </a:r>
            <a:r>
              <a:rPr lang="es-ES"/>
              <a:t>: Cuantificamos las causas raíz, identificando las más frecuentes para aplicar el principio 80/20 (atacar el 20% de las causas que generan el 80% de los problemas).</a:t>
            </a:r>
            <a:endParaRPr/>
          </a:p>
          <a:p>
            <a:pPr marL="457200" lvl="0" indent="-228600" algn="l" rtl="0">
              <a:lnSpc>
                <a:spcPct val="100000"/>
              </a:lnSpc>
              <a:spcBef>
                <a:spcPts val="0"/>
              </a:spcBef>
              <a:spcAft>
                <a:spcPts val="0"/>
              </a:spcAft>
              <a:buSzPts val="1100"/>
              <a:buFont typeface="Arial"/>
              <a:buNone/>
            </a:pPr>
            <a:endParaRPr/>
          </a:p>
          <a:p>
            <a:pPr marL="158750" lvl="0" indent="0" algn="l" rtl="0">
              <a:lnSpc>
                <a:spcPct val="100000"/>
              </a:lnSpc>
              <a:spcBef>
                <a:spcPts val="0"/>
              </a:spcBef>
              <a:spcAft>
                <a:spcPts val="0"/>
              </a:spcAft>
              <a:buSzPts val="1100"/>
              <a:buFont typeface="Arial"/>
              <a:buNone/>
            </a:pPr>
            <a:r>
              <a:rPr lang="es-ES"/>
              <a:t>Las tres herramientas de análisis de causa raíz funcionan muy bien trabajando en su conjunto para mostrar todas las posibles causas raíz, las contramedidas y la frecuencia en las que  tienen su ocurrencia., y considerar que al menos una de las 3 puede estar presente en el proyecto de acuerdo con la naturaleza de este.</a:t>
            </a:r>
            <a:endParaRPr/>
          </a:p>
          <a:p>
            <a:pPr marL="158750" lvl="0" indent="0" algn="l" rtl="0">
              <a:lnSpc>
                <a:spcPct val="100000"/>
              </a:lnSpc>
              <a:spcBef>
                <a:spcPts val="0"/>
              </a:spcBef>
              <a:spcAft>
                <a:spcPts val="0"/>
              </a:spcAft>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a:t>También podemos utilizar herramientas estadísticas como R&amp;R, ANOVA y CPK para un análisis más completo del plan de medición.</a:t>
            </a:r>
            <a:endParaRPr/>
          </a:p>
          <a:p>
            <a:pPr marL="0" lvl="0" indent="0" algn="l" rtl="0">
              <a:lnSpc>
                <a:spcPct val="100000"/>
              </a:lnSpc>
              <a:spcBef>
                <a:spcPts val="0"/>
              </a:spcBef>
              <a:spcAft>
                <a:spcPts val="0"/>
              </a:spcAft>
              <a:buSzPts val="1100"/>
              <a:buNone/>
            </a:pPr>
            <a:endParaRPr/>
          </a:p>
        </p:txBody>
      </p:sp>
      <p:sp>
        <p:nvSpPr>
          <p:cNvPr id="460" name="Google Shape;46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B179880A-29DC-1BE6-3372-ABC5CEAB6F73}"/>
            </a:ext>
          </a:extLst>
        </p:cNvPr>
        <p:cNvGrpSpPr/>
        <p:nvPr/>
      </p:nvGrpSpPr>
      <p:grpSpPr>
        <a:xfrm>
          <a:off x="0" y="0"/>
          <a:ext cx="0" cy="0"/>
          <a:chOff x="0" y="0"/>
          <a:chExt cx="0" cy="0"/>
        </a:xfrm>
      </p:grpSpPr>
      <p:sp>
        <p:nvSpPr>
          <p:cNvPr id="459" name="Google Shape;459;p28:notes">
            <a:extLst>
              <a:ext uri="{FF2B5EF4-FFF2-40B4-BE49-F238E27FC236}">
                <a16:creationId xmlns:a16="http://schemas.microsoft.com/office/drawing/2014/main" id="{9CDB9C0E-0DAD-639D-AFD3-CEFA389A09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tercera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Pareto</a:t>
            </a:r>
            <a:r>
              <a:rPr lang="es-ES"/>
              <a:t>: Cuantificamos las causas raíz, identificando las más frecuentes para aplicar el principio 80/20 (atacar el 20% de las causas que generan el 80% de los problemas).</a:t>
            </a:r>
            <a:endParaRPr/>
          </a:p>
          <a:p>
            <a:pPr marL="457200" lvl="0" indent="-228600" algn="l" rtl="0">
              <a:lnSpc>
                <a:spcPct val="100000"/>
              </a:lnSpc>
              <a:spcBef>
                <a:spcPts val="0"/>
              </a:spcBef>
              <a:spcAft>
                <a:spcPts val="0"/>
              </a:spcAft>
              <a:buSzPts val="1100"/>
              <a:buFont typeface="Arial"/>
              <a:buNone/>
            </a:pPr>
            <a:endParaRPr/>
          </a:p>
          <a:p>
            <a:pPr marL="158750" lvl="0" indent="0" algn="l" rtl="0">
              <a:lnSpc>
                <a:spcPct val="100000"/>
              </a:lnSpc>
              <a:spcBef>
                <a:spcPts val="0"/>
              </a:spcBef>
              <a:spcAft>
                <a:spcPts val="0"/>
              </a:spcAft>
              <a:buSzPts val="1100"/>
              <a:buFont typeface="Arial"/>
              <a:buNone/>
            </a:pPr>
            <a:r>
              <a:rPr lang="es-ES"/>
              <a:t>Las tres herramientas de análisis de causa raíz funcionan muy bien trabajando en su conjunto para mostrar todas las posibles causas raíz, las contramedidas y la frecuencia en las que  tienen su ocurrencia., y considerar que al menos una de las 3 puede estar presente en el proyecto de acuerdo con la naturaleza de este.</a:t>
            </a:r>
            <a:endParaRPr/>
          </a:p>
          <a:p>
            <a:pPr marL="158750" lvl="0" indent="0" algn="l" rtl="0">
              <a:lnSpc>
                <a:spcPct val="100000"/>
              </a:lnSpc>
              <a:spcBef>
                <a:spcPts val="0"/>
              </a:spcBef>
              <a:spcAft>
                <a:spcPts val="0"/>
              </a:spcAft>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a:t>También podemos utilizar herramientas estadísticas como R&amp;R, ANOVA y CPK para un análisis más completo del plan de medición.</a:t>
            </a:r>
            <a:endParaRPr/>
          </a:p>
          <a:p>
            <a:pPr marL="0" lvl="0" indent="0" algn="l" rtl="0">
              <a:lnSpc>
                <a:spcPct val="100000"/>
              </a:lnSpc>
              <a:spcBef>
                <a:spcPts val="0"/>
              </a:spcBef>
              <a:spcAft>
                <a:spcPts val="0"/>
              </a:spcAft>
              <a:buSzPts val="1100"/>
              <a:buNone/>
            </a:pPr>
            <a:endParaRPr/>
          </a:p>
        </p:txBody>
      </p:sp>
      <p:sp>
        <p:nvSpPr>
          <p:cNvPr id="460" name="Google Shape;460;p28:notes">
            <a:extLst>
              <a:ext uri="{FF2B5EF4-FFF2-40B4-BE49-F238E27FC236}">
                <a16:creationId xmlns:a16="http://schemas.microsoft.com/office/drawing/2014/main" id="{5E3C757A-F3A8-D11F-4CD8-A716483ECC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32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0" name="Google Shape;47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5. Plan de Implementación</a:t>
            </a:r>
            <a:endParaRPr/>
          </a:p>
          <a:p>
            <a:pPr marL="457200" marR="0" lvl="0" indent="-298450" algn="l" rtl="0">
              <a:lnSpc>
                <a:spcPct val="100000"/>
              </a:lnSpc>
              <a:spcBef>
                <a:spcPts val="0"/>
              </a:spcBef>
              <a:spcAft>
                <a:spcPts val="0"/>
              </a:spcAft>
              <a:buClr>
                <a:srgbClr val="000000"/>
              </a:buClr>
              <a:buSzPts val="1100"/>
              <a:buFont typeface="Arial"/>
              <a:buChar char="●"/>
            </a:pPr>
            <a:r>
              <a:rPr lang="es-ES"/>
              <a:t>Una vez identificadas, analizadas y medidas las causas raíz, iniciamos nuestro plan de implementación:</a:t>
            </a:r>
            <a:endParaRPr/>
          </a:p>
          <a:p>
            <a:pPr marL="457200" lvl="0" indent="-298450" algn="l" rtl="0">
              <a:lnSpc>
                <a:spcPct val="100000"/>
              </a:lnSpc>
              <a:spcBef>
                <a:spcPts val="0"/>
              </a:spcBef>
              <a:spcAft>
                <a:spcPts val="0"/>
              </a:spcAft>
              <a:buSzPts val="1100"/>
              <a:buFont typeface="Arial"/>
              <a:buChar char="•"/>
            </a:pPr>
            <a:r>
              <a:rPr lang="es-ES"/>
              <a:t>Realizamos un brainstorming utilizando la técnica 635 (6 personas, 3 ideas por persona, 5 minutos) para generar la mayor cantidad de ideas posibles.</a:t>
            </a:r>
            <a:endParaRPr/>
          </a:p>
          <a:p>
            <a:pPr marL="0" lvl="0" indent="0" algn="l" rtl="0">
              <a:lnSpc>
                <a:spcPct val="100000"/>
              </a:lnSpc>
              <a:spcBef>
                <a:spcPts val="0"/>
              </a:spcBef>
              <a:spcAft>
                <a:spcPts val="0"/>
              </a:spcAft>
              <a:buSzPts val="1100"/>
              <a:buNone/>
            </a:pPr>
            <a:endParaRPr/>
          </a:p>
        </p:txBody>
      </p:sp>
      <p:sp>
        <p:nvSpPr>
          <p:cNvPr id="483" name="Google Shape;4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Plan de Implementación</a:t>
            </a:r>
            <a:endParaRPr/>
          </a:p>
          <a:p>
            <a:pPr marL="457200" lvl="0" indent="-298450" algn="l" rtl="0">
              <a:lnSpc>
                <a:spcPct val="100000"/>
              </a:lnSpc>
              <a:spcBef>
                <a:spcPts val="0"/>
              </a:spcBef>
              <a:spcAft>
                <a:spcPts val="0"/>
              </a:spcAft>
              <a:buSzPts val="1100"/>
              <a:buFont typeface="Arial"/>
              <a:buChar char="•"/>
            </a:pPr>
            <a:r>
              <a:rPr lang="es-ES"/>
              <a:t>Evaluamos las propuestas para verificar su viabilidad en términos de presupuesto, recursos y personal.</a:t>
            </a:r>
            <a:endParaRPr/>
          </a:p>
          <a:p>
            <a:pPr marL="457200" lvl="0" indent="-298450" algn="l" rtl="0">
              <a:lnSpc>
                <a:spcPct val="100000"/>
              </a:lnSpc>
              <a:spcBef>
                <a:spcPts val="0"/>
              </a:spcBef>
              <a:spcAft>
                <a:spcPts val="0"/>
              </a:spcAft>
              <a:buSzPts val="1100"/>
              <a:buFont typeface="Arial"/>
              <a:buChar char="•"/>
            </a:pPr>
            <a:r>
              <a:rPr lang="es-ES"/>
              <a:t>Elaboramos un plan de acción detallado con la oportunidad, acción, responsable, fecha de ejecución, avances y observaciones.</a:t>
            </a:r>
            <a:endParaRPr/>
          </a:p>
          <a:p>
            <a:pPr marL="0" lvl="0" indent="0" algn="l" rtl="0">
              <a:lnSpc>
                <a:spcPct val="100000"/>
              </a:lnSpc>
              <a:spcBef>
                <a:spcPts val="0"/>
              </a:spcBef>
              <a:spcAft>
                <a:spcPts val="0"/>
              </a:spcAft>
              <a:buSzPts val="1100"/>
              <a:buNone/>
            </a:pPr>
            <a:endParaRPr/>
          </a:p>
        </p:txBody>
      </p:sp>
      <p:sp>
        <p:nvSpPr>
          <p:cNvPr id="495" name="Google Shape;4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a:extLst>
            <a:ext uri="{FF2B5EF4-FFF2-40B4-BE49-F238E27FC236}">
              <a16:creationId xmlns:a16="http://schemas.microsoft.com/office/drawing/2014/main" id="{B34FDDCA-CAC4-42A8-318D-C53683433798}"/>
            </a:ext>
          </a:extLst>
        </p:cNvPr>
        <p:cNvGrpSpPr/>
        <p:nvPr/>
      </p:nvGrpSpPr>
      <p:grpSpPr>
        <a:xfrm>
          <a:off x="0" y="0"/>
          <a:ext cx="0" cy="0"/>
          <a:chOff x="0" y="0"/>
          <a:chExt cx="0" cy="0"/>
        </a:xfrm>
      </p:grpSpPr>
      <p:sp>
        <p:nvSpPr>
          <p:cNvPr id="494" name="Google Shape;494;p9:notes">
            <a:extLst>
              <a:ext uri="{FF2B5EF4-FFF2-40B4-BE49-F238E27FC236}">
                <a16:creationId xmlns:a16="http://schemas.microsoft.com/office/drawing/2014/main" id="{43FDEEF2-B9C6-6683-ED80-6A9E04E12C6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Plan de Implementación</a:t>
            </a:r>
            <a:endParaRPr/>
          </a:p>
          <a:p>
            <a:pPr marL="457200" lvl="0" indent="-298450" algn="l" rtl="0">
              <a:lnSpc>
                <a:spcPct val="100000"/>
              </a:lnSpc>
              <a:spcBef>
                <a:spcPts val="0"/>
              </a:spcBef>
              <a:spcAft>
                <a:spcPts val="0"/>
              </a:spcAft>
              <a:buSzPts val="1100"/>
              <a:buFont typeface="Arial"/>
              <a:buChar char="•"/>
            </a:pPr>
            <a:r>
              <a:rPr lang="es-ES"/>
              <a:t>Evaluamos las propuestas para verificar su viabilidad en términos de presupuesto, recursos y personal.</a:t>
            </a:r>
            <a:endParaRPr/>
          </a:p>
          <a:p>
            <a:pPr marL="457200" lvl="0" indent="-298450" algn="l" rtl="0">
              <a:lnSpc>
                <a:spcPct val="100000"/>
              </a:lnSpc>
              <a:spcBef>
                <a:spcPts val="0"/>
              </a:spcBef>
              <a:spcAft>
                <a:spcPts val="0"/>
              </a:spcAft>
              <a:buSzPts val="1100"/>
              <a:buFont typeface="Arial"/>
              <a:buChar char="•"/>
            </a:pPr>
            <a:r>
              <a:rPr lang="es-ES"/>
              <a:t>Elaboramos un plan de acción detallado con la oportunidad, acción, responsable, fecha de ejecución, avances y observaciones.</a:t>
            </a:r>
            <a:endParaRPr/>
          </a:p>
          <a:p>
            <a:pPr marL="0" lvl="0" indent="0" algn="l" rtl="0">
              <a:lnSpc>
                <a:spcPct val="100000"/>
              </a:lnSpc>
              <a:spcBef>
                <a:spcPts val="0"/>
              </a:spcBef>
              <a:spcAft>
                <a:spcPts val="0"/>
              </a:spcAft>
              <a:buSzPts val="1100"/>
              <a:buNone/>
            </a:pPr>
            <a:endParaRPr/>
          </a:p>
        </p:txBody>
      </p:sp>
      <p:sp>
        <p:nvSpPr>
          <p:cNvPr id="495" name="Google Shape;495;p9:notes">
            <a:extLst>
              <a:ext uri="{FF2B5EF4-FFF2-40B4-BE49-F238E27FC236}">
                <a16:creationId xmlns:a16="http://schemas.microsoft.com/office/drawing/2014/main" id="{CDCDCD63-62FD-E3B1-560A-A4CA8AE57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7712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7. Plan de Control</a:t>
            </a:r>
            <a:endParaRPr/>
          </a:p>
          <a:p>
            <a:pPr marL="457200" marR="0" lvl="0" indent="-298450" algn="l" rtl="0">
              <a:lnSpc>
                <a:spcPct val="100000"/>
              </a:lnSpc>
              <a:spcBef>
                <a:spcPts val="0"/>
              </a:spcBef>
              <a:spcAft>
                <a:spcPts val="0"/>
              </a:spcAft>
              <a:buClr>
                <a:srgbClr val="000000"/>
              </a:buClr>
              <a:buSzPts val="1100"/>
              <a:buFont typeface="Arial"/>
              <a:buChar char="●"/>
            </a:pPr>
            <a:r>
              <a:rPr lang="es-ES"/>
              <a:t>El plan de control documenta cómo controlaremos las causas raíz identificadas:</a:t>
            </a:r>
            <a:endParaRPr/>
          </a:p>
          <a:p>
            <a:pPr marL="457200" lvl="0" indent="-298450" algn="l" rtl="0">
              <a:lnSpc>
                <a:spcPct val="100000"/>
              </a:lnSpc>
              <a:spcBef>
                <a:spcPts val="0"/>
              </a:spcBef>
              <a:spcAft>
                <a:spcPts val="0"/>
              </a:spcAft>
              <a:buSzPts val="1100"/>
              <a:buFont typeface="Arial"/>
              <a:buChar char="•"/>
            </a:pPr>
            <a:r>
              <a:rPr lang="es-ES"/>
              <a:t>Definimos la etapa o paso a controlar, el parámetro crítico, los límites de especificación, el método de medición, y el método de control.</a:t>
            </a:r>
            <a:endParaRPr/>
          </a:p>
          <a:p>
            <a:pPr marL="457200" lvl="0" indent="-298450" algn="l" rtl="0">
              <a:lnSpc>
                <a:spcPct val="100000"/>
              </a:lnSpc>
              <a:spcBef>
                <a:spcPts val="0"/>
              </a:spcBef>
              <a:spcAft>
                <a:spcPts val="0"/>
              </a:spcAft>
              <a:buSzPts val="1100"/>
              <a:buFont typeface="Arial"/>
              <a:buChar char="•"/>
            </a:pPr>
            <a:r>
              <a:rPr lang="es-ES"/>
              <a:t>Establecemos el tamaño y frecuencia de la muestra, quién realiza la medición y dónde se almacena la información.</a:t>
            </a:r>
            <a:endParaRPr/>
          </a:p>
          <a:p>
            <a:pPr marL="457200" lvl="0" indent="-298450" algn="l" rtl="0">
              <a:lnSpc>
                <a:spcPct val="100000"/>
              </a:lnSpc>
              <a:spcBef>
                <a:spcPts val="0"/>
              </a:spcBef>
              <a:spcAft>
                <a:spcPts val="0"/>
              </a:spcAft>
              <a:buSzPts val="1100"/>
              <a:buFont typeface="Arial"/>
              <a:buChar char="•"/>
            </a:pPr>
            <a:r>
              <a:rPr lang="es-ES"/>
              <a:t>Documentamos esto en un SOP (Procedimiento Estándar de Trabajo).</a:t>
            </a:r>
            <a:endParaRPr/>
          </a:p>
          <a:p>
            <a:pPr marL="0" lvl="0" indent="0" algn="l" rtl="0">
              <a:lnSpc>
                <a:spcPct val="100000"/>
              </a:lnSpc>
              <a:spcBef>
                <a:spcPts val="0"/>
              </a:spcBef>
              <a:spcAft>
                <a:spcPts val="0"/>
              </a:spcAft>
              <a:buSzPts val="1100"/>
              <a:buNone/>
            </a:pPr>
            <a:endParaRPr/>
          </a:p>
        </p:txBody>
      </p:sp>
      <p:sp>
        <p:nvSpPr>
          <p:cNvPr id="506" name="Google Shape;5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Evaluación de Beneficios Financieros</a:t>
            </a:r>
            <a:endParaRPr/>
          </a:p>
          <a:p>
            <a:pPr marL="457200" marR="0" lvl="0" indent="-298450" algn="l" rtl="0">
              <a:lnSpc>
                <a:spcPct val="100000"/>
              </a:lnSpc>
              <a:spcBef>
                <a:spcPts val="0"/>
              </a:spcBef>
              <a:spcAft>
                <a:spcPts val="0"/>
              </a:spcAft>
              <a:buClr>
                <a:srgbClr val="000000"/>
              </a:buClr>
              <a:buSzPts val="1100"/>
              <a:buFont typeface="Arial"/>
              <a:buChar char="●"/>
            </a:pPr>
            <a:r>
              <a:rPr lang="es-ES"/>
              <a:t>Evaluamos los beneficios financieros del proyecto en términos de ahorros, incremento de piezas, productividad y evitar la pérdida de clientes, traduciendo todo esto en dólares proyectados anualmente.</a:t>
            </a:r>
            <a:endParaRPr/>
          </a:p>
          <a:p>
            <a:pPr marL="0" lvl="0" indent="0" algn="l" rtl="0">
              <a:lnSpc>
                <a:spcPct val="100000"/>
              </a:lnSpc>
              <a:spcBef>
                <a:spcPts val="0"/>
              </a:spcBef>
              <a:spcAft>
                <a:spcPts val="0"/>
              </a:spcAft>
              <a:buSzPts val="1100"/>
              <a:buNone/>
            </a:pPr>
            <a:endParaRPr/>
          </a:p>
        </p:txBody>
      </p:sp>
      <p:sp>
        <p:nvSpPr>
          <p:cNvPr id="518" name="Google Shape;5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Poner las lecciones aprendidas sobre el proyecto reallas herramientas y experiencias ganadas o relacionadas con lecciones sobre eventualidades o situaciones que debieron ser obstáculos en el proyecto y como fueron superadas.</a:t>
            </a:r>
            <a:endParaRPr/>
          </a:p>
          <a:p>
            <a:pPr marL="0" lvl="0" indent="0" algn="l" rtl="0">
              <a:lnSpc>
                <a:spcPct val="100000"/>
              </a:lnSpc>
              <a:spcBef>
                <a:spcPts val="0"/>
              </a:spcBef>
              <a:spcAft>
                <a:spcPts val="0"/>
              </a:spcAft>
              <a:buSzPts val="1100"/>
              <a:buNone/>
            </a:pPr>
            <a:endParaRPr/>
          </a:p>
        </p:txBody>
      </p:sp>
      <p:sp>
        <p:nvSpPr>
          <p:cNvPr id="527" name="Google Shape;5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-Incluir esta información en la hoja el nombre del proyecto.</a:t>
            </a:r>
            <a:endParaRPr/>
          </a:p>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-Poner en esta Hoja  el Nombre completo (como aparece en el acta de nacimiento) + Generación + Nombre del proyecto + Indicar si el proyecto es trabajado en equipo o individual + Ahorros anualizados en USD , Empresa o institución y correo electrónico. </a:t>
            </a: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866D43C-379F-6B41-5B38-26BCEE27D2BC}"/>
            </a:ext>
          </a:extLst>
        </p:cNvPr>
        <p:cNvGrpSpPr/>
        <p:nvPr/>
      </p:nvGrpSpPr>
      <p:grpSpPr>
        <a:xfrm>
          <a:off x="0" y="0"/>
          <a:ext cx="0" cy="0"/>
          <a:chOff x="0" y="0"/>
          <a:chExt cx="0" cy="0"/>
        </a:xfrm>
      </p:grpSpPr>
      <p:sp>
        <p:nvSpPr>
          <p:cNvPr id="107" name="Google Shape;107;p3:notes">
            <a:extLst>
              <a:ext uri="{FF2B5EF4-FFF2-40B4-BE49-F238E27FC236}">
                <a16:creationId xmlns:a16="http://schemas.microsoft.com/office/drawing/2014/main" id="{17E20A45-887D-8DDF-B6AA-2885FCAFE1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Síntesis en el A3</a:t>
            </a:r>
            <a:endParaRPr/>
          </a:p>
          <a:p>
            <a:pPr marL="457200" marR="0" lvl="0" indent="-298450" algn="l" rtl="0">
              <a:lnSpc>
                <a:spcPct val="100000"/>
              </a:lnSpc>
              <a:spcBef>
                <a:spcPts val="0"/>
              </a:spcBef>
              <a:spcAft>
                <a:spcPts val="0"/>
              </a:spcAft>
              <a:buClr>
                <a:srgbClr val="000000"/>
              </a:buClr>
              <a:buSzPts val="1100"/>
              <a:buFont typeface="Arial"/>
              <a:buChar char="●"/>
            </a:pPr>
            <a:r>
              <a:rPr lang="es-ES"/>
              <a:t>Toda la información recolectada se sintetiza en el A3 de la siguiente manera:</a:t>
            </a:r>
            <a:endParaRPr/>
          </a:p>
          <a:p>
            <a:pPr marL="457200" lvl="0" indent="-298450" algn="l" rtl="0">
              <a:lnSpc>
                <a:spcPct val="100000"/>
              </a:lnSpc>
              <a:spcBef>
                <a:spcPts val="0"/>
              </a:spcBef>
              <a:spcAft>
                <a:spcPts val="0"/>
              </a:spcAft>
              <a:buSzPts val="1100"/>
              <a:buFont typeface="Arial"/>
              <a:buChar char="•"/>
            </a:pPr>
            <a:r>
              <a:rPr lang="es-ES" b="1"/>
              <a:t>Apartado 1</a:t>
            </a:r>
            <a:r>
              <a:rPr lang="es-ES"/>
              <a:t>: Definición del problema con el 5W2H.</a:t>
            </a:r>
            <a:endParaRPr/>
          </a:p>
          <a:p>
            <a:pPr marL="457200" lvl="0" indent="-298450" algn="l" rtl="0">
              <a:lnSpc>
                <a:spcPct val="100000"/>
              </a:lnSpc>
              <a:spcBef>
                <a:spcPts val="0"/>
              </a:spcBef>
              <a:spcAft>
                <a:spcPts val="0"/>
              </a:spcAft>
              <a:buSzPts val="1100"/>
              <a:buFont typeface="Arial"/>
              <a:buChar char="•"/>
            </a:pPr>
            <a:r>
              <a:rPr lang="es-ES" b="1"/>
              <a:t>Apartado 2</a:t>
            </a:r>
            <a:r>
              <a:rPr lang="es-ES"/>
              <a:t>: Resumen del swimlane y situación actual.</a:t>
            </a:r>
            <a:endParaRPr/>
          </a:p>
          <a:p>
            <a:pPr marL="457200" lvl="0" indent="-298450" algn="l" rtl="0">
              <a:lnSpc>
                <a:spcPct val="100000"/>
              </a:lnSpc>
              <a:spcBef>
                <a:spcPts val="0"/>
              </a:spcBef>
              <a:spcAft>
                <a:spcPts val="0"/>
              </a:spcAft>
              <a:buSzPts val="1100"/>
              <a:buFont typeface="Arial"/>
              <a:buChar char="•"/>
            </a:pPr>
            <a:r>
              <a:rPr lang="es-ES" b="1"/>
              <a:t>Apartado 3</a:t>
            </a:r>
            <a:r>
              <a:rPr lang="es-ES"/>
              <a:t>: Metas y objetivos específicos.</a:t>
            </a:r>
            <a:endParaRPr/>
          </a:p>
          <a:p>
            <a:pPr marL="457200" lvl="0" indent="-298450" algn="l" rtl="0">
              <a:lnSpc>
                <a:spcPct val="100000"/>
              </a:lnSpc>
              <a:spcBef>
                <a:spcPts val="0"/>
              </a:spcBef>
              <a:spcAft>
                <a:spcPts val="0"/>
              </a:spcAft>
              <a:buSzPts val="1100"/>
              <a:buFont typeface="Arial"/>
              <a:buChar char="•"/>
            </a:pPr>
            <a:r>
              <a:rPr lang="es-ES" b="1"/>
              <a:t>Apartado 4</a:t>
            </a:r>
            <a:r>
              <a:rPr lang="es-ES"/>
              <a:t>: Herramientas utilizadas (Ishikawa, árbol causal, Pareto) y breves descripciones de las causas raíces.</a:t>
            </a:r>
            <a:endParaRPr/>
          </a:p>
          <a:p>
            <a:pPr marL="457200" lvl="0" indent="-298450" algn="l" rtl="0">
              <a:lnSpc>
                <a:spcPct val="100000"/>
              </a:lnSpc>
              <a:spcBef>
                <a:spcPts val="0"/>
              </a:spcBef>
              <a:spcAft>
                <a:spcPts val="0"/>
              </a:spcAft>
              <a:buSzPts val="1100"/>
              <a:buFont typeface="Arial"/>
              <a:buChar char="•"/>
            </a:pPr>
            <a:r>
              <a:rPr lang="es-ES" b="1"/>
              <a:t>Apartado 5</a:t>
            </a:r>
            <a:r>
              <a:rPr lang="es-ES"/>
              <a:t>: Propuestas de mejora y cómo afectan las causas raíz.</a:t>
            </a:r>
            <a:endParaRPr/>
          </a:p>
          <a:p>
            <a:pPr marL="457200" lvl="0" indent="-298450" algn="l" rtl="0">
              <a:lnSpc>
                <a:spcPct val="100000"/>
              </a:lnSpc>
              <a:spcBef>
                <a:spcPts val="0"/>
              </a:spcBef>
              <a:spcAft>
                <a:spcPts val="0"/>
              </a:spcAft>
              <a:buSzPts val="1100"/>
              <a:buFont typeface="Arial"/>
              <a:buChar char="•"/>
            </a:pPr>
            <a:r>
              <a:rPr lang="es-ES" b="1"/>
              <a:t>Apartado 6</a:t>
            </a:r>
            <a:r>
              <a:rPr lang="es-ES"/>
              <a:t>: Plan de acción resumido con actividades, responsables y fechas.</a:t>
            </a:r>
            <a:endParaRPr/>
          </a:p>
          <a:p>
            <a:pPr marL="457200" lvl="0" indent="-298450" algn="l" rtl="0">
              <a:lnSpc>
                <a:spcPct val="100000"/>
              </a:lnSpc>
              <a:spcBef>
                <a:spcPts val="0"/>
              </a:spcBef>
              <a:spcAft>
                <a:spcPts val="0"/>
              </a:spcAft>
              <a:buSzPts val="1100"/>
              <a:buFont typeface="Arial"/>
              <a:buChar char="•"/>
            </a:pPr>
            <a:r>
              <a:rPr lang="es-ES" b="1"/>
              <a:t>Apartado 7</a:t>
            </a:r>
            <a:r>
              <a:rPr lang="es-ES"/>
              <a:t>: Problemas anticipados, medidas de control y lecciones aprendidas.</a:t>
            </a:r>
            <a:endParaRPr/>
          </a:p>
          <a:p>
            <a:pPr marL="0" lvl="0" indent="0" algn="l" rtl="0">
              <a:lnSpc>
                <a:spcPct val="100000"/>
              </a:lnSpc>
              <a:spcBef>
                <a:spcPts val="0"/>
              </a:spcBef>
              <a:spcAft>
                <a:spcPts val="0"/>
              </a:spcAft>
              <a:buSzPts val="1100"/>
              <a:buNone/>
            </a:pPr>
            <a:endParaRPr/>
          </a:p>
        </p:txBody>
      </p:sp>
      <p:sp>
        <p:nvSpPr>
          <p:cNvPr id="108" name="Google Shape;108;p3:notes">
            <a:extLst>
              <a:ext uri="{FF2B5EF4-FFF2-40B4-BE49-F238E27FC236}">
                <a16:creationId xmlns:a16="http://schemas.microsoft.com/office/drawing/2014/main" id="{29422ABC-ACBB-2F41-B6BA-89C1FE6E9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2925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1. Definición del Problema</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empezar con nuestros proyectos, utilizamos la herramienta conocida como el 5W2H. Esta herramienta nos ayuda a definir el problema respondiendo preguntas clave:</a:t>
            </a:r>
            <a:endParaRPr/>
          </a:p>
          <a:p>
            <a:pPr marL="457200" lvl="0" indent="-298450" algn="l" rtl="0">
              <a:lnSpc>
                <a:spcPct val="100000"/>
              </a:lnSpc>
              <a:spcBef>
                <a:spcPts val="0"/>
              </a:spcBef>
              <a:spcAft>
                <a:spcPts val="0"/>
              </a:spcAft>
              <a:buSzPts val="1100"/>
              <a:buFont typeface="Arial"/>
              <a:buChar char="•"/>
            </a:pPr>
            <a:r>
              <a:rPr lang="es-ES"/>
              <a:t>¿Cuál es el problema?</a:t>
            </a:r>
            <a:endParaRPr/>
          </a:p>
          <a:p>
            <a:pPr marL="457200" lvl="0" indent="-298450" algn="l" rtl="0">
              <a:lnSpc>
                <a:spcPct val="100000"/>
              </a:lnSpc>
              <a:spcBef>
                <a:spcPts val="0"/>
              </a:spcBef>
              <a:spcAft>
                <a:spcPts val="0"/>
              </a:spcAft>
              <a:buSzPts val="1100"/>
              <a:buFont typeface="Arial"/>
              <a:buChar char="•"/>
            </a:pPr>
            <a:r>
              <a:rPr lang="es-ES"/>
              <a:t>¿Quién es el cliente (interno o externo) más afectado por el problema?</a:t>
            </a:r>
            <a:endParaRPr/>
          </a:p>
          <a:p>
            <a:pPr marL="457200" lvl="0" indent="-298450" algn="l" rtl="0">
              <a:lnSpc>
                <a:spcPct val="100000"/>
              </a:lnSpc>
              <a:spcBef>
                <a:spcPts val="0"/>
              </a:spcBef>
              <a:spcAft>
                <a:spcPts val="0"/>
              </a:spcAft>
              <a:buSzPts val="1100"/>
              <a:buFont typeface="Arial"/>
              <a:buChar char="•"/>
            </a:pPr>
            <a:r>
              <a:rPr lang="es-ES"/>
              <a:t>¿Cuáles son los criterios críticos en términos de calidad, entrega y costos?</a:t>
            </a:r>
            <a:endParaRPr/>
          </a:p>
          <a:p>
            <a:pPr marL="457200" lvl="0" indent="-298450" algn="l" rtl="0">
              <a:lnSpc>
                <a:spcPct val="100000"/>
              </a:lnSpc>
              <a:spcBef>
                <a:spcPts val="0"/>
              </a:spcBef>
              <a:spcAft>
                <a:spcPts val="0"/>
              </a:spcAft>
              <a:buSzPts val="1100"/>
              <a:buFont typeface="Arial"/>
              <a:buChar char="•"/>
            </a:pPr>
            <a:r>
              <a:rPr lang="es-ES"/>
              <a:t>¿Cuál es la medición del problema, si es que existe?</a:t>
            </a:r>
            <a:endParaRPr/>
          </a:p>
          <a:p>
            <a:pPr marL="457200" lvl="0" indent="-298450" algn="l" rtl="0">
              <a:lnSpc>
                <a:spcPct val="100000"/>
              </a:lnSpc>
              <a:spcBef>
                <a:spcPts val="0"/>
              </a:spcBef>
              <a:spcAft>
                <a:spcPts val="0"/>
              </a:spcAft>
              <a:buSzPts val="1100"/>
              <a:buFont typeface="Arial"/>
              <a:buChar char="•"/>
            </a:pPr>
            <a:r>
              <a:rPr lang="es-ES"/>
              <a:t>¿Dónde y cuándo fue observado el problema por primera vez?</a:t>
            </a:r>
            <a:endParaRPr/>
          </a:p>
          <a:p>
            <a:pPr marL="457200" lvl="0" indent="-298450" algn="l" rtl="0">
              <a:lnSpc>
                <a:spcPct val="100000"/>
              </a:lnSpc>
              <a:spcBef>
                <a:spcPts val="0"/>
              </a:spcBef>
              <a:spcAft>
                <a:spcPts val="0"/>
              </a:spcAft>
              <a:buSzPts val="1100"/>
              <a:buFont typeface="Arial"/>
              <a:buChar char="•"/>
            </a:pPr>
            <a:r>
              <a:rPr lang="es-ES"/>
              <a:t>¿Cuál es la magnitud del problema dentro del negocio?</a:t>
            </a:r>
            <a:endParaRPr/>
          </a:p>
          <a:p>
            <a:pPr marL="457200" marR="0" lvl="0" indent="-298450" algn="l" rtl="0">
              <a:lnSpc>
                <a:spcPct val="100000"/>
              </a:lnSpc>
              <a:spcBef>
                <a:spcPts val="0"/>
              </a:spcBef>
              <a:spcAft>
                <a:spcPts val="0"/>
              </a:spcAft>
              <a:buClr>
                <a:srgbClr val="000000"/>
              </a:buClr>
              <a:buSzPts val="1100"/>
              <a:buFont typeface="Arial"/>
              <a:buChar char="●"/>
            </a:pPr>
            <a:r>
              <a:rPr lang="es-ES"/>
              <a:t>Con esta información, hacemos un resumen completo del problema para incluirlo en la sección de antecedentes del A3.</a:t>
            </a:r>
            <a:endParaRPr/>
          </a:p>
          <a:p>
            <a:pPr marL="0" lvl="0" indent="0" algn="l" rtl="0">
              <a:lnSpc>
                <a:spcPct val="100000"/>
              </a:lnSpc>
              <a:spcBef>
                <a:spcPts val="0"/>
              </a:spcBef>
              <a:spcAft>
                <a:spcPts val="0"/>
              </a:spcAft>
              <a:buSzPts val="1100"/>
              <a:buNone/>
            </a:pPr>
            <a:endParaRPr/>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67A7B269-C91A-6BDB-D978-CB443B63E7EA}"/>
            </a:ext>
          </a:extLst>
        </p:cNvPr>
        <p:cNvGrpSpPr/>
        <p:nvPr/>
      </p:nvGrpSpPr>
      <p:grpSpPr>
        <a:xfrm>
          <a:off x="0" y="0"/>
          <a:ext cx="0" cy="0"/>
          <a:chOff x="0" y="0"/>
          <a:chExt cx="0" cy="0"/>
        </a:xfrm>
      </p:grpSpPr>
      <p:sp>
        <p:nvSpPr>
          <p:cNvPr id="140" name="Google Shape;140;p4:notes">
            <a:extLst>
              <a:ext uri="{FF2B5EF4-FFF2-40B4-BE49-F238E27FC236}">
                <a16:creationId xmlns:a16="http://schemas.microsoft.com/office/drawing/2014/main" id="{D0DBE15E-4443-DEB3-B6F3-AB7C168B504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1. Definición del Problema</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empezar con nuestros proyectos, utilizamos la herramienta conocida como el 5W2H. Esta herramienta nos ayuda a definir el problema respondiendo preguntas clave:</a:t>
            </a:r>
            <a:endParaRPr/>
          </a:p>
          <a:p>
            <a:pPr marL="457200" lvl="0" indent="-298450" algn="l" rtl="0">
              <a:lnSpc>
                <a:spcPct val="100000"/>
              </a:lnSpc>
              <a:spcBef>
                <a:spcPts val="0"/>
              </a:spcBef>
              <a:spcAft>
                <a:spcPts val="0"/>
              </a:spcAft>
              <a:buSzPts val="1100"/>
              <a:buFont typeface="Arial"/>
              <a:buChar char="•"/>
            </a:pPr>
            <a:r>
              <a:rPr lang="es-ES"/>
              <a:t>¿Cuál es el problema?</a:t>
            </a:r>
            <a:endParaRPr/>
          </a:p>
          <a:p>
            <a:pPr marL="457200" lvl="0" indent="-298450" algn="l" rtl="0">
              <a:lnSpc>
                <a:spcPct val="100000"/>
              </a:lnSpc>
              <a:spcBef>
                <a:spcPts val="0"/>
              </a:spcBef>
              <a:spcAft>
                <a:spcPts val="0"/>
              </a:spcAft>
              <a:buSzPts val="1100"/>
              <a:buFont typeface="Arial"/>
              <a:buChar char="•"/>
            </a:pPr>
            <a:r>
              <a:rPr lang="es-ES"/>
              <a:t>¿Quién es el cliente (interno o externo) más afectado por el problema?</a:t>
            </a:r>
            <a:endParaRPr/>
          </a:p>
          <a:p>
            <a:pPr marL="457200" lvl="0" indent="-298450" algn="l" rtl="0">
              <a:lnSpc>
                <a:spcPct val="100000"/>
              </a:lnSpc>
              <a:spcBef>
                <a:spcPts val="0"/>
              </a:spcBef>
              <a:spcAft>
                <a:spcPts val="0"/>
              </a:spcAft>
              <a:buSzPts val="1100"/>
              <a:buFont typeface="Arial"/>
              <a:buChar char="•"/>
            </a:pPr>
            <a:r>
              <a:rPr lang="es-ES"/>
              <a:t>¿Cuáles son los criterios críticos en términos de calidad, entrega y costos?</a:t>
            </a:r>
            <a:endParaRPr/>
          </a:p>
          <a:p>
            <a:pPr marL="457200" lvl="0" indent="-298450" algn="l" rtl="0">
              <a:lnSpc>
                <a:spcPct val="100000"/>
              </a:lnSpc>
              <a:spcBef>
                <a:spcPts val="0"/>
              </a:spcBef>
              <a:spcAft>
                <a:spcPts val="0"/>
              </a:spcAft>
              <a:buSzPts val="1100"/>
              <a:buFont typeface="Arial"/>
              <a:buChar char="•"/>
            </a:pPr>
            <a:r>
              <a:rPr lang="es-ES"/>
              <a:t>¿Cuál es la medición del problema, si es que existe?</a:t>
            </a:r>
            <a:endParaRPr/>
          </a:p>
          <a:p>
            <a:pPr marL="457200" lvl="0" indent="-298450" algn="l" rtl="0">
              <a:lnSpc>
                <a:spcPct val="100000"/>
              </a:lnSpc>
              <a:spcBef>
                <a:spcPts val="0"/>
              </a:spcBef>
              <a:spcAft>
                <a:spcPts val="0"/>
              </a:spcAft>
              <a:buSzPts val="1100"/>
              <a:buFont typeface="Arial"/>
              <a:buChar char="•"/>
            </a:pPr>
            <a:r>
              <a:rPr lang="es-ES"/>
              <a:t>¿Dónde y cuándo fue observado el problema por primera vez?</a:t>
            </a:r>
            <a:endParaRPr/>
          </a:p>
          <a:p>
            <a:pPr marL="457200" lvl="0" indent="-298450" algn="l" rtl="0">
              <a:lnSpc>
                <a:spcPct val="100000"/>
              </a:lnSpc>
              <a:spcBef>
                <a:spcPts val="0"/>
              </a:spcBef>
              <a:spcAft>
                <a:spcPts val="0"/>
              </a:spcAft>
              <a:buSzPts val="1100"/>
              <a:buFont typeface="Arial"/>
              <a:buChar char="•"/>
            </a:pPr>
            <a:r>
              <a:rPr lang="es-ES"/>
              <a:t>¿Cuál es la magnitud del problema dentro del negocio?</a:t>
            </a:r>
            <a:endParaRPr/>
          </a:p>
          <a:p>
            <a:pPr marL="457200" marR="0" lvl="0" indent="-298450" algn="l" rtl="0">
              <a:lnSpc>
                <a:spcPct val="100000"/>
              </a:lnSpc>
              <a:spcBef>
                <a:spcPts val="0"/>
              </a:spcBef>
              <a:spcAft>
                <a:spcPts val="0"/>
              </a:spcAft>
              <a:buClr>
                <a:srgbClr val="000000"/>
              </a:buClr>
              <a:buSzPts val="1100"/>
              <a:buFont typeface="Arial"/>
              <a:buChar char="●"/>
            </a:pPr>
            <a:r>
              <a:rPr lang="es-ES"/>
              <a:t>Con esta información, hacemos un resumen completo del problema para incluirlo en la sección de antecedentes del A3.</a:t>
            </a:r>
            <a:endParaRPr/>
          </a:p>
          <a:p>
            <a:pPr marL="0" lvl="0" indent="0" algn="l" rtl="0">
              <a:lnSpc>
                <a:spcPct val="100000"/>
              </a:lnSpc>
              <a:spcBef>
                <a:spcPts val="0"/>
              </a:spcBef>
              <a:spcAft>
                <a:spcPts val="0"/>
              </a:spcAft>
              <a:buSzPts val="1100"/>
              <a:buNone/>
            </a:pPr>
            <a:endParaRPr/>
          </a:p>
        </p:txBody>
      </p:sp>
      <p:sp>
        <p:nvSpPr>
          <p:cNvPr id="141" name="Google Shape;141;p4:notes">
            <a:extLst>
              <a:ext uri="{FF2B5EF4-FFF2-40B4-BE49-F238E27FC236}">
                <a16:creationId xmlns:a16="http://schemas.microsoft.com/office/drawing/2014/main" id="{425A8F09-36DE-6BD7-B943-A22A17C1F9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7742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21F9B4FA-ED0C-4A86-474A-C73518173D9D}"/>
            </a:ext>
          </a:extLst>
        </p:cNvPr>
        <p:cNvGrpSpPr/>
        <p:nvPr/>
      </p:nvGrpSpPr>
      <p:grpSpPr>
        <a:xfrm>
          <a:off x="0" y="0"/>
          <a:ext cx="0" cy="0"/>
          <a:chOff x="0" y="0"/>
          <a:chExt cx="0" cy="0"/>
        </a:xfrm>
      </p:grpSpPr>
      <p:sp>
        <p:nvSpPr>
          <p:cNvPr id="152" name="Google Shape;152;p5:notes">
            <a:extLst>
              <a:ext uri="{FF2B5EF4-FFF2-40B4-BE49-F238E27FC236}">
                <a16:creationId xmlns:a16="http://schemas.microsoft.com/office/drawing/2014/main" id="{F706792F-FC7F-ECE0-B0A6-6FE55A093B0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a:extLst>
              <a:ext uri="{FF2B5EF4-FFF2-40B4-BE49-F238E27FC236}">
                <a16:creationId xmlns:a16="http://schemas.microsoft.com/office/drawing/2014/main" id="{F08F14D6-D7C5-4C04-29B5-5715E33453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031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b="1"/>
              <a:t>3. Objetivos SMART</a:t>
            </a:r>
            <a:endParaRPr/>
          </a:p>
          <a:p>
            <a:pPr marL="457200" marR="0" lvl="0" indent="-298450" algn="l" rtl="0">
              <a:lnSpc>
                <a:spcPct val="100000"/>
              </a:lnSpc>
              <a:spcBef>
                <a:spcPts val="0"/>
              </a:spcBef>
              <a:spcAft>
                <a:spcPts val="0"/>
              </a:spcAft>
              <a:buClr>
                <a:srgbClr val="000000"/>
              </a:buClr>
              <a:buSzPts val="1100"/>
              <a:buFont typeface="Arial"/>
              <a:buChar char="●"/>
            </a:pPr>
            <a:r>
              <a:rPr lang="es-ES"/>
              <a:t>Para asegurar el éxito en nuestros proyectos, establecemos objetivos SMART: Specific (Específico), Measurable (Medible), Achievable (Alcanzable), Relevant (Relevante) y Time-bound (Con límite de tiempo).</a:t>
            </a:r>
            <a:endParaRPr/>
          </a:p>
          <a:p>
            <a:pPr marL="457200" lvl="0" indent="-298450" algn="l" rtl="0">
              <a:lnSpc>
                <a:spcPct val="100000"/>
              </a:lnSpc>
              <a:spcBef>
                <a:spcPts val="0"/>
              </a:spcBef>
              <a:spcAft>
                <a:spcPts val="0"/>
              </a:spcAft>
              <a:buSzPts val="1100"/>
              <a:buFont typeface="Arial"/>
              <a:buAutoNum type="arabicPeriod"/>
            </a:pPr>
            <a:r>
              <a:rPr lang="es-ES" b="1"/>
              <a:t>Specific (Específico)</a:t>
            </a:r>
            <a:r>
              <a:rPr lang="es-ES"/>
              <a:t>: Definimos claramente qué queremos lograr, quién está involucrado, dónde y por qué es importante. Ejemplo: "Reducir el tiempo de procesamiento de órdenes en el departamento de ventas en un 20%."</a:t>
            </a:r>
            <a:endParaRPr/>
          </a:p>
          <a:p>
            <a:pPr marL="457200" lvl="0" indent="-298450" algn="l" rtl="0">
              <a:lnSpc>
                <a:spcPct val="100000"/>
              </a:lnSpc>
              <a:spcBef>
                <a:spcPts val="0"/>
              </a:spcBef>
              <a:spcAft>
                <a:spcPts val="0"/>
              </a:spcAft>
              <a:buSzPts val="1100"/>
              <a:buFont typeface="Arial"/>
              <a:buAutoNum type="arabicPeriod"/>
            </a:pPr>
            <a:r>
              <a:rPr lang="es-ES" b="1"/>
              <a:t>Measurable (Medible)</a:t>
            </a:r>
            <a:r>
              <a:rPr lang="es-ES"/>
              <a:t>: Establecemos criterios concretos para evaluar el progreso y el éxito. Ejemplo: "Reducir el tiempo de procesamiento de órdenes de 10 días a 8 días."</a:t>
            </a:r>
            <a:endParaRPr/>
          </a:p>
          <a:p>
            <a:pPr marL="457200" lvl="0" indent="-298450" algn="l" rtl="0">
              <a:lnSpc>
                <a:spcPct val="100000"/>
              </a:lnSpc>
              <a:spcBef>
                <a:spcPts val="0"/>
              </a:spcBef>
              <a:spcAft>
                <a:spcPts val="0"/>
              </a:spcAft>
              <a:buSzPts val="1100"/>
              <a:buFont typeface="Arial"/>
              <a:buAutoNum type="arabicPeriod"/>
            </a:pPr>
            <a:r>
              <a:rPr lang="es-ES" b="1"/>
              <a:t>Achievable (Alcanzable)</a:t>
            </a:r>
            <a:r>
              <a:rPr lang="es-ES"/>
              <a:t>: Aseguramos que el objetivo sea realista y posible con los recursos disponibles. Ejemplo: "Implementar un nuevo software de gestión de pedidos para lograr la reducción."</a:t>
            </a:r>
            <a:endParaRPr/>
          </a:p>
          <a:p>
            <a:pPr marL="457200" lvl="0" indent="-298450" algn="l" rtl="0">
              <a:lnSpc>
                <a:spcPct val="100000"/>
              </a:lnSpc>
              <a:spcBef>
                <a:spcPts val="0"/>
              </a:spcBef>
              <a:spcAft>
                <a:spcPts val="0"/>
              </a:spcAft>
              <a:buSzPts val="1100"/>
              <a:buFont typeface="Arial"/>
              <a:buAutoNum type="arabicPeriod"/>
            </a:pPr>
            <a:r>
              <a:rPr lang="es-ES" b="1"/>
              <a:t>Relevant (Relevante)</a:t>
            </a:r>
            <a:r>
              <a:rPr lang="es-ES"/>
              <a:t>: Nos aseguramos de que el objetivo sea significativo y alineado con los objetivos generales del negocio. Ejemplo: "Mejorar la satisfacción del cliente y aumentar las ventas repetitivas."</a:t>
            </a:r>
            <a:endParaRPr/>
          </a:p>
          <a:p>
            <a:pPr marL="457200" lvl="0" indent="-298450" algn="l" rtl="0">
              <a:lnSpc>
                <a:spcPct val="100000"/>
              </a:lnSpc>
              <a:spcBef>
                <a:spcPts val="0"/>
              </a:spcBef>
              <a:spcAft>
                <a:spcPts val="0"/>
              </a:spcAft>
              <a:buSzPts val="1100"/>
              <a:buFont typeface="Arial"/>
              <a:buAutoNum type="arabicPeriod"/>
            </a:pPr>
            <a:r>
              <a:rPr lang="es-ES" b="1"/>
              <a:t>Time-bound (Con límite de tiempo)</a:t>
            </a:r>
            <a:r>
              <a:rPr lang="es-ES"/>
              <a:t>: Definimos un plazo claro para la consecución del objetivo. Ejemplo: "Reducir el tiempo de procesamiento en un período de 6 meses."</a:t>
            </a:r>
            <a:endParaRPr/>
          </a:p>
          <a:p>
            <a:pPr marL="457200" marR="0" lvl="0" indent="-298450" algn="l" rtl="0">
              <a:lnSpc>
                <a:spcPct val="100000"/>
              </a:lnSpc>
              <a:spcBef>
                <a:spcPts val="0"/>
              </a:spcBef>
              <a:spcAft>
                <a:spcPts val="0"/>
              </a:spcAft>
              <a:buClr>
                <a:srgbClr val="000000"/>
              </a:buClr>
              <a:buSzPts val="1100"/>
              <a:buFont typeface="Arial"/>
              <a:buChar char="●"/>
            </a:pPr>
            <a:r>
              <a:rPr lang="es-ES" b="1"/>
              <a:t>Aplicación en el A3</a:t>
            </a:r>
            <a:endParaRPr/>
          </a:p>
          <a:p>
            <a:pPr marL="457200" lvl="0" indent="-298450" algn="l" rtl="0">
              <a:lnSpc>
                <a:spcPct val="100000"/>
              </a:lnSpc>
              <a:spcBef>
                <a:spcPts val="0"/>
              </a:spcBef>
              <a:spcAft>
                <a:spcPts val="0"/>
              </a:spcAft>
              <a:buSzPts val="1100"/>
              <a:buFont typeface="Arial"/>
              <a:buChar char="•"/>
            </a:pPr>
            <a:r>
              <a:rPr lang="es-ES" b="1"/>
              <a:t>Apartado 3</a:t>
            </a:r>
            <a:r>
              <a:rPr lang="es-ES"/>
              <a:t>: Establecemos metas y objetivos específicos y realizables.</a:t>
            </a:r>
            <a:endParaRPr/>
          </a:p>
          <a:p>
            <a:pPr marL="0" lvl="0" indent="0" algn="l" rtl="0">
              <a:lnSpc>
                <a:spcPct val="100000"/>
              </a:lnSpc>
              <a:spcBef>
                <a:spcPts val="0"/>
              </a:spcBef>
              <a:spcAft>
                <a:spcPts val="0"/>
              </a:spcAft>
              <a:buSzPts val="1100"/>
              <a:buNone/>
            </a:pPr>
            <a:endParaRPr/>
          </a:p>
        </p:txBody>
      </p:sp>
      <p:sp>
        <p:nvSpPr>
          <p:cNvPr id="253" name="Google Shape;2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6" name="Google Shape;86;p1"/>
          <p:cNvSpPr/>
          <p:nvPr/>
        </p:nvSpPr>
        <p:spPr>
          <a:xfrm>
            <a:off x="276225" y="295393"/>
            <a:ext cx="11658600" cy="1877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s-MX" sz="4800" b="1" i="1" u="none" strike="noStrike" cap="none" dirty="0">
                <a:solidFill>
                  <a:schemeClr val="tx1"/>
                </a:solidFill>
                <a:latin typeface="Arial Rounded MT Bold" panose="020F0704030504030204" pitchFamily="34" charset="77"/>
                <a:ea typeface="Calibri"/>
                <a:cs typeface="Calibri"/>
                <a:sym typeface="Calibri"/>
              </a:rPr>
              <a:t>Proyecto Integrador</a:t>
            </a:r>
            <a:endParaRPr sz="1400" b="0" i="0" u="none" strike="noStrike" cap="none" dirty="0">
              <a:solidFill>
                <a:schemeClr val="tx1"/>
              </a:solidFill>
              <a:latin typeface="Arial Rounded MT Bold" panose="020F0704030504030204" pitchFamily="34" charset="77"/>
              <a:sym typeface="Arial"/>
            </a:endParaRPr>
          </a:p>
          <a:p>
            <a:pPr marL="0" marR="0" lvl="0" indent="0" algn="ctr" rtl="0">
              <a:lnSpc>
                <a:spcPct val="100000"/>
              </a:lnSpc>
              <a:spcBef>
                <a:spcPts val="0"/>
              </a:spcBef>
              <a:spcAft>
                <a:spcPts val="0"/>
              </a:spcAft>
              <a:buClr>
                <a:srgbClr val="000000"/>
              </a:buClr>
              <a:buSzPts val="2800"/>
              <a:buFont typeface="Arial"/>
              <a:buNone/>
            </a:pPr>
            <a:r>
              <a:rPr lang="es-MX" sz="2800" b="1" i="1" u="none" strike="noStrike" cap="none" dirty="0">
                <a:solidFill>
                  <a:schemeClr val="tx1"/>
                </a:solidFill>
                <a:latin typeface="Arial Rounded MT Bold" panose="020F0704030504030204" pitchFamily="34" charset="77"/>
                <a:ea typeface="Calibri"/>
                <a:cs typeface="Calibri"/>
                <a:sym typeface="Calibri"/>
              </a:rPr>
              <a:t>Sistemas de Manufactura</a:t>
            </a:r>
          </a:p>
          <a:p>
            <a:pPr marL="0" marR="0" lvl="0" indent="0" algn="ctr" rtl="0">
              <a:lnSpc>
                <a:spcPct val="100000"/>
              </a:lnSpc>
              <a:spcBef>
                <a:spcPts val="0"/>
              </a:spcBef>
              <a:spcAft>
                <a:spcPts val="0"/>
              </a:spcAft>
              <a:buClr>
                <a:srgbClr val="000000"/>
              </a:buClr>
              <a:buSzPts val="4000"/>
              <a:buFont typeface="Arial"/>
              <a:buNone/>
            </a:pPr>
            <a:endParaRPr lang="es-MX" sz="4000" b="1" i="1" u="sng" strike="noStrike" cap="none" dirty="0">
              <a:solidFill>
                <a:schemeClr val="lt1"/>
              </a:solidFill>
              <a:latin typeface="Calibri"/>
              <a:ea typeface="Calibri"/>
              <a:cs typeface="Calibri"/>
              <a:sym typeface="Calibri"/>
            </a:endParaRPr>
          </a:p>
        </p:txBody>
      </p:sp>
      <p:sp>
        <p:nvSpPr>
          <p:cNvPr id="3" name="Google Shape;85;p1">
            <a:extLst>
              <a:ext uri="{FF2B5EF4-FFF2-40B4-BE49-F238E27FC236}">
                <a16:creationId xmlns:a16="http://schemas.microsoft.com/office/drawing/2014/main" id="{533E32DA-EC60-CDEC-9F7D-B3C4487CBB7D}"/>
              </a:ext>
            </a:extLst>
          </p:cNvPr>
          <p:cNvSpPr/>
          <p:nvPr/>
        </p:nvSpPr>
        <p:spPr>
          <a:xfrm>
            <a:off x="4086809" y="2172830"/>
            <a:ext cx="4018915" cy="4685665"/>
          </a:xfrm>
          <a:custGeom>
            <a:avLst/>
            <a:gdLst/>
            <a:ahLst/>
            <a:cxnLst/>
            <a:rect l="l" t="t" r="r" b="b"/>
            <a:pathLst>
              <a:path w="4018915" h="4685665" extrusionOk="0">
                <a:moveTo>
                  <a:pt x="0" y="4685169"/>
                </a:moveTo>
                <a:lnTo>
                  <a:pt x="0" y="0"/>
                </a:lnTo>
                <a:lnTo>
                  <a:pt x="4018381" y="0"/>
                </a:lnTo>
                <a:lnTo>
                  <a:pt x="4018381" y="4685169"/>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026" name="Picture 2" descr="Instituto Tecnológico de Querétaro">
            <a:extLst>
              <a:ext uri="{FF2B5EF4-FFF2-40B4-BE49-F238E27FC236}">
                <a16:creationId xmlns:a16="http://schemas.microsoft.com/office/drawing/2014/main" id="{7C46270C-AB0D-E187-84D2-AFE7F2F644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58" b="98539" l="1722" r="96270">
                        <a14:foregroundMark x1="76901" y1="93360" x2="76901" y2="93360"/>
                      </a14:backgroundRemoval>
                    </a14:imgEffect>
                  </a14:imgLayer>
                </a14:imgProps>
              </a:ext>
              <a:ext uri="{28A0092B-C50C-407E-A947-70E740481C1C}">
                <a14:useLocalDpi xmlns:a14="http://schemas.microsoft.com/office/drawing/2010/main" val="0"/>
              </a:ext>
            </a:extLst>
          </a:blip>
          <a:srcRect b="10256"/>
          <a:stretch/>
        </p:blipFill>
        <p:spPr bwMode="auto">
          <a:xfrm>
            <a:off x="4049997" y="1883842"/>
            <a:ext cx="4092006" cy="396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9" name="Google Shape;309;p2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Análisis de Causa Raíz</a:t>
            </a:r>
            <a:endParaRPr sz="3200" dirty="0">
              <a:solidFill>
                <a:schemeClr val="tx1"/>
              </a:solidFill>
              <a:latin typeface="Century Gothic"/>
              <a:ea typeface="Century Gothic"/>
              <a:cs typeface="Century Gothic"/>
              <a:sym typeface="Century Gothic"/>
            </a:endParaRPr>
          </a:p>
        </p:txBody>
      </p:sp>
      <p:pic>
        <p:nvPicPr>
          <p:cNvPr id="4" name="Imagen 3">
            <a:extLst>
              <a:ext uri="{FF2B5EF4-FFF2-40B4-BE49-F238E27FC236}">
                <a16:creationId xmlns:a16="http://schemas.microsoft.com/office/drawing/2014/main" id="{5AA44BEC-7AAC-8D88-6410-FDB8C0817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059" y="1091491"/>
            <a:ext cx="9742345" cy="52501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4" name="Google Shape;464;p28"/>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Análisis de Causa Raíz</a:t>
            </a:r>
            <a:endParaRPr sz="3200" dirty="0">
              <a:solidFill>
                <a:schemeClr val="tx1"/>
              </a:solidFill>
              <a:latin typeface="Century Gothic"/>
              <a:ea typeface="Century Gothic"/>
              <a:cs typeface="Century Gothic"/>
              <a:sym typeface="Century Gothic"/>
            </a:endParaRPr>
          </a:p>
        </p:txBody>
      </p:sp>
      <p:pic>
        <p:nvPicPr>
          <p:cNvPr id="2" name="Imagen 1">
            <a:extLst>
              <a:ext uri="{FF2B5EF4-FFF2-40B4-BE49-F238E27FC236}">
                <a16:creationId xmlns:a16="http://schemas.microsoft.com/office/drawing/2014/main" id="{15095D2A-62D7-81A4-3D51-3C8EB723D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780" y="1714367"/>
            <a:ext cx="10878440" cy="3708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C44FE12D-FFBA-DC4C-1281-FB5F4D787972}"/>
            </a:ext>
          </a:extLst>
        </p:cNvPr>
        <p:cNvGrpSpPr/>
        <p:nvPr/>
      </p:nvGrpSpPr>
      <p:grpSpPr>
        <a:xfrm>
          <a:off x="0" y="0"/>
          <a:ext cx="0" cy="0"/>
          <a:chOff x="0" y="0"/>
          <a:chExt cx="0" cy="0"/>
        </a:xfrm>
      </p:grpSpPr>
      <p:sp>
        <p:nvSpPr>
          <p:cNvPr id="464" name="Google Shape;464;p28">
            <a:extLst>
              <a:ext uri="{FF2B5EF4-FFF2-40B4-BE49-F238E27FC236}">
                <a16:creationId xmlns:a16="http://schemas.microsoft.com/office/drawing/2014/main" id="{BACBD319-257B-E90E-A03C-40A4DC7E08F7}"/>
              </a:ext>
            </a:extLst>
          </p:cNvPr>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Análisis de Causa Raíz</a:t>
            </a:r>
            <a:endParaRPr sz="3200" dirty="0">
              <a:solidFill>
                <a:schemeClr val="tx1"/>
              </a:solidFill>
              <a:latin typeface="Century Gothic"/>
              <a:ea typeface="Century Gothic"/>
              <a:cs typeface="Century Gothic"/>
              <a:sym typeface="Century Gothic"/>
            </a:endParaRPr>
          </a:p>
        </p:txBody>
      </p:sp>
      <p:pic>
        <p:nvPicPr>
          <p:cNvPr id="2" name="Imagen 1">
            <a:extLst>
              <a:ext uri="{FF2B5EF4-FFF2-40B4-BE49-F238E27FC236}">
                <a16:creationId xmlns:a16="http://schemas.microsoft.com/office/drawing/2014/main" id="{1B6FA201-9879-7D12-4401-62E3D8A20F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476" y="1142615"/>
            <a:ext cx="10088975" cy="4956971"/>
          </a:xfrm>
          <a:prstGeom prst="rect">
            <a:avLst/>
          </a:prstGeom>
        </p:spPr>
      </p:pic>
    </p:spTree>
    <p:extLst>
      <p:ext uri="{BB962C8B-B14F-4D97-AF65-F5344CB8AC3E}">
        <p14:creationId xmlns:p14="http://schemas.microsoft.com/office/powerpoint/2010/main" val="183115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4" name="Google Shape;474;p29"/>
          <p:cNvSpPr txBox="1">
            <a:spLocks noGrp="1"/>
          </p:cNvSpPr>
          <p:nvPr>
            <p:ph type="title"/>
          </p:nvPr>
        </p:nvSpPr>
        <p:spPr>
          <a:xfrm>
            <a:off x="828476" y="358599"/>
            <a:ext cx="10911968" cy="50589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Capacidad del proceso</a:t>
            </a:r>
            <a:endParaRPr sz="3200" dirty="0">
              <a:solidFill>
                <a:schemeClr val="tx1"/>
              </a:solidFill>
              <a:latin typeface="Century Gothic"/>
              <a:ea typeface="Century Gothic"/>
              <a:cs typeface="Century Gothic"/>
              <a:sym typeface="Century Gothic"/>
            </a:endParaRPr>
          </a:p>
        </p:txBody>
      </p:sp>
      <p:sp>
        <p:nvSpPr>
          <p:cNvPr id="475" name="Google Shape;475;p29"/>
          <p:cNvSpPr txBox="1"/>
          <p:nvPr/>
        </p:nvSpPr>
        <p:spPr>
          <a:xfrm>
            <a:off x="5670065" y="1287475"/>
            <a:ext cx="6096000" cy="830956"/>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3A3838"/>
              </a:buClr>
              <a:buSzPts val="2400"/>
            </a:pPr>
            <a:endParaRPr lang="es-MX" sz="1600" dirty="0">
              <a:solidFill>
                <a:srgbClr val="3A3838"/>
              </a:solidFill>
              <a:latin typeface="Calibri"/>
              <a:cs typeface="Calibri"/>
              <a:sym typeface="Calibri"/>
            </a:endParaRPr>
          </a:p>
          <a:p>
            <a:pPr marL="342900" marR="0" lvl="0" indent="-342900" algn="just" rtl="0">
              <a:lnSpc>
                <a:spcPct val="100000"/>
              </a:lnSpc>
              <a:spcBef>
                <a:spcPts val="0"/>
              </a:spcBef>
              <a:spcAft>
                <a:spcPts val="0"/>
              </a:spcAft>
              <a:buClr>
                <a:srgbClr val="3A3838"/>
              </a:buClr>
              <a:buSzPts val="2400"/>
              <a:buFont typeface="Arial"/>
              <a:buChar char="•"/>
            </a:pPr>
            <a:endParaRPr lang="es-MX" sz="1600" b="0" i="0" u="none" strike="noStrike" cap="none" dirty="0">
              <a:solidFill>
                <a:srgbClr val="3A3838"/>
              </a:solidFill>
              <a:latin typeface="Calibri"/>
              <a:ea typeface="Arial"/>
              <a:cs typeface="Calibri"/>
              <a:sym typeface="Calibri"/>
            </a:endParaRPr>
          </a:p>
          <a:p>
            <a:pPr marL="342900" marR="0" lvl="0" indent="-342900" algn="just" rtl="0">
              <a:lnSpc>
                <a:spcPct val="100000"/>
              </a:lnSpc>
              <a:spcBef>
                <a:spcPts val="0"/>
              </a:spcBef>
              <a:spcAft>
                <a:spcPts val="0"/>
              </a:spcAft>
              <a:buClr>
                <a:srgbClr val="3A3838"/>
              </a:buClr>
              <a:buSzPts val="2400"/>
              <a:buFont typeface="Arial"/>
              <a:buChar char="•"/>
            </a:pPr>
            <a:endParaRPr sz="1600" b="0" i="0" u="none" strike="noStrike" cap="none" dirty="0">
              <a:solidFill>
                <a:srgbClr val="000000"/>
              </a:solidFill>
              <a:latin typeface="Arial"/>
              <a:ea typeface="Arial"/>
              <a:cs typeface="Arial"/>
              <a:sym typeface="Arial"/>
            </a:endParaRPr>
          </a:p>
        </p:txBody>
      </p:sp>
      <p:pic>
        <p:nvPicPr>
          <p:cNvPr id="2" name="Imagen 1">
            <a:extLst>
              <a:ext uri="{FF2B5EF4-FFF2-40B4-BE49-F238E27FC236}">
                <a16:creationId xmlns:a16="http://schemas.microsoft.com/office/drawing/2014/main" id="{69234510-6083-08D0-858A-52C81F353379}"/>
              </a:ext>
            </a:extLst>
          </p:cNvPr>
          <p:cNvPicPr>
            <a:picLocks noChangeAspect="1"/>
          </p:cNvPicPr>
          <p:nvPr/>
        </p:nvPicPr>
        <p:blipFill>
          <a:blip r:embed="rId3"/>
          <a:stretch>
            <a:fillRect/>
          </a:stretch>
        </p:blipFill>
        <p:spPr>
          <a:xfrm>
            <a:off x="1058732" y="1145999"/>
            <a:ext cx="3886200" cy="2459762"/>
          </a:xfrm>
          <a:prstGeom prst="rect">
            <a:avLst/>
          </a:prstGeom>
        </p:spPr>
      </p:pic>
      <p:pic>
        <p:nvPicPr>
          <p:cNvPr id="5" name="Imagen 4">
            <a:extLst>
              <a:ext uri="{FF2B5EF4-FFF2-40B4-BE49-F238E27FC236}">
                <a16:creationId xmlns:a16="http://schemas.microsoft.com/office/drawing/2014/main" id="{06D4CD93-82A9-B33C-BF6B-E92F3B1D5D32}"/>
              </a:ext>
            </a:extLst>
          </p:cNvPr>
          <p:cNvPicPr>
            <a:picLocks noChangeAspect="1"/>
          </p:cNvPicPr>
          <p:nvPr/>
        </p:nvPicPr>
        <p:blipFill>
          <a:blip r:embed="rId4"/>
          <a:stretch>
            <a:fillRect/>
          </a:stretch>
        </p:blipFill>
        <p:spPr>
          <a:xfrm>
            <a:off x="1058732" y="3862294"/>
            <a:ext cx="3929524" cy="2338601"/>
          </a:xfrm>
          <a:prstGeom prst="rect">
            <a:avLst/>
          </a:prstGeom>
        </p:spPr>
      </p:pic>
      <p:pic>
        <p:nvPicPr>
          <p:cNvPr id="8" name="Imagen 7">
            <a:extLst>
              <a:ext uri="{FF2B5EF4-FFF2-40B4-BE49-F238E27FC236}">
                <a16:creationId xmlns:a16="http://schemas.microsoft.com/office/drawing/2014/main" id="{5C109E84-7CA0-6DD5-52C0-99CE7182BCE0}"/>
              </a:ext>
            </a:extLst>
          </p:cNvPr>
          <p:cNvPicPr>
            <a:picLocks noChangeAspect="1"/>
          </p:cNvPicPr>
          <p:nvPr/>
        </p:nvPicPr>
        <p:blipFill>
          <a:blip r:embed="rId4"/>
          <a:stretch>
            <a:fillRect/>
          </a:stretch>
        </p:blipFill>
        <p:spPr>
          <a:xfrm>
            <a:off x="5376736" y="1704501"/>
            <a:ext cx="6389329" cy="38025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7" name="Google Shape;487;p8"/>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Propuesta de Mejora</a:t>
            </a:r>
            <a:endParaRPr sz="3200" dirty="0">
              <a:solidFill>
                <a:schemeClr val="tx1"/>
              </a:solidFill>
              <a:latin typeface="Century Gothic"/>
              <a:ea typeface="Century Gothic"/>
              <a:cs typeface="Century Gothic"/>
              <a:sym typeface="Century Gothic"/>
            </a:endParaRPr>
          </a:p>
        </p:txBody>
      </p:sp>
      <p:sp>
        <p:nvSpPr>
          <p:cNvPr id="488" name="Google Shape;488;p8"/>
          <p:cNvSpPr txBox="1"/>
          <p:nvPr/>
        </p:nvSpPr>
        <p:spPr>
          <a:xfrm>
            <a:off x="153851" y="1705392"/>
            <a:ext cx="5120640" cy="3754834"/>
          </a:xfrm>
          <a:prstGeom prst="rect">
            <a:avLst/>
          </a:prstGeom>
          <a:noFill/>
          <a:ln>
            <a:noFill/>
          </a:ln>
        </p:spPr>
        <p:txBody>
          <a:bodyPr spcFirstLastPara="1" wrap="square" lIns="91425" tIns="45700" rIns="91425" bIns="45700" anchor="t" anchorCtr="0">
            <a:spAutoFit/>
          </a:bodyPr>
          <a:lstStyle/>
          <a:p>
            <a:pPr algn="l" rtl="0">
              <a:defRPr sz="1000"/>
            </a:pPr>
            <a:r>
              <a:rPr lang="es-ES_tradnl" sz="1400" b="0" i="0" u="none" strike="noStrike" baseline="0" dirty="0">
                <a:solidFill>
                  <a:srgbClr val="333333"/>
                </a:solidFill>
                <a:latin typeface="Calibri" pitchFamily="2" charset="0"/>
                <a:cs typeface="Calibri" pitchFamily="2" charset="0"/>
              </a:rPr>
              <a:t>Las propuestas de mejora mencionadas anteriormente se basan en las quejas y encuestas realizadas a antiguos alumnos y alumno actuales de la materia de Sistemas de Manufactura: </a:t>
            </a:r>
          </a:p>
          <a:p>
            <a:pPr algn="l" rtl="0">
              <a:defRPr sz="1000"/>
            </a:pPr>
            <a:endParaRPr lang="es-ES_tradnl" sz="1400" b="0" i="0" u="none" strike="noStrike" baseline="0" dirty="0">
              <a:solidFill>
                <a:srgbClr val="333333"/>
              </a:solidFill>
              <a:latin typeface="Calibri" pitchFamily="2" charset="0"/>
              <a:cs typeface="Calibri" pitchFamily="2" charset="0"/>
            </a:endParaRPr>
          </a:p>
          <a:p>
            <a:pPr algn="l" rtl="0">
              <a:defRPr sz="1000"/>
            </a:pPr>
            <a:r>
              <a:rPr lang="es-ES_tradnl" sz="1400" b="0" i="0" u="none" strike="noStrike" baseline="0" dirty="0">
                <a:solidFill>
                  <a:srgbClr val="333333"/>
                </a:solidFill>
                <a:latin typeface="Calibri" pitchFamily="2" charset="0"/>
                <a:cs typeface="Calibri" pitchFamily="2" charset="0"/>
              </a:rPr>
              <a:t>1) Elaborar un procedimiento operativo estándar (SOP) claro y preciso para los comandos fundamentales</a:t>
            </a:r>
          </a:p>
          <a:p>
            <a:pPr algn="l" rtl="0">
              <a:defRPr sz="1000"/>
            </a:pPr>
            <a:r>
              <a:rPr lang="es-ES_tradnl" sz="1400" b="0" i="0" u="none" strike="noStrike" baseline="0" dirty="0">
                <a:solidFill>
                  <a:srgbClr val="333333"/>
                </a:solidFill>
                <a:latin typeface="Calibri" pitchFamily="2" charset="0"/>
                <a:cs typeface="Calibri" pitchFamily="2" charset="0"/>
              </a:rPr>
              <a:t>2) Checar el tipo de laptop que soporte o aguante los Software antes mencionados</a:t>
            </a:r>
          </a:p>
          <a:p>
            <a:pPr algn="l" rtl="0">
              <a:defRPr sz="1000"/>
            </a:pPr>
            <a:r>
              <a:rPr lang="es-ES_tradnl" sz="1400" b="0" i="0" u="none" strike="noStrike" baseline="0" dirty="0">
                <a:solidFill>
                  <a:srgbClr val="333333"/>
                </a:solidFill>
                <a:latin typeface="Calibri" pitchFamily="2" charset="0"/>
                <a:cs typeface="Calibri" pitchFamily="2" charset="0"/>
              </a:rPr>
              <a:t>3) Comprar la licencia del dispositivo o actualizar el software</a:t>
            </a:r>
          </a:p>
          <a:p>
            <a:pPr algn="l" rtl="0">
              <a:defRPr sz="1000"/>
            </a:pPr>
            <a:r>
              <a:rPr lang="es-ES_tradnl" sz="1400" b="0" i="0" u="none" strike="noStrike" baseline="0" dirty="0">
                <a:solidFill>
                  <a:srgbClr val="333333"/>
                </a:solidFill>
                <a:latin typeface="Calibri" pitchFamily="2" charset="0"/>
                <a:cs typeface="Calibri" pitchFamily="2" charset="0"/>
              </a:rPr>
              <a:t>4) Examinar con atención los mensajes que proporciona la consola al ejecutar los comandos </a:t>
            </a:r>
          </a:p>
          <a:p>
            <a:pPr algn="l" rtl="0">
              <a:defRPr sz="1000"/>
            </a:pPr>
            <a:r>
              <a:rPr lang="es-ES_tradnl" sz="1400" b="0" i="0" u="none" strike="noStrike" baseline="0" dirty="0">
                <a:solidFill>
                  <a:srgbClr val="333333"/>
                </a:solidFill>
                <a:latin typeface="Calibri" pitchFamily="2" charset="0"/>
                <a:cs typeface="Calibri" pitchFamily="2" charset="0"/>
              </a:rPr>
              <a:t>5) Intentar las veces necesarias el proceso de escribir el código hasta que lo hagamos correctamente</a:t>
            </a:r>
          </a:p>
          <a:p>
            <a:pPr algn="l" rtl="0">
              <a:defRPr sz="1000"/>
            </a:pPr>
            <a:r>
              <a:rPr lang="es-ES_tradnl" sz="1400" b="0" i="0" u="none" strike="noStrike" baseline="0" dirty="0">
                <a:solidFill>
                  <a:srgbClr val="333333"/>
                </a:solidFill>
                <a:latin typeface="Calibri" pitchFamily="2" charset="0"/>
                <a:cs typeface="Calibri" pitchFamily="2" charset="0"/>
              </a:rPr>
              <a:t>6) Verificar que la conexión a internet sea estable y que los dispositivos estén correctamente configurados.</a:t>
            </a:r>
          </a:p>
          <a:p>
            <a:pPr algn="l" rtl="0">
              <a:defRPr sz="1000"/>
            </a:pPr>
            <a:r>
              <a:rPr lang="es-ES_tradnl" sz="1400" b="0" i="0" u="none" strike="noStrike" baseline="0" dirty="0">
                <a:solidFill>
                  <a:srgbClr val="333333"/>
                </a:solidFill>
                <a:latin typeface="Calibri" pitchFamily="2" charset="0"/>
                <a:cs typeface="Calibri" pitchFamily="2" charset="0"/>
              </a:rPr>
              <a:t>7) Investigar por nuestra cuenta en paginas confiables como Scielo</a:t>
            </a:r>
          </a:p>
          <a:p>
            <a:pPr marL="457200" marR="0" lvl="1" algn="just" rtl="0">
              <a:lnSpc>
                <a:spcPct val="100000"/>
              </a:lnSpc>
              <a:spcBef>
                <a:spcPts val="0"/>
              </a:spcBef>
              <a:spcAft>
                <a:spcPts val="0"/>
              </a:spcAft>
              <a:buClr>
                <a:srgbClr val="595959"/>
              </a:buClr>
              <a:buSzPts val="2400"/>
            </a:pPr>
            <a:endParaRPr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5" name="Imagen 4">
            <a:extLst>
              <a:ext uri="{FF2B5EF4-FFF2-40B4-BE49-F238E27FC236}">
                <a16:creationId xmlns:a16="http://schemas.microsoft.com/office/drawing/2014/main" id="{9D930B76-1305-8DD2-3CE3-7A7247C8E9C0}"/>
              </a:ext>
            </a:extLst>
          </p:cNvPr>
          <p:cNvPicPr>
            <a:picLocks noChangeAspect="1"/>
          </p:cNvPicPr>
          <p:nvPr/>
        </p:nvPicPr>
        <p:blipFill>
          <a:blip r:embed="rId3"/>
          <a:stretch>
            <a:fillRect/>
          </a:stretch>
        </p:blipFill>
        <p:spPr>
          <a:xfrm>
            <a:off x="5441006" y="1255938"/>
            <a:ext cx="6597143" cy="43461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9" name="Google Shape;499;p9"/>
          <p:cNvSpPr txBox="1">
            <a:spLocks noGrp="1"/>
          </p:cNvSpPr>
          <p:nvPr>
            <p:ph type="title"/>
          </p:nvPr>
        </p:nvSpPr>
        <p:spPr>
          <a:xfrm>
            <a:off x="946423" y="228600"/>
            <a:ext cx="4848424" cy="998340"/>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Plan de Trabajo y Recursos</a:t>
            </a:r>
            <a:endParaRPr sz="3200" dirty="0">
              <a:solidFill>
                <a:schemeClr val="tx1"/>
              </a:solidFill>
              <a:latin typeface="Century Gothic"/>
              <a:ea typeface="Century Gothic"/>
              <a:cs typeface="Century Gothic"/>
              <a:sym typeface="Century Gothic"/>
            </a:endParaRPr>
          </a:p>
        </p:txBody>
      </p:sp>
      <p:sp>
        <p:nvSpPr>
          <p:cNvPr id="500" name="Google Shape;500;p9"/>
          <p:cNvSpPr txBox="1"/>
          <p:nvPr/>
        </p:nvSpPr>
        <p:spPr>
          <a:xfrm>
            <a:off x="57150" y="1648203"/>
            <a:ext cx="4848424" cy="4570442"/>
          </a:xfrm>
          <a:prstGeom prst="rect">
            <a:avLst/>
          </a:prstGeom>
          <a:noFill/>
          <a:ln>
            <a:noFill/>
          </a:ln>
        </p:spPr>
        <p:txBody>
          <a:bodyPr spcFirstLastPara="1" wrap="square" lIns="91425" tIns="45700" rIns="91425" bIns="45700" anchor="t" anchorCtr="0">
            <a:spAutoFit/>
          </a:bodyPr>
          <a:lstStyle/>
          <a:p>
            <a:pPr algn="l" rtl="0">
              <a:defRPr sz="1000"/>
            </a:pPr>
            <a:r>
              <a:rPr lang="es-ES_tradnl" sz="2000" b="0" i="0" u="none" strike="noStrike" baseline="0" dirty="0">
                <a:solidFill>
                  <a:srgbClr val="333333"/>
                </a:solidFill>
                <a:latin typeface="Calibri" pitchFamily="2" charset="0"/>
                <a:cs typeface="Calibri" pitchFamily="2" charset="0"/>
              </a:rPr>
              <a:t>Se establecieron 4 acciones Y 2 responsables (Área 2. Terminal GitHub y Área 1. Software de la lap) y actividades necesarias para la implementación. Se mencionan indicadores de desempeño:</a:t>
            </a:r>
          </a:p>
          <a:p>
            <a:pPr algn="l" rtl="0">
              <a:defRPr sz="1000"/>
            </a:pPr>
            <a:endParaRPr lang="es-ES_tradnl" sz="2000" b="0" i="0" u="none" strike="noStrike" baseline="0" dirty="0">
              <a:solidFill>
                <a:srgbClr val="333333"/>
              </a:solidFill>
              <a:latin typeface="Calibri" pitchFamily="2" charset="0"/>
              <a:cs typeface="Calibri" pitchFamily="2" charset="0"/>
            </a:endParaRPr>
          </a:p>
          <a:p>
            <a:pPr algn="l" rtl="0">
              <a:defRPr sz="1000"/>
            </a:pPr>
            <a:r>
              <a:rPr lang="es-ES_tradnl" sz="2000" b="0" i="0" u="none" strike="noStrike" baseline="0" dirty="0">
                <a:solidFill>
                  <a:srgbClr val="333333"/>
                </a:solidFill>
                <a:latin typeface="Calibri" pitchFamily="2" charset="0"/>
                <a:cs typeface="Calibri" pitchFamily="2" charset="0"/>
              </a:rPr>
              <a:t>-Implementación de SOPs detallados</a:t>
            </a:r>
          </a:p>
          <a:p>
            <a:pPr algn="l" rtl="0">
              <a:defRPr sz="1000"/>
            </a:pPr>
            <a:r>
              <a:rPr lang="es-ES_tradnl" sz="2000" b="0" i="0" u="none" strike="noStrike" baseline="0" dirty="0">
                <a:solidFill>
                  <a:srgbClr val="333333"/>
                </a:solidFill>
                <a:latin typeface="Calibri" pitchFamily="2" charset="0"/>
                <a:cs typeface="Calibri" pitchFamily="2" charset="0"/>
              </a:rPr>
              <a:t>-Revisión de git status para ver si es necesario realizar git push o git commit</a:t>
            </a:r>
          </a:p>
          <a:p>
            <a:pPr algn="l" rtl="0">
              <a:defRPr sz="1000"/>
            </a:pPr>
            <a:r>
              <a:rPr lang="es-ES_tradnl" sz="2000" b="0" i="0" u="none" strike="noStrike" baseline="0" dirty="0">
                <a:solidFill>
                  <a:srgbClr val="333333"/>
                </a:solidFill>
                <a:latin typeface="Calibri" pitchFamily="2" charset="0"/>
                <a:cs typeface="Calibri" pitchFamily="2" charset="0"/>
              </a:rPr>
              <a:t>-Hacer que el </a:t>
            </a:r>
            <a:r>
              <a:rPr lang="es-ES_tradnl" sz="2000" dirty="0">
                <a:solidFill>
                  <a:srgbClr val="333333"/>
                </a:solidFill>
                <a:latin typeface="Calibri" pitchFamily="2" charset="0"/>
                <a:cs typeface="Calibri" pitchFamily="2" charset="0"/>
              </a:rPr>
              <a:t>dispositivo </a:t>
            </a:r>
            <a:r>
              <a:rPr lang="es-ES_tradnl" sz="2000" b="0" i="0" u="none" strike="noStrike" baseline="0" dirty="0">
                <a:solidFill>
                  <a:srgbClr val="333333"/>
                </a:solidFill>
                <a:latin typeface="Calibri" pitchFamily="2" charset="0"/>
                <a:cs typeface="Calibri" pitchFamily="2" charset="0"/>
              </a:rPr>
              <a:t>cuenta con una licencia valida</a:t>
            </a:r>
          </a:p>
          <a:p>
            <a:pPr algn="l" rtl="0">
              <a:defRPr sz="1000"/>
            </a:pPr>
            <a:r>
              <a:rPr lang="es-ES_tradnl" sz="2000" b="0" i="0" u="none" strike="noStrike" baseline="0" dirty="0">
                <a:solidFill>
                  <a:srgbClr val="333333"/>
                </a:solidFill>
                <a:latin typeface="Calibri" pitchFamily="2" charset="0"/>
                <a:cs typeface="Calibri" pitchFamily="2" charset="0"/>
              </a:rPr>
              <a:t>-Entrega de actividades con el pull request.</a:t>
            </a:r>
          </a:p>
          <a:p>
            <a:pPr marL="457200" marR="0" lvl="1" algn="just" rtl="0">
              <a:lnSpc>
                <a:spcPct val="100000"/>
              </a:lnSpc>
              <a:spcBef>
                <a:spcPts val="0"/>
              </a:spcBef>
              <a:spcAft>
                <a:spcPts val="0"/>
              </a:spcAft>
              <a:buClr>
                <a:srgbClr val="595959"/>
              </a:buClr>
              <a:buSzPts val="2400"/>
            </a:pPr>
            <a:endParaRPr lang="es-MX" sz="2000" dirty="0">
              <a:solidFill>
                <a:srgbClr val="595959"/>
              </a:solidFill>
              <a:latin typeface="Calibri"/>
              <a:cs typeface="Calibri"/>
              <a:sym typeface="Calibri"/>
            </a:endParaRPr>
          </a:p>
          <a:p>
            <a:pPr marL="800100" marR="0" lvl="1" indent="-342900" algn="just" rtl="0">
              <a:lnSpc>
                <a:spcPct val="100000"/>
              </a:lnSpc>
              <a:spcBef>
                <a:spcPts val="0"/>
              </a:spcBef>
              <a:spcAft>
                <a:spcPts val="0"/>
              </a:spcAft>
              <a:buClr>
                <a:srgbClr val="595959"/>
              </a:buClr>
              <a:buSzPts val="2400"/>
              <a:buFont typeface="Arial" panose="020B0604020202020204" pitchFamily="34" charset="0"/>
              <a:buChar char="•"/>
            </a:pPr>
            <a:endParaRPr lang="es-MX" sz="2000" dirty="0">
              <a:solidFill>
                <a:srgbClr val="595959"/>
              </a:solidFill>
              <a:latin typeface="Calibri"/>
              <a:cs typeface="Calibri"/>
              <a:sym typeface="Calibri"/>
            </a:endParaRPr>
          </a:p>
          <a:p>
            <a:pPr marL="914400" marR="0" lvl="1" indent="-457200" algn="l" rtl="0">
              <a:lnSpc>
                <a:spcPct val="100000"/>
              </a:lnSpc>
              <a:spcBef>
                <a:spcPts val="0"/>
              </a:spcBef>
              <a:spcAft>
                <a:spcPts val="0"/>
              </a:spcAft>
              <a:buClr>
                <a:srgbClr val="595959"/>
              </a:buClr>
              <a:buSzPts val="2400"/>
              <a:buFont typeface="Arial"/>
              <a:buChar char="•"/>
            </a:pPr>
            <a:endParaRPr sz="1100" b="0" i="0" u="none" strike="noStrike" cap="none" dirty="0">
              <a:solidFill>
                <a:srgbClr val="000000"/>
              </a:solidFill>
              <a:latin typeface="Arial"/>
              <a:ea typeface="Arial"/>
              <a:cs typeface="Arial"/>
              <a:sym typeface="Arial"/>
            </a:endParaRPr>
          </a:p>
        </p:txBody>
      </p:sp>
      <p:pic>
        <p:nvPicPr>
          <p:cNvPr id="4" name="Imagen 3">
            <a:extLst>
              <a:ext uri="{FF2B5EF4-FFF2-40B4-BE49-F238E27FC236}">
                <a16:creationId xmlns:a16="http://schemas.microsoft.com/office/drawing/2014/main" id="{5B170F97-AFDC-AAF4-B2AF-C0242020F9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5191" y="1363532"/>
            <a:ext cx="6433929" cy="41309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6">
          <a:extLst>
            <a:ext uri="{FF2B5EF4-FFF2-40B4-BE49-F238E27FC236}">
              <a16:creationId xmlns:a16="http://schemas.microsoft.com/office/drawing/2014/main" id="{CF9D3BFE-FEC8-3BCD-0005-051EEE078DF8}"/>
            </a:ext>
          </a:extLst>
        </p:cNvPr>
        <p:cNvGrpSpPr/>
        <p:nvPr/>
      </p:nvGrpSpPr>
      <p:grpSpPr>
        <a:xfrm>
          <a:off x="0" y="0"/>
          <a:ext cx="0" cy="0"/>
          <a:chOff x="0" y="0"/>
          <a:chExt cx="0" cy="0"/>
        </a:xfrm>
      </p:grpSpPr>
      <p:sp>
        <p:nvSpPr>
          <p:cNvPr id="499" name="Google Shape;499;p9">
            <a:extLst>
              <a:ext uri="{FF2B5EF4-FFF2-40B4-BE49-F238E27FC236}">
                <a16:creationId xmlns:a16="http://schemas.microsoft.com/office/drawing/2014/main" id="{3BCFADE9-7766-4078-E8D9-4F266ACA2156}"/>
              </a:ext>
            </a:extLst>
          </p:cNvPr>
          <p:cNvSpPr txBox="1">
            <a:spLocks noGrp="1"/>
          </p:cNvSpPr>
          <p:nvPr>
            <p:ph type="title"/>
          </p:nvPr>
        </p:nvSpPr>
        <p:spPr>
          <a:xfrm>
            <a:off x="946422" y="684974"/>
            <a:ext cx="10499713" cy="50589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MX" sz="3200" b="1" dirty="0">
                <a:solidFill>
                  <a:schemeClr val="tx1"/>
                </a:solidFill>
                <a:latin typeface="Century Gothic"/>
                <a:ea typeface="Century Gothic"/>
                <a:cs typeface="Century Gothic"/>
                <a:sym typeface="Century Gothic"/>
              </a:rPr>
              <a:t>Plan de Trabajo y Recursos</a:t>
            </a:r>
            <a:endParaRPr lang="es-MX" sz="3200" dirty="0">
              <a:solidFill>
                <a:schemeClr val="tx1"/>
              </a:solidFill>
              <a:latin typeface="Century Gothic"/>
              <a:ea typeface="Century Gothic"/>
              <a:cs typeface="Century Gothic"/>
              <a:sym typeface="Century Gothic"/>
            </a:endParaRPr>
          </a:p>
        </p:txBody>
      </p:sp>
      <p:sp>
        <p:nvSpPr>
          <p:cNvPr id="500" name="Google Shape;500;p9">
            <a:extLst>
              <a:ext uri="{FF2B5EF4-FFF2-40B4-BE49-F238E27FC236}">
                <a16:creationId xmlns:a16="http://schemas.microsoft.com/office/drawing/2014/main" id="{7AF73DAC-720E-AB99-7FC8-0288B4E171A3}"/>
              </a:ext>
            </a:extLst>
          </p:cNvPr>
          <p:cNvSpPr txBox="1"/>
          <p:nvPr/>
        </p:nvSpPr>
        <p:spPr>
          <a:xfrm>
            <a:off x="552722" y="1659637"/>
            <a:ext cx="10592199" cy="877123"/>
          </a:xfrm>
          <a:prstGeom prst="rect">
            <a:avLst/>
          </a:prstGeom>
          <a:noFill/>
          <a:ln>
            <a:noFill/>
          </a:ln>
        </p:spPr>
        <p:txBody>
          <a:bodyPr spcFirstLastPara="1" wrap="square" lIns="91425" tIns="45700" rIns="91425" bIns="45700" anchor="t" anchorCtr="0">
            <a:spAutoFit/>
          </a:bodyPr>
          <a:lstStyle/>
          <a:p>
            <a:pPr marL="800100" marR="0" lvl="1" indent="-342900" algn="just" rtl="0">
              <a:lnSpc>
                <a:spcPct val="100000"/>
              </a:lnSpc>
              <a:spcBef>
                <a:spcPts val="0"/>
              </a:spcBef>
              <a:spcAft>
                <a:spcPts val="0"/>
              </a:spcAft>
              <a:buClr>
                <a:srgbClr val="595959"/>
              </a:buClr>
              <a:buSzPts val="2400"/>
              <a:buFont typeface="Arial" panose="020B0604020202020204" pitchFamily="34" charset="0"/>
              <a:buChar char="•"/>
            </a:pPr>
            <a:r>
              <a:rPr lang="es-MX" sz="2000" dirty="0">
                <a:solidFill>
                  <a:srgbClr val="595959"/>
                </a:solidFill>
                <a:latin typeface="Calibri"/>
                <a:cs typeface="Calibri"/>
                <a:sym typeface="Calibri"/>
              </a:rPr>
              <a:t>La implementación de dichas estrategias y mejoras se realizó en un periodo aproximado de 7 semanas.</a:t>
            </a:r>
          </a:p>
          <a:p>
            <a:pPr marL="914400" marR="0" lvl="1" indent="-457200" algn="l" rtl="0">
              <a:lnSpc>
                <a:spcPct val="100000"/>
              </a:lnSpc>
              <a:spcBef>
                <a:spcPts val="0"/>
              </a:spcBef>
              <a:spcAft>
                <a:spcPts val="0"/>
              </a:spcAft>
              <a:buClr>
                <a:srgbClr val="595959"/>
              </a:buClr>
              <a:buSzPts val="2400"/>
              <a:buFont typeface="Arial"/>
              <a:buChar char="•"/>
            </a:pPr>
            <a:endParaRPr lang="es-MX" sz="1100" b="0" i="0" u="none" strike="noStrike" cap="none" dirty="0">
              <a:solidFill>
                <a:srgbClr val="000000"/>
              </a:solidFill>
              <a:latin typeface="Arial"/>
              <a:ea typeface="Arial"/>
              <a:cs typeface="Arial"/>
              <a:sym typeface="Arial"/>
            </a:endParaRPr>
          </a:p>
        </p:txBody>
      </p:sp>
      <p:pic>
        <p:nvPicPr>
          <p:cNvPr id="2" name="Imagen 1">
            <a:extLst>
              <a:ext uri="{FF2B5EF4-FFF2-40B4-BE49-F238E27FC236}">
                <a16:creationId xmlns:a16="http://schemas.microsoft.com/office/drawing/2014/main" id="{010A44D3-B20B-7DC2-6720-9D61AD18EA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422" y="2469455"/>
            <a:ext cx="10394964" cy="3703571"/>
          </a:xfrm>
          <a:prstGeom prst="rect">
            <a:avLst/>
          </a:prstGeom>
        </p:spPr>
      </p:pic>
    </p:spTree>
    <p:extLst>
      <p:ext uri="{BB962C8B-B14F-4D97-AF65-F5344CB8AC3E}">
        <p14:creationId xmlns:p14="http://schemas.microsoft.com/office/powerpoint/2010/main" val="174834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1" name="Google Shape;511;p10"/>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Plan de Control y Seguimiento</a:t>
            </a:r>
            <a:endParaRPr sz="3200" dirty="0">
              <a:solidFill>
                <a:schemeClr val="tx1"/>
              </a:solidFill>
              <a:latin typeface="Century Gothic"/>
              <a:ea typeface="Century Gothic"/>
              <a:cs typeface="Century Gothic"/>
              <a:sym typeface="Century Gothic"/>
            </a:endParaRPr>
          </a:p>
        </p:txBody>
      </p:sp>
      <p:sp>
        <p:nvSpPr>
          <p:cNvPr id="512" name="Google Shape;512;p10"/>
          <p:cNvSpPr txBox="1"/>
          <p:nvPr/>
        </p:nvSpPr>
        <p:spPr>
          <a:xfrm>
            <a:off x="556200" y="1347369"/>
            <a:ext cx="11079600" cy="1246455"/>
          </a:xfrm>
          <a:prstGeom prst="rect">
            <a:avLst/>
          </a:prstGeom>
          <a:noFill/>
          <a:ln>
            <a:noFill/>
          </a:ln>
        </p:spPr>
        <p:txBody>
          <a:bodyPr spcFirstLastPara="1" wrap="square" lIns="91425" tIns="45700" rIns="91425" bIns="45700" anchor="t" anchorCtr="0">
            <a:spAutoFit/>
          </a:bodyPr>
          <a:lstStyle/>
          <a:p>
            <a:pPr rtl="0">
              <a:lnSpc>
                <a:spcPts val="1300"/>
              </a:lnSpc>
              <a:defRPr sz="1000"/>
            </a:pPr>
            <a:r>
              <a:rPr lang="es-ES_tradnl" sz="1100" b="0" i="0" u="none" strike="noStrike" baseline="0" dirty="0">
                <a:solidFill>
                  <a:srgbClr val="333333"/>
                </a:solidFill>
                <a:latin typeface="+mn-lt"/>
                <a:cs typeface="Calibri" pitchFamily="2" charset="0"/>
              </a:rPr>
              <a:t>¿Qué problemas pueden ser anticipados? Al comprar la licencia con tiempo se puede evitar toda una serie de errores y tiempos perdidos</a:t>
            </a:r>
          </a:p>
          <a:p>
            <a:pPr rtl="0">
              <a:lnSpc>
                <a:spcPts val="1300"/>
              </a:lnSpc>
              <a:defRPr sz="1000"/>
            </a:pPr>
            <a:endParaRPr lang="es-ES_tradnl" sz="1100" b="0" i="0" u="none" strike="noStrike" baseline="0" dirty="0">
              <a:solidFill>
                <a:srgbClr val="333333"/>
              </a:solidFill>
              <a:latin typeface="+mn-lt"/>
              <a:cs typeface="Calibri" pitchFamily="2" charset="0"/>
            </a:endParaRPr>
          </a:p>
          <a:p>
            <a:pPr rtl="0">
              <a:lnSpc>
                <a:spcPts val="1300"/>
              </a:lnSpc>
              <a:defRPr sz="1000"/>
            </a:pPr>
            <a:r>
              <a:rPr lang="es-MX" sz="1100" dirty="0">
                <a:latin typeface="Arial" panose="020B0604020202020204" pitchFamily="34" charset="0"/>
                <a:cs typeface="Arial" panose="020B0604020202020204" pitchFamily="34" charset="0"/>
              </a:rPr>
              <a:t>- Se llevó a cabo una inspección del equipo (computadora portátil) para identificar posibles fallos o ralentizaciones en su desempeño.</a:t>
            </a:r>
            <a:br>
              <a:rPr lang="es-MX" sz="1100" dirty="0">
                <a:latin typeface="Arial" panose="020B0604020202020204" pitchFamily="34" charset="0"/>
                <a:cs typeface="Arial" panose="020B0604020202020204" pitchFamily="34" charset="0"/>
              </a:rPr>
            </a:br>
            <a:r>
              <a:rPr lang="es-MX" sz="1100" dirty="0">
                <a:latin typeface="Arial" panose="020B0604020202020204" pitchFamily="34" charset="0"/>
                <a:cs typeface="Arial" panose="020B0604020202020204" pitchFamily="34" charset="0"/>
              </a:rPr>
              <a:t>- </a:t>
            </a:r>
            <a:r>
              <a:rPr lang="es-MX" sz="1100" b="0" i="0" u="none" strike="noStrike" dirty="0">
                <a:effectLst/>
                <a:latin typeface="Arial" panose="020B0604020202020204" pitchFamily="34" charset="0"/>
                <a:ea typeface="+mn-ea"/>
                <a:cs typeface="Arial" panose="020B0604020202020204" pitchFamily="34" charset="0"/>
              </a:rPr>
              <a:t>Se diseñó un diagrama SwimLane con las acciones necesarias para minimizar errores y optimizar los tiempos del proceso.</a:t>
            </a:r>
          </a:p>
          <a:p>
            <a:pPr rtl="0">
              <a:lnSpc>
                <a:spcPts val="1300"/>
              </a:lnSpc>
              <a:defRPr sz="1000"/>
            </a:pPr>
            <a:r>
              <a:rPr lang="es-MX" sz="1100" b="0" i="0" u="none" strike="noStrike" dirty="0">
                <a:effectLst/>
                <a:latin typeface="Arial" panose="020B0604020202020204" pitchFamily="34" charset="0"/>
                <a:ea typeface="+mn-ea"/>
                <a:cs typeface="Arial" panose="020B0604020202020204" pitchFamily="34" charset="0"/>
              </a:rPr>
              <a:t>- Se solicitó una sesión de asesoramiento de al menos 15 minutos con el profesor para aclarar inquietudes sobre el uso de herramientas tecnológicas y la metodología Lean     Six Sigma.</a:t>
            </a:r>
            <a:endParaRPr lang="es-ES_tradnl" sz="1100" b="0" i="0" u="none" strike="noStrike" baseline="0" dirty="0">
              <a:solidFill>
                <a:srgbClr val="333333"/>
              </a:solidFill>
              <a:latin typeface="Arial" panose="020B0604020202020204" pitchFamily="34" charset="0"/>
              <a:cs typeface="Arial" panose="020B0604020202020204" pitchFamily="34" charset="0"/>
            </a:endParaRPr>
          </a:p>
          <a:p>
            <a:pPr rtl="0">
              <a:lnSpc>
                <a:spcPts val="1200"/>
              </a:lnSpc>
              <a:defRPr sz="1000"/>
            </a:pPr>
            <a:r>
              <a:rPr lang="es-MX" sz="1100" b="0" i="0" u="none" strike="noStrike" dirty="0">
                <a:effectLst/>
                <a:latin typeface="Arial" panose="020B0604020202020204" pitchFamily="34" charset="0"/>
                <a:ea typeface="+mn-ea"/>
                <a:cs typeface="Arial" panose="020B0604020202020204" pitchFamily="34" charset="0"/>
              </a:rPr>
              <a:t>- Tras múltiples pruebas de las tareas, se lograron reducir los inconvenientes relacionados con GitHub.</a:t>
            </a:r>
          </a:p>
        </p:txBody>
      </p:sp>
      <p:pic>
        <p:nvPicPr>
          <p:cNvPr id="2" name="Imagen 1">
            <a:extLst>
              <a:ext uri="{FF2B5EF4-FFF2-40B4-BE49-F238E27FC236}">
                <a16:creationId xmlns:a16="http://schemas.microsoft.com/office/drawing/2014/main" id="{980BA609-F346-77AF-EAE0-D6691A0D37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1282"/>
          <a:stretch/>
        </p:blipFill>
        <p:spPr>
          <a:xfrm>
            <a:off x="150635" y="3081928"/>
            <a:ext cx="12041365" cy="23195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2" name="Google Shape;522;p11"/>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Ahorros Generados</a:t>
            </a:r>
            <a:endParaRPr sz="3200" dirty="0">
              <a:solidFill>
                <a:schemeClr val="tx1"/>
              </a:solidFill>
              <a:latin typeface="Century Gothic"/>
              <a:ea typeface="Century Gothic"/>
              <a:cs typeface="Century Gothic"/>
              <a:sym typeface="Century Gothic"/>
            </a:endParaRPr>
          </a:p>
        </p:txBody>
      </p:sp>
      <p:sp>
        <p:nvSpPr>
          <p:cNvPr id="523" name="Google Shape;523;p11"/>
          <p:cNvSpPr txBox="1"/>
          <p:nvPr/>
        </p:nvSpPr>
        <p:spPr>
          <a:xfrm>
            <a:off x="189593" y="1511754"/>
            <a:ext cx="11140440" cy="4154943"/>
          </a:xfrm>
          <a:prstGeom prst="rect">
            <a:avLst/>
          </a:prstGeom>
          <a:noFill/>
          <a:ln>
            <a:noFill/>
          </a:ln>
        </p:spPr>
        <p:txBody>
          <a:bodyPr spcFirstLastPara="1" wrap="square" lIns="91425" tIns="45700" rIns="91425" bIns="45700" anchor="t" anchorCtr="0">
            <a:spAutoFit/>
          </a:bodyPr>
          <a:lstStyle/>
          <a:p>
            <a:pPr marL="914400" marR="0" lvl="1" indent="-457200" algn="just" rtl="0">
              <a:lnSpc>
                <a:spcPct val="100000"/>
              </a:lnSpc>
              <a:spcBef>
                <a:spcPts val="0"/>
              </a:spcBef>
              <a:spcAft>
                <a:spcPts val="0"/>
              </a:spcAft>
              <a:buClr>
                <a:srgbClr val="595959"/>
              </a:buClr>
              <a:buSzPts val="2400"/>
              <a:buFont typeface="Arial"/>
              <a:buChar char="•"/>
            </a:pPr>
            <a:r>
              <a:rPr lang="es-MX" sz="2400" b="0" i="0" u="none" strike="noStrike" cap="none" dirty="0">
                <a:solidFill>
                  <a:srgbClr val="595959"/>
                </a:solidFill>
                <a:latin typeface="Calibri"/>
                <a:ea typeface="Calibri"/>
                <a:cs typeface="Calibri"/>
                <a:sym typeface="Calibri"/>
              </a:rPr>
              <a:t>Se disminuyó en un 99% el tiempo que se dedicaba a realizar las actividades de la materia de Sistemas de Manufactura.</a:t>
            </a:r>
          </a:p>
          <a:p>
            <a:pPr marL="914400" marR="0" lvl="1" indent="-457200" algn="just" rtl="0">
              <a:lnSpc>
                <a:spcPct val="100000"/>
              </a:lnSpc>
              <a:spcBef>
                <a:spcPts val="0"/>
              </a:spcBef>
              <a:spcAft>
                <a:spcPts val="0"/>
              </a:spcAft>
              <a:buClr>
                <a:srgbClr val="595959"/>
              </a:buClr>
              <a:buSzPts val="2400"/>
              <a:buFont typeface="Arial"/>
              <a:buChar char="•"/>
            </a:pPr>
            <a:r>
              <a:rPr lang="es-MX" sz="2400" dirty="0">
                <a:solidFill>
                  <a:srgbClr val="595959"/>
                </a:solidFill>
                <a:latin typeface="Calibri"/>
                <a:ea typeface="Calibri"/>
                <a:cs typeface="Calibri"/>
                <a:sym typeface="Calibri"/>
              </a:rPr>
              <a:t>Se eliminó un 99% de errores en el proceso  del proyecto integrador, mediante el pagar la licencia, uso de diagramas de flujo, SOP´s y hojas de verificación.</a:t>
            </a:r>
          </a:p>
          <a:p>
            <a:pPr marL="914400" marR="0" lvl="1" indent="-457200" algn="just" rtl="0">
              <a:lnSpc>
                <a:spcPct val="100000"/>
              </a:lnSpc>
              <a:spcBef>
                <a:spcPts val="0"/>
              </a:spcBef>
              <a:spcAft>
                <a:spcPts val="0"/>
              </a:spcAft>
              <a:buClr>
                <a:srgbClr val="595959"/>
              </a:buClr>
              <a:buSzPts val="2400"/>
              <a:buFont typeface="Arial"/>
              <a:buChar char="•"/>
            </a:pPr>
            <a:r>
              <a:rPr lang="es-MX" sz="2400" dirty="0">
                <a:solidFill>
                  <a:srgbClr val="595959"/>
                </a:solidFill>
                <a:latin typeface="Calibri"/>
                <a:ea typeface="Calibri"/>
                <a:cs typeface="Calibri"/>
                <a:sym typeface="Calibri"/>
              </a:rPr>
              <a:t>Al momento de aplicar las mejoras propuestas, se ahorró o disminuyó:</a:t>
            </a:r>
          </a:p>
          <a:p>
            <a:pPr marL="457200" lvl="8" algn="just">
              <a:buClr>
                <a:srgbClr val="595959"/>
              </a:buClr>
              <a:buSzPts val="2400"/>
            </a:pPr>
            <a:r>
              <a:rPr lang="es-MX" sz="2400" dirty="0">
                <a:solidFill>
                  <a:srgbClr val="595959"/>
                </a:solidFill>
                <a:latin typeface="Calibri"/>
                <a:ea typeface="Calibri"/>
                <a:cs typeface="Calibri"/>
                <a:sym typeface="Calibri"/>
              </a:rPr>
              <a:t> 		-5 muestras para la actividad 1</a:t>
            </a:r>
          </a:p>
          <a:p>
            <a:pPr marL="457200" lvl="8" algn="just">
              <a:buClr>
                <a:srgbClr val="595959"/>
              </a:buClr>
              <a:buSzPts val="2400"/>
            </a:pPr>
            <a:r>
              <a:rPr lang="es-MX" sz="2400" dirty="0">
                <a:solidFill>
                  <a:srgbClr val="595959"/>
                </a:solidFill>
                <a:latin typeface="Calibri"/>
                <a:ea typeface="Calibri"/>
                <a:cs typeface="Calibri"/>
                <a:sym typeface="Calibri"/>
              </a:rPr>
              <a:t>		-5 muestras para la actividad 2</a:t>
            </a:r>
          </a:p>
          <a:p>
            <a:pPr marL="457200" lvl="8" algn="just">
              <a:buClr>
                <a:srgbClr val="595959"/>
              </a:buClr>
              <a:buSzPts val="2400"/>
            </a:pPr>
            <a:r>
              <a:rPr lang="es-MX" sz="2400" dirty="0">
                <a:solidFill>
                  <a:srgbClr val="595959"/>
                </a:solidFill>
                <a:latin typeface="Calibri"/>
                <a:ea typeface="Calibri"/>
                <a:cs typeface="Calibri"/>
                <a:sym typeface="Calibri"/>
              </a:rPr>
              <a:t>		-5 muestras para la actividad 3</a:t>
            </a:r>
          </a:p>
          <a:p>
            <a:pPr marL="800100" lvl="8" indent="-342900" algn="just">
              <a:buClr>
                <a:srgbClr val="595959"/>
              </a:buClr>
              <a:buSzPts val="2400"/>
              <a:buFont typeface="Arial" panose="020B0604020202020204" pitchFamily="34" charset="0"/>
              <a:buChar char="•"/>
            </a:pPr>
            <a:r>
              <a:rPr lang="es-MX" sz="2400" dirty="0">
                <a:solidFill>
                  <a:srgbClr val="595959"/>
                </a:solidFill>
                <a:latin typeface="Calibri"/>
                <a:ea typeface="Calibri"/>
                <a:cs typeface="Calibri"/>
                <a:sym typeface="Calibri"/>
              </a:rPr>
              <a:t>Al momento de efectuar la compra de la licencia con tiempo sale mas economico lo cual al realizar el cobro con tarjeta de credito sale aun mas barato.</a:t>
            </a:r>
          </a:p>
          <a:p>
            <a:pPr marL="457200" lvl="4" algn="just">
              <a:buClr>
                <a:srgbClr val="595959"/>
              </a:buClr>
              <a:buSzPts val="2400"/>
            </a:pPr>
            <a:r>
              <a:rPr lang="es-MX" sz="2400" dirty="0">
                <a:solidFill>
                  <a:srgbClr val="595959"/>
                </a:solidFill>
                <a:latin typeface="Calibri"/>
                <a:ea typeface="Calibri"/>
                <a:cs typeface="Calibri"/>
                <a:sym typeface="Calibri"/>
              </a:rPr>
              <a:t>Por lo tanto, los ahorros proyectados son de 1432 USD </a:t>
            </a:r>
            <a:endParaRPr lang="es-MX" sz="2400" b="0" i="0" u="none" strike="noStrike" cap="none" dirty="0">
              <a:solidFill>
                <a:srgbClr val="595959"/>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12"/>
          <p:cNvSpPr txBox="1">
            <a:spLocks noGrp="1"/>
          </p:cNvSpPr>
          <p:nvPr>
            <p:ph type="title"/>
          </p:nvPr>
        </p:nvSpPr>
        <p:spPr>
          <a:xfrm>
            <a:off x="403852" y="2466113"/>
            <a:ext cx="3325466" cy="997068"/>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dirty="0">
                <a:solidFill>
                  <a:schemeClr val="tx1"/>
                </a:solidFill>
                <a:latin typeface="Century Gothic"/>
                <a:ea typeface="Century Gothic"/>
                <a:cs typeface="Century Gothic"/>
                <a:sym typeface="Century Gothic"/>
              </a:rPr>
              <a:t>Lecciones</a:t>
            </a:r>
            <a:br>
              <a:rPr lang="es-ES" sz="3200" b="1" dirty="0">
                <a:solidFill>
                  <a:schemeClr val="tx1"/>
                </a:solidFill>
                <a:latin typeface="Century Gothic"/>
                <a:ea typeface="Century Gothic"/>
                <a:cs typeface="Century Gothic"/>
                <a:sym typeface="Century Gothic"/>
              </a:rPr>
            </a:br>
            <a:r>
              <a:rPr lang="es-ES" sz="3200" b="1" dirty="0">
                <a:solidFill>
                  <a:schemeClr val="tx1"/>
                </a:solidFill>
                <a:latin typeface="Century Gothic"/>
                <a:ea typeface="Century Gothic"/>
                <a:cs typeface="Century Gothic"/>
                <a:sym typeface="Century Gothic"/>
              </a:rPr>
              <a:t>Aprendidas</a:t>
            </a:r>
            <a:endParaRPr sz="3200" dirty="0">
              <a:solidFill>
                <a:schemeClr val="tx1"/>
              </a:solidFill>
              <a:latin typeface="Century Gothic"/>
              <a:ea typeface="Century Gothic"/>
              <a:cs typeface="Century Gothic"/>
              <a:sym typeface="Century Gothic"/>
            </a:endParaRPr>
          </a:p>
        </p:txBody>
      </p:sp>
      <p:sp>
        <p:nvSpPr>
          <p:cNvPr id="532" name="Google Shape;532;p12"/>
          <p:cNvSpPr txBox="1"/>
          <p:nvPr/>
        </p:nvSpPr>
        <p:spPr>
          <a:xfrm>
            <a:off x="3411807" y="117734"/>
            <a:ext cx="8522285" cy="6863377"/>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s-MX" sz="2000" b="0" i="0" u="none" strike="noStrike" dirty="0">
                <a:solidFill>
                  <a:srgbClr val="000000"/>
                </a:solidFill>
                <a:effectLst/>
              </a:rPr>
              <a:t>Estoy motivado y decidido a continuar implementando mejoras en diferentes áreas de oportunidad, tanto a nivel personal como profesional. Además, tengo la intención de comprar mi licencia de windows al dia siguiente de queuse venza para evitar hacer estos proyectos.</a:t>
            </a:r>
          </a:p>
          <a:p>
            <a:pPr marL="342900" indent="-342900" algn="just">
              <a:buFont typeface="Arial" panose="020B0604020202020204" pitchFamily="34" charset="0"/>
              <a:buChar char="•"/>
            </a:pPr>
            <a:endParaRPr lang="es-MX" sz="2000" b="0" i="0" u="none" strike="noStrike" dirty="0">
              <a:solidFill>
                <a:srgbClr val="000000"/>
              </a:solidFill>
              <a:effectLst/>
            </a:endParaRPr>
          </a:p>
          <a:p>
            <a:pPr marL="342900" indent="-342900" algn="just">
              <a:buFont typeface="Arial" panose="020B0604020202020204" pitchFamily="34" charset="0"/>
              <a:buChar char="•"/>
            </a:pPr>
            <a:r>
              <a:rPr lang="es-MX" sz="2000" b="0" i="0" u="none" strike="noStrike" dirty="0">
                <a:solidFill>
                  <a:srgbClr val="000000"/>
                </a:solidFill>
                <a:effectLst/>
              </a:rPr>
              <a:t>La implementación de herramientas de Yellow y Green Belt despertaba en mí una mezcla de entusiasmo y preocupación, ya que deseaba aplicarlas de manera adecuada en un proyecto real.</a:t>
            </a:r>
            <a:br>
              <a:rPr lang="es-MX" sz="2000" b="0" i="0" u="none" strike="noStrike" dirty="0">
                <a:solidFill>
                  <a:srgbClr val="000000"/>
                </a:solidFill>
                <a:effectLst/>
              </a:rPr>
            </a:br>
            <a:endParaRPr lang="es-MX" sz="2000" b="0" i="0" u="none" strike="noStrike" dirty="0">
              <a:solidFill>
                <a:srgbClr val="000000"/>
              </a:solidFill>
              <a:effectLst/>
            </a:endParaRPr>
          </a:p>
          <a:p>
            <a:pPr marL="342900" indent="-342900" algn="just">
              <a:buFont typeface="Arial" panose="020B0604020202020204" pitchFamily="34" charset="0"/>
              <a:buChar char="•"/>
            </a:pPr>
            <a:r>
              <a:rPr lang="es-MX" sz="2000" b="0" i="0" u="none" strike="noStrike" dirty="0">
                <a:solidFill>
                  <a:srgbClr val="000000"/>
                </a:solidFill>
                <a:effectLst/>
              </a:rPr>
              <a:t>Al principio, enfrenté dificultades tanto en el diseño como en la aplicación de estas herramientas. Sin embargo, gracias a las sesiones de asesoramiento y a la orientación del profesor, logré completar con éxito el proyecto integrador.</a:t>
            </a:r>
          </a:p>
          <a:p>
            <a:pPr marL="342900" indent="-342900" algn="just">
              <a:buFont typeface="Arial" panose="020B0604020202020204" pitchFamily="34" charset="0"/>
              <a:buChar char="•"/>
            </a:pPr>
            <a:endParaRPr lang="es-MX" sz="2000" b="0" i="0" u="none" strike="noStrike" dirty="0">
              <a:solidFill>
                <a:srgbClr val="000000"/>
              </a:solidFill>
              <a:effectLst/>
            </a:endParaRPr>
          </a:p>
          <a:p>
            <a:pPr marL="342900" indent="-342900" algn="just">
              <a:buFont typeface="Arial" panose="020B0604020202020204" pitchFamily="34" charset="0"/>
              <a:buChar char="•"/>
            </a:pPr>
            <a:r>
              <a:rPr lang="es-MX" sz="2000" b="0" i="0" u="none" strike="noStrike" dirty="0">
                <a:solidFill>
                  <a:srgbClr val="000000"/>
                </a:solidFill>
                <a:effectLst/>
              </a:rPr>
              <a:t>El aprendizaje de las herramientas Lean Six Sigma ha marcado un impacto significativo en mi desarrollo profesional, impulsándome a crecer en mi carrera.</a:t>
            </a:r>
            <a:br>
              <a:rPr lang="es-MX" sz="2000" b="0" i="0" u="none" strike="noStrike" dirty="0">
                <a:solidFill>
                  <a:srgbClr val="000000"/>
                </a:solidFill>
                <a:effectLst/>
              </a:rPr>
            </a:br>
            <a:r>
              <a:rPr lang="es-MX" sz="2000" b="0" i="0" u="none" strike="noStrike" dirty="0">
                <a:solidFill>
                  <a:srgbClr val="000000"/>
                </a:solidFill>
                <a:effectLst/>
              </a:rPr>
              <a:t>Hoy me siento preparada para resolver problemas utilizando las metodologías y habilidades adquiridas a lo largo de este proyecto integrador.</a:t>
            </a:r>
          </a:p>
          <a:p>
            <a:pPr marL="342900" indent="-342900" algn="just">
              <a:buFont typeface="Arial" panose="020B0604020202020204" pitchFamily="34" charset="0"/>
              <a:buChar char="•"/>
            </a:pPr>
            <a:endParaRPr lang="es-MX" sz="2000" b="0" i="0" u="none" strike="noStrike" dirty="0">
              <a:solidFill>
                <a:srgbClr val="000000"/>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4" name="Google Shape;94;p2"/>
          <p:cNvSpPr txBox="1">
            <a:spLocks noGrp="1"/>
          </p:cNvSpPr>
          <p:nvPr>
            <p:ph type="title"/>
          </p:nvPr>
        </p:nvSpPr>
        <p:spPr>
          <a:xfrm>
            <a:off x="932111" y="1068425"/>
            <a:ext cx="2718643" cy="4444150"/>
          </a:xfrm>
          <a:prstGeom prst="rect">
            <a:avLst/>
          </a:prstGeom>
          <a:noFill/>
          <a:ln>
            <a:noFill/>
          </a:ln>
        </p:spPr>
        <p:txBody>
          <a:bodyPr spcFirstLastPara="1" wrap="square" lIns="0" tIns="12050" rIns="0" bIns="0" anchor="ctr" anchorCtr="0">
            <a:spAutoFit/>
          </a:bodyPr>
          <a:lstStyle/>
          <a:p>
            <a:pPr marL="12700" marR="5080" lvl="0" indent="0" algn="ctr" rtl="0">
              <a:lnSpc>
                <a:spcPct val="100000"/>
              </a:lnSpc>
              <a:spcBef>
                <a:spcPts val="0"/>
              </a:spcBef>
              <a:spcAft>
                <a:spcPts val="0"/>
              </a:spcAft>
              <a:buClr>
                <a:srgbClr val="FFFFFF"/>
              </a:buClr>
              <a:buSzPts val="3200"/>
              <a:buFont typeface="Century Gothic"/>
              <a:buNone/>
            </a:pPr>
            <a:r>
              <a:rPr lang="es-MX" sz="3200" b="1" dirty="0">
                <a:solidFill>
                  <a:schemeClr val="tx1"/>
                </a:solidFill>
                <a:latin typeface="Arial Rounded MT Bold" panose="020F0704030504030204" pitchFamily="34" charset="77"/>
                <a:ea typeface="Century Gothic"/>
                <a:cs typeface="Century Gothic"/>
                <a:sym typeface="Century Gothic"/>
              </a:rPr>
              <a:t>REDUCCIÓN DE PROBLEMAS EN LA PLATAFORMA DE GIT, GITHUB Y VISUAL STUDIO</a:t>
            </a:r>
            <a:endParaRPr sz="3200" dirty="0">
              <a:solidFill>
                <a:schemeClr val="tx1"/>
              </a:solidFill>
              <a:latin typeface="Arial Rounded MT Bold" panose="020F0704030504030204" pitchFamily="34" charset="77"/>
              <a:ea typeface="Century Gothic"/>
              <a:cs typeface="Century Gothic"/>
              <a:sym typeface="Century Gothic"/>
            </a:endParaRPr>
          </a:p>
        </p:txBody>
      </p:sp>
      <p:sp>
        <p:nvSpPr>
          <p:cNvPr id="2" name="CuadroTexto 1">
            <a:extLst>
              <a:ext uri="{FF2B5EF4-FFF2-40B4-BE49-F238E27FC236}">
                <a16:creationId xmlns:a16="http://schemas.microsoft.com/office/drawing/2014/main" id="{B949F4AA-0989-82AB-2472-39E043148F53}"/>
              </a:ext>
            </a:extLst>
          </p:cNvPr>
          <p:cNvSpPr txBox="1"/>
          <p:nvPr/>
        </p:nvSpPr>
        <p:spPr>
          <a:xfrm>
            <a:off x="4630542" y="197346"/>
            <a:ext cx="6231989" cy="6186309"/>
          </a:xfrm>
          <a:prstGeom prst="rect">
            <a:avLst/>
          </a:prstGeom>
          <a:noFill/>
        </p:spPr>
        <p:txBody>
          <a:bodyPr wrap="square" rtlCol="0">
            <a:spAutoFit/>
          </a:bodyPr>
          <a:lstStyle/>
          <a:p>
            <a:pPr marL="285750" indent="-285750">
              <a:buFont typeface="Arial" panose="020B0604020202020204" pitchFamily="34" charset="0"/>
              <a:buChar char="•"/>
            </a:pPr>
            <a:r>
              <a:rPr lang="es-MX" sz="1800" b="1" dirty="0">
                <a:solidFill>
                  <a:schemeClr val="tx1"/>
                </a:solidFill>
              </a:rPr>
              <a:t>Nombre: </a:t>
            </a:r>
            <a:r>
              <a:rPr lang="es-MX" sz="1800" dirty="0">
                <a:solidFill>
                  <a:schemeClr val="tx1"/>
                </a:solidFill>
              </a:rPr>
              <a:t>Gerardo Pulido Hernandez</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Correo electrónico: </a:t>
            </a:r>
            <a:r>
              <a:rPr lang="es-MX" sz="1800" dirty="0">
                <a:solidFill>
                  <a:schemeClr val="tx1"/>
                </a:solidFill>
              </a:rPr>
              <a:t>l21140853@queretaro.tecnm.mx</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Institución: </a:t>
            </a:r>
            <a:r>
              <a:rPr lang="es-MX" sz="1800" dirty="0">
                <a:solidFill>
                  <a:schemeClr val="tx1"/>
                </a:solidFill>
              </a:rPr>
              <a:t>Instituto Tecnológico de Querétaro</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Profesor: </a:t>
            </a:r>
            <a:r>
              <a:rPr lang="es-MX" sz="1800" dirty="0">
                <a:solidFill>
                  <a:schemeClr val="tx1"/>
                </a:solidFill>
              </a:rPr>
              <a:t>Luis Alberto Ángeles Hurtado</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Tipo de proyecto aplicado (real) o teórico: </a:t>
            </a:r>
            <a:r>
              <a:rPr lang="es-MX" sz="1800" dirty="0">
                <a:solidFill>
                  <a:schemeClr val="tx1"/>
                </a:solidFill>
              </a:rPr>
              <a:t>El alumnado y su desafio en estandarizado de proyectos</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Ahorros anualizados: 1432</a:t>
            </a:r>
            <a:r>
              <a:rPr lang="es-MX" sz="1800" dirty="0">
                <a:solidFill>
                  <a:schemeClr val="tx1"/>
                </a:solidFill>
              </a:rPr>
              <a:t> USD anuales</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Ciudad: </a:t>
            </a:r>
            <a:r>
              <a:rPr lang="es-MX" sz="1800" dirty="0">
                <a:solidFill>
                  <a:schemeClr val="tx1"/>
                </a:solidFill>
              </a:rPr>
              <a:t>Querétaro</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Fecha: </a:t>
            </a:r>
            <a:r>
              <a:rPr lang="es-MX" sz="1800" dirty="0">
                <a:solidFill>
                  <a:schemeClr val="tx1"/>
                </a:solidFill>
              </a:rPr>
              <a:t>Agosto - Diciembre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E38B4E8-3130-DC4C-EC4F-369B63D67D28}"/>
            </a:ext>
          </a:extLst>
        </p:cNvPr>
        <p:cNvGrpSpPr/>
        <p:nvPr/>
      </p:nvGrpSpPr>
      <p:grpSpPr>
        <a:xfrm>
          <a:off x="0" y="0"/>
          <a:ext cx="0" cy="0"/>
          <a:chOff x="0" y="0"/>
          <a:chExt cx="0" cy="0"/>
        </a:xfrm>
      </p:grpSpPr>
      <p:pic>
        <p:nvPicPr>
          <p:cNvPr id="31769" name="Rounded Rectangle 26">
            <a:extLst>
              <a:ext uri="{FF2B5EF4-FFF2-40B4-BE49-F238E27FC236}">
                <a16:creationId xmlns:a16="http://schemas.microsoft.com/office/drawing/2014/main" id="{09934A04-A2D2-69E2-C807-D4CF6FA136C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5963" y="4832350"/>
            <a:ext cx="23114000" cy="544671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30D23173-900A-4435-A308-9F9D1588A202}"/>
              </a:ext>
            </a:extLst>
          </p:cNvPr>
          <p:cNvPicPr>
            <a:picLocks noChangeAspect="1"/>
          </p:cNvPicPr>
          <p:nvPr/>
        </p:nvPicPr>
        <p:blipFill>
          <a:blip r:embed="rId4"/>
          <a:stretch>
            <a:fillRect/>
          </a:stretch>
        </p:blipFill>
        <p:spPr>
          <a:xfrm>
            <a:off x="0" y="441315"/>
            <a:ext cx="12127527" cy="5975369"/>
          </a:xfrm>
          <a:prstGeom prst="rect">
            <a:avLst/>
          </a:prstGeom>
        </p:spPr>
      </p:pic>
    </p:spTree>
    <p:extLst>
      <p:ext uri="{BB962C8B-B14F-4D97-AF65-F5344CB8AC3E}">
        <p14:creationId xmlns:p14="http://schemas.microsoft.com/office/powerpoint/2010/main" val="344409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4"/>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mn-lt"/>
                <a:ea typeface="Century Gothic"/>
                <a:cs typeface="Century Gothic"/>
                <a:sym typeface="Century Gothic"/>
              </a:rPr>
              <a:t>Antecedentes</a:t>
            </a:r>
            <a:endParaRPr sz="3200" dirty="0">
              <a:solidFill>
                <a:schemeClr val="tx1"/>
              </a:solidFill>
              <a:latin typeface="+mn-lt"/>
              <a:ea typeface="Century Gothic"/>
              <a:cs typeface="Century Gothic"/>
              <a:sym typeface="Century Gothic"/>
            </a:endParaRPr>
          </a:p>
        </p:txBody>
      </p:sp>
      <p:sp>
        <p:nvSpPr>
          <p:cNvPr id="146" name="Google Shape;146;p4"/>
          <p:cNvSpPr txBox="1"/>
          <p:nvPr/>
        </p:nvSpPr>
        <p:spPr>
          <a:xfrm>
            <a:off x="649235" y="1719944"/>
            <a:ext cx="6569146" cy="3416279"/>
          </a:xfrm>
          <a:prstGeom prst="rect">
            <a:avLst/>
          </a:prstGeom>
          <a:noFill/>
          <a:ln>
            <a:noFill/>
          </a:ln>
        </p:spPr>
        <p:txBody>
          <a:bodyPr spcFirstLastPara="1" wrap="square" lIns="91425" tIns="45700" rIns="91425" bIns="45700" anchor="t" anchorCtr="0">
            <a:spAutoFit/>
          </a:bodyPr>
          <a:lstStyle/>
          <a:p>
            <a:pPr algn="just"/>
            <a:r>
              <a:rPr lang="es-MX" sz="1800" b="0" i="0" u="none" strike="noStrike" dirty="0">
                <a:solidFill>
                  <a:srgbClr val="000000"/>
                </a:solidFill>
                <a:effectLst/>
              </a:rPr>
              <a:t>El 26 de agosto de 2024, en el Instituto Tecnológico de Querétaro, se identificó que los alumnos de la clase de Sistemas de Manufactura de 7° semestre presentaban una carencia de habilidades técnicas para manejar GitHub de manera eficiente. De antemano tambien particularmente se retraso mas tiempo de lo previsto por la falta de una licencia en dicho sistema operativo. Esto generó un retraso de un mes semana en actividades que normalmente requieren solo 5 minutos para completarse. En consecuencia, no se logró cumplir con las entregas de tareas con calidad dentro del plazo estipulado, ni con el indicador de porcentaje de errores esperado</a:t>
            </a:r>
          </a:p>
        </p:txBody>
      </p:sp>
      <p:pic>
        <p:nvPicPr>
          <p:cNvPr id="35842" name="Picture 2" descr="5W+2H Técnica de análisis de problemas - Progressa Lean">
            <a:extLst>
              <a:ext uri="{FF2B5EF4-FFF2-40B4-BE49-F238E27FC236}">
                <a16:creationId xmlns:a16="http://schemas.microsoft.com/office/drawing/2014/main" id="{CE1DEAD1-3FDD-B499-9380-45B3763DC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4716" y="1652229"/>
            <a:ext cx="3908089" cy="3553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B31DA916-3870-6925-247E-0F0E8B431409}"/>
            </a:ext>
          </a:extLst>
        </p:cNvPr>
        <p:cNvGrpSpPr/>
        <p:nvPr/>
      </p:nvGrpSpPr>
      <p:grpSpPr>
        <a:xfrm>
          <a:off x="0" y="0"/>
          <a:ext cx="0" cy="0"/>
          <a:chOff x="0" y="0"/>
          <a:chExt cx="0" cy="0"/>
        </a:xfrm>
      </p:grpSpPr>
      <p:sp>
        <p:nvSpPr>
          <p:cNvPr id="145" name="Google Shape;145;p4">
            <a:extLst>
              <a:ext uri="{FF2B5EF4-FFF2-40B4-BE49-F238E27FC236}">
                <a16:creationId xmlns:a16="http://schemas.microsoft.com/office/drawing/2014/main" id="{E8D9DB1B-56A8-83F9-C3D7-A7C5F58C4453}"/>
              </a:ext>
            </a:extLst>
          </p:cNvPr>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Antecedentes</a:t>
            </a:r>
            <a:endParaRPr sz="3200" dirty="0">
              <a:solidFill>
                <a:schemeClr val="tx1"/>
              </a:solidFill>
              <a:latin typeface="Century Gothic"/>
              <a:ea typeface="Century Gothic"/>
              <a:cs typeface="Century Gothic"/>
              <a:sym typeface="Century Gothic"/>
            </a:endParaRPr>
          </a:p>
        </p:txBody>
      </p:sp>
      <p:pic>
        <p:nvPicPr>
          <p:cNvPr id="2" name="Picture 2" descr="5W+2H Técnica de análisis de problemas - Progressa Lean">
            <a:extLst>
              <a:ext uri="{FF2B5EF4-FFF2-40B4-BE49-F238E27FC236}">
                <a16:creationId xmlns:a16="http://schemas.microsoft.com/office/drawing/2014/main" id="{C49AEA8C-4FF3-0192-279E-1FF04CF86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76" y="1652229"/>
            <a:ext cx="3908089" cy="35535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415DDFA-8DBE-F33D-BBC9-7587B661B15B}"/>
              </a:ext>
            </a:extLst>
          </p:cNvPr>
          <p:cNvPicPr>
            <a:picLocks noChangeAspect="1"/>
          </p:cNvPicPr>
          <p:nvPr/>
        </p:nvPicPr>
        <p:blipFill>
          <a:blip r:embed="rId4"/>
          <a:stretch>
            <a:fillRect/>
          </a:stretch>
        </p:blipFill>
        <p:spPr>
          <a:xfrm>
            <a:off x="5139181" y="0"/>
            <a:ext cx="6891454" cy="6858000"/>
          </a:xfrm>
          <a:prstGeom prst="rect">
            <a:avLst/>
          </a:prstGeom>
        </p:spPr>
      </p:pic>
    </p:spTree>
    <p:extLst>
      <p:ext uri="{BB962C8B-B14F-4D97-AF65-F5344CB8AC3E}">
        <p14:creationId xmlns:p14="http://schemas.microsoft.com/office/powerpoint/2010/main" val="325564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7" name="Google Shape;157;p5"/>
          <p:cNvSpPr txBox="1">
            <a:spLocks noGrp="1"/>
          </p:cNvSpPr>
          <p:nvPr>
            <p:ph type="title"/>
          </p:nvPr>
        </p:nvSpPr>
        <p:spPr>
          <a:xfrm>
            <a:off x="979271" y="184840"/>
            <a:ext cx="8391724" cy="50590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Situación Actual</a:t>
            </a:r>
            <a:endParaRPr sz="3200" dirty="0">
              <a:solidFill>
                <a:schemeClr val="tx1"/>
              </a:solidFill>
              <a:latin typeface="Century Gothic"/>
              <a:ea typeface="Century Gothic"/>
              <a:cs typeface="Century Gothic"/>
              <a:sym typeface="Century Gothic"/>
            </a:endParaRPr>
          </a:p>
        </p:txBody>
      </p:sp>
      <p:sp>
        <p:nvSpPr>
          <p:cNvPr id="158" name="Google Shape;158;p5"/>
          <p:cNvSpPr txBox="1"/>
          <p:nvPr/>
        </p:nvSpPr>
        <p:spPr>
          <a:xfrm>
            <a:off x="547603" y="3783089"/>
            <a:ext cx="11096794" cy="2246729"/>
          </a:xfrm>
          <a:prstGeom prst="rect">
            <a:avLst/>
          </a:prstGeom>
          <a:noFill/>
          <a:ln>
            <a:noFill/>
          </a:ln>
        </p:spPr>
        <p:txBody>
          <a:bodyPr spcFirstLastPara="1" wrap="square" lIns="91425" tIns="45700" rIns="91425" bIns="45700" anchor="t" anchorCtr="0">
            <a:spAutoFit/>
          </a:bodyPr>
          <a:lstStyle/>
          <a:p>
            <a:pPr algn="l"/>
            <a:r>
              <a:rPr lang="es-MX" sz="2000" b="0" i="0" u="none" strike="noStrike" dirty="0">
                <a:solidFill>
                  <a:srgbClr val="000000"/>
                </a:solidFill>
                <a:effectLst/>
              </a:rPr>
              <a:t>En la actualidad</a:t>
            </a:r>
            <a:r>
              <a:rPr lang="es-MX" sz="2000" dirty="0"/>
              <a:t>, </a:t>
            </a:r>
            <a:r>
              <a:rPr lang="es-MX" sz="2000" b="0" i="0" u="none" strike="noStrike" dirty="0">
                <a:solidFill>
                  <a:srgbClr val="000000"/>
                </a:solidFill>
                <a:effectLst/>
              </a:rPr>
              <a:t>durante el desarrollo de actividades académicas, los alumnos deben emplear GitHub para gestionar sus proyectos, lo que implica realizar acciones como clonar repositorios, crear ramas, organizar carpetas y generar archivos. Sin embargo, enfrentan serias dificultades debido a las licencias empleadas y a un debido </a:t>
            </a:r>
            <a:r>
              <a:rPr lang="es-MX" sz="2000" dirty="0"/>
              <a:t>entendimiento</a:t>
            </a:r>
            <a:r>
              <a:rPr lang="es-MX" sz="2000" b="0" i="0" u="none" strike="noStrike" dirty="0">
                <a:solidFill>
                  <a:srgbClr val="000000"/>
                </a:solidFill>
                <a:effectLst/>
              </a:rPr>
              <a:t> de las actividades lo que les impide completar de manera adecuada las tareas asignadas y por consiguiente entregarlas en tiempo y forma. Además, señalan que la falta de precisión en las indicaciones ocasiona confusión y errores frecuentes.</a:t>
            </a:r>
          </a:p>
        </p:txBody>
      </p:sp>
      <p:pic>
        <p:nvPicPr>
          <p:cNvPr id="4" name="Imagen 3">
            <a:extLst>
              <a:ext uri="{FF2B5EF4-FFF2-40B4-BE49-F238E27FC236}">
                <a16:creationId xmlns:a16="http://schemas.microsoft.com/office/drawing/2014/main" id="{6DA35F78-553D-FF0B-98C6-206EF61EE50F}"/>
              </a:ext>
            </a:extLst>
          </p:cNvPr>
          <p:cNvPicPr>
            <a:picLocks noChangeAspect="1"/>
          </p:cNvPicPr>
          <p:nvPr/>
        </p:nvPicPr>
        <p:blipFill>
          <a:blip r:embed="rId3"/>
          <a:stretch>
            <a:fillRect/>
          </a:stretch>
        </p:blipFill>
        <p:spPr>
          <a:xfrm>
            <a:off x="1409251" y="873629"/>
            <a:ext cx="9197788" cy="23715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455867BF-8B91-A0FA-C780-CA0E5ACB4E4B}"/>
            </a:ext>
          </a:extLst>
        </p:cNvPr>
        <p:cNvGrpSpPr/>
        <p:nvPr/>
      </p:nvGrpSpPr>
      <p:grpSpPr>
        <a:xfrm>
          <a:off x="0" y="0"/>
          <a:ext cx="0" cy="0"/>
          <a:chOff x="0" y="0"/>
          <a:chExt cx="0" cy="0"/>
        </a:xfrm>
      </p:grpSpPr>
      <p:sp>
        <p:nvSpPr>
          <p:cNvPr id="157" name="Google Shape;157;p5">
            <a:extLst>
              <a:ext uri="{FF2B5EF4-FFF2-40B4-BE49-F238E27FC236}">
                <a16:creationId xmlns:a16="http://schemas.microsoft.com/office/drawing/2014/main" id="{CA348252-C992-56BC-63D6-A1849E677B6E}"/>
              </a:ext>
            </a:extLst>
          </p:cNvPr>
          <p:cNvSpPr txBox="1">
            <a:spLocks noGrp="1"/>
          </p:cNvSpPr>
          <p:nvPr>
            <p:ph type="title"/>
          </p:nvPr>
        </p:nvSpPr>
        <p:spPr>
          <a:xfrm>
            <a:off x="157624" y="1283613"/>
            <a:ext cx="12034376" cy="50590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Situación Actual</a:t>
            </a:r>
            <a:endParaRPr lang="es-ES" sz="3200" dirty="0">
              <a:solidFill>
                <a:schemeClr val="tx1"/>
              </a:solidFill>
              <a:latin typeface="Century Gothic"/>
              <a:ea typeface="Century Gothic"/>
              <a:cs typeface="Century Gothic"/>
              <a:sym typeface="Century Gothic"/>
            </a:endParaRPr>
          </a:p>
        </p:txBody>
      </p:sp>
      <p:pic>
        <p:nvPicPr>
          <p:cNvPr id="27683" name="Flowchart: Process 33">
            <a:extLst>
              <a:ext uri="{FF2B5EF4-FFF2-40B4-BE49-F238E27FC236}">
                <a16:creationId xmlns:a16="http://schemas.microsoft.com/office/drawing/2014/main" id="{5D4BCD46-3238-4936-7431-406CFF88F3D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74388" y="338578825"/>
            <a:ext cx="29186187" cy="19569113"/>
          </a:xfrm>
          <a:prstGeom prst="rect">
            <a:avLst/>
          </a:prstGeom>
          <a:noFill/>
          <a:extLst>
            <a:ext uri="{909E8E84-426E-40DD-AFC4-6F175D3DCCD1}">
              <a14:hiddenFill xmlns:a14="http://schemas.microsoft.com/office/drawing/2010/main">
                <a:solidFill>
                  <a:srgbClr val="FFFFFF"/>
                </a:solidFill>
              </a14:hiddenFill>
            </a:ext>
          </a:extLst>
        </p:spPr>
      </p:pic>
      <p:pic>
        <p:nvPicPr>
          <p:cNvPr id="27802" name="Diamond 51">
            <a:extLst>
              <a:ext uri="{FF2B5EF4-FFF2-40B4-BE49-F238E27FC236}">
                <a16:creationId xmlns:a16="http://schemas.microsoft.com/office/drawing/2014/main" id="{ED18879D-9AAD-C66A-F969-398CAEF1CB9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09675" y="50911125"/>
            <a:ext cx="25184100" cy="11104563"/>
          </a:xfrm>
          <a:prstGeom prst="rect">
            <a:avLst/>
          </a:prstGeom>
          <a:noFill/>
          <a:extLst>
            <a:ext uri="{909E8E84-426E-40DD-AFC4-6F175D3DCCD1}">
              <a14:hiddenFill xmlns:a14="http://schemas.microsoft.com/office/drawing/2010/main">
                <a:solidFill>
                  <a:srgbClr val="FFFFFF"/>
                </a:solidFill>
              </a14:hiddenFill>
            </a:ext>
          </a:extLst>
        </p:spPr>
      </p:pic>
      <p:pic>
        <p:nvPicPr>
          <p:cNvPr id="27735" name="Flowchart: Process 100">
            <a:extLst>
              <a:ext uri="{FF2B5EF4-FFF2-40B4-BE49-F238E27FC236}">
                <a16:creationId xmlns:a16="http://schemas.microsoft.com/office/drawing/2014/main" id="{D6CAFE5F-AB84-B5B5-D71C-D45507B11C5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77563" y="338610575"/>
            <a:ext cx="29190950" cy="195294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3CDA0A4A-DC35-1C4B-4E01-69827487E786}"/>
              </a:ext>
            </a:extLst>
          </p:cNvPr>
          <p:cNvPicPr>
            <a:picLocks noChangeAspect="1"/>
          </p:cNvPicPr>
          <p:nvPr/>
        </p:nvPicPr>
        <p:blipFill>
          <a:blip r:embed="rId6"/>
          <a:stretch>
            <a:fillRect/>
          </a:stretch>
        </p:blipFill>
        <p:spPr>
          <a:xfrm>
            <a:off x="157624" y="2259105"/>
            <a:ext cx="11876752" cy="3062328"/>
          </a:xfrm>
          <a:prstGeom prst="rect">
            <a:avLst/>
          </a:prstGeom>
        </p:spPr>
      </p:pic>
    </p:spTree>
    <p:extLst>
      <p:ext uri="{BB962C8B-B14F-4D97-AF65-F5344CB8AC3E}">
        <p14:creationId xmlns:p14="http://schemas.microsoft.com/office/powerpoint/2010/main" val="413644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7" name="Google Shape;257;p6"/>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Metas y Objetivos</a:t>
            </a:r>
            <a:endParaRPr sz="3200" dirty="0">
              <a:solidFill>
                <a:schemeClr val="tx1"/>
              </a:solidFill>
              <a:latin typeface="Century Gothic"/>
              <a:ea typeface="Century Gothic"/>
              <a:cs typeface="Century Gothic"/>
              <a:sym typeface="Century Gothic"/>
            </a:endParaRPr>
          </a:p>
        </p:txBody>
      </p:sp>
      <p:sp>
        <p:nvSpPr>
          <p:cNvPr id="258" name="Google Shape;258;p6"/>
          <p:cNvSpPr txBox="1"/>
          <p:nvPr/>
        </p:nvSpPr>
        <p:spPr>
          <a:xfrm>
            <a:off x="946423" y="1182271"/>
            <a:ext cx="10471723" cy="1169511"/>
          </a:xfrm>
          <a:prstGeom prst="rect">
            <a:avLst/>
          </a:prstGeom>
          <a:noFill/>
          <a:ln>
            <a:noFill/>
          </a:ln>
        </p:spPr>
        <p:txBody>
          <a:bodyPr spcFirstLastPara="1" wrap="square" lIns="91425" tIns="45700" rIns="91425" bIns="45700" anchor="t" anchorCtr="0">
            <a:spAutoFit/>
          </a:bodyPr>
          <a:lstStyle/>
          <a:p>
            <a:pPr marR="0" lvl="0" algn="just">
              <a:spcBef>
                <a:spcPts val="0"/>
              </a:spcBef>
              <a:spcAft>
                <a:spcPts val="600"/>
              </a:spcAft>
              <a:buClr>
                <a:srgbClr val="000000"/>
              </a:buClr>
              <a:buSzPts val="2400"/>
            </a:pPr>
            <a:r>
              <a:rPr lang="es-MX" sz="2000" b="1" i="0" u="none" strike="noStrike" kern="1200" cap="none" dirty="0">
                <a:latin typeface="Calibri" panose="020F0502020204030204" pitchFamily="34" charset="0"/>
                <a:ea typeface="+mn-ea"/>
                <a:cs typeface="Calibri" panose="020F0502020204030204" pitchFamily="34" charset="0"/>
                <a:sym typeface="Calibri"/>
              </a:rPr>
              <a:t>Objetivo: </a:t>
            </a:r>
            <a:r>
              <a:rPr lang="es-MX" sz="2000" i="0" u="none" strike="noStrike" kern="1200" cap="none" dirty="0">
                <a:latin typeface="Calibri" panose="020F0502020204030204" pitchFamily="34" charset="0"/>
                <a:ea typeface="+mn-ea"/>
                <a:cs typeface="Calibri" panose="020F0502020204030204" pitchFamily="34" charset="0"/>
                <a:sym typeface="Calibri"/>
              </a:rPr>
              <a:t>Cubrir la totalidad de los temas establecidos en el programa dentro del tiempo previsto y por otro lado el alumnado logre comprender las facetas del método de estandarización.</a:t>
            </a:r>
          </a:p>
          <a:p>
            <a:pPr marR="0" lvl="0" algn="just">
              <a:spcBef>
                <a:spcPts val="0"/>
              </a:spcBef>
              <a:spcAft>
                <a:spcPts val="600"/>
              </a:spcAft>
              <a:buClr>
                <a:srgbClr val="000000"/>
              </a:buClr>
              <a:buSzPts val="2400"/>
            </a:pPr>
            <a:r>
              <a:rPr lang="es-MX" sz="2000" b="1" i="0" u="none" strike="noStrike" kern="1200" cap="none" dirty="0">
                <a:latin typeface="Calibri" panose="020F0502020204030204" pitchFamily="34" charset="0"/>
                <a:ea typeface="+mn-ea"/>
                <a:cs typeface="Calibri" panose="020F0502020204030204" pitchFamily="34" charset="0"/>
                <a:sym typeface="Calibri"/>
              </a:rPr>
              <a:t>Meta: </a:t>
            </a:r>
            <a:r>
              <a:rPr lang="es-MX" sz="2000" i="0" u="none" strike="noStrike" kern="1200" cap="none" dirty="0">
                <a:latin typeface="Calibri" panose="020F0502020204030204" pitchFamily="34" charset="0"/>
                <a:ea typeface="+mn-ea"/>
                <a:cs typeface="Calibri" panose="020F0502020204030204" pitchFamily="34" charset="0"/>
                <a:sym typeface="Calibri"/>
              </a:rPr>
              <a:t>Que el alumnado aprenda a estandarizar basandose en el metodo de Lean Six Sigma </a:t>
            </a:r>
          </a:p>
        </p:txBody>
      </p:sp>
      <p:pic>
        <p:nvPicPr>
          <p:cNvPr id="259" name="Google Shape;259;p6" descr="Objetivos SMART para llevar que tu negocio o proyecto a la meta ..."/>
          <p:cNvPicPr preferRelativeResize="0"/>
          <p:nvPr/>
        </p:nvPicPr>
        <p:blipFill rotWithShape="1">
          <a:blip r:embed="rId3">
            <a:alphaModFix/>
          </a:blip>
          <a:srcRect l="8606" t="10163" r="7262" b="7243"/>
          <a:stretch/>
        </p:blipFill>
        <p:spPr>
          <a:xfrm>
            <a:off x="8425543" y="228601"/>
            <a:ext cx="2609602" cy="787400"/>
          </a:xfrm>
          <a:prstGeom prst="rect">
            <a:avLst/>
          </a:prstGeom>
          <a:noFill/>
          <a:ln>
            <a:noFill/>
          </a:ln>
        </p:spPr>
      </p:pic>
      <p:pic>
        <p:nvPicPr>
          <p:cNvPr id="6" name="Imagen 5">
            <a:extLst>
              <a:ext uri="{FF2B5EF4-FFF2-40B4-BE49-F238E27FC236}">
                <a16:creationId xmlns:a16="http://schemas.microsoft.com/office/drawing/2014/main" id="{C78AE60B-4EC7-0A67-15BC-C32CEC9C6EEE}"/>
              </a:ext>
            </a:extLst>
          </p:cNvPr>
          <p:cNvPicPr>
            <a:picLocks noChangeAspect="1"/>
          </p:cNvPicPr>
          <p:nvPr/>
        </p:nvPicPr>
        <p:blipFill>
          <a:blip r:embed="rId4"/>
          <a:stretch>
            <a:fillRect/>
          </a:stretch>
        </p:blipFill>
        <p:spPr>
          <a:xfrm>
            <a:off x="367410" y="2925619"/>
            <a:ext cx="11629748" cy="21541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rtl="0">
              <a:lnSpc>
                <a:spcPct val="100000"/>
              </a:lnSpc>
              <a:spcBef>
                <a:spcPts val="0"/>
              </a:spcBef>
              <a:spcAft>
                <a:spcPts val="0"/>
              </a:spcAft>
              <a:buClr>
                <a:srgbClr val="1C355E"/>
              </a:buClr>
              <a:buSzPts val="3200"/>
              <a:buFont typeface="Century Gothic"/>
              <a:buNone/>
            </a:pPr>
            <a:r>
              <a:rPr lang="es-ES" sz="3200" b="1" dirty="0">
                <a:solidFill>
                  <a:schemeClr val="tx1"/>
                </a:solidFill>
                <a:latin typeface="Century Gothic"/>
                <a:ea typeface="Century Gothic"/>
                <a:cs typeface="Century Gothic"/>
                <a:sym typeface="Century Gothic"/>
              </a:rPr>
              <a:t>Análisis de Causa Raíz</a:t>
            </a:r>
            <a:endParaRPr sz="3200" dirty="0">
              <a:solidFill>
                <a:schemeClr val="tx1"/>
              </a:solidFill>
              <a:latin typeface="Century Gothic"/>
              <a:ea typeface="Century Gothic"/>
              <a:cs typeface="Century Gothic"/>
              <a:sym typeface="Century Gothic"/>
            </a:endParaRPr>
          </a:p>
        </p:txBody>
      </p:sp>
      <p:sp>
        <p:nvSpPr>
          <p:cNvPr id="269" name="Google Shape;269;p7"/>
          <p:cNvSpPr txBox="1"/>
          <p:nvPr/>
        </p:nvSpPr>
        <p:spPr>
          <a:xfrm>
            <a:off x="6702100" y="625156"/>
            <a:ext cx="4898404" cy="304694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s-MX" sz="2400" b="0" i="0" u="none" strike="noStrike" cap="none" dirty="0">
                <a:solidFill>
                  <a:schemeClr val="tx1"/>
                </a:solidFill>
                <a:latin typeface="Calibri"/>
                <a:ea typeface="Calibri"/>
                <a:cs typeface="Calibri"/>
                <a:sym typeface="Calibri"/>
              </a:rPr>
              <a:t>Se uso Ishikawa, árbol causal y Pareto. En las cuales se obtuvieron que 4 factores ocasionan el 99% de la falta de experiencia técnica y habilidades tecnológicas. La cuales fueron la licencia de windows, crear Branch, gitadd* y git commit, y dar git push.</a:t>
            </a:r>
            <a:endParaRPr sz="2400" b="0" i="0" u="none" strike="noStrike" cap="none" dirty="0">
              <a:solidFill>
                <a:schemeClr val="tx1"/>
              </a:solidFill>
              <a:latin typeface="Calibri"/>
              <a:ea typeface="Calibri"/>
              <a:cs typeface="Calibri"/>
              <a:sym typeface="Calibri"/>
            </a:endParaRPr>
          </a:p>
        </p:txBody>
      </p:sp>
      <p:pic>
        <p:nvPicPr>
          <p:cNvPr id="296" name="Imagen 295">
            <a:extLst>
              <a:ext uri="{FF2B5EF4-FFF2-40B4-BE49-F238E27FC236}">
                <a16:creationId xmlns:a16="http://schemas.microsoft.com/office/drawing/2014/main" id="{2C63ADFF-8DA0-19B5-8A1F-264A90359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723" y="1080733"/>
            <a:ext cx="5228340" cy="2817570"/>
          </a:xfrm>
          <a:prstGeom prst="rect">
            <a:avLst/>
          </a:prstGeom>
        </p:spPr>
      </p:pic>
      <p:pic>
        <p:nvPicPr>
          <p:cNvPr id="297" name="Imagen 296">
            <a:extLst>
              <a:ext uri="{FF2B5EF4-FFF2-40B4-BE49-F238E27FC236}">
                <a16:creationId xmlns:a16="http://schemas.microsoft.com/office/drawing/2014/main" id="{06D289C8-E8B3-5173-2EC2-C8156D21B3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723" y="4122602"/>
            <a:ext cx="5928247" cy="2021215"/>
          </a:xfrm>
          <a:prstGeom prst="rect">
            <a:avLst/>
          </a:prstGeom>
        </p:spPr>
      </p:pic>
      <p:pic>
        <p:nvPicPr>
          <p:cNvPr id="298" name="Imagen 297">
            <a:extLst>
              <a:ext uri="{FF2B5EF4-FFF2-40B4-BE49-F238E27FC236}">
                <a16:creationId xmlns:a16="http://schemas.microsoft.com/office/drawing/2014/main" id="{884FF3E7-91D1-A3A3-455B-087A9E9FCB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3334" y="4111726"/>
            <a:ext cx="4135936" cy="2032091"/>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TotalTime>
  <Words>2601</Words>
  <Application>Microsoft Macintosh PowerPoint</Application>
  <PresentationFormat>Panorámica</PresentationFormat>
  <Paragraphs>170</Paragraphs>
  <Slides>19</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Century Gothic</vt:lpstr>
      <vt:lpstr>Montserrat</vt:lpstr>
      <vt:lpstr>Arial Rounded MT Bold</vt:lpstr>
      <vt:lpstr>Calibri</vt:lpstr>
      <vt:lpstr>Tema de Office</vt:lpstr>
      <vt:lpstr>Presentación de PowerPoint</vt:lpstr>
      <vt:lpstr>REDUCCIÓN DE PROBLEMAS EN LA PLATAFORMA DE GIT, GITHUB Y VISUAL STUDIO</vt:lpstr>
      <vt:lpstr>Presentación de PowerPoint</vt:lpstr>
      <vt:lpstr>Antecedentes</vt:lpstr>
      <vt:lpstr>Antecedentes</vt:lpstr>
      <vt:lpstr>Situación Actual</vt:lpstr>
      <vt:lpstr>Situación Actual</vt:lpstr>
      <vt:lpstr>Metas y Objetivos</vt:lpstr>
      <vt:lpstr>Análisis de Causa Raíz</vt:lpstr>
      <vt:lpstr>Análisis de Causa Raíz</vt:lpstr>
      <vt:lpstr>Análisis de Causa Raíz</vt:lpstr>
      <vt:lpstr>Análisis de Causa Raíz</vt:lpstr>
      <vt:lpstr>Capacidad del proceso</vt:lpstr>
      <vt:lpstr>Propuesta de Mejora</vt:lpstr>
      <vt:lpstr>Plan de Trabajo y Recursos</vt:lpstr>
      <vt:lpstr>Plan de Trabajo y Recursos</vt:lpstr>
      <vt:lpstr>Plan de Control y Seguimiento</vt:lpstr>
      <vt:lpstr>Ahorros Generados</vt:lpstr>
      <vt:lpstr>Lecciones Aprendidas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 Ling Ho Ramírez</dc:creator>
  <cp:lastModifiedBy>GERARDO PULIDO HDZ</cp:lastModifiedBy>
  <cp:revision>12</cp:revision>
  <dcterms:created xsi:type="dcterms:W3CDTF">2020-07-14T23:22:38Z</dcterms:created>
  <dcterms:modified xsi:type="dcterms:W3CDTF">2024-12-13T19:18:17Z</dcterms:modified>
</cp:coreProperties>
</file>