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8" r:id="rId4"/>
    <p:sldId id="259" r:id="rId5"/>
    <p:sldId id="260" r:id="rId6"/>
    <p:sldId id="265"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72"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30055E-4421-4434-9062-7C625E5C8523}" type="datetimeFigureOut">
              <a:rPr lang="en-US" smtClean="0"/>
              <a:t>22-Jun-18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3F8A2-B133-4E07-AA6D-737754571780}" type="slidenum">
              <a:rPr lang="en-US" smtClean="0"/>
              <a:t>‹#›</a:t>
            </a:fld>
            <a:endParaRPr lang="en-US"/>
          </a:p>
        </p:txBody>
      </p:sp>
    </p:spTree>
    <p:extLst>
      <p:ext uri="{BB962C8B-B14F-4D97-AF65-F5344CB8AC3E}">
        <p14:creationId xmlns:p14="http://schemas.microsoft.com/office/powerpoint/2010/main" val="2664724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30055E-4421-4434-9062-7C625E5C8523}" type="datetimeFigureOut">
              <a:rPr lang="en-US" smtClean="0"/>
              <a:t>22-Jun-18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3F8A2-B133-4E07-AA6D-737754571780}" type="slidenum">
              <a:rPr lang="en-US" smtClean="0"/>
              <a:t>‹#›</a:t>
            </a:fld>
            <a:endParaRPr lang="en-US"/>
          </a:p>
        </p:txBody>
      </p:sp>
    </p:spTree>
    <p:extLst>
      <p:ext uri="{BB962C8B-B14F-4D97-AF65-F5344CB8AC3E}">
        <p14:creationId xmlns:p14="http://schemas.microsoft.com/office/powerpoint/2010/main" val="1588917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E30055E-4421-4434-9062-7C625E5C8523}" type="datetimeFigureOut">
              <a:rPr lang="en-US" smtClean="0"/>
              <a:t>22-Jun-18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3F8A2-B133-4E07-AA6D-737754571780}" type="slidenum">
              <a:rPr lang="en-US" smtClean="0"/>
              <a:t>‹#›</a:t>
            </a:fld>
            <a:endParaRPr lang="en-US"/>
          </a:p>
        </p:txBody>
      </p:sp>
    </p:spTree>
    <p:extLst>
      <p:ext uri="{BB962C8B-B14F-4D97-AF65-F5344CB8AC3E}">
        <p14:creationId xmlns:p14="http://schemas.microsoft.com/office/powerpoint/2010/main" val="3739431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E30055E-4421-4434-9062-7C625E5C8523}" type="datetimeFigureOut">
              <a:rPr lang="en-US" smtClean="0"/>
              <a:t>22-Jun-18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3F8A2-B133-4E07-AA6D-73775457178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61387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30055E-4421-4434-9062-7C625E5C8523}" type="datetimeFigureOut">
              <a:rPr lang="en-US" smtClean="0"/>
              <a:t>22-Jun-18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3F8A2-B133-4E07-AA6D-737754571780}" type="slidenum">
              <a:rPr lang="en-US" smtClean="0"/>
              <a:t>‹#›</a:t>
            </a:fld>
            <a:endParaRPr lang="en-US"/>
          </a:p>
        </p:txBody>
      </p:sp>
    </p:spTree>
    <p:extLst>
      <p:ext uri="{BB962C8B-B14F-4D97-AF65-F5344CB8AC3E}">
        <p14:creationId xmlns:p14="http://schemas.microsoft.com/office/powerpoint/2010/main" val="84702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E30055E-4421-4434-9062-7C625E5C8523}" type="datetimeFigureOut">
              <a:rPr lang="en-US" smtClean="0"/>
              <a:t>22-Jun-18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3F8A2-B133-4E07-AA6D-737754571780}" type="slidenum">
              <a:rPr lang="en-US" smtClean="0"/>
              <a:t>‹#›</a:t>
            </a:fld>
            <a:endParaRPr lang="en-US"/>
          </a:p>
        </p:txBody>
      </p:sp>
    </p:spTree>
    <p:extLst>
      <p:ext uri="{BB962C8B-B14F-4D97-AF65-F5344CB8AC3E}">
        <p14:creationId xmlns:p14="http://schemas.microsoft.com/office/powerpoint/2010/main" val="3166910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E30055E-4421-4434-9062-7C625E5C8523}" type="datetimeFigureOut">
              <a:rPr lang="en-US" smtClean="0"/>
              <a:t>22-Jun-18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3F8A2-B133-4E07-AA6D-737754571780}" type="slidenum">
              <a:rPr lang="en-US" smtClean="0"/>
              <a:t>‹#›</a:t>
            </a:fld>
            <a:endParaRPr lang="en-US"/>
          </a:p>
        </p:txBody>
      </p:sp>
    </p:spTree>
    <p:extLst>
      <p:ext uri="{BB962C8B-B14F-4D97-AF65-F5344CB8AC3E}">
        <p14:creationId xmlns:p14="http://schemas.microsoft.com/office/powerpoint/2010/main" val="3416897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0055E-4421-4434-9062-7C625E5C8523}" type="datetimeFigureOut">
              <a:rPr lang="en-US" smtClean="0"/>
              <a:t>22-Jun-18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3F8A2-B133-4E07-AA6D-737754571780}" type="slidenum">
              <a:rPr lang="en-US" smtClean="0"/>
              <a:t>‹#›</a:t>
            </a:fld>
            <a:endParaRPr lang="en-US"/>
          </a:p>
        </p:txBody>
      </p:sp>
    </p:spTree>
    <p:extLst>
      <p:ext uri="{BB962C8B-B14F-4D97-AF65-F5344CB8AC3E}">
        <p14:creationId xmlns:p14="http://schemas.microsoft.com/office/powerpoint/2010/main" val="2881826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0055E-4421-4434-9062-7C625E5C8523}" type="datetimeFigureOut">
              <a:rPr lang="en-US" smtClean="0"/>
              <a:t>22-Jun-18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3F8A2-B133-4E07-AA6D-737754571780}" type="slidenum">
              <a:rPr lang="en-US" smtClean="0"/>
              <a:t>‹#›</a:t>
            </a:fld>
            <a:endParaRPr lang="en-US"/>
          </a:p>
        </p:txBody>
      </p:sp>
    </p:spTree>
    <p:extLst>
      <p:ext uri="{BB962C8B-B14F-4D97-AF65-F5344CB8AC3E}">
        <p14:creationId xmlns:p14="http://schemas.microsoft.com/office/powerpoint/2010/main" val="110440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E30055E-4421-4434-9062-7C625E5C8523}" type="datetimeFigureOut">
              <a:rPr lang="en-US" smtClean="0"/>
              <a:t>22-Jun-18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3F8A2-B133-4E07-AA6D-737754571780}" type="slidenum">
              <a:rPr lang="en-US" smtClean="0"/>
              <a:t>‹#›</a:t>
            </a:fld>
            <a:endParaRPr lang="en-US"/>
          </a:p>
        </p:txBody>
      </p:sp>
    </p:spTree>
    <p:extLst>
      <p:ext uri="{BB962C8B-B14F-4D97-AF65-F5344CB8AC3E}">
        <p14:creationId xmlns:p14="http://schemas.microsoft.com/office/powerpoint/2010/main" val="394939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30055E-4421-4434-9062-7C625E5C8523}" type="datetimeFigureOut">
              <a:rPr lang="en-US" smtClean="0"/>
              <a:t>22-Jun-18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3F8A2-B133-4E07-AA6D-737754571780}" type="slidenum">
              <a:rPr lang="en-US" smtClean="0"/>
              <a:t>‹#›</a:t>
            </a:fld>
            <a:endParaRPr lang="en-US"/>
          </a:p>
        </p:txBody>
      </p:sp>
    </p:spTree>
    <p:extLst>
      <p:ext uri="{BB962C8B-B14F-4D97-AF65-F5344CB8AC3E}">
        <p14:creationId xmlns:p14="http://schemas.microsoft.com/office/powerpoint/2010/main" val="1437738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30055E-4421-4434-9062-7C625E5C8523}" type="datetimeFigureOut">
              <a:rPr lang="en-US" smtClean="0"/>
              <a:t>22-Jun-18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3F8A2-B133-4E07-AA6D-737754571780}" type="slidenum">
              <a:rPr lang="en-US" smtClean="0"/>
              <a:t>‹#›</a:t>
            </a:fld>
            <a:endParaRPr lang="en-US"/>
          </a:p>
        </p:txBody>
      </p:sp>
    </p:spTree>
    <p:extLst>
      <p:ext uri="{BB962C8B-B14F-4D97-AF65-F5344CB8AC3E}">
        <p14:creationId xmlns:p14="http://schemas.microsoft.com/office/powerpoint/2010/main" val="131743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30055E-4421-4434-9062-7C625E5C8523}" type="datetimeFigureOut">
              <a:rPr lang="en-US" smtClean="0"/>
              <a:t>22-Jun-18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93F8A2-B133-4E07-AA6D-737754571780}" type="slidenum">
              <a:rPr lang="en-US" smtClean="0"/>
              <a:t>‹#›</a:t>
            </a:fld>
            <a:endParaRPr lang="en-US"/>
          </a:p>
        </p:txBody>
      </p:sp>
    </p:spTree>
    <p:extLst>
      <p:ext uri="{BB962C8B-B14F-4D97-AF65-F5344CB8AC3E}">
        <p14:creationId xmlns:p14="http://schemas.microsoft.com/office/powerpoint/2010/main" val="1548687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E30055E-4421-4434-9062-7C625E5C8523}" type="datetimeFigureOut">
              <a:rPr lang="en-US" smtClean="0"/>
              <a:t>22-Jun-18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193F8A2-B133-4E07-AA6D-737754571780}" type="slidenum">
              <a:rPr lang="en-US" smtClean="0"/>
              <a:t>‹#›</a:t>
            </a:fld>
            <a:endParaRPr lang="en-US"/>
          </a:p>
        </p:txBody>
      </p:sp>
    </p:spTree>
    <p:extLst>
      <p:ext uri="{BB962C8B-B14F-4D97-AF65-F5344CB8AC3E}">
        <p14:creationId xmlns:p14="http://schemas.microsoft.com/office/powerpoint/2010/main" val="848358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E30055E-4421-4434-9062-7C625E5C8523}" type="datetimeFigureOut">
              <a:rPr lang="en-US" smtClean="0"/>
              <a:t>22-Jun-18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193F8A2-B133-4E07-AA6D-737754571780}" type="slidenum">
              <a:rPr lang="en-US" smtClean="0"/>
              <a:t>‹#›</a:t>
            </a:fld>
            <a:endParaRPr lang="en-US"/>
          </a:p>
        </p:txBody>
      </p:sp>
    </p:spTree>
    <p:extLst>
      <p:ext uri="{BB962C8B-B14F-4D97-AF65-F5344CB8AC3E}">
        <p14:creationId xmlns:p14="http://schemas.microsoft.com/office/powerpoint/2010/main" val="1014058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E30055E-4421-4434-9062-7C625E5C8523}" type="datetimeFigureOut">
              <a:rPr lang="en-US" smtClean="0"/>
              <a:t>22-Jun-18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193F8A2-B133-4E07-AA6D-737754571780}" type="slidenum">
              <a:rPr lang="en-US" smtClean="0"/>
              <a:t>‹#›</a:t>
            </a:fld>
            <a:endParaRPr lang="en-US"/>
          </a:p>
        </p:txBody>
      </p:sp>
    </p:spTree>
    <p:extLst>
      <p:ext uri="{BB962C8B-B14F-4D97-AF65-F5344CB8AC3E}">
        <p14:creationId xmlns:p14="http://schemas.microsoft.com/office/powerpoint/2010/main" val="2398359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30055E-4421-4434-9062-7C625E5C8523}" type="datetimeFigureOut">
              <a:rPr lang="en-US" smtClean="0"/>
              <a:t>22-Jun-18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3F8A2-B133-4E07-AA6D-737754571780}" type="slidenum">
              <a:rPr lang="en-US" smtClean="0"/>
              <a:t>‹#›</a:t>
            </a:fld>
            <a:endParaRPr lang="en-US"/>
          </a:p>
        </p:txBody>
      </p:sp>
    </p:spTree>
    <p:extLst>
      <p:ext uri="{BB962C8B-B14F-4D97-AF65-F5344CB8AC3E}">
        <p14:creationId xmlns:p14="http://schemas.microsoft.com/office/powerpoint/2010/main" val="3248953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E30055E-4421-4434-9062-7C625E5C8523}" type="datetimeFigureOut">
              <a:rPr lang="en-US" smtClean="0"/>
              <a:t>22-Jun-18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193F8A2-B133-4E07-AA6D-737754571780}" type="slidenum">
              <a:rPr lang="en-US" smtClean="0"/>
              <a:t>‹#›</a:t>
            </a:fld>
            <a:endParaRPr lang="en-US"/>
          </a:p>
        </p:txBody>
      </p:sp>
    </p:spTree>
    <p:extLst>
      <p:ext uri="{BB962C8B-B14F-4D97-AF65-F5344CB8AC3E}">
        <p14:creationId xmlns:p14="http://schemas.microsoft.com/office/powerpoint/2010/main" val="1411648051"/>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B386-C061-41E5-AA48-E8843F0A7F2F}"/>
              </a:ext>
            </a:extLst>
          </p:cNvPr>
          <p:cNvSpPr>
            <a:spLocks noGrp="1"/>
          </p:cNvSpPr>
          <p:nvPr>
            <p:ph type="ctrTitle"/>
          </p:nvPr>
        </p:nvSpPr>
        <p:spPr/>
        <p:txBody>
          <a:bodyPr/>
          <a:lstStyle/>
          <a:p>
            <a:r>
              <a:rPr lang="en-US" dirty="0" err="1"/>
              <a:t>CodeUp</a:t>
            </a:r>
            <a:r>
              <a:rPr lang="en-US" dirty="0"/>
              <a:t> Project</a:t>
            </a:r>
          </a:p>
        </p:txBody>
      </p:sp>
      <p:sp>
        <p:nvSpPr>
          <p:cNvPr id="3" name="Subtitle 2">
            <a:extLst>
              <a:ext uri="{FF2B5EF4-FFF2-40B4-BE49-F238E27FC236}">
                <a16:creationId xmlns:a16="http://schemas.microsoft.com/office/drawing/2014/main" id="{8992ABB4-1228-4E87-8534-DBFF8ECBB0C2}"/>
              </a:ext>
            </a:extLst>
          </p:cNvPr>
          <p:cNvSpPr>
            <a:spLocks noGrp="1"/>
          </p:cNvSpPr>
          <p:nvPr>
            <p:ph type="subTitle" idx="1"/>
          </p:nvPr>
        </p:nvSpPr>
        <p:spPr/>
        <p:txBody>
          <a:bodyPr/>
          <a:lstStyle/>
          <a:p>
            <a:r>
              <a:rPr lang="en-US" dirty="0" err="1"/>
              <a:t>Dejan</a:t>
            </a:r>
            <a:r>
              <a:rPr lang="en-US" dirty="0"/>
              <a:t> </a:t>
            </a:r>
            <a:r>
              <a:rPr lang="en-US" dirty="0" err="1"/>
              <a:t>Kosanovic</a:t>
            </a:r>
            <a:r>
              <a:rPr lang="en-US" dirty="0"/>
              <a:t> 506/15</a:t>
            </a:r>
          </a:p>
          <a:p>
            <a:r>
              <a:rPr lang="en-US" dirty="0"/>
              <a:t>Ivan Lausevic 119/15</a:t>
            </a:r>
          </a:p>
        </p:txBody>
      </p:sp>
    </p:spTree>
    <p:extLst>
      <p:ext uri="{BB962C8B-B14F-4D97-AF65-F5344CB8AC3E}">
        <p14:creationId xmlns:p14="http://schemas.microsoft.com/office/powerpoint/2010/main" val="4141577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2EABB-5BB2-4F5B-B73D-6B5CF9C4E888}"/>
              </a:ext>
            </a:extLst>
          </p:cNvPr>
          <p:cNvSpPr>
            <a:spLocks noGrp="1"/>
          </p:cNvSpPr>
          <p:nvPr>
            <p:ph type="title"/>
          </p:nvPr>
        </p:nvSpPr>
        <p:spPr/>
        <p:txBody>
          <a:bodyPr/>
          <a:lstStyle/>
          <a:p>
            <a:r>
              <a:rPr lang="en-US" dirty="0"/>
              <a:t>Writing project specification</a:t>
            </a:r>
          </a:p>
        </p:txBody>
      </p:sp>
      <p:sp>
        <p:nvSpPr>
          <p:cNvPr id="3" name="Content Placeholder 2">
            <a:extLst>
              <a:ext uri="{FF2B5EF4-FFF2-40B4-BE49-F238E27FC236}">
                <a16:creationId xmlns:a16="http://schemas.microsoft.com/office/drawing/2014/main" id="{766DA7B5-AB38-4731-9E59-6EA70A984092}"/>
              </a:ext>
            </a:extLst>
          </p:cNvPr>
          <p:cNvSpPr>
            <a:spLocks noGrp="1"/>
          </p:cNvSpPr>
          <p:nvPr>
            <p:ph idx="1"/>
          </p:nvPr>
        </p:nvSpPr>
        <p:spPr/>
        <p:txBody>
          <a:bodyPr/>
          <a:lstStyle/>
          <a:p>
            <a:r>
              <a:rPr lang="en-US" dirty="0"/>
              <a:t>Work division:</a:t>
            </a:r>
          </a:p>
          <a:p>
            <a:pPr lvl="1"/>
            <a:r>
              <a:rPr lang="en-US" dirty="0"/>
              <a:t>Both of us worked together on this phase for a whole day</a:t>
            </a:r>
          </a:p>
          <a:p>
            <a:r>
              <a:rPr lang="en-US" dirty="0"/>
              <a:t>Result of this phase was a 20ish MSWord document</a:t>
            </a:r>
          </a:p>
          <a:p>
            <a:r>
              <a:rPr lang="en-US" dirty="0"/>
              <a:t>What we liked about this phase:</a:t>
            </a:r>
          </a:p>
          <a:p>
            <a:pPr lvl="1"/>
            <a:r>
              <a:rPr lang="en-US" dirty="0"/>
              <a:t>It made us ask questions and think about various project decisions in advance.</a:t>
            </a:r>
          </a:p>
          <a:p>
            <a:pPr marL="400050"/>
            <a:r>
              <a:rPr lang="en-US" dirty="0"/>
              <a:t>What we didn’t like about this phase:</a:t>
            </a:r>
          </a:p>
          <a:p>
            <a:pPr marL="800100" lvl="1"/>
            <a:r>
              <a:rPr lang="en-US" dirty="0"/>
              <a:t>Reflecting back, we didn’t have enough knowledge to make these kinds of project decisions</a:t>
            </a:r>
          </a:p>
          <a:p>
            <a:pPr marL="457200" lvl="1" indent="0">
              <a:buNone/>
            </a:pPr>
            <a:endParaRPr lang="en-US" dirty="0"/>
          </a:p>
        </p:txBody>
      </p:sp>
    </p:spTree>
    <p:extLst>
      <p:ext uri="{BB962C8B-B14F-4D97-AF65-F5344CB8AC3E}">
        <p14:creationId xmlns:p14="http://schemas.microsoft.com/office/powerpoint/2010/main" val="1109392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207E-C935-403F-8070-C2FB8BE382E3}"/>
              </a:ext>
            </a:extLst>
          </p:cNvPr>
          <p:cNvSpPr>
            <a:spLocks noGrp="1"/>
          </p:cNvSpPr>
          <p:nvPr>
            <p:ph type="title"/>
          </p:nvPr>
        </p:nvSpPr>
        <p:spPr/>
        <p:txBody>
          <a:bodyPr/>
          <a:lstStyle/>
          <a:p>
            <a:r>
              <a:rPr lang="en-US" dirty="0"/>
              <a:t>Writing a prototype</a:t>
            </a:r>
          </a:p>
        </p:txBody>
      </p:sp>
      <p:sp>
        <p:nvSpPr>
          <p:cNvPr id="3" name="Content Placeholder 2">
            <a:extLst>
              <a:ext uri="{FF2B5EF4-FFF2-40B4-BE49-F238E27FC236}">
                <a16:creationId xmlns:a16="http://schemas.microsoft.com/office/drawing/2014/main" id="{CEF941A9-1136-40E5-A09C-AE3008540D20}"/>
              </a:ext>
            </a:extLst>
          </p:cNvPr>
          <p:cNvSpPr>
            <a:spLocks noGrp="1"/>
          </p:cNvSpPr>
          <p:nvPr>
            <p:ph idx="1"/>
          </p:nvPr>
        </p:nvSpPr>
        <p:spPr/>
        <p:txBody>
          <a:bodyPr>
            <a:normAutofit lnSpcReduction="10000"/>
          </a:bodyPr>
          <a:lstStyle/>
          <a:p>
            <a:r>
              <a:rPr lang="en-US" dirty="0"/>
              <a:t>Work division:</a:t>
            </a:r>
          </a:p>
          <a:p>
            <a:pPr lvl="1"/>
            <a:r>
              <a:rPr lang="en-US" dirty="0"/>
              <a:t>Mostly written by Ivan Lausevic</a:t>
            </a:r>
          </a:p>
          <a:p>
            <a:r>
              <a:rPr lang="en-US" dirty="0"/>
              <a:t>Result of this phase was a front-end implementation using HTML5/CSS3 that covered a reasonable amount of UI pages that will be presented to the user</a:t>
            </a:r>
          </a:p>
          <a:p>
            <a:r>
              <a:rPr lang="en-US" dirty="0"/>
              <a:t>What we liked about this phase:</a:t>
            </a:r>
          </a:p>
          <a:p>
            <a:pPr lvl="1"/>
            <a:r>
              <a:rPr lang="en-US" dirty="0"/>
              <a:t>We didn’t have previous experience with HTML/CSS (believe It or not) so we learned a lot</a:t>
            </a:r>
          </a:p>
          <a:p>
            <a:r>
              <a:rPr lang="en-US" dirty="0"/>
              <a:t>What we didn’t like about this phase:</a:t>
            </a:r>
          </a:p>
          <a:p>
            <a:pPr lvl="1"/>
            <a:r>
              <a:rPr lang="en-US" dirty="0"/>
              <a:t>We wish that somebody warned us that learning CSS/HTML and styling a Web App at least reasonably good takes time! It took us a whole two weeks to complete this phase.</a:t>
            </a:r>
          </a:p>
        </p:txBody>
      </p:sp>
    </p:spTree>
    <p:extLst>
      <p:ext uri="{BB962C8B-B14F-4D97-AF65-F5344CB8AC3E}">
        <p14:creationId xmlns:p14="http://schemas.microsoft.com/office/powerpoint/2010/main" val="3831973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0D9EB-0B1A-47E1-B3CA-F6436C49CA1B}"/>
              </a:ext>
            </a:extLst>
          </p:cNvPr>
          <p:cNvSpPr>
            <a:spLocks noGrp="1"/>
          </p:cNvSpPr>
          <p:nvPr>
            <p:ph type="title"/>
          </p:nvPr>
        </p:nvSpPr>
        <p:spPr/>
        <p:txBody>
          <a:bodyPr/>
          <a:lstStyle/>
          <a:p>
            <a:r>
              <a:rPr lang="en-US" dirty="0"/>
              <a:t>Modeling our application</a:t>
            </a:r>
          </a:p>
        </p:txBody>
      </p:sp>
      <p:sp>
        <p:nvSpPr>
          <p:cNvPr id="3" name="Content Placeholder 2">
            <a:extLst>
              <a:ext uri="{FF2B5EF4-FFF2-40B4-BE49-F238E27FC236}">
                <a16:creationId xmlns:a16="http://schemas.microsoft.com/office/drawing/2014/main" id="{7D58D0B0-2EF4-48CF-AA0F-230B28BF2EC7}"/>
              </a:ext>
            </a:extLst>
          </p:cNvPr>
          <p:cNvSpPr>
            <a:spLocks noGrp="1"/>
          </p:cNvSpPr>
          <p:nvPr>
            <p:ph idx="1"/>
          </p:nvPr>
        </p:nvSpPr>
        <p:spPr/>
        <p:txBody>
          <a:bodyPr>
            <a:normAutofit fontScale="92500" lnSpcReduction="20000"/>
          </a:bodyPr>
          <a:lstStyle/>
          <a:p>
            <a:r>
              <a:rPr lang="en-US" dirty="0"/>
              <a:t>Work division:</a:t>
            </a:r>
          </a:p>
          <a:p>
            <a:pPr lvl="1"/>
            <a:r>
              <a:rPr lang="en-US" dirty="0"/>
              <a:t>Both on us worked on this phase for a good 3 or 4 days. We met at Ivan’s place to complete this phase. Sequence diagrams took us the most to complete. One guy would usually sketch the diagram on the paper while the other translated it to a UML diagram.</a:t>
            </a:r>
          </a:p>
          <a:p>
            <a:r>
              <a:rPr lang="en-US" dirty="0"/>
              <a:t>Result of this phase:</a:t>
            </a:r>
          </a:p>
          <a:p>
            <a:pPr lvl="1"/>
            <a:r>
              <a:rPr lang="en-US" dirty="0"/>
              <a:t>A rather complex UML model that we didn’t feel particularly fulfilled about when we finished it. Whole phase felt like a waste of time.</a:t>
            </a:r>
          </a:p>
          <a:p>
            <a:pPr marL="400050"/>
            <a:r>
              <a:rPr lang="en-US" dirty="0"/>
              <a:t>What we DIDN’T liked about this phase:</a:t>
            </a:r>
          </a:p>
          <a:p>
            <a:pPr marL="800100" lvl="1"/>
            <a:r>
              <a:rPr lang="en-US" dirty="0"/>
              <a:t>	The idea is probably that once modeled, our app would be easier to implement. We do not find this to be the case. UML diagram was too complex and we didn’t really reflect back on it nor did it particularly guide us in the implementation. More then anything, we find it to be a strange idea that we can model something that we don’t know much about (this was our first course that did any Web Development).</a:t>
            </a:r>
          </a:p>
        </p:txBody>
      </p:sp>
    </p:spTree>
    <p:extLst>
      <p:ext uri="{BB962C8B-B14F-4D97-AF65-F5344CB8AC3E}">
        <p14:creationId xmlns:p14="http://schemas.microsoft.com/office/powerpoint/2010/main" val="1786682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B56F2-58F3-4713-A45F-F9ACD0F1D127}"/>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6C9502D7-06EE-4971-8F26-1395C204593C}"/>
              </a:ext>
            </a:extLst>
          </p:cNvPr>
          <p:cNvSpPr>
            <a:spLocks noGrp="1"/>
          </p:cNvSpPr>
          <p:nvPr>
            <p:ph idx="1"/>
          </p:nvPr>
        </p:nvSpPr>
        <p:spPr/>
        <p:txBody>
          <a:bodyPr/>
          <a:lstStyle/>
          <a:p>
            <a:r>
              <a:rPr lang="en-US" dirty="0"/>
              <a:t>Work division:</a:t>
            </a:r>
          </a:p>
          <a:p>
            <a:pPr marL="685800" lvl="1"/>
            <a:r>
              <a:rPr lang="en-US" dirty="0"/>
              <a:t>	</a:t>
            </a:r>
            <a:r>
              <a:rPr lang="en-US" dirty="0" err="1"/>
              <a:t>Dejan</a:t>
            </a:r>
            <a:r>
              <a:rPr lang="en-US" dirty="0"/>
              <a:t> took initiative and implemented a good part of the functionalities while Ivan was studying something else. This resulted in a strange situation where it took Ivan more time to read and understand </a:t>
            </a:r>
            <a:r>
              <a:rPr lang="en-US" dirty="0" err="1"/>
              <a:t>Dejan’s</a:t>
            </a:r>
            <a:r>
              <a:rPr lang="en-US" dirty="0"/>
              <a:t> code than it took </a:t>
            </a:r>
            <a:r>
              <a:rPr lang="en-US" dirty="0" err="1"/>
              <a:t>Dejan</a:t>
            </a:r>
            <a:r>
              <a:rPr lang="en-US" dirty="0"/>
              <a:t> to write a whole bunch of new code, etc. In the end, PHP was mostly written by </a:t>
            </a:r>
            <a:r>
              <a:rPr lang="en-US" dirty="0" err="1"/>
              <a:t>Dejan</a:t>
            </a:r>
            <a:r>
              <a:rPr lang="en-US" dirty="0"/>
              <a:t> while Ivan was trying to keep HTML/CSS up to date with all the new pages that needed to be written and also styled so that our application looked at least somewhat professional. Ivan Joined with the PHP code later on and made contributions to code quality by trying to refactor code and eliminate parts of the code that were repeating too much. Most functionalities were implemented by </a:t>
            </a:r>
            <a:r>
              <a:rPr lang="en-US" dirty="0" err="1"/>
              <a:t>Dejan</a:t>
            </a:r>
            <a:r>
              <a:rPr lang="en-US" dirty="0"/>
              <a:t>.</a:t>
            </a:r>
          </a:p>
        </p:txBody>
      </p:sp>
    </p:spTree>
    <p:extLst>
      <p:ext uri="{BB962C8B-B14F-4D97-AF65-F5344CB8AC3E}">
        <p14:creationId xmlns:p14="http://schemas.microsoft.com/office/powerpoint/2010/main" val="2246610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CCB43-8EA7-4B82-B0A0-2AC9BE7745C8}"/>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1A50C715-A893-4636-8C58-6A5CB64F5F01}"/>
              </a:ext>
            </a:extLst>
          </p:cNvPr>
          <p:cNvSpPr>
            <a:spLocks noGrp="1"/>
          </p:cNvSpPr>
          <p:nvPr>
            <p:ph idx="1"/>
          </p:nvPr>
        </p:nvSpPr>
        <p:spPr/>
        <p:txBody>
          <a:bodyPr/>
          <a:lstStyle/>
          <a:p>
            <a:r>
              <a:rPr lang="en-US" dirty="0"/>
              <a:t>Result of this phase:</a:t>
            </a:r>
          </a:p>
          <a:p>
            <a:pPr lvl="1"/>
            <a:r>
              <a:rPr lang="en-US" dirty="0"/>
              <a:t>Small but functional web app for uploading problem statements and solving them in one of the popular programming languages. Code got messy and we </a:t>
            </a:r>
            <a:r>
              <a:rPr lang="en-US" dirty="0" err="1"/>
              <a:t>regreted</a:t>
            </a:r>
            <a:r>
              <a:rPr lang="en-US" dirty="0"/>
              <a:t> our choice of implementing the app in bare PHP – we wish to rewrite the app in Laravel (popular PHP framework) in the future.</a:t>
            </a:r>
          </a:p>
          <a:p>
            <a:r>
              <a:rPr lang="en-US" dirty="0"/>
              <a:t>What we liked about this phase:</a:t>
            </a:r>
          </a:p>
          <a:p>
            <a:pPr lvl="1"/>
            <a:r>
              <a:rPr lang="en-US" dirty="0"/>
              <a:t>We wrote our first Web App so we expect some things to be easier in the future because of our experience with this project. We feel that we learned a lot about Web development in general, TODOs, and common pitfalls that beginners encounter.</a:t>
            </a:r>
          </a:p>
        </p:txBody>
      </p:sp>
    </p:spTree>
    <p:extLst>
      <p:ext uri="{BB962C8B-B14F-4D97-AF65-F5344CB8AC3E}">
        <p14:creationId xmlns:p14="http://schemas.microsoft.com/office/powerpoint/2010/main" val="2647722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83536-B7FB-4191-9F44-210B637E6B25}"/>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BFDFC2B1-3755-4781-957C-D4E929915DFA}"/>
              </a:ext>
            </a:extLst>
          </p:cNvPr>
          <p:cNvSpPr>
            <a:spLocks noGrp="1"/>
          </p:cNvSpPr>
          <p:nvPr>
            <p:ph idx="1"/>
          </p:nvPr>
        </p:nvSpPr>
        <p:spPr/>
        <p:txBody>
          <a:bodyPr/>
          <a:lstStyle/>
          <a:p>
            <a:r>
              <a:rPr lang="en-US" dirty="0"/>
              <a:t>Unfortunately, testing was mostly done in the browser; We would just see how app reacted to various kinds of inputs, events and so on. </a:t>
            </a:r>
          </a:p>
          <a:p>
            <a:r>
              <a:rPr lang="en-US" dirty="0"/>
              <a:t>We don’t feel that comfortable that our app will cope will all kinds of user input (</a:t>
            </a:r>
            <a:r>
              <a:rPr lang="en-US"/>
              <a:t>especially malicious ones)</a:t>
            </a:r>
            <a:endParaRPr lang="en-US" dirty="0"/>
          </a:p>
          <a:p>
            <a:r>
              <a:rPr lang="en-US" dirty="0"/>
              <a:t>This is for sure an area that we need to improve on</a:t>
            </a:r>
          </a:p>
        </p:txBody>
      </p:sp>
    </p:spTree>
    <p:extLst>
      <p:ext uri="{BB962C8B-B14F-4D97-AF65-F5344CB8AC3E}">
        <p14:creationId xmlns:p14="http://schemas.microsoft.com/office/powerpoint/2010/main" val="438286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7586A-6198-4BDB-8B20-4BF3E7975C93}"/>
              </a:ext>
            </a:extLst>
          </p:cNvPr>
          <p:cNvSpPr>
            <a:spLocks noGrp="1"/>
          </p:cNvSpPr>
          <p:nvPr>
            <p:ph type="title"/>
          </p:nvPr>
        </p:nvSpPr>
        <p:spPr/>
        <p:txBody>
          <a:bodyPr/>
          <a:lstStyle/>
          <a:p>
            <a:r>
              <a:rPr lang="en-US" dirty="0"/>
              <a:t>Documenting</a:t>
            </a:r>
          </a:p>
        </p:txBody>
      </p:sp>
      <p:sp>
        <p:nvSpPr>
          <p:cNvPr id="3" name="Content Placeholder 2">
            <a:extLst>
              <a:ext uri="{FF2B5EF4-FFF2-40B4-BE49-F238E27FC236}">
                <a16:creationId xmlns:a16="http://schemas.microsoft.com/office/drawing/2014/main" id="{59A7FE90-DE62-4AEB-82FE-36D8EBA285EE}"/>
              </a:ext>
            </a:extLst>
          </p:cNvPr>
          <p:cNvSpPr>
            <a:spLocks noGrp="1"/>
          </p:cNvSpPr>
          <p:nvPr>
            <p:ph idx="1"/>
          </p:nvPr>
        </p:nvSpPr>
        <p:spPr/>
        <p:txBody>
          <a:bodyPr/>
          <a:lstStyle/>
          <a:p>
            <a:r>
              <a:rPr lang="en-US" dirty="0"/>
              <a:t>Both of us were programming using the Atom editor which has all kinds of extensions and plug-ins. One of them was an auto-generated documentation comments. </a:t>
            </a:r>
          </a:p>
          <a:p>
            <a:r>
              <a:rPr lang="en-US" dirty="0"/>
              <a:t>This phase was mostly annoying as our team was not really a team( only 2 of us) and both of us revised each others code regularly to see what was new. Therefore, we didn’t really use documentation when we had a question but rather asked the author directly.</a:t>
            </a:r>
          </a:p>
        </p:txBody>
      </p:sp>
    </p:spTree>
    <p:extLst>
      <p:ext uri="{BB962C8B-B14F-4D97-AF65-F5344CB8AC3E}">
        <p14:creationId xmlns:p14="http://schemas.microsoft.com/office/powerpoint/2010/main" val="1733736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7E3E-A2F7-43F6-94EB-212665C8D835}"/>
              </a:ext>
            </a:extLst>
          </p:cNvPr>
          <p:cNvSpPr>
            <a:spLocks noGrp="1"/>
          </p:cNvSpPr>
          <p:nvPr>
            <p:ph type="title"/>
          </p:nvPr>
        </p:nvSpPr>
        <p:spPr/>
        <p:txBody>
          <a:bodyPr/>
          <a:lstStyle/>
          <a:p>
            <a:r>
              <a:rPr lang="en-US" dirty="0"/>
              <a:t>Final words</a:t>
            </a:r>
          </a:p>
        </p:txBody>
      </p:sp>
      <p:sp>
        <p:nvSpPr>
          <p:cNvPr id="3" name="Content Placeholder 2">
            <a:extLst>
              <a:ext uri="{FF2B5EF4-FFF2-40B4-BE49-F238E27FC236}">
                <a16:creationId xmlns:a16="http://schemas.microsoft.com/office/drawing/2014/main" id="{73714ACD-C58B-4EDF-8FF5-4339C4C6B182}"/>
              </a:ext>
            </a:extLst>
          </p:cNvPr>
          <p:cNvSpPr>
            <a:spLocks noGrp="1"/>
          </p:cNvSpPr>
          <p:nvPr>
            <p:ph idx="1"/>
          </p:nvPr>
        </p:nvSpPr>
        <p:spPr/>
        <p:txBody>
          <a:bodyPr/>
          <a:lstStyle/>
          <a:p>
            <a:r>
              <a:rPr lang="en-US" dirty="0"/>
              <a:t>We are happy that we got our hands dirty and learned a lot of new stuff during our work on this project…</a:t>
            </a:r>
          </a:p>
          <a:p>
            <a:r>
              <a:rPr lang="en-US" dirty="0"/>
              <a:t>But, we are also happy that this is over!</a:t>
            </a:r>
          </a:p>
          <a:p>
            <a:endParaRPr lang="en-US" dirty="0"/>
          </a:p>
          <a:p>
            <a:endParaRPr lang="en-US" dirty="0"/>
          </a:p>
          <a:p>
            <a:endParaRPr lang="en-US" dirty="0"/>
          </a:p>
          <a:p>
            <a:r>
              <a:rPr lang="en-US" dirty="0" err="1"/>
              <a:t>CodeUp</a:t>
            </a:r>
            <a:r>
              <a:rPr lang="en-US" dirty="0"/>
              <a:t> Team out.</a:t>
            </a:r>
          </a:p>
        </p:txBody>
      </p:sp>
    </p:spTree>
    <p:extLst>
      <p:ext uri="{BB962C8B-B14F-4D97-AF65-F5344CB8AC3E}">
        <p14:creationId xmlns:p14="http://schemas.microsoft.com/office/powerpoint/2010/main" val="2174501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49</TotalTime>
  <Words>586</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CodeUp Project</vt:lpstr>
      <vt:lpstr>Writing project specification</vt:lpstr>
      <vt:lpstr>Writing a prototype</vt:lpstr>
      <vt:lpstr>Modeling our application</vt:lpstr>
      <vt:lpstr>Implementation</vt:lpstr>
      <vt:lpstr>Implementation</vt:lpstr>
      <vt:lpstr>Testing</vt:lpstr>
      <vt:lpstr>Documenting</vt:lpstr>
      <vt:lpstr>Final 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CodeUp Project</dc:title>
  <dc:creator>ivan lausevic</dc:creator>
  <cp:lastModifiedBy>ivan lausevic</cp:lastModifiedBy>
  <cp:revision>8</cp:revision>
  <dcterms:created xsi:type="dcterms:W3CDTF">2018-06-22T09:14:44Z</dcterms:created>
  <dcterms:modified xsi:type="dcterms:W3CDTF">2018-06-22T10:03:54Z</dcterms:modified>
</cp:coreProperties>
</file>