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67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D62A-C537-47EB-B7E5-7D1937BC2D80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F72B-AF6D-482B-A34C-E3D72C69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5125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 to express model in language ?</a:t>
            </a:r>
          </a:p>
          <a:p>
            <a:endParaRPr lang="en-US" dirty="0"/>
          </a:p>
          <a:p>
            <a:r>
              <a:rPr lang="en-US" dirty="0" smtClean="0"/>
              <a:t>How to optimize ?</a:t>
            </a:r>
          </a:p>
          <a:p>
            <a:endParaRPr lang="en-US" dirty="0" smtClean="0"/>
          </a:p>
          <a:p>
            <a:r>
              <a:rPr lang="en-US" dirty="0" smtClean="0"/>
              <a:t>How to interact and visualized ?</a:t>
            </a:r>
          </a:p>
          <a:p>
            <a:endParaRPr lang="en-US" dirty="0"/>
          </a:p>
          <a:p>
            <a:r>
              <a:rPr lang="en-US" dirty="0" smtClean="0"/>
              <a:t>How do I get the formulas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ED3F-2FFB-EC4F-8AEA-D3F779F12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BED3F-2FFB-EC4F-8AEA-D3F779F128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7F72B-AF6D-482B-A34C-E3D72C69E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8E54-A785-4E98-9223-99E1E2309081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C9169-9B4F-4729-8A3F-4FC4648968D0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7506-6A6D-4DC4-B16C-9525AAFA7D0A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9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C456-39C7-4125-9EB8-D6277D741643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FFF5-8CD5-4477-B2FB-6EF188E5B6AC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833E-936E-4EC1-8309-7DC45222461E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387E-159C-4484-BFA0-EC2BB0BF8BAF}" type="datetime1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F9B0-390B-4819-9989-E609F965D5B3}" type="datetime1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934CB-491A-4579-AC0B-9BC7EE646379}" type="datetime1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7088-3DF5-4445-9F6D-67C333303DC1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627C-8BCC-4CCE-B222-33FDEAA93E90}" type="datetime1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CAF4-A9A0-444C-98A6-1A1916703AC5}" type="datetime1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239A-49EA-4807-9A8D-3EBECFC25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95413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ClaferMoo</a:t>
            </a:r>
            <a:r>
              <a:rPr lang="en-US" sz="4000" dirty="0" smtClean="0"/>
              <a:t> Visualizer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949700"/>
            <a:ext cx="6400800" cy="1752600"/>
          </a:xfrm>
        </p:spPr>
        <p:txBody>
          <a:bodyPr/>
          <a:lstStyle/>
          <a:p>
            <a:r>
              <a:rPr lang="en-US" dirty="0" err="1" smtClean="0"/>
              <a:t>Alexandr</a:t>
            </a:r>
            <a:r>
              <a:rPr lang="en-US" dirty="0" smtClean="0"/>
              <a:t> </a:t>
            </a:r>
            <a:r>
              <a:rPr lang="en-US" dirty="0" err="1" smtClean="0"/>
              <a:t>Murashkin</a:t>
            </a:r>
            <a:r>
              <a:rPr lang="en-US" dirty="0" smtClean="0"/>
              <a:t>, </a:t>
            </a:r>
          </a:p>
          <a:p>
            <a:r>
              <a:rPr lang="en-US" dirty="0"/>
              <a:t>Krzysztof </a:t>
            </a:r>
            <a:r>
              <a:rPr lang="en-US" dirty="0" err="1" smtClean="0"/>
              <a:t>Czarnecki</a:t>
            </a:r>
            <a:r>
              <a:rPr lang="en-US" dirty="0" smtClean="0"/>
              <a:t>, Derek </a:t>
            </a:r>
            <a:r>
              <a:rPr lang="en-US" dirty="0" err="1" smtClean="0"/>
              <a:t>Rayside</a:t>
            </a:r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University of Waterloo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E7A2-AC4E-D546-BD83-2BEF7E6632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24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 Product </a:t>
            </a:r>
            <a:r>
              <a:rPr lang="en-US" dirty="0"/>
              <a:t>D</a:t>
            </a:r>
            <a:r>
              <a:rPr lang="en-US" dirty="0" smtClean="0"/>
              <a:t>erivation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2936" y="1744614"/>
            <a:ext cx="1199444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Variability</a:t>
            </a:r>
          </a:p>
          <a:p>
            <a:pPr algn="ctr"/>
            <a:r>
              <a:rPr lang="en-US" dirty="0"/>
              <a:t>Modelling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0758" y="1962404"/>
            <a:ext cx="1832208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Measurement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09798" y="5232065"/>
            <a:ext cx="1308099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Product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Derivation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5652270" y="1979799"/>
            <a:ext cx="1093611" cy="301036"/>
          </a:xfrm>
          <a:prstGeom prst="righ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7359177" y="2370343"/>
            <a:ext cx="183391" cy="2835964"/>
          </a:xfrm>
          <a:prstGeom prst="down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5744448" y="5390641"/>
            <a:ext cx="770007" cy="310445"/>
          </a:xfrm>
          <a:prstGeom prst="lef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359213" y="1989205"/>
            <a:ext cx="681566" cy="254000"/>
          </a:xfrm>
          <a:prstGeom prst="rightArrow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schemeClr val="accent1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375310"/>
            <a:ext cx="218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Domain </a:t>
            </a:r>
          </a:p>
          <a:p>
            <a:pPr algn="ctr"/>
            <a:r>
              <a:rPr lang="en-US" dirty="0"/>
              <a:t>Analysis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88914" y="2739011"/>
            <a:ext cx="2273258" cy="1331487"/>
            <a:chOff x="1541888" y="1435657"/>
            <a:chExt cx="6162545" cy="4389805"/>
          </a:xfrm>
        </p:grpSpPr>
        <p:sp>
          <p:nvSpPr>
            <p:cNvPr id="27" name="Arc 26"/>
            <p:cNvSpPr/>
            <p:nvPr/>
          </p:nvSpPr>
          <p:spPr>
            <a:xfrm>
              <a:off x="3384345" y="3052442"/>
              <a:ext cx="1045492" cy="837803"/>
            </a:xfrm>
            <a:prstGeom prst="arc">
              <a:avLst>
                <a:gd name="adj1" fmla="val 1691281"/>
                <a:gd name="adj2" fmla="val 9004476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08506" y="1435657"/>
              <a:ext cx="1425677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Mobile Phone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194253" y="2987925"/>
              <a:ext cx="1425677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Connectivity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84728" y="2554421"/>
              <a:ext cx="2119705" cy="4834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Password Protection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73730" y="4435525"/>
              <a:ext cx="1295230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Bluetooth</a:t>
              </a:r>
            </a:p>
          </p:txBody>
        </p:sp>
        <p:cxnSp>
          <p:nvCxnSpPr>
            <p:cNvPr id="32" name="Straight Connector 31"/>
            <p:cNvCxnSpPr>
              <a:stCxn id="28" idx="2"/>
              <a:endCxn id="29" idx="0"/>
            </p:cNvCxnSpPr>
            <p:nvPr/>
          </p:nvCxnSpPr>
          <p:spPr>
            <a:xfrm flipH="1">
              <a:off x="3907092" y="1919076"/>
              <a:ext cx="14253" cy="1068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2"/>
              <a:endCxn id="30" idx="0"/>
            </p:cNvCxnSpPr>
            <p:nvPr/>
          </p:nvCxnSpPr>
          <p:spPr>
            <a:xfrm>
              <a:off x="3921345" y="1919075"/>
              <a:ext cx="2723236" cy="6353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2"/>
              <a:endCxn id="39" idx="0"/>
            </p:cNvCxnSpPr>
            <p:nvPr/>
          </p:nvCxnSpPr>
          <p:spPr>
            <a:xfrm flipH="1">
              <a:off x="2180644" y="3471344"/>
              <a:ext cx="1726448" cy="96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2"/>
              <a:endCxn id="31" idx="0"/>
            </p:cNvCxnSpPr>
            <p:nvPr/>
          </p:nvCxnSpPr>
          <p:spPr>
            <a:xfrm>
              <a:off x="3907092" y="3471344"/>
              <a:ext cx="14253" cy="9641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541888" y="4918940"/>
              <a:ext cx="1277513" cy="906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35</a:t>
              </a:r>
            </a:p>
            <a:p>
              <a:pPr algn="ctr"/>
              <a:r>
                <a:rPr lang="en-US" sz="600" dirty="0"/>
                <a:t>perform= 500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3731" y="4918943"/>
              <a:ext cx="1300543" cy="90651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50</a:t>
              </a:r>
            </a:p>
            <a:p>
              <a:pPr algn="ctr"/>
              <a:r>
                <a:rPr lang="en-US" sz="600" dirty="0"/>
                <a:t>perform = 300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84728" y="3149387"/>
              <a:ext cx="2119705" cy="74085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10</a:t>
              </a:r>
            </a:p>
            <a:p>
              <a:pPr algn="ctr"/>
              <a:r>
                <a:rPr lang="en-US" sz="600" dirty="0"/>
                <a:t>perform = 20</a:t>
              </a:r>
            </a:p>
            <a:p>
              <a:pPr algn="ctr"/>
              <a:r>
                <a:rPr lang="en-US" sz="600" dirty="0"/>
                <a:t>Security = 1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41888" y="4435525"/>
              <a:ext cx="1277512" cy="48341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USB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937114" y="4489138"/>
              <a:ext cx="1886249" cy="48342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 err="1"/>
                <a:t>Wifi</a:t>
              </a:r>
              <a:endParaRPr lang="en-US" sz="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937112" y="4972561"/>
              <a:ext cx="1886251" cy="8529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cost = 85</a:t>
              </a:r>
            </a:p>
            <a:p>
              <a:pPr algn="ctr"/>
              <a:r>
                <a:rPr lang="en-US" sz="600" dirty="0"/>
                <a:t>perform =  725</a:t>
              </a:r>
            </a:p>
          </p:txBody>
        </p:sp>
        <p:cxnSp>
          <p:nvCxnSpPr>
            <p:cNvPr id="42" name="Straight Connector 41"/>
            <p:cNvCxnSpPr>
              <a:stCxn id="29" idx="2"/>
              <a:endCxn id="40" idx="0"/>
            </p:cNvCxnSpPr>
            <p:nvPr/>
          </p:nvCxnSpPr>
          <p:spPr>
            <a:xfrm>
              <a:off x="3907091" y="3471343"/>
              <a:ext cx="1973149" cy="10177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 flipH="1" flipV="1">
              <a:off x="6644581" y="2520268"/>
              <a:ext cx="178783" cy="118613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77414" y="4361600"/>
            <a:ext cx="2884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Attributed Feature Models with Quality Attributes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88491" y="5729244"/>
            <a:ext cx="267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Set of Optimally Configured Product(s)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05361" y="1190643"/>
            <a:ext cx="2844800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Add one or more Objectives</a:t>
            </a:r>
          </a:p>
        </p:txBody>
      </p:sp>
      <p:sp>
        <p:nvSpPr>
          <p:cNvPr id="65" name="Down Arrow 64"/>
          <p:cNvSpPr/>
          <p:nvPr/>
        </p:nvSpPr>
        <p:spPr bwMode="auto">
          <a:xfrm>
            <a:off x="7686298" y="1673607"/>
            <a:ext cx="303389" cy="204611"/>
          </a:xfrm>
          <a:prstGeom prst="downArrow">
            <a:avLst/>
          </a:prstGeom>
          <a:solidFill>
            <a:schemeClr val="accent2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14760" y="5381973"/>
            <a:ext cx="2000840" cy="646331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Multi-objective</a:t>
            </a:r>
          </a:p>
          <a:p>
            <a:r>
              <a:rPr lang="en-US" b="1" dirty="0">
                <a:solidFill>
                  <a:srgbClr val="000000"/>
                </a:solidFill>
              </a:rPr>
              <a:t>Optimization</a:t>
            </a:r>
          </a:p>
        </p:txBody>
      </p:sp>
      <p:sp>
        <p:nvSpPr>
          <p:cNvPr id="72" name="Left Arrow 71"/>
          <p:cNvSpPr/>
          <p:nvPr/>
        </p:nvSpPr>
        <p:spPr bwMode="auto">
          <a:xfrm>
            <a:off x="8009346" y="5497800"/>
            <a:ext cx="430388" cy="299719"/>
          </a:xfrm>
          <a:prstGeom prst="leftArrow">
            <a:avLst/>
          </a:prstGeom>
          <a:solidFill>
            <a:srgbClr val="C0504D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59109" y="5322365"/>
            <a:ext cx="2685338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Pareto Optimal Products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E7A2-AC4E-D546-BD83-2BEF7E66323D}" type="slidenum">
              <a:rPr lang="en-US" smtClean="0"/>
              <a:t>2</a:t>
            </a:fld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826677" y="2739010"/>
            <a:ext cx="214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504D"/>
                </a:solidFill>
              </a:rPr>
              <a:t>Feature Model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46806" y="4039238"/>
            <a:ext cx="1662361" cy="369332"/>
          </a:xfrm>
          <a:prstGeom prst="rect">
            <a:avLst/>
          </a:prstGeom>
          <a:noFill/>
          <a:ln>
            <a:solidFill>
              <a:srgbClr val="9BBB59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Visualizer</a:t>
            </a:r>
          </a:p>
        </p:txBody>
      </p:sp>
      <p:sp>
        <p:nvSpPr>
          <p:cNvPr id="45" name="Left Arrow 44"/>
          <p:cNvSpPr/>
          <p:nvPr/>
        </p:nvSpPr>
        <p:spPr bwMode="auto">
          <a:xfrm rot="5400000">
            <a:off x="2733651" y="4696805"/>
            <a:ext cx="913795" cy="337327"/>
          </a:xfrm>
          <a:prstGeom prst="leftArrow">
            <a:avLst>
              <a:gd name="adj1" fmla="val 58096"/>
              <a:gd name="adj2" fmla="val 50000"/>
            </a:avLst>
          </a:prstGeom>
          <a:solidFill>
            <a:schemeClr val="accent1"/>
          </a:solidFill>
          <a:ln w="25400" algn="ctr">
            <a:noFill/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28600" tIns="45714" rIns="228600" bIns="45714" rtlCol="0" anchor="ctr"/>
          <a:lstStyle/>
          <a:p>
            <a:pPr marL="1588" indent="-1588" algn="ctr" defTabSz="913183"/>
            <a:endParaRPr lang="en-US" b="1" dirty="0">
              <a:solidFill>
                <a:prstClr val="whit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58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65"/>
    </mc:Choice>
    <mc:Fallback xmlns="">
      <p:transition spd="slow" advTm="1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4" grpId="0" animBg="1"/>
      <p:bldP spid="44" grpId="1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ClaferMoo</a:t>
            </a:r>
            <a:r>
              <a:rPr lang="en-US" sz="4000" dirty="0" smtClean="0"/>
              <a:t> Visualizer: User Stories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As a product line engineer: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view all N optimal product configurations?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see differences among all N products?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H</a:t>
            </a:r>
            <a:r>
              <a:rPr lang="en-US" sz="2600" dirty="0" smtClean="0"/>
              <a:t>ow do I choose only K products out of N cutting off the products with less significant, by my opinion, features?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How do I see the correlation between two metrics (e.g. energy significantly influences performance)?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How can I group together the products with similar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ClaferMoo</a:t>
            </a:r>
            <a:r>
              <a:rPr lang="en-US" sz="4000" dirty="0"/>
              <a:t> Visualizer: Future </a:t>
            </a:r>
            <a:r>
              <a:rPr lang="en-US" sz="4000" dirty="0" smtClean="0"/>
              <a:t>Work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Consider more use </a:t>
            </a:r>
            <a:r>
              <a:rPr lang="en-US" sz="2600" dirty="0" smtClean="0"/>
              <a:t>cases</a:t>
            </a:r>
            <a:endParaRPr lang="en-US" sz="2600" dirty="0" smtClean="0"/>
          </a:p>
          <a:p>
            <a:r>
              <a:rPr lang="en-US" sz="2600" dirty="0" smtClean="0"/>
              <a:t>Evaluate </a:t>
            </a:r>
            <a:r>
              <a:rPr lang="en-US" sz="2600" dirty="0"/>
              <a:t>user experience</a:t>
            </a:r>
          </a:p>
          <a:p>
            <a:r>
              <a:rPr lang="en-US" sz="2600" dirty="0" smtClean="0"/>
              <a:t>More </a:t>
            </a:r>
            <a:r>
              <a:rPr lang="en-US" sz="2600" dirty="0" smtClean="0"/>
              <a:t>visualization techniques</a:t>
            </a:r>
          </a:p>
          <a:p>
            <a:r>
              <a:rPr lang="en-US" sz="2600" dirty="0" smtClean="0"/>
              <a:t>Explore clustering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239A-49EA-4807-9A8D-3EBECFC25D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6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215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ClaferMoo Visualizer</vt:lpstr>
      <vt:lpstr>Software Product Derivation Process</vt:lpstr>
      <vt:lpstr>ClaferMoo Visualizer: User Stories</vt:lpstr>
      <vt:lpstr>ClaferMoo Visualizer: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Murashkin</dc:creator>
  <cp:lastModifiedBy>Alexander Murashkin</cp:lastModifiedBy>
  <cp:revision>205</cp:revision>
  <dcterms:created xsi:type="dcterms:W3CDTF">2012-10-24T13:15:17Z</dcterms:created>
  <dcterms:modified xsi:type="dcterms:W3CDTF">2012-10-25T05:22:25Z</dcterms:modified>
</cp:coreProperties>
</file>