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11" r:id="rId5"/>
    <p:sldId id="313" r:id="rId6"/>
    <p:sldId id="314" r:id="rId7"/>
    <p:sldId id="312" r:id="rId8"/>
    <p:sldId id="315" r:id="rId9"/>
    <p:sldId id="316" r:id="rId10"/>
    <p:sldId id="317" r:id="rId11"/>
    <p:sldId id="340" r:id="rId12"/>
    <p:sldId id="33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/>
    <p:restoredTop sz="95969"/>
  </p:normalViewPr>
  <p:slideViewPr>
    <p:cSldViewPr snapToGrid="0" snapToObjects="1">
      <p:cViewPr varScale="1">
        <p:scale>
          <a:sx n="149" d="100"/>
          <a:sy n="149" d="100"/>
        </p:scale>
        <p:origin x="192" y="312"/>
      </p:cViewPr>
      <p:guideLst/>
    </p:cSldViewPr>
  </p:slideViewPr>
  <p:outlineViewPr>
    <p:cViewPr>
      <p:scale>
        <a:sx n="95" d="100"/>
        <a:sy n="95" d="100"/>
      </p:scale>
      <p:origin x="0" y="-197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EAB5-E09C-2143-976E-A916457BEE18}" type="datetimeFigureOut">
              <a:rPr lang="en-US" smtClean="0"/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0D0F-EBF2-8348-B016-224B91737C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/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48247"/>
            <a:ext cx="3239814" cy="289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56AE8-42AF-F441-9809-A79E00C02F96}" type="datetime1">
              <a:rPr lang="it-IT" smtClean="0"/>
            </a:fld>
            <a:r>
              <a:rPr lang="en-US"/>
              <a:t> Luca Brodo - HSHL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04331" y="6310256"/>
            <a:ext cx="4966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0F904-3984-F74D-8024-6548AF73ECB7}" type="datetime1">
              <a:rPr lang="it-IT" smtClean="0"/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B2E407-A84A-E044-9FF8-31AD125FD6AD}" type="datetime1">
              <a:rPr lang="it-IT" smtClean="0"/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Rettangolo 10"/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48247"/>
            <a:ext cx="3092669" cy="289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56AE8-42AF-F441-9809-A79E00C02F96}" type="datetime1">
              <a:rPr lang="it-IT" smtClean="0"/>
            </a:fld>
            <a:r>
              <a:rPr lang="en-US"/>
              <a:t> Luca Brodo - HSHL</a:t>
            </a:r>
            <a:endParaRPr lang="en-US"/>
          </a:p>
        </p:txBody>
      </p:sp>
      <p:sp>
        <p:nvSpPr>
          <p:cNvPr id="1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972799" y="6310256"/>
            <a:ext cx="5281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CEF389-FED6-0141-95DF-03E8D246A958}" type="datetime1">
              <a:rPr lang="it-IT" smtClean="0"/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526C7-5665-3F44-99CB-8F13CE91A9A0}" type="datetime1">
              <a:rPr lang="it-IT" smtClean="0"/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EB9BF-A83E-1649-BEB9-D8B13BCD5B40}" type="datetime1">
              <a:rPr lang="it-IT" smtClean="0"/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B4D067-D34C-D64F-8EA9-4FEB01054DF0}" type="datetime1">
              <a:rPr lang="it-IT" smtClean="0"/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C82E9-AA14-E247-B806-15BA2FEA4AA5}" type="datetime1">
              <a:rPr lang="it-IT" smtClean="0"/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6F908-8F0F-4F41-9FD6-7C383D15ABDF}" type="datetime1">
              <a:rPr lang="it-IT" smtClean="0"/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531A52-3DB3-9943-93E5-963C2129EF0B}" type="datetime1">
              <a:rPr lang="it-IT" smtClean="0"/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5" name="Rettangolo 14"/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48247"/>
            <a:ext cx="2892972" cy="289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56AE8-42AF-F441-9809-A79E00C02F96}" type="datetime1">
              <a:rPr lang="it-IT" smtClean="0"/>
            </a:fld>
            <a:r>
              <a:rPr lang="en-US"/>
              <a:t> Luca Brodo - HSHL</a:t>
            </a:r>
            <a:endParaRPr lang="en-US"/>
          </a:p>
        </p:txBody>
      </p:sp>
      <p:sp>
        <p:nvSpPr>
          <p:cNvPr id="1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57745" y="631025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Plant Health Monitoring with Photos based on Deep</a:t>
            </a:r>
            <a:br>
              <a:rPr lang="en-US" dirty="0"/>
            </a:br>
            <a:r>
              <a:rPr lang="en-US" dirty="0"/>
              <a:t>Learning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59875" cy="2065655"/>
          </a:xfrm>
        </p:spPr>
        <p:txBody>
          <a:bodyPr>
            <a:normAutofit/>
          </a:bodyPr>
          <a:lstStyle/>
          <a:p>
            <a:pPr algn="r"/>
            <a:r>
              <a:rPr lang="en-GB" altLang="en-US" dirty="0"/>
              <a:t>Abdul-Azeez Olanlokun</a:t>
            </a:r>
            <a:r>
              <a:rPr lang="en-US"/>
              <a:t> – Winter Semester 202</a:t>
            </a:r>
            <a:r>
              <a:rPr lang="en-GB" altLang="en-US"/>
              <a:t>2</a:t>
            </a:r>
            <a:endParaRPr lang="en-US"/>
          </a:p>
          <a:p>
            <a:pPr algn="r"/>
            <a:r>
              <a:rPr lang="en-GB" altLang="en-US"/>
              <a:t>Deep Learning</a:t>
            </a:r>
            <a:endParaRPr lang="en-US"/>
          </a:p>
          <a:p>
            <a:pPr algn="r"/>
            <a:r>
              <a:rPr lang="en-GB" altLang="en-US"/>
              <a:t>Electronic Engineering</a:t>
            </a:r>
            <a:endParaRPr lang="en-GB" altLang="en-US"/>
          </a:p>
          <a:p>
            <a:pPr algn="r"/>
            <a:r>
              <a:rPr lang="en-GB" altLang="en-US"/>
              <a:t>February, 2023.</a:t>
            </a:r>
            <a:endParaRPr lang="en-GB" alt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466590" cy="365125"/>
          </a:xfrm>
        </p:spPr>
        <p:txBody>
          <a:bodyPr/>
          <a:lstStyle/>
          <a:p>
            <a:fld id="{219B1543-EBD0-3E4F-A4BD-EC2EF08A9178}" type="datetime1">
              <a:rPr lang="it-IT" smtClean="0"/>
            </a:fld>
            <a:r>
              <a:rPr lang="en-US"/>
              <a:t> </a:t>
            </a:r>
            <a:r>
              <a:rPr lang="en-GB" altLang="en-US"/>
              <a:t>Abdul-Azeez Olanlokun</a:t>
            </a:r>
            <a:r>
              <a:rPr lang="en-US"/>
              <a:t> - HSHL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035" y="3018790"/>
            <a:ext cx="5018405" cy="1510030"/>
          </a:xfrm>
        </p:spPr>
        <p:txBody>
          <a:bodyPr/>
          <a:p>
            <a:pPr marL="0" indent="0">
              <a:buNone/>
            </a:pPr>
            <a:r>
              <a:rPr lang="en-GB" altLang="en-US"/>
              <a:t>Discussion and Questions?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48095"/>
            <a:ext cx="4620260" cy="288925"/>
          </a:xfrm>
        </p:spPr>
        <p:txBody>
          <a:bodyPr/>
          <a:p>
            <a:fld id="{5CB56AE8-42AF-F441-9809-A79E00C02F96}" type="datetime1">
              <a:rPr lang="it-IT" smtClean="0"/>
            </a:fld>
            <a:r>
              <a:rPr lang="en-US"/>
              <a:t> </a:t>
            </a:r>
            <a:r>
              <a:rPr lang="en-GB" altLang="en-US"/>
              <a:t>Abdul-Azeez Olanlokun</a:t>
            </a:r>
            <a:r>
              <a:rPr lang="en-US"/>
              <a:t> - HSHL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CA77444-643D-DC4A-BC90-63FB0CFBEC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08040" cy="1267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Agriculture plays a major role in the world economy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420235" cy="365125"/>
          </a:xfrm>
        </p:spPr>
        <p:txBody>
          <a:bodyPr/>
          <a:lstStyle/>
          <a:p>
            <a:fld id="{219B1543-EBD0-3E4F-A4BD-EC2EF08A9178}" type="datetime1">
              <a:rPr lang="it-IT" smtClean="0"/>
            </a:fld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Abdul-Azeez Olanlokun</a:t>
            </a:r>
            <a:r>
              <a:rPr lang="en-US">
                <a:sym typeface="+mn-ea"/>
              </a:rPr>
              <a:t> - HSHL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  <p:sp>
        <p:nvSpPr>
          <p:cNvPr id="8" name="Segnaposto contenuto 2"/>
          <p:cNvSpPr>
            <a:spLocks noGrp="1"/>
          </p:cNvSpPr>
          <p:nvPr/>
        </p:nvSpPr>
        <p:spPr>
          <a:xfrm>
            <a:off x="838200" y="3227705"/>
            <a:ext cx="5908040" cy="2553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/>
              <a:t>Food</a:t>
            </a:r>
            <a:endParaRPr lang="en-GB"/>
          </a:p>
          <a:p>
            <a:pPr>
              <a:lnSpc>
                <a:spcPct val="200000"/>
              </a:lnSpc>
            </a:pPr>
            <a:r>
              <a:rPr lang="en-GB"/>
              <a:t>Plant Diseases</a:t>
            </a:r>
            <a:endParaRPr lang="en-GB"/>
          </a:p>
          <a:p>
            <a:pPr>
              <a:lnSpc>
                <a:spcPct val="200000"/>
              </a:lnSpc>
            </a:pPr>
            <a:r>
              <a:rPr lang="en-GB"/>
              <a:t>Deep Learning</a:t>
            </a:r>
            <a:endParaRPr lang="en-GB"/>
          </a:p>
        </p:txBody>
      </p:sp>
      <p:sp>
        <p:nvSpPr>
          <p:cNvPr id="9" name="Text Box 8"/>
          <p:cNvSpPr txBox="1"/>
          <p:nvPr/>
        </p:nvSpPr>
        <p:spPr>
          <a:xfrm>
            <a:off x="10633075" y="594423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(1)</a:t>
            </a:r>
            <a:endParaRPr lang="en-GB" altLang="en-US"/>
          </a:p>
        </p:txBody>
      </p:sp>
      <p:pic>
        <p:nvPicPr>
          <p:cNvPr id="10" name="Content Placeholder 9" descr="common diseases in plant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44970" y="1684655"/>
            <a:ext cx="4605020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1543-EBD0-3E4F-A4BD-EC2EF08A9178}" type="datetime1">
              <a:rPr lang="it-IT" smtClean="0"/>
            </a:fld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Abdul-Azeez Olanlokun</a:t>
            </a:r>
            <a:r>
              <a:rPr lang="en-US">
                <a:sym typeface="+mn-ea"/>
              </a:rPr>
              <a:t> - HSHL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82040" y="1863090"/>
            <a:ext cx="8430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What is Deep Learning?</a:t>
            </a:r>
            <a:endParaRPr lang="en-GB" altLang="en-US"/>
          </a:p>
          <a:p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Convolutional Neural Network(CNN)</a:t>
            </a:r>
            <a:endParaRPr lang="en-GB" altLang="en-US"/>
          </a:p>
        </p:txBody>
      </p:sp>
      <p:pic>
        <p:nvPicPr>
          <p:cNvPr id="3" name="Content Placeholder 2" descr="CNNar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8995" y="3288665"/>
            <a:ext cx="7748270" cy="21240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75420" y="541274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(2)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of the image processing steps are:</a:t>
            </a:r>
            <a:endParaRPr lang="en-GB" dirty="0"/>
          </a:p>
          <a:p>
            <a:r>
              <a:rPr lang="en-GB" dirty="0"/>
              <a:t>Image Acquisition</a:t>
            </a:r>
            <a:endParaRPr lang="en-GB" dirty="0"/>
          </a:p>
          <a:p>
            <a:r>
              <a:rPr lang="en-GB" dirty="0"/>
              <a:t>Image Pre-Processing</a:t>
            </a:r>
            <a:endParaRPr lang="en-GB" dirty="0"/>
          </a:p>
          <a:p>
            <a:r>
              <a:rPr lang="en-GB" dirty="0"/>
              <a:t>Image Segmentation</a:t>
            </a:r>
            <a:endParaRPr lang="en-GB" dirty="0"/>
          </a:p>
          <a:p>
            <a:r>
              <a:rPr lang="en-GB" dirty="0"/>
              <a:t>Feature Extraction in Image</a:t>
            </a:r>
            <a:endParaRPr lang="en-GB" dirty="0"/>
          </a:p>
          <a:p>
            <a:r>
              <a:rPr lang="en-GB" dirty="0"/>
              <a:t>Detection and Classification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1543-EBD0-3E4F-A4BD-EC2EF08A9178}" type="datetime1">
              <a:rPr lang="it-IT" smtClean="0"/>
            </a:fld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Abdul-Azeez Olanlokun</a:t>
            </a:r>
            <a:r>
              <a:rPr lang="en-US">
                <a:sym typeface="+mn-ea"/>
              </a:rPr>
              <a:t> - HSHL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  <p:pic>
        <p:nvPicPr>
          <p:cNvPr id="6" name="Content Placeholder 5" descr="imagePrepr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66915" y="1313180"/>
            <a:ext cx="4154805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437495" y="56648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(3)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/>
          <a:lstStyle/>
          <a:p>
            <a:r>
              <a:rPr lang="en-GB" dirty="0"/>
              <a:t>Implementation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19100" y="2147570"/>
            <a:ext cx="5181600" cy="209740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sz="2000" dirty="0"/>
              <a:t>Dataset Collection:</a:t>
            </a:r>
            <a:endParaRPr lang="en-GB" sz="2000" dirty="0"/>
          </a:p>
          <a:p>
            <a:r>
              <a:rPr lang="en-GB" sz="2000" dirty="0"/>
              <a:t>Plant Village Dataset from SP Mohanty’s GitHub repository.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80% of the dataset was used to train the model and 20% for testing.</a:t>
            </a:r>
            <a:endParaRPr lang="en-GB" sz="2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5780405" cy="365125"/>
          </a:xfrm>
        </p:spPr>
        <p:txBody>
          <a:bodyPr/>
          <a:lstStyle/>
          <a:p>
            <a:fld id="{219B1543-EBD0-3E4F-A4BD-EC2EF08A9178}" type="datetime1">
              <a:rPr lang="it-IT" smtClean="0"/>
            </a:fld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Abdul-Azeez Olanlokun</a:t>
            </a:r>
            <a:r>
              <a:rPr lang="en-US">
                <a:sym typeface="+mn-ea"/>
              </a:rPr>
              <a:t> - HSHL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449820" y="5049520"/>
            <a:ext cx="310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System Overview </a:t>
            </a:r>
            <a:endParaRPr lang="en-GB" altLang="en-US"/>
          </a:p>
        </p:txBody>
      </p:sp>
      <p:pic>
        <p:nvPicPr>
          <p:cNvPr id="10" name="Content Placeholder 9" descr="Leozeez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39740" y="1171575"/>
            <a:ext cx="6111875" cy="354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Results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48095"/>
            <a:ext cx="4667250" cy="288925"/>
          </a:xfrm>
        </p:spPr>
        <p:txBody>
          <a:bodyPr/>
          <a:lstStyle/>
          <a:p>
            <a:fld id="{219B1543-EBD0-3E4F-A4BD-EC2EF08A9178}" type="datetime1">
              <a:rPr lang="it-IT" smtClean="0"/>
            </a:fld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Abdul-Azeez Olanlokun</a:t>
            </a:r>
            <a:r>
              <a:rPr lang="en-US">
                <a:sym typeface="+mn-ea"/>
              </a:rPr>
              <a:t> - HSHL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63575" y="1882775"/>
            <a:ext cx="106902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 In this study, a convolution neural network model is built.</a:t>
            </a:r>
            <a:endParaRPr lang="en-GB" altLang="en-US"/>
          </a:p>
          <a:p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Learning rate =  0.001 using AlexNet model.</a:t>
            </a:r>
            <a:endParaRPr lang="en-GB" altLang="en-US"/>
          </a:p>
          <a:p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 The momentum = 0.9</a:t>
            </a:r>
            <a:endParaRPr lang="en-GB" altLang="en-US"/>
          </a:p>
          <a:p>
            <a:r>
              <a:rPr lang="en-GB" altLang="en-US"/>
              <a:t>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Stochastic Gradient Descent (SGD) was used as the optimizer</a:t>
            </a:r>
            <a:endParaRPr lang="en-GB" altLang="en-US"/>
          </a:p>
          <a:p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10 epochs were used, and the batch size was set at 20.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 A 20% sample of the photos from the Plant Village dataset were used to evaluate the model’s precision. 20% of the photos in each class were chosen at random for testing.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testing dataset provides an accuracy of 90.0%.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Graphs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1543-EBD0-3E4F-A4BD-EC2EF08A9178}" type="datetime1">
              <a:rPr lang="it-IT" smtClean="0"/>
            </a:fld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Abdul-Azeez Olanlokun</a:t>
            </a:r>
            <a:r>
              <a:rPr lang="en-US">
                <a:sym typeface="+mn-ea"/>
              </a:rPr>
              <a:t> - HSHL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400300" y="5523230"/>
            <a:ext cx="222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Accuracy vs Epochs</a:t>
            </a:r>
            <a:endParaRPr lang="en-GB" altLang="en-US"/>
          </a:p>
        </p:txBody>
      </p:sp>
      <p:pic>
        <p:nvPicPr>
          <p:cNvPr id="6" name="Content Placeholder 5" descr="accuracy curv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3150" y="1621790"/>
            <a:ext cx="4876800" cy="3901440"/>
          </a:xfrm>
          <a:prstGeom prst="rect">
            <a:avLst/>
          </a:prstGeom>
        </p:spPr>
      </p:pic>
      <p:pic>
        <p:nvPicPr>
          <p:cNvPr id="12" name="Content Placeholder 11" descr="Losscurve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4180" y="1691005"/>
            <a:ext cx="4579620" cy="35128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539480" y="5421630"/>
            <a:ext cx="1531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Loss vs Epochs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48095"/>
            <a:ext cx="4816475" cy="288925"/>
          </a:xfrm>
        </p:spPr>
        <p:txBody>
          <a:bodyPr/>
          <a:lstStyle/>
          <a:p>
            <a:fld id="{219B1543-EBD0-3E4F-A4BD-EC2EF08A9178}" type="datetime1">
              <a:rPr lang="it-IT" smtClean="0"/>
            </a:fld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Abdul-Azeez Olanlokun</a:t>
            </a:r>
            <a:r>
              <a:rPr lang="en-US">
                <a:sym typeface="+mn-ea"/>
              </a:rPr>
              <a:t> - HSHL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</a:fld>
            <a:endParaRPr lang="en-US"/>
          </a:p>
        </p:txBody>
      </p:sp>
      <p:sp>
        <p:nvSpPr>
          <p:cNvPr id="11" name="Tito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13" name="Text Box 12"/>
          <p:cNvSpPr txBox="1"/>
          <p:nvPr/>
        </p:nvSpPr>
        <p:spPr>
          <a:xfrm>
            <a:off x="793750" y="1602105"/>
            <a:ext cx="9796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One of the most significant areas of any world economy is agriculture. It is crucial to foresee crop diseases if you want to see your country’s economy grow. Using a CNN model, the suggested technique classifies the various plant diseases included in the Plant Village dataset.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514350" indent="-514350">
              <a:buFont typeface="+mj-lt"/>
              <a:buAutoNum type="arabicParenR"/>
            </a:pPr>
            <a:r>
              <a:rPr lang="it-IT" dirty="0">
                <a:sym typeface="+mn-ea"/>
              </a:rPr>
              <a:t>SP Mohanty, DP Hughes and M Salathe, ”Using Deep Learning for</a:t>
            </a:r>
            <a:r>
              <a:rPr lang="en-GB" altLang="it-IT" dirty="0">
                <a:sym typeface="+mn-ea"/>
              </a:rPr>
              <a:t> </a:t>
            </a:r>
            <a:r>
              <a:rPr lang="it-IT" dirty="0">
                <a:sym typeface="+mn-ea"/>
              </a:rPr>
              <a:t>Image- ’ Based Plant Disease Detection”, Frontiers in Plant Science,vol. 7, pp. 1-7, September 2016.</a:t>
            </a:r>
            <a:endParaRPr lang="it-IT" dirty="0">
              <a:sym typeface="+mn-ea"/>
            </a:endParaRPr>
          </a:p>
          <a:p>
            <a:pPr marL="514350" indent="-514350">
              <a:buFont typeface="+mj-lt"/>
              <a:buAutoNum type="arabicParenR"/>
            </a:pPr>
            <a:r>
              <a:rPr lang="it-IT">
                <a:sym typeface="+mn-ea"/>
              </a:rPr>
              <a:t>Ajit, A.; Acharya, K.; Samanta, A. A review of convolutional neural net_x0002_works. In Proceedings of the 2020 International Conference on Emerging</a:t>
            </a:r>
            <a:r>
              <a:rPr lang="en-GB" altLang="it-IT">
                <a:sym typeface="+mn-ea"/>
              </a:rPr>
              <a:t> </a:t>
            </a:r>
            <a:r>
              <a:rPr lang="it-IT">
                <a:sym typeface="+mn-ea"/>
              </a:rPr>
              <a:t>Trends in Information Technology and Engineering (ic-ETITE), Vellore,</a:t>
            </a:r>
            <a:r>
              <a:rPr lang="en-GB" altLang="it-IT">
                <a:sym typeface="+mn-ea"/>
              </a:rPr>
              <a:t> </a:t>
            </a:r>
            <a:r>
              <a:rPr lang="it-IT">
                <a:sym typeface="+mn-ea"/>
              </a:rPr>
              <a:t>India, 24–25 February 2020.</a:t>
            </a:r>
            <a:endParaRPr lang="it-IT">
              <a:sym typeface="+mn-ea"/>
            </a:endParaRPr>
          </a:p>
          <a:p>
            <a:pPr marL="514350" indent="-514350">
              <a:buFont typeface="+mj-lt"/>
              <a:buAutoNum type="arabicParenR"/>
            </a:pPr>
            <a:r>
              <a:rPr lang="it-IT" dirty="0"/>
              <a:t>Al Hiary H, Bani Ahmad S, Reyalat M, Braik M and ALRahamnehZ, ”Fast and Accurate Detection and Classification of Plant Diseases”,</a:t>
            </a:r>
            <a:r>
              <a:rPr lang="en-GB" altLang="it-IT" dirty="0"/>
              <a:t> </a:t>
            </a:r>
            <a:r>
              <a:rPr lang="it-IT" dirty="0"/>
              <a:t>International Journal of Computer Applications, vol. 17, no. 1, pp. 31-38, 2011.</a:t>
            </a:r>
            <a:endParaRPr lang="it-IT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48095"/>
            <a:ext cx="4714240" cy="288925"/>
          </a:xfrm>
        </p:spPr>
        <p:txBody>
          <a:bodyPr/>
          <a:p>
            <a:fld id="{5CB56AE8-42AF-F441-9809-A79E00C02F96}" type="datetime1">
              <a:rPr lang="it-IT" smtClean="0"/>
            </a:fld>
            <a:r>
              <a:rPr lang="en-US"/>
              <a:t> </a:t>
            </a:r>
            <a:r>
              <a:rPr lang="en-GB" altLang="en-US"/>
              <a:t>Abdul-Azeez Olanloku8n</a:t>
            </a:r>
            <a:r>
              <a:rPr lang="en-US"/>
              <a:t> - HSHL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CA77444-643D-DC4A-BC90-63FB0CFBEC9C}" type="slidenum">
              <a:rPr lang="en-US" smtClean="0"/>
            </a:fld>
            <a:endParaRPr lang="en-US"/>
          </a:p>
        </p:txBody>
      </p:sp>
      <p:sp>
        <p:nvSpPr>
          <p:cNvPr id="6" name="Titolo 1"/>
          <p:cNvSpPr>
            <a:spLocks noGrp="1"/>
          </p:cNvSpPr>
          <p:nvPr/>
        </p:nvSpPr>
        <p:spPr>
          <a:xfrm>
            <a:off x="985520" y="328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2437</Words>
  <Application>WPS Presentation</Application>
  <PresentationFormat>Widescreen</PresentationFormat>
  <Paragraphs>121</Paragraphs>
  <Slides>10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Tema di Office</vt:lpstr>
      <vt:lpstr>Model and Verify CPS using the “B-Method”</vt:lpstr>
      <vt:lpstr>Motivation of why we need CPSs?</vt:lpstr>
      <vt:lpstr>Modelling Cyber-Physical Systems</vt:lpstr>
      <vt:lpstr>Challenges Facing Modelling CPSs?</vt:lpstr>
      <vt:lpstr>B-Method(Event-B)</vt:lpstr>
      <vt:lpstr>Modelling Cyber-Physical Sytem with Event-B</vt:lpstr>
      <vt:lpstr>A hybrid Smart Heating System</vt:lpstr>
      <vt:lpstr>Applying Event-B to our Case Study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Actor Framework - CAF</dc:title>
  <dc:creator>luca brodo</dc:creator>
  <cp:lastModifiedBy>Young</cp:lastModifiedBy>
  <cp:revision>121</cp:revision>
  <dcterms:created xsi:type="dcterms:W3CDTF">2021-03-30T16:57:00Z</dcterms:created>
  <dcterms:modified xsi:type="dcterms:W3CDTF">2023-02-21T12:35:01Z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2068ED63749546559CBE52089488B538</vt:lpwstr>
  </property>
  <property fmtid="{D5CDD505-2E9C-101B-9397-08002B2CF9AE}" pid="3" name="KSOProductBuildVer">
    <vt:lpwstr>1033-11.2.0.11486</vt:lpwstr>
  </property>
</Properties>
</file>