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8" r:id="rId4"/>
    <p:sldId id="257" r:id="rId5"/>
    <p:sldId id="272" r:id="rId6"/>
    <p:sldId id="273" r:id="rId7"/>
    <p:sldId id="274" r:id="rId8"/>
    <p:sldId id="275" r:id="rId9"/>
    <p:sldId id="276" r:id="rId10"/>
    <p:sldId id="277" r:id="rId11"/>
    <p:sldId id="279" r:id="rId12"/>
    <p:sldId id="278" r:id="rId13"/>
    <p:sldId id="270" r:id="rId14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charset="0"/>
      <p:regular r:id="rId24"/>
      <p:italic r:id="rId2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61"/>
    <a:srgbClr val="4354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z="1200" smtClean="0">
                <a:sym typeface="+mn-ea"/>
              </a:rPr>
              <a:t>Click to edit Master title style</a:t>
            </a:r>
            <a:endParaRPr lang="zh-CN" altLang="en-US" sz="1200" smtClean="0"/>
          </a:p>
          <a:p>
            <a:pPr lvl="1"/>
            <a:r>
              <a:rPr lang="zh-CN" altLang="en-US" sz="1200" smtClean="0">
                <a:sym typeface="+mn-ea"/>
              </a:rPr>
              <a:t>Second level</a:t>
            </a:r>
            <a:endParaRPr lang="zh-CN" altLang="en-US" sz="1200" smtClean="0"/>
          </a:p>
          <a:p>
            <a:pPr lvl="2"/>
            <a:r>
              <a:rPr lang="zh-CN" altLang="en-US" sz="1200" smtClean="0">
                <a:sym typeface="+mn-ea"/>
              </a:rPr>
              <a:t>Third level</a:t>
            </a:r>
            <a:endParaRPr lang="zh-CN" altLang="en-US" sz="1200" smtClean="0"/>
          </a:p>
          <a:p>
            <a:pPr lvl="3"/>
            <a:r>
              <a:rPr lang="zh-CN" altLang="en-US" sz="1200" smtClean="0">
                <a:sym typeface="+mn-ea"/>
              </a:rPr>
              <a:t>Fourth level</a:t>
            </a:r>
            <a:endParaRPr lang="zh-CN" altLang="en-US" sz="1200" smtClean="0"/>
          </a:p>
          <a:p>
            <a:pPr lvl="4"/>
            <a:r>
              <a:rPr lang="zh-CN" altLang="en-US" sz="1200" smtClean="0">
                <a:sym typeface="+mn-ea"/>
              </a:rPr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-756211" y="0"/>
            <a:ext cx="13704422" cy="6858000"/>
            <a:chOff x="-763702" y="0"/>
            <a:chExt cx="13704422" cy="6858000"/>
          </a:xfrm>
        </p:grpSpPr>
        <p:sp>
          <p:nvSpPr>
            <p:cNvPr id="3" name="矩形 4"/>
            <p:cNvSpPr/>
            <p:nvPr/>
          </p:nvSpPr>
          <p:spPr>
            <a:xfrm rot="1920000" flipH="1">
              <a:off x="-763702" y="5028547"/>
              <a:ext cx="7005457" cy="432000"/>
            </a:xfrm>
            <a:custGeom>
              <a:avLst/>
              <a:gdLst/>
              <a:ahLst/>
              <a:cxnLst/>
              <a:rect l="l" t="t" r="r" b="b"/>
              <a:pathLst>
                <a:path w="5295821" h="324000">
                  <a:moveTo>
                    <a:pt x="5295821" y="0"/>
                  </a:moveTo>
                  <a:lnTo>
                    <a:pt x="0" y="0"/>
                  </a:lnTo>
                  <a:lnTo>
                    <a:pt x="518508" y="324000"/>
                  </a:lnTo>
                  <a:lnTo>
                    <a:pt x="5090505" y="324000"/>
                  </a:lnTo>
                  <a:close/>
                </a:path>
              </a:pathLst>
            </a:custGeom>
            <a:solidFill>
              <a:srgbClr val="FF4061"/>
            </a:solidFill>
            <a:ln>
              <a:solidFill>
                <a:srgbClr val="FF406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直角三角形 3"/>
            <p:cNvSpPr/>
            <p:nvPr/>
          </p:nvSpPr>
          <p:spPr>
            <a:xfrm>
              <a:off x="-52424" y="4197085"/>
              <a:ext cx="4333392" cy="2660915"/>
            </a:xfrm>
            <a:prstGeom prst="rtTriangle">
              <a:avLst/>
            </a:prstGeom>
            <a:solidFill>
              <a:srgbClr val="435468"/>
            </a:solidFill>
            <a:ln>
              <a:solidFill>
                <a:srgbClr val="435468"/>
              </a:solidFill>
            </a:ln>
            <a:effectLst>
              <a:outerShdw blurRad="292100" dist="25400" dir="16260000" sx="99000" sy="99000" algn="b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-55377" y="0"/>
              <a:ext cx="4336345" cy="2660915"/>
            </a:xfrm>
            <a:prstGeom prst="rtTriangle">
              <a:avLst/>
            </a:prstGeom>
            <a:solidFill>
              <a:srgbClr val="435468"/>
            </a:solidFill>
            <a:ln>
              <a:solidFill>
                <a:srgbClr val="435468"/>
              </a:solidFill>
            </a:ln>
            <a:effectLst>
              <a:outerShdw blurRad="114300" dist="25400" dir="5340000" sx="101000" sy="101000" algn="t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4"/>
            <p:cNvSpPr/>
            <p:nvPr/>
          </p:nvSpPr>
          <p:spPr>
            <a:xfrm rot="19680000">
              <a:off x="-744283" y="1466674"/>
              <a:ext cx="6919613" cy="432000"/>
            </a:xfrm>
            <a:custGeom>
              <a:avLst/>
              <a:gdLst/>
              <a:ahLst/>
              <a:cxnLst/>
              <a:rect l="l" t="t" r="r" b="b"/>
              <a:pathLst>
                <a:path w="5136724" h="324000">
                  <a:moveTo>
                    <a:pt x="4618216" y="0"/>
                  </a:moveTo>
                  <a:lnTo>
                    <a:pt x="5136724" y="324000"/>
                  </a:lnTo>
                  <a:lnTo>
                    <a:pt x="0" y="324000"/>
                  </a:lnTo>
                  <a:lnTo>
                    <a:pt x="202457" y="0"/>
                  </a:lnTo>
                  <a:close/>
                </a:path>
              </a:pathLst>
            </a:custGeom>
            <a:solidFill>
              <a:srgbClr val="FF4061"/>
            </a:solidFill>
            <a:ln>
              <a:solidFill>
                <a:srgbClr val="FF406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4"/>
            <p:cNvSpPr/>
            <p:nvPr/>
          </p:nvSpPr>
          <p:spPr>
            <a:xfrm rot="19680000">
              <a:off x="5935263" y="5028547"/>
              <a:ext cx="7005457" cy="432000"/>
            </a:xfrm>
            <a:custGeom>
              <a:avLst/>
              <a:gdLst/>
              <a:ahLst/>
              <a:cxnLst/>
              <a:rect l="l" t="t" r="r" b="b"/>
              <a:pathLst>
                <a:path w="5295821" h="324000">
                  <a:moveTo>
                    <a:pt x="5295821" y="0"/>
                  </a:moveTo>
                  <a:lnTo>
                    <a:pt x="0" y="0"/>
                  </a:lnTo>
                  <a:lnTo>
                    <a:pt x="518508" y="324000"/>
                  </a:lnTo>
                  <a:lnTo>
                    <a:pt x="5090505" y="324000"/>
                  </a:lnTo>
                  <a:close/>
                </a:path>
              </a:pathLst>
            </a:custGeom>
            <a:solidFill>
              <a:srgbClr val="FF4061"/>
            </a:solidFill>
            <a:ln>
              <a:solidFill>
                <a:srgbClr val="FF406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7896050" y="4197085"/>
              <a:ext cx="4333392" cy="2660915"/>
            </a:xfrm>
            <a:prstGeom prst="rtTriangle">
              <a:avLst/>
            </a:prstGeom>
            <a:solidFill>
              <a:srgbClr val="435468"/>
            </a:solidFill>
            <a:ln>
              <a:solidFill>
                <a:srgbClr val="435468"/>
              </a:solidFill>
            </a:ln>
            <a:effectLst>
              <a:outerShdw blurRad="292100" dist="25400" dir="16260000" sx="99000" sy="99000" algn="b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直角三角形 8"/>
            <p:cNvSpPr/>
            <p:nvPr/>
          </p:nvSpPr>
          <p:spPr>
            <a:xfrm flipH="1" flipV="1">
              <a:off x="7896050" y="0"/>
              <a:ext cx="4336345" cy="2660915"/>
            </a:xfrm>
            <a:prstGeom prst="rtTriangle">
              <a:avLst/>
            </a:prstGeom>
            <a:solidFill>
              <a:srgbClr val="435468"/>
            </a:solidFill>
            <a:ln>
              <a:solidFill>
                <a:srgbClr val="435468"/>
              </a:solidFill>
            </a:ln>
            <a:effectLst>
              <a:outerShdw blurRad="114300" dist="25400" dir="5340000" sx="101000" sy="101000" algn="t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4"/>
            <p:cNvSpPr/>
            <p:nvPr/>
          </p:nvSpPr>
          <p:spPr>
            <a:xfrm rot="1920000" flipH="1">
              <a:off x="6001688" y="1466674"/>
              <a:ext cx="6919613" cy="432000"/>
            </a:xfrm>
            <a:custGeom>
              <a:avLst/>
              <a:gdLst/>
              <a:ahLst/>
              <a:cxnLst/>
              <a:rect l="l" t="t" r="r" b="b"/>
              <a:pathLst>
                <a:path w="5136724" h="324000">
                  <a:moveTo>
                    <a:pt x="4618216" y="0"/>
                  </a:moveTo>
                  <a:lnTo>
                    <a:pt x="5136724" y="324000"/>
                  </a:lnTo>
                  <a:lnTo>
                    <a:pt x="0" y="324000"/>
                  </a:lnTo>
                  <a:lnTo>
                    <a:pt x="202457" y="0"/>
                  </a:lnTo>
                  <a:close/>
                </a:path>
              </a:pathLst>
            </a:custGeom>
            <a:solidFill>
              <a:srgbClr val="FF4061"/>
            </a:solidFill>
            <a:ln>
              <a:solidFill>
                <a:srgbClr val="FF406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815423" y="120533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01</a:t>
            </a:r>
            <a:endParaRPr lang="zh-CN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 userDrawn="1"/>
        </p:nvSpPr>
        <p:spPr bwMode="auto">
          <a:xfrm>
            <a:off x="4183136" y="127032"/>
            <a:ext cx="3825729" cy="5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>
              <a:spcBef>
                <a:spcPct val="20000"/>
              </a:spcBef>
              <a:buChar char="•"/>
              <a:defRPr sz="32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spc="300" dirty="0" smtClean="0">
                <a:solidFill>
                  <a:srgbClr val="3B2D25"/>
                </a:solidFill>
                <a:ea typeface="Arial" panose="020B0604020202020204" pitchFamily="34" charset="0"/>
                <a:cs typeface="Arial" panose="020B0604020202020204" pitchFamily="34" charset="0"/>
              </a:rPr>
              <a:t>Add your title</a:t>
            </a:r>
            <a:endParaRPr lang="zh-CN" altLang="zh-CN" sz="2800" spc="300" dirty="0">
              <a:solidFill>
                <a:srgbClr val="3B2D25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4371200" y="573308"/>
            <a:ext cx="344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Add your text here. Add your text here</a:t>
            </a:r>
            <a:r>
              <a:rPr lang="zh-CN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10639400" y="274420"/>
            <a:ext cx="7639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Text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梯形 7"/>
          <p:cNvSpPr/>
          <p:nvPr userDrawn="1"/>
        </p:nvSpPr>
        <p:spPr>
          <a:xfrm>
            <a:off x="0" y="934946"/>
            <a:ext cx="12192000" cy="175777"/>
          </a:xfrm>
          <a:prstGeom prst="trapezoid">
            <a:avLst>
              <a:gd name="adj" fmla="val 234640"/>
            </a:avLst>
          </a:prstGeom>
          <a:solidFill>
            <a:srgbClr val="FF4061"/>
          </a:solidFill>
          <a:ln>
            <a:solidFill>
              <a:srgbClr val="FF406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815423" y="120533"/>
            <a:ext cx="880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02</a:t>
            </a:r>
            <a:endParaRPr lang="zh-CN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 userDrawn="1"/>
        </p:nvSpPr>
        <p:spPr bwMode="auto">
          <a:xfrm>
            <a:off x="4183136" y="127032"/>
            <a:ext cx="3825729" cy="5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>
              <a:spcBef>
                <a:spcPct val="20000"/>
              </a:spcBef>
              <a:buChar char="•"/>
              <a:defRPr sz="32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spc="300" dirty="0" smtClean="0">
                <a:solidFill>
                  <a:srgbClr val="3B2D25"/>
                </a:solidFill>
                <a:ea typeface="Arial" panose="020B0604020202020204" pitchFamily="34" charset="0"/>
                <a:cs typeface="Arial" panose="020B0604020202020204" pitchFamily="34" charset="0"/>
              </a:rPr>
              <a:t>Add your title</a:t>
            </a:r>
            <a:endParaRPr lang="zh-CN" altLang="zh-CN" sz="2800" spc="300" dirty="0">
              <a:solidFill>
                <a:srgbClr val="3B2D25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4371200" y="573308"/>
            <a:ext cx="344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Add your text here. Add your text here</a:t>
            </a:r>
            <a:r>
              <a:rPr lang="zh-CN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10639400" y="274420"/>
            <a:ext cx="7639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Text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梯形 7"/>
          <p:cNvSpPr/>
          <p:nvPr userDrawn="1"/>
        </p:nvSpPr>
        <p:spPr>
          <a:xfrm>
            <a:off x="0" y="934946"/>
            <a:ext cx="12192000" cy="175777"/>
          </a:xfrm>
          <a:prstGeom prst="trapezoid">
            <a:avLst>
              <a:gd name="adj" fmla="val 234640"/>
            </a:avLst>
          </a:prstGeom>
          <a:solidFill>
            <a:srgbClr val="FF4061"/>
          </a:solidFill>
          <a:ln>
            <a:solidFill>
              <a:srgbClr val="FF406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815423" y="120533"/>
            <a:ext cx="880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03</a:t>
            </a:r>
            <a:endParaRPr lang="zh-CN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 userDrawn="1"/>
        </p:nvSpPr>
        <p:spPr bwMode="auto">
          <a:xfrm>
            <a:off x="4183136" y="127032"/>
            <a:ext cx="3825729" cy="5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>
              <a:spcBef>
                <a:spcPct val="20000"/>
              </a:spcBef>
              <a:buChar char="•"/>
              <a:defRPr sz="32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spc="300" dirty="0" smtClean="0">
                <a:solidFill>
                  <a:srgbClr val="3B2D25"/>
                </a:solidFill>
                <a:ea typeface="Arial" panose="020B0604020202020204" pitchFamily="34" charset="0"/>
                <a:cs typeface="Arial" panose="020B0604020202020204" pitchFamily="34" charset="0"/>
              </a:rPr>
              <a:t>Add your title</a:t>
            </a:r>
            <a:endParaRPr lang="zh-CN" altLang="zh-CN" sz="2800" spc="300" dirty="0">
              <a:solidFill>
                <a:srgbClr val="3B2D25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4371200" y="573308"/>
            <a:ext cx="344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Add your text here. Add your text here</a:t>
            </a:r>
            <a:r>
              <a:rPr lang="zh-CN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10639400" y="274420"/>
            <a:ext cx="7639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Text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梯形 7"/>
          <p:cNvSpPr/>
          <p:nvPr userDrawn="1"/>
        </p:nvSpPr>
        <p:spPr>
          <a:xfrm>
            <a:off x="0" y="934946"/>
            <a:ext cx="12192000" cy="175777"/>
          </a:xfrm>
          <a:prstGeom prst="trapezoid">
            <a:avLst>
              <a:gd name="adj" fmla="val 234640"/>
            </a:avLst>
          </a:prstGeom>
          <a:solidFill>
            <a:srgbClr val="FF4061"/>
          </a:solidFill>
          <a:ln>
            <a:solidFill>
              <a:srgbClr val="FF406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4"/>
          <p:cNvSpPr txBox="1"/>
          <p:nvPr/>
        </p:nvSpPr>
        <p:spPr>
          <a:xfrm>
            <a:off x="1632585" y="2025650"/>
            <a:ext cx="89268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Symbolic Scheduling</a:t>
            </a:r>
            <a:endParaRPr lang="en-GB" altLang="zh-CN" sz="60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5"/>
          <p:cNvSpPr txBox="1"/>
          <p:nvPr/>
        </p:nvSpPr>
        <p:spPr>
          <a:xfrm>
            <a:off x="2132330" y="3240405"/>
            <a:ext cx="7499350" cy="4927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HARDWARE/SOFTWARE CODESIGN</a:t>
            </a:r>
            <a:endParaRPr lang="en-GB" altLang="en-US" sz="3200" b="1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281"/>
          <p:cNvSpPr txBox="1"/>
          <p:nvPr/>
        </p:nvSpPr>
        <p:spPr>
          <a:xfrm>
            <a:off x="4282440" y="4676140"/>
            <a:ext cx="36271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35468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Presente</a:t>
            </a:r>
            <a:r>
              <a:rPr lang="en-GB" altLang="en-US" sz="2400" b="1" dirty="0">
                <a:solidFill>
                  <a:srgbClr val="435468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 By</a:t>
            </a:r>
            <a:endParaRPr lang="en-GB" altLang="en-US" sz="2400" b="1" dirty="0">
              <a:solidFill>
                <a:srgbClr val="43546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GB" altLang="en-US" sz="2400" b="1" dirty="0">
                <a:solidFill>
                  <a:srgbClr val="435468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Abdul-Azeez Olanlokun</a:t>
            </a:r>
            <a:endParaRPr lang="en-GB" altLang="en-US" sz="2400" b="1" dirty="0">
              <a:solidFill>
                <a:srgbClr val="43546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GB" altLang="en-US" sz="2400" b="1" dirty="0">
                <a:solidFill>
                  <a:srgbClr val="435468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June, 2022</a:t>
            </a:r>
            <a:r>
              <a:rPr lang="en-US" altLang="zh-CN" sz="2400" b="1" dirty="0">
                <a:solidFill>
                  <a:srgbClr val="435468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endParaRPr lang="zh-CN" altLang="en-US" sz="2400" b="1" dirty="0">
              <a:solidFill>
                <a:srgbClr val="43546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图: 手动输入 7"/>
          <p:cNvSpPr>
            <a:spLocks noChangeArrowheads="1"/>
          </p:cNvSpPr>
          <p:nvPr/>
        </p:nvSpPr>
        <p:spPr bwMode="auto">
          <a:xfrm rot="5400000" flipV="1">
            <a:off x="4843145" y="-4032885"/>
            <a:ext cx="1518285" cy="9842500"/>
          </a:xfrm>
          <a:prstGeom prst="flowChartManualInput">
            <a:avLst/>
          </a:prstGeom>
          <a:solidFill>
            <a:srgbClr val="00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55"/>
          <p:cNvSpPr>
            <a:spLocks noChangeArrowheads="1"/>
          </p:cNvSpPr>
          <p:nvPr/>
        </p:nvSpPr>
        <p:spPr bwMode="auto">
          <a:xfrm>
            <a:off x="3834765" y="535305"/>
            <a:ext cx="421322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CONCLUSION</a:t>
            </a:r>
            <a:endParaRPr kumimoji="0" lang="en-GB" sz="4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矩形 68"/>
          <p:cNvSpPr>
            <a:spLocks noChangeArrowheads="1"/>
          </p:cNvSpPr>
          <p:nvPr/>
        </p:nvSpPr>
        <p:spPr bwMode="auto">
          <a:xfrm>
            <a:off x="184150" y="2066290"/>
            <a:ext cx="1051115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The Symbolic Scheduling as presented was able to combat mixed data/control flow for the design of embedded systems/ high-level synthesis application.</a:t>
            </a:r>
            <a:endParaRPr kumimoji="0" lang="en-GB" altLang="en-US" sz="180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图: 手动输入 7"/>
          <p:cNvSpPr>
            <a:spLocks noChangeArrowheads="1"/>
          </p:cNvSpPr>
          <p:nvPr/>
        </p:nvSpPr>
        <p:spPr bwMode="auto">
          <a:xfrm rot="5400000" flipV="1">
            <a:off x="4843145" y="-4032885"/>
            <a:ext cx="1518285" cy="9842500"/>
          </a:xfrm>
          <a:prstGeom prst="flowChartManualInput">
            <a:avLst/>
          </a:prstGeom>
          <a:solidFill>
            <a:srgbClr val="00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55"/>
          <p:cNvSpPr>
            <a:spLocks noChangeArrowheads="1"/>
          </p:cNvSpPr>
          <p:nvPr/>
        </p:nvSpPr>
        <p:spPr bwMode="auto">
          <a:xfrm>
            <a:off x="3834765" y="535305"/>
            <a:ext cx="39547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REFERENCES</a:t>
            </a:r>
            <a:endParaRPr kumimoji="0" lang="en-GB" sz="4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矩形 68"/>
          <p:cNvSpPr>
            <a:spLocks noChangeArrowheads="1"/>
          </p:cNvSpPr>
          <p:nvPr/>
        </p:nvSpPr>
        <p:spPr bwMode="auto">
          <a:xfrm>
            <a:off x="184150" y="2066290"/>
            <a:ext cx="13754100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[1] Lothar Thiele, J  ̈urgen Teich, Martin Naedele, Karsten Strehl, and Dirk</a:t>
            </a:r>
            <a:endParaRPr kumimoji="0" lang="en-GB" altLang="en-US" sz="180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Ziegenbein. SCF—state machine controlled flow diagrams. Technical</a:t>
            </a:r>
            <a:endParaRPr kumimoji="0" lang="en-GB" altLang="en-US" sz="180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Report TIK-33, Computer Engineering and Networks Lab (TIK), Swiss</a:t>
            </a:r>
            <a:endParaRPr kumimoji="0" lang="en-GB" altLang="en-US" sz="180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Federal Institute of Technology (ETH) Zurich, Gloriastrasse 35, CH-</a:t>
            </a:r>
            <a:endParaRPr kumimoji="0" lang="en-GB" altLang="en-US" sz="180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8092 Zurich, January 1998.</a:t>
            </a:r>
            <a:endParaRPr kumimoji="0" lang="en-GB" altLang="en-US" sz="180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GB" altLang="en-US" sz="180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[2] R. E. Bryant. Graph-based algorithms for boolean function manipula-</a:t>
            </a:r>
            <a:endParaRPr kumimoji="0" lang="en-GB" altLang="en-US" sz="180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tion.IEEE Transactions on Computers, C-35(8):667–691, August 1986.</a:t>
            </a:r>
            <a:endParaRPr kumimoji="0" lang="en-GB" altLang="en-US" sz="180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GB" altLang="en-US" sz="180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[3] Karsten Strehl and Lothar Thiele. Symbolic model checking of pro-</a:t>
            </a:r>
            <a:endParaRPr kumimoji="0" lang="en-GB" altLang="en-US" sz="180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cess networks using interval diagram techniques. In Proceedings of</a:t>
            </a:r>
            <a:endParaRPr kumimoji="0" lang="en-GB" altLang="en-US" sz="180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the IEEE/ACM International Conference on Computer-Aided Design</a:t>
            </a:r>
            <a:endParaRPr kumimoji="0" lang="en-GB" altLang="en-US" sz="180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(ICCAD-98), pages 686–692, San Jose, California, November 8–12,</a:t>
            </a:r>
            <a:endParaRPr kumimoji="0" lang="en-GB" altLang="en-US" sz="180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1998</a:t>
            </a:r>
            <a:endParaRPr kumimoji="0" lang="en-GB" altLang="en-US" sz="180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4"/>
          <p:cNvSpPr txBox="1"/>
          <p:nvPr/>
        </p:nvSpPr>
        <p:spPr>
          <a:xfrm>
            <a:off x="1091821" y="2480226"/>
            <a:ext cx="100083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altLang="zh-CN" sz="7200" b="1" dirty="0" smtClean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YOUR</a:t>
            </a:r>
            <a:endParaRPr lang="en-US" altLang="zh-CN" sz="7200" b="1" dirty="0" smtClean="0">
              <a:solidFill>
                <a:prstClr val="black">
                  <a:lumMod val="95000"/>
                  <a:lumOff val="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altLang="en-US" sz="7200" b="1" dirty="0" smtClean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lang="en-GB" altLang="en-US" sz="7200" b="1" dirty="0" smtClean="0">
              <a:solidFill>
                <a:prstClr val="black">
                  <a:lumMod val="95000"/>
                  <a:lumOff val="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281"/>
          <p:cNvSpPr txBox="1"/>
          <p:nvPr/>
        </p:nvSpPr>
        <p:spPr>
          <a:xfrm>
            <a:off x="4612932" y="5711246"/>
            <a:ext cx="296613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400" b="1" dirty="0">
                <a:solidFill>
                  <a:srgbClr val="435468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QUESTIONS?</a:t>
            </a:r>
            <a:r>
              <a:rPr lang="en-US" altLang="zh-CN" sz="2400" b="1" dirty="0">
                <a:solidFill>
                  <a:srgbClr val="435468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endParaRPr lang="zh-CN" altLang="en-US" sz="2400" b="1" dirty="0">
              <a:solidFill>
                <a:srgbClr val="43546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-287020" y="680085"/>
            <a:ext cx="4888230" cy="4678680"/>
            <a:chOff x="968734" y="1493294"/>
            <a:chExt cx="4003675" cy="3235960"/>
          </a:xfrm>
        </p:grpSpPr>
        <p:sp>
          <p:nvSpPr>
            <p:cNvPr id="15" name="椭圆 55"/>
            <p:cNvSpPr>
              <a:spLocks noChangeArrowheads="1"/>
            </p:cNvSpPr>
            <p:nvPr/>
          </p:nvSpPr>
          <p:spPr bwMode="auto">
            <a:xfrm>
              <a:off x="1706904" y="2190842"/>
              <a:ext cx="2411412" cy="2411412"/>
            </a:xfrm>
            <a:prstGeom prst="ellipse">
              <a:avLst/>
            </a:prstGeom>
            <a:solidFill>
              <a:srgbClr val="435468"/>
            </a:solidFill>
            <a:ln>
              <a:noFill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椭圆 56"/>
            <p:cNvSpPr>
              <a:spLocks noChangeArrowheads="1"/>
            </p:cNvSpPr>
            <p:nvPr/>
          </p:nvSpPr>
          <p:spPr bwMode="auto">
            <a:xfrm>
              <a:off x="1638751" y="2065610"/>
              <a:ext cx="2663825" cy="2663644"/>
            </a:xfrm>
            <a:prstGeom prst="ellipse">
              <a:avLst/>
            </a:prstGeom>
            <a:noFill/>
            <a:ln w="76200">
              <a:solidFill>
                <a:srgbClr val="435468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圆角矩形 59"/>
            <p:cNvSpPr>
              <a:spLocks noChangeArrowheads="1"/>
            </p:cNvSpPr>
            <p:nvPr/>
          </p:nvSpPr>
          <p:spPr bwMode="auto">
            <a:xfrm>
              <a:off x="2844672" y="1705658"/>
              <a:ext cx="251983" cy="359952"/>
            </a:xfrm>
            <a:prstGeom prst="roundRect">
              <a:avLst>
                <a:gd name="adj" fmla="val 50000"/>
              </a:avLst>
            </a:prstGeom>
            <a:solidFill>
              <a:srgbClr val="435468"/>
            </a:solidFill>
            <a:ln w="25400">
              <a:noFill/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椭圆 60"/>
            <p:cNvSpPr>
              <a:spLocks noChangeArrowheads="1"/>
            </p:cNvSpPr>
            <p:nvPr/>
          </p:nvSpPr>
          <p:spPr bwMode="auto">
            <a:xfrm>
              <a:off x="2736678" y="1493294"/>
              <a:ext cx="467969" cy="467938"/>
            </a:xfrm>
            <a:prstGeom prst="ellipse">
              <a:avLst/>
            </a:prstGeom>
            <a:noFill/>
            <a:ln w="57150">
              <a:solidFill>
                <a:srgbClr val="435468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矩形 61"/>
            <p:cNvSpPr>
              <a:spLocks noChangeArrowheads="1"/>
            </p:cNvSpPr>
            <p:nvPr/>
          </p:nvSpPr>
          <p:spPr bwMode="auto">
            <a:xfrm>
              <a:off x="2844671" y="1878259"/>
              <a:ext cx="251983" cy="198965"/>
            </a:xfrm>
            <a:prstGeom prst="rect">
              <a:avLst/>
            </a:prstGeom>
            <a:solidFill>
              <a:srgbClr val="435468"/>
            </a:solidFill>
            <a:ln w="25400">
              <a:noFill/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椭圆 51"/>
            <p:cNvSpPr>
              <a:spLocks noChangeArrowheads="1"/>
            </p:cNvSpPr>
            <p:nvPr/>
          </p:nvSpPr>
          <p:spPr bwMode="auto">
            <a:xfrm>
              <a:off x="3945389" y="2505167"/>
              <a:ext cx="173037" cy="173037"/>
            </a:xfrm>
            <a:prstGeom prst="ellipse">
              <a:avLst/>
            </a:prstGeom>
            <a:solidFill>
              <a:srgbClr val="FF4061"/>
            </a:solidFill>
            <a:ln w="57150">
              <a:solidFill>
                <a:srgbClr val="909090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椭圆 52"/>
            <p:cNvSpPr>
              <a:spLocks noChangeArrowheads="1"/>
            </p:cNvSpPr>
            <p:nvPr/>
          </p:nvSpPr>
          <p:spPr bwMode="auto">
            <a:xfrm>
              <a:off x="3886651" y="4183154"/>
              <a:ext cx="173038" cy="173038"/>
            </a:xfrm>
            <a:prstGeom prst="ellipse">
              <a:avLst/>
            </a:prstGeom>
            <a:solidFill>
              <a:srgbClr val="FF4061"/>
            </a:solidFill>
            <a:ln w="57150">
              <a:solidFill>
                <a:srgbClr val="909090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文本框 4"/>
            <p:cNvSpPr txBox="1"/>
            <p:nvPr/>
          </p:nvSpPr>
          <p:spPr>
            <a:xfrm>
              <a:off x="968734" y="3114948"/>
              <a:ext cx="4003675" cy="40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MOTIVATION</a:t>
              </a:r>
              <a:endParaRPr lang="en-GB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508496" y="1297989"/>
            <a:ext cx="4870319" cy="1160540"/>
            <a:chOff x="5508496" y="1297989"/>
            <a:chExt cx="4870319" cy="1160540"/>
          </a:xfrm>
        </p:grpSpPr>
        <p:grpSp>
          <p:nvGrpSpPr>
            <p:cNvPr id="55" name="组合 54"/>
            <p:cNvGrpSpPr/>
            <p:nvPr/>
          </p:nvGrpSpPr>
          <p:grpSpPr>
            <a:xfrm>
              <a:off x="5508496" y="1297989"/>
              <a:ext cx="1160384" cy="1160540"/>
              <a:chOff x="6180715" y="1125388"/>
              <a:chExt cx="1160384" cy="1160540"/>
            </a:xfrm>
          </p:grpSpPr>
          <p:sp>
            <p:nvSpPr>
              <p:cNvPr id="32" name="任意多边形 31"/>
              <p:cNvSpPr/>
              <p:nvPr/>
            </p:nvSpPr>
            <p:spPr>
              <a:xfrm rot="20828662">
                <a:off x="6180715" y="1125388"/>
                <a:ext cx="1160384" cy="1160540"/>
              </a:xfrm>
              <a:custGeom>
                <a:avLst/>
                <a:gdLst>
                  <a:gd name="connsiteX0" fmla="*/ 1216350 w 1625600"/>
                  <a:gd name="connsiteY0" fmla="*/ 411723 h 1625600"/>
                  <a:gd name="connsiteX1" fmla="*/ 1456181 w 1625600"/>
                  <a:gd name="connsiteY1" fmla="*/ 339443 h 1625600"/>
                  <a:gd name="connsiteX2" fmla="*/ 1544430 w 1625600"/>
                  <a:gd name="connsiteY2" fmla="*/ 492294 h 1625600"/>
                  <a:gd name="connsiteX3" fmla="*/ 1361918 w 1625600"/>
                  <a:gd name="connsiteY3" fmla="*/ 663854 h 1625600"/>
                  <a:gd name="connsiteX4" fmla="*/ 1361918 w 1625600"/>
                  <a:gd name="connsiteY4" fmla="*/ 961747 h 1625600"/>
                  <a:gd name="connsiteX5" fmla="*/ 1544430 w 1625600"/>
                  <a:gd name="connsiteY5" fmla="*/ 1133306 h 1625600"/>
                  <a:gd name="connsiteX6" fmla="*/ 1456181 w 1625600"/>
                  <a:gd name="connsiteY6" fmla="*/ 1286157 h 1625600"/>
                  <a:gd name="connsiteX7" fmla="*/ 1216350 w 1625600"/>
                  <a:gd name="connsiteY7" fmla="*/ 1213877 h 1625600"/>
                  <a:gd name="connsiteX8" fmla="*/ 958367 w 1625600"/>
                  <a:gd name="connsiteY8" fmla="*/ 1362823 h 1625600"/>
                  <a:gd name="connsiteX9" fmla="*/ 901049 w 1625600"/>
                  <a:gd name="connsiteY9" fmla="*/ 1606663 h 1625600"/>
                  <a:gd name="connsiteX10" fmla="*/ 724551 w 1625600"/>
                  <a:gd name="connsiteY10" fmla="*/ 1606663 h 1625600"/>
                  <a:gd name="connsiteX11" fmla="*/ 667232 w 1625600"/>
                  <a:gd name="connsiteY11" fmla="*/ 1362823 h 1625600"/>
                  <a:gd name="connsiteX12" fmla="*/ 409249 w 1625600"/>
                  <a:gd name="connsiteY12" fmla="*/ 1213877 h 1625600"/>
                  <a:gd name="connsiteX13" fmla="*/ 169419 w 1625600"/>
                  <a:gd name="connsiteY13" fmla="*/ 1286157 h 1625600"/>
                  <a:gd name="connsiteX14" fmla="*/ 81170 w 1625600"/>
                  <a:gd name="connsiteY14" fmla="*/ 1133306 h 1625600"/>
                  <a:gd name="connsiteX15" fmla="*/ 263682 w 1625600"/>
                  <a:gd name="connsiteY15" fmla="*/ 961746 h 1625600"/>
                  <a:gd name="connsiteX16" fmla="*/ 263682 w 1625600"/>
                  <a:gd name="connsiteY16" fmla="*/ 663853 h 1625600"/>
                  <a:gd name="connsiteX17" fmla="*/ 81170 w 1625600"/>
                  <a:gd name="connsiteY17" fmla="*/ 492294 h 1625600"/>
                  <a:gd name="connsiteX18" fmla="*/ 169419 w 1625600"/>
                  <a:gd name="connsiteY18" fmla="*/ 339443 h 1625600"/>
                  <a:gd name="connsiteX19" fmla="*/ 409250 w 1625600"/>
                  <a:gd name="connsiteY19" fmla="*/ 411723 h 1625600"/>
                  <a:gd name="connsiteX20" fmla="*/ 667233 w 1625600"/>
                  <a:gd name="connsiteY20" fmla="*/ 262777 h 1625600"/>
                  <a:gd name="connsiteX21" fmla="*/ 724551 w 1625600"/>
                  <a:gd name="connsiteY21" fmla="*/ 18937 h 1625600"/>
                  <a:gd name="connsiteX22" fmla="*/ 901049 w 1625600"/>
                  <a:gd name="connsiteY22" fmla="*/ 18937 h 1625600"/>
                  <a:gd name="connsiteX23" fmla="*/ 958368 w 1625600"/>
                  <a:gd name="connsiteY23" fmla="*/ 262777 h 1625600"/>
                  <a:gd name="connsiteX24" fmla="*/ 1216351 w 1625600"/>
                  <a:gd name="connsiteY24" fmla="*/ 411723 h 1625600"/>
                  <a:gd name="connsiteX25" fmla="*/ 1216350 w 1625600"/>
                  <a:gd name="connsiteY25" fmla="*/ 411723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625600" h="1625600">
                    <a:moveTo>
                      <a:pt x="1216350" y="411723"/>
                    </a:moveTo>
                    <a:lnTo>
                      <a:pt x="1456181" y="339443"/>
                    </a:lnTo>
                    <a:lnTo>
                      <a:pt x="1544430" y="492294"/>
                    </a:lnTo>
                    <a:lnTo>
                      <a:pt x="1361918" y="663854"/>
                    </a:lnTo>
                    <a:cubicBezTo>
                      <a:pt x="1388374" y="761389"/>
                      <a:pt x="1388374" y="864211"/>
                      <a:pt x="1361918" y="961747"/>
                    </a:cubicBezTo>
                    <a:lnTo>
                      <a:pt x="1544430" y="1133306"/>
                    </a:lnTo>
                    <a:lnTo>
                      <a:pt x="1456181" y="1286157"/>
                    </a:lnTo>
                    <a:lnTo>
                      <a:pt x="1216350" y="1213877"/>
                    </a:lnTo>
                    <a:cubicBezTo>
                      <a:pt x="1145110" y="1285556"/>
                      <a:pt x="1056063" y="1336967"/>
                      <a:pt x="958367" y="1362823"/>
                    </a:cubicBezTo>
                    <a:lnTo>
                      <a:pt x="901049" y="1606663"/>
                    </a:lnTo>
                    <a:lnTo>
                      <a:pt x="724551" y="1606663"/>
                    </a:lnTo>
                    <a:lnTo>
                      <a:pt x="667232" y="1362823"/>
                    </a:lnTo>
                    <a:cubicBezTo>
                      <a:pt x="569536" y="1336967"/>
                      <a:pt x="480489" y="1285556"/>
                      <a:pt x="409249" y="1213877"/>
                    </a:cubicBezTo>
                    <a:lnTo>
                      <a:pt x="169419" y="1286157"/>
                    </a:lnTo>
                    <a:lnTo>
                      <a:pt x="81170" y="1133306"/>
                    </a:lnTo>
                    <a:lnTo>
                      <a:pt x="263682" y="961746"/>
                    </a:lnTo>
                    <a:cubicBezTo>
                      <a:pt x="237226" y="864211"/>
                      <a:pt x="237226" y="761389"/>
                      <a:pt x="263682" y="663853"/>
                    </a:cubicBezTo>
                    <a:lnTo>
                      <a:pt x="81170" y="492294"/>
                    </a:lnTo>
                    <a:lnTo>
                      <a:pt x="169419" y="339443"/>
                    </a:lnTo>
                    <a:lnTo>
                      <a:pt x="409250" y="411723"/>
                    </a:lnTo>
                    <a:cubicBezTo>
                      <a:pt x="480490" y="340044"/>
                      <a:pt x="569537" y="288633"/>
                      <a:pt x="667233" y="262777"/>
                    </a:cubicBezTo>
                    <a:lnTo>
                      <a:pt x="724551" y="18937"/>
                    </a:lnTo>
                    <a:lnTo>
                      <a:pt x="901049" y="18937"/>
                    </a:lnTo>
                    <a:lnTo>
                      <a:pt x="958368" y="262777"/>
                    </a:lnTo>
                    <a:cubicBezTo>
                      <a:pt x="1056064" y="288633"/>
                      <a:pt x="1145111" y="340044"/>
                      <a:pt x="1216351" y="411723"/>
                    </a:cubicBezTo>
                    <a:lnTo>
                      <a:pt x="1216350" y="411723"/>
                    </a:lnTo>
                    <a:close/>
                  </a:path>
                </a:pathLst>
              </a:custGeom>
              <a:solidFill>
                <a:srgbClr val="43546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80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TextBox 52"/>
              <p:cNvSpPr txBox="1"/>
              <p:nvPr/>
            </p:nvSpPr>
            <p:spPr bwMode="auto">
              <a:xfrm>
                <a:off x="6494648" y="1320937"/>
                <a:ext cx="532519" cy="76944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4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Arial" panose="020B0604020202020204" pitchFamily="34" charset="0"/>
                  </a:rPr>
                  <a:t>1</a:t>
                </a:r>
                <a:endParaRPr lang="zh-CN" altLang="en-US" sz="4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6783445" y="1688305"/>
              <a:ext cx="359537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WHAT IS SCHEDULING?</a:t>
              </a:r>
              <a:r>
                <a:rPr lang="zh-CN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516116" y="3854361"/>
            <a:ext cx="4793484" cy="1160540"/>
            <a:chOff x="5508496" y="1297989"/>
            <a:chExt cx="4793484" cy="1160540"/>
          </a:xfrm>
        </p:grpSpPr>
        <p:grpSp>
          <p:nvGrpSpPr>
            <p:cNvPr id="58" name="组合 57"/>
            <p:cNvGrpSpPr/>
            <p:nvPr/>
          </p:nvGrpSpPr>
          <p:grpSpPr>
            <a:xfrm>
              <a:off x="5508496" y="1297989"/>
              <a:ext cx="1160384" cy="1160540"/>
              <a:chOff x="6180715" y="1125388"/>
              <a:chExt cx="1160384" cy="1160540"/>
            </a:xfrm>
          </p:grpSpPr>
          <p:sp>
            <p:nvSpPr>
              <p:cNvPr id="62" name="任意多边形 61"/>
              <p:cNvSpPr/>
              <p:nvPr/>
            </p:nvSpPr>
            <p:spPr>
              <a:xfrm rot="20828662">
                <a:off x="6180715" y="1125388"/>
                <a:ext cx="1160384" cy="1160540"/>
              </a:xfrm>
              <a:custGeom>
                <a:avLst/>
                <a:gdLst>
                  <a:gd name="connsiteX0" fmla="*/ 1216350 w 1625600"/>
                  <a:gd name="connsiteY0" fmla="*/ 411723 h 1625600"/>
                  <a:gd name="connsiteX1" fmla="*/ 1456181 w 1625600"/>
                  <a:gd name="connsiteY1" fmla="*/ 339443 h 1625600"/>
                  <a:gd name="connsiteX2" fmla="*/ 1544430 w 1625600"/>
                  <a:gd name="connsiteY2" fmla="*/ 492294 h 1625600"/>
                  <a:gd name="connsiteX3" fmla="*/ 1361918 w 1625600"/>
                  <a:gd name="connsiteY3" fmla="*/ 663854 h 1625600"/>
                  <a:gd name="connsiteX4" fmla="*/ 1361918 w 1625600"/>
                  <a:gd name="connsiteY4" fmla="*/ 961747 h 1625600"/>
                  <a:gd name="connsiteX5" fmla="*/ 1544430 w 1625600"/>
                  <a:gd name="connsiteY5" fmla="*/ 1133306 h 1625600"/>
                  <a:gd name="connsiteX6" fmla="*/ 1456181 w 1625600"/>
                  <a:gd name="connsiteY6" fmla="*/ 1286157 h 1625600"/>
                  <a:gd name="connsiteX7" fmla="*/ 1216350 w 1625600"/>
                  <a:gd name="connsiteY7" fmla="*/ 1213877 h 1625600"/>
                  <a:gd name="connsiteX8" fmla="*/ 958367 w 1625600"/>
                  <a:gd name="connsiteY8" fmla="*/ 1362823 h 1625600"/>
                  <a:gd name="connsiteX9" fmla="*/ 901049 w 1625600"/>
                  <a:gd name="connsiteY9" fmla="*/ 1606663 h 1625600"/>
                  <a:gd name="connsiteX10" fmla="*/ 724551 w 1625600"/>
                  <a:gd name="connsiteY10" fmla="*/ 1606663 h 1625600"/>
                  <a:gd name="connsiteX11" fmla="*/ 667232 w 1625600"/>
                  <a:gd name="connsiteY11" fmla="*/ 1362823 h 1625600"/>
                  <a:gd name="connsiteX12" fmla="*/ 409249 w 1625600"/>
                  <a:gd name="connsiteY12" fmla="*/ 1213877 h 1625600"/>
                  <a:gd name="connsiteX13" fmla="*/ 169419 w 1625600"/>
                  <a:gd name="connsiteY13" fmla="*/ 1286157 h 1625600"/>
                  <a:gd name="connsiteX14" fmla="*/ 81170 w 1625600"/>
                  <a:gd name="connsiteY14" fmla="*/ 1133306 h 1625600"/>
                  <a:gd name="connsiteX15" fmla="*/ 263682 w 1625600"/>
                  <a:gd name="connsiteY15" fmla="*/ 961746 h 1625600"/>
                  <a:gd name="connsiteX16" fmla="*/ 263682 w 1625600"/>
                  <a:gd name="connsiteY16" fmla="*/ 663853 h 1625600"/>
                  <a:gd name="connsiteX17" fmla="*/ 81170 w 1625600"/>
                  <a:gd name="connsiteY17" fmla="*/ 492294 h 1625600"/>
                  <a:gd name="connsiteX18" fmla="*/ 169419 w 1625600"/>
                  <a:gd name="connsiteY18" fmla="*/ 339443 h 1625600"/>
                  <a:gd name="connsiteX19" fmla="*/ 409250 w 1625600"/>
                  <a:gd name="connsiteY19" fmla="*/ 411723 h 1625600"/>
                  <a:gd name="connsiteX20" fmla="*/ 667233 w 1625600"/>
                  <a:gd name="connsiteY20" fmla="*/ 262777 h 1625600"/>
                  <a:gd name="connsiteX21" fmla="*/ 724551 w 1625600"/>
                  <a:gd name="connsiteY21" fmla="*/ 18937 h 1625600"/>
                  <a:gd name="connsiteX22" fmla="*/ 901049 w 1625600"/>
                  <a:gd name="connsiteY22" fmla="*/ 18937 h 1625600"/>
                  <a:gd name="connsiteX23" fmla="*/ 958368 w 1625600"/>
                  <a:gd name="connsiteY23" fmla="*/ 262777 h 1625600"/>
                  <a:gd name="connsiteX24" fmla="*/ 1216351 w 1625600"/>
                  <a:gd name="connsiteY24" fmla="*/ 411723 h 1625600"/>
                  <a:gd name="connsiteX25" fmla="*/ 1216350 w 1625600"/>
                  <a:gd name="connsiteY25" fmla="*/ 411723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625600" h="1625600">
                    <a:moveTo>
                      <a:pt x="1216350" y="411723"/>
                    </a:moveTo>
                    <a:lnTo>
                      <a:pt x="1456181" y="339443"/>
                    </a:lnTo>
                    <a:lnTo>
                      <a:pt x="1544430" y="492294"/>
                    </a:lnTo>
                    <a:lnTo>
                      <a:pt x="1361918" y="663854"/>
                    </a:lnTo>
                    <a:cubicBezTo>
                      <a:pt x="1388374" y="761389"/>
                      <a:pt x="1388374" y="864211"/>
                      <a:pt x="1361918" y="961747"/>
                    </a:cubicBezTo>
                    <a:lnTo>
                      <a:pt x="1544430" y="1133306"/>
                    </a:lnTo>
                    <a:lnTo>
                      <a:pt x="1456181" y="1286157"/>
                    </a:lnTo>
                    <a:lnTo>
                      <a:pt x="1216350" y="1213877"/>
                    </a:lnTo>
                    <a:cubicBezTo>
                      <a:pt x="1145110" y="1285556"/>
                      <a:pt x="1056063" y="1336967"/>
                      <a:pt x="958367" y="1362823"/>
                    </a:cubicBezTo>
                    <a:lnTo>
                      <a:pt x="901049" y="1606663"/>
                    </a:lnTo>
                    <a:lnTo>
                      <a:pt x="724551" y="1606663"/>
                    </a:lnTo>
                    <a:lnTo>
                      <a:pt x="667232" y="1362823"/>
                    </a:lnTo>
                    <a:cubicBezTo>
                      <a:pt x="569536" y="1336967"/>
                      <a:pt x="480489" y="1285556"/>
                      <a:pt x="409249" y="1213877"/>
                    </a:cubicBezTo>
                    <a:lnTo>
                      <a:pt x="169419" y="1286157"/>
                    </a:lnTo>
                    <a:lnTo>
                      <a:pt x="81170" y="1133306"/>
                    </a:lnTo>
                    <a:lnTo>
                      <a:pt x="263682" y="961746"/>
                    </a:lnTo>
                    <a:cubicBezTo>
                      <a:pt x="237226" y="864211"/>
                      <a:pt x="237226" y="761389"/>
                      <a:pt x="263682" y="663853"/>
                    </a:cubicBezTo>
                    <a:lnTo>
                      <a:pt x="81170" y="492294"/>
                    </a:lnTo>
                    <a:lnTo>
                      <a:pt x="169419" y="339443"/>
                    </a:lnTo>
                    <a:lnTo>
                      <a:pt x="409250" y="411723"/>
                    </a:lnTo>
                    <a:cubicBezTo>
                      <a:pt x="480490" y="340044"/>
                      <a:pt x="569537" y="288633"/>
                      <a:pt x="667233" y="262777"/>
                    </a:cubicBezTo>
                    <a:lnTo>
                      <a:pt x="724551" y="18937"/>
                    </a:lnTo>
                    <a:lnTo>
                      <a:pt x="901049" y="18937"/>
                    </a:lnTo>
                    <a:lnTo>
                      <a:pt x="958368" y="262777"/>
                    </a:lnTo>
                    <a:cubicBezTo>
                      <a:pt x="1056064" y="288633"/>
                      <a:pt x="1145111" y="340044"/>
                      <a:pt x="1216351" y="411723"/>
                    </a:cubicBezTo>
                    <a:lnTo>
                      <a:pt x="1216350" y="411723"/>
                    </a:lnTo>
                    <a:close/>
                  </a:path>
                </a:pathLst>
              </a:custGeom>
              <a:solidFill>
                <a:srgbClr val="43546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800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TextBox 52"/>
              <p:cNvSpPr txBox="1"/>
              <p:nvPr/>
            </p:nvSpPr>
            <p:spPr bwMode="auto">
              <a:xfrm>
                <a:off x="6494649" y="1320937"/>
                <a:ext cx="532518" cy="7694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4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Arial" panose="020B0604020202020204" pitchFamily="34" charset="0"/>
                  </a:rPr>
                  <a:t>2</a:t>
                </a:r>
                <a:endParaRPr lang="zh-CN" altLang="en-US" sz="4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6783445" y="1703545"/>
              <a:ext cx="351853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HIGH-LEVEL SYNTHESIS</a:t>
              </a:r>
              <a:endParaRPr lang="en-GB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图: 手动输入 7"/>
          <p:cNvSpPr>
            <a:spLocks noChangeArrowheads="1"/>
          </p:cNvSpPr>
          <p:nvPr/>
        </p:nvSpPr>
        <p:spPr bwMode="auto">
          <a:xfrm rot="5400000" flipV="1">
            <a:off x="4843145" y="-4032885"/>
            <a:ext cx="1518285" cy="9842500"/>
          </a:xfrm>
          <a:prstGeom prst="flowChartManualInput">
            <a:avLst/>
          </a:prstGeom>
          <a:solidFill>
            <a:srgbClr val="00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55"/>
          <p:cNvSpPr>
            <a:spLocks noChangeArrowheads="1"/>
          </p:cNvSpPr>
          <p:nvPr/>
        </p:nvSpPr>
        <p:spPr bwMode="auto">
          <a:xfrm>
            <a:off x="3728205" y="129338"/>
            <a:ext cx="5826125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8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FUNSTATE</a:t>
            </a:r>
            <a:endParaRPr kumimoji="0" lang="en-GB" sz="8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矩形 68"/>
          <p:cNvSpPr>
            <a:spLocks noChangeArrowheads="1"/>
          </p:cNvSpPr>
          <p:nvPr/>
        </p:nvSpPr>
        <p:spPr bwMode="auto">
          <a:xfrm>
            <a:off x="6654800" y="2410460"/>
            <a:ext cx="253936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What is FunState?</a:t>
            </a:r>
            <a:endParaRPr kumimoji="0" lang="en-GB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矩形 9"/>
          <p:cNvSpPr>
            <a:spLocks noChangeArrowheads="1"/>
          </p:cNvSpPr>
          <p:nvPr/>
        </p:nvSpPr>
        <p:spPr bwMode="auto">
          <a:xfrm>
            <a:off x="5364894" y="2941428"/>
            <a:ext cx="5118182" cy="24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en-GB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Allows for definite representation of non-determinism and scheduling using functions and state machine.</a:t>
            </a:r>
            <a:endParaRPr kumimoji="0" lang="en-GB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R="0" lvl="0" algn="l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kumimoji="0" lang="en-GB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R="0" lvl="0" algn="l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en-GB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It combats mixed data/control flow for high-level synthesis.</a:t>
            </a:r>
            <a:endParaRPr kumimoji="0" lang="en-GB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Picture 1" descr="FunState Ex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075" y="2286000"/>
            <a:ext cx="4639945" cy="41763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017270" y="6489700"/>
            <a:ext cx="3709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An Example of FunState [1]</a:t>
            </a:r>
            <a:endParaRPr lang="en-GB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图: 手动输入 7"/>
          <p:cNvSpPr>
            <a:spLocks noChangeArrowheads="1"/>
          </p:cNvSpPr>
          <p:nvPr/>
        </p:nvSpPr>
        <p:spPr bwMode="auto">
          <a:xfrm rot="5400000" flipV="1">
            <a:off x="4843145" y="-4032885"/>
            <a:ext cx="1518285" cy="9842500"/>
          </a:xfrm>
          <a:prstGeom prst="flowChartManualInput">
            <a:avLst/>
          </a:prstGeom>
          <a:solidFill>
            <a:srgbClr val="00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55"/>
          <p:cNvSpPr>
            <a:spLocks noChangeArrowheads="1"/>
          </p:cNvSpPr>
          <p:nvPr/>
        </p:nvSpPr>
        <p:spPr bwMode="auto">
          <a:xfrm>
            <a:off x="3728205" y="129338"/>
            <a:ext cx="5826125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FUNSTATE MODEL OF COMPUTATION</a:t>
            </a:r>
            <a:endParaRPr kumimoji="0" lang="en-GB" sz="4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矩形 68"/>
          <p:cNvSpPr>
            <a:spLocks noChangeArrowheads="1"/>
          </p:cNvSpPr>
          <p:nvPr/>
        </p:nvSpPr>
        <p:spPr bwMode="auto">
          <a:xfrm>
            <a:off x="5365115" y="2485390"/>
            <a:ext cx="477393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FunState is Made up of two parts</a:t>
            </a:r>
            <a:endParaRPr kumimoji="0" lang="en-GB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矩形 9"/>
          <p:cNvSpPr>
            <a:spLocks noChangeArrowheads="1"/>
          </p:cNvSpPr>
          <p:nvPr/>
        </p:nvSpPr>
        <p:spPr bwMode="auto">
          <a:xfrm>
            <a:off x="5364894" y="2941428"/>
            <a:ext cx="5118182" cy="329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en-GB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Upper Part, which contains Data-Oriented part that illustrates data flow using Functional units(rectangles) and FIFO queues(circle).</a:t>
            </a:r>
            <a:endParaRPr kumimoji="0" lang="en-GB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R="0" lvl="0" algn="l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kumimoji="0" lang="en-GB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R="0" lvl="0" algn="l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en-GB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Lower Part, which is the control oriented part that is defined by a finite state machine(FSM).</a:t>
            </a:r>
            <a:endParaRPr kumimoji="0" lang="en-GB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Picture 1" descr="FunState Ex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075" y="2286000"/>
            <a:ext cx="4639945" cy="41763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017270" y="6489700"/>
            <a:ext cx="3709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An Example of FunState [1]</a:t>
            </a:r>
            <a:endParaRPr lang="en-GB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图: 手动输入 7"/>
          <p:cNvSpPr>
            <a:spLocks noChangeArrowheads="1"/>
          </p:cNvSpPr>
          <p:nvPr/>
        </p:nvSpPr>
        <p:spPr bwMode="auto">
          <a:xfrm rot="5400000" flipV="1">
            <a:off x="4843145" y="-4032885"/>
            <a:ext cx="1518285" cy="9842500"/>
          </a:xfrm>
          <a:prstGeom prst="flowChartManualInput">
            <a:avLst/>
          </a:prstGeom>
          <a:solidFill>
            <a:srgbClr val="00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55"/>
          <p:cNvSpPr>
            <a:spLocks noChangeArrowheads="1"/>
          </p:cNvSpPr>
          <p:nvPr/>
        </p:nvSpPr>
        <p:spPr bwMode="auto">
          <a:xfrm>
            <a:off x="3355460" y="535103"/>
            <a:ext cx="582612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Symbolic Scheduling</a:t>
            </a:r>
            <a:endParaRPr kumimoji="0" lang="en-GB" sz="4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矩形 68"/>
          <p:cNvSpPr>
            <a:spLocks noChangeArrowheads="1"/>
          </p:cNvSpPr>
          <p:nvPr/>
        </p:nvSpPr>
        <p:spPr bwMode="auto">
          <a:xfrm>
            <a:off x="681355" y="2066925"/>
            <a:ext cx="477393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WHY SYMBOLIC SCHEDULING?</a:t>
            </a:r>
            <a:endParaRPr kumimoji="0" lang="en-GB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矩形 9"/>
          <p:cNvSpPr>
            <a:spLocks noChangeArrowheads="1"/>
          </p:cNvSpPr>
          <p:nvPr/>
        </p:nvSpPr>
        <p:spPr bwMode="auto">
          <a:xfrm>
            <a:off x="509270" y="2583180"/>
            <a:ext cx="8162925" cy="329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en-GB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It helps to prevent explicit listing of execution paths.</a:t>
            </a:r>
            <a:endParaRPr kumimoji="0" lang="en-GB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R="0" lvl="0" algn="l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kumimoji="0" lang="en-GB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R="0" lvl="0" algn="l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en-GB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It has been proven to be useful ways for doing control/data path scheduling</a:t>
            </a:r>
            <a:endParaRPr kumimoji="0" lang="en-GB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R="0" lvl="0" algn="l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kumimoji="0" lang="en-GB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R="0" lvl="0" algn="l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en-GB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It also frequently outperform both ILP(Integer Linear Programming) and Heuristic approaches.</a:t>
            </a:r>
            <a:endParaRPr kumimoji="0" lang="en-GB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R="0" lvl="0" indent="0" algn="l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0" lang="en-GB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图: 手动输入 7"/>
          <p:cNvSpPr>
            <a:spLocks noChangeArrowheads="1"/>
          </p:cNvSpPr>
          <p:nvPr/>
        </p:nvSpPr>
        <p:spPr bwMode="auto">
          <a:xfrm rot="5400000" flipV="1">
            <a:off x="4843145" y="-4032885"/>
            <a:ext cx="1518285" cy="9842500"/>
          </a:xfrm>
          <a:prstGeom prst="flowChartManualInput">
            <a:avLst/>
          </a:prstGeom>
          <a:solidFill>
            <a:srgbClr val="00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55"/>
          <p:cNvSpPr>
            <a:spLocks noChangeArrowheads="1"/>
          </p:cNvSpPr>
          <p:nvPr/>
        </p:nvSpPr>
        <p:spPr bwMode="auto">
          <a:xfrm>
            <a:off x="2889370" y="535103"/>
            <a:ext cx="582612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METHODOLOGY</a:t>
            </a:r>
            <a:endParaRPr kumimoji="0" lang="en-GB" sz="4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矩形 68"/>
          <p:cNvSpPr>
            <a:spLocks noChangeArrowheads="1"/>
          </p:cNvSpPr>
          <p:nvPr/>
        </p:nvSpPr>
        <p:spPr bwMode="auto">
          <a:xfrm>
            <a:off x="995045" y="2196465"/>
            <a:ext cx="73729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The Methodology for symbolic scheduling is centered on:</a:t>
            </a:r>
            <a:endParaRPr kumimoji="0" lang="en-GB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矩形 9"/>
          <p:cNvSpPr>
            <a:spLocks noChangeArrowheads="1"/>
          </p:cNvSpPr>
          <p:nvPr/>
        </p:nvSpPr>
        <p:spPr bwMode="auto">
          <a:xfrm>
            <a:off x="681355" y="2782570"/>
            <a:ext cx="6457315" cy="329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indent="0" algn="l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GB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Interval Decision Diagram(IDD)</a:t>
            </a:r>
            <a:endParaRPr kumimoji="0" lang="en-GB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R="0" lvl="0" algn="l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en-GB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Allows diagram variables to be integers and child nodes be associated with integers rather than single values.</a:t>
            </a:r>
            <a:endParaRPr kumimoji="0" lang="en-GB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R="0" lvl="0" indent="0" algn="l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0" lang="en-GB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R="0" lvl="0" indent="0" algn="l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GB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Interval Mapping Diagram(IMD)</a:t>
            </a:r>
            <a:endParaRPr kumimoji="0" lang="en-GB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R="0" lvl="0" algn="l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en-GB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Each edge is defined with a condition.</a:t>
            </a:r>
            <a:endParaRPr kumimoji="0" lang="en-GB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R="0" lvl="0" algn="l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en-GB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There is just one terminal node in the graph.</a:t>
            </a:r>
            <a:endParaRPr kumimoji="0" lang="en-GB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3" descr="idd im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4640" y="2595880"/>
            <a:ext cx="4171315" cy="38538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304530" y="6484620"/>
            <a:ext cx="406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An Example of IDD and IMD [2]</a:t>
            </a:r>
            <a:endParaRPr lang="en-GB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图: 手动输入 7"/>
          <p:cNvSpPr>
            <a:spLocks noChangeArrowheads="1"/>
          </p:cNvSpPr>
          <p:nvPr/>
        </p:nvSpPr>
        <p:spPr bwMode="auto">
          <a:xfrm rot="5400000" flipV="1">
            <a:off x="4843145" y="-4032885"/>
            <a:ext cx="1518285" cy="9842500"/>
          </a:xfrm>
          <a:prstGeom prst="flowChartManualInput">
            <a:avLst/>
          </a:prstGeom>
          <a:solidFill>
            <a:srgbClr val="00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55"/>
          <p:cNvSpPr>
            <a:spLocks noChangeArrowheads="1"/>
          </p:cNvSpPr>
          <p:nvPr/>
        </p:nvSpPr>
        <p:spPr bwMode="auto">
          <a:xfrm>
            <a:off x="1631315" y="535305"/>
            <a:ext cx="866711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Performing Symbolic Scheduling</a:t>
            </a:r>
            <a:endParaRPr kumimoji="0" lang="en-GB" sz="4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矩形 68"/>
          <p:cNvSpPr>
            <a:spLocks noChangeArrowheads="1"/>
          </p:cNvSpPr>
          <p:nvPr/>
        </p:nvSpPr>
        <p:spPr bwMode="auto">
          <a:xfrm>
            <a:off x="184150" y="2066290"/>
            <a:ext cx="137541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The regular state transition graph is explored symbolically</a:t>
            </a:r>
            <a:endParaRPr kumimoji="0" lang="en-GB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without explicitly creating it using interval diagram techniques.</a:t>
            </a:r>
            <a:endParaRPr kumimoji="0" lang="en-GB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矩形 9"/>
          <p:cNvSpPr>
            <a:spLocks noChangeArrowheads="1"/>
          </p:cNvSpPr>
          <p:nvPr/>
        </p:nvSpPr>
        <p:spPr bwMode="auto">
          <a:xfrm>
            <a:off x="681355" y="3136900"/>
            <a:ext cx="6457315" cy="209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en-GB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The generated schedule must be free of deadlocks and must be bounded.</a:t>
            </a:r>
            <a:endParaRPr kumimoji="0" lang="en-GB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R="0" lvl="0" algn="l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0" lang="en-GB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R="0" lvl="0" algn="l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en-GB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Using a symbolic breadthfirst search to determine the shortest paths.</a:t>
            </a:r>
            <a:endParaRPr kumimoji="0" lang="en-GB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411720" y="6484620"/>
            <a:ext cx="5052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A Regular state transition graph with schedule[2]</a:t>
            </a:r>
            <a:endParaRPr lang="en-GB" altLang="en-US"/>
          </a:p>
        </p:txBody>
      </p:sp>
      <p:pic>
        <p:nvPicPr>
          <p:cNvPr id="2" name="Picture 1" descr="transition with schedu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4465" y="2560955"/>
            <a:ext cx="4307205" cy="3923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图: 手动输入 7"/>
          <p:cNvSpPr>
            <a:spLocks noChangeArrowheads="1"/>
          </p:cNvSpPr>
          <p:nvPr/>
        </p:nvSpPr>
        <p:spPr bwMode="auto">
          <a:xfrm rot="5400000" flipV="1">
            <a:off x="4843145" y="-4032885"/>
            <a:ext cx="1518285" cy="9842500"/>
          </a:xfrm>
          <a:prstGeom prst="flowChartManualInput">
            <a:avLst/>
          </a:prstGeom>
          <a:solidFill>
            <a:srgbClr val="00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55"/>
          <p:cNvSpPr>
            <a:spLocks noChangeArrowheads="1"/>
          </p:cNvSpPr>
          <p:nvPr/>
        </p:nvSpPr>
        <p:spPr bwMode="auto">
          <a:xfrm>
            <a:off x="3553460" y="640080"/>
            <a:ext cx="409829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The Algorithms</a:t>
            </a:r>
            <a:endParaRPr kumimoji="0" lang="en-GB" sz="4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91895" y="5655310"/>
            <a:ext cx="5052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Algorithm for shortestpath search[3]</a:t>
            </a:r>
            <a:endParaRPr lang="en-GB" altLang="en-US"/>
          </a:p>
        </p:txBody>
      </p:sp>
      <p:pic>
        <p:nvPicPr>
          <p:cNvPr id="3" name="Picture 2" descr="state transition grap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8115" y="2327910"/>
            <a:ext cx="4015740" cy="3235960"/>
          </a:xfrm>
          <a:prstGeom prst="rect">
            <a:avLst/>
          </a:prstGeom>
        </p:spPr>
      </p:pic>
      <p:pic>
        <p:nvPicPr>
          <p:cNvPr id="4" name="Picture 3" descr="shortespath algorith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327910"/>
            <a:ext cx="3954780" cy="323659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508115" y="5655310"/>
            <a:ext cx="5052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Algorithm for state transition of the schedule[3]</a:t>
            </a:r>
            <a:endParaRPr lang="en-GB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图: 手动输入 7"/>
          <p:cNvSpPr>
            <a:spLocks noChangeArrowheads="1"/>
          </p:cNvSpPr>
          <p:nvPr/>
        </p:nvSpPr>
        <p:spPr bwMode="auto">
          <a:xfrm rot="5400000" flipV="1">
            <a:off x="4843145" y="-4032885"/>
            <a:ext cx="1518285" cy="9842500"/>
          </a:xfrm>
          <a:prstGeom prst="flowChartManualInput">
            <a:avLst/>
          </a:prstGeom>
          <a:solidFill>
            <a:srgbClr val="00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55"/>
          <p:cNvSpPr>
            <a:spLocks noChangeArrowheads="1"/>
          </p:cNvSpPr>
          <p:nvPr/>
        </p:nvSpPr>
        <p:spPr bwMode="auto">
          <a:xfrm>
            <a:off x="3834765" y="535305"/>
            <a:ext cx="337375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DISCUSSION</a:t>
            </a:r>
            <a:endParaRPr kumimoji="0" lang="en-GB" sz="4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矩形 68"/>
          <p:cNvSpPr>
            <a:spLocks noChangeArrowheads="1"/>
          </p:cNvSpPr>
          <p:nvPr/>
        </p:nvSpPr>
        <p:spPr bwMode="auto">
          <a:xfrm>
            <a:off x="184150" y="2066290"/>
            <a:ext cx="1151826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GB" altLang="en-US" sz="1800" kern="0" noProof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The Symbolic Scheduling approach was able to manage constraints in the transition graphs through the use of the breadthfirst search algorithm and the state transition algorithm of the schedule.</a:t>
            </a:r>
            <a:endParaRPr kumimoji="0" lang="en-GB" altLang="en-US" sz="1800" i="0" u="none" strike="noStrike" kern="0" cap="none" spc="0" normalizeH="0" baseline="0" noProof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2833</Words>
  <Application>WPS Presentation</Application>
  <PresentationFormat>宽屏</PresentationFormat>
  <Paragraphs>109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黑体</vt:lpstr>
      <vt:lpstr>Microsoft YaHei</vt:lpstr>
      <vt:lpstr>Calibri</vt:lpstr>
      <vt:lpstr>Calibri Light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张默然</dc:creator>
  <cp:lastModifiedBy>Young</cp:lastModifiedBy>
  <cp:revision>13</cp:revision>
  <dcterms:created xsi:type="dcterms:W3CDTF">2015-12-15T03:08:00Z</dcterms:created>
  <dcterms:modified xsi:type="dcterms:W3CDTF">2022-06-18T02:26:47Z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1033-11.2.0.11156</vt:lpwstr>
  </property>
  <property fmtid="{D5CDD505-2E9C-101B-9397-08002B2CF9AE}" pid="3" name="ICV">
    <vt:lpwstr>90145C505F6E44629B8F5B654D8AC759</vt:lpwstr>
  </property>
</Properties>
</file>