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66" r:id="rId6"/>
    <p:sldId id="267" r:id="rId7"/>
    <p:sldId id="259" r:id="rId8"/>
    <p:sldId id="282" r:id="rId9"/>
    <p:sldId id="268" r:id="rId10"/>
    <p:sldId id="281" r:id="rId11"/>
    <p:sldId id="261" r:id="rId12"/>
    <p:sldId id="270" r:id="rId13"/>
    <p:sldId id="271" r:id="rId14"/>
    <p:sldId id="262" r:id="rId15"/>
    <p:sldId id="272" r:id="rId16"/>
    <p:sldId id="280" r:id="rId17"/>
    <p:sldId id="273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E013-D97F-F34E-B17F-28B1237B21B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80835-3FE5-4948-B649-49E8EDA4A8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7139-EDBE-9440-8F4F-6051B2AFB2B0}" type="datetime1">
              <a:rPr lang="de-DE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9CD4-B080-4942-B552-B55583C8B1CC}" type="datetime1">
              <a:rPr lang="de-DE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527F-BE85-1449-864E-A20A474C0106}" type="datetime1">
              <a:rPr lang="de-DE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C0EA-E7FE-324C-BC14-C54420B60EE1}" type="datetime1">
              <a:rPr lang="de-DE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E13-2146-604D-81D1-497FBCCC463D}" type="datetime1">
              <a:rPr lang="de-DE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B8C3-8F7B-604F-BEE1-C476794FEEB3}" type="datetime1">
              <a:rPr lang="de-DE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6CC2-8FD3-444A-A281-6DB99B3C35C7}" type="datetime1">
              <a:rPr lang="de-DE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F79-3A3B-5C4A-929E-4296B70D6186}" type="datetime1">
              <a:rPr lang="de-DE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A3FB-3712-E34C-81F1-187F44AAEB12}" type="datetime1">
              <a:rPr lang="de-DE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56AD-6320-D049-A2A8-9EFCD6948B4D}" type="datetime1">
              <a:rPr lang="de-DE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9D84-4F61-BD41-A783-6D16D726A01A}" type="datetime1">
              <a:rPr lang="de-DE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5C3A-5773-234B-836D-3D37C04EFB9B}" type="datetime1">
              <a:rPr lang="de-DE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254" y="1987887"/>
            <a:ext cx="9144000" cy="746749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ea typeface="Calibri Light" panose="020F0302020204030204"/>
                <a:cs typeface="Calibri Light" panose="020F0302020204030204"/>
                <a:sym typeface="+mn-ea"/>
              </a:rPr>
              <a:t>Object Detection Using Vision Transformers</a:t>
            </a:r>
            <a:endParaRPr lang="en-US" sz="28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0149" y="6094409"/>
            <a:ext cx="2472907" cy="519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Calibri" panose="020F0502020204030204"/>
                <a:cs typeface="Calibri" panose="020F0502020204030204"/>
              </a:rPr>
              <a:t>December 2023</a:t>
            </a:r>
            <a:endParaRPr lang="en-US" sz="2000" dirty="0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985" y="116125"/>
            <a:ext cx="4382219" cy="1262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1041" y="4227507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b="1" dirty="0">
                <a:ea typeface="Calibri" panose="020F0502020204030204"/>
                <a:cs typeface="Calibri" panose="020F0502020204030204"/>
              </a:rPr>
              <a:t> </a:t>
            </a:r>
            <a:r>
              <a:rPr lang="en-GB" b="1" dirty="0" err="1">
                <a:ea typeface="Calibri" panose="020F0502020204030204"/>
                <a:cs typeface="Calibri" panose="020F0502020204030204"/>
              </a:rPr>
              <a:t>Abdul-Azeez Olanlokun</a:t>
            </a:r>
            <a:endParaRPr lang="en-GB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3039" y="3146398"/>
            <a:ext cx="2412520" cy="82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2400" dirty="0">
                <a:ea typeface="+mn-lt"/>
                <a:cs typeface="+mn-lt"/>
              </a:rPr>
              <a:t>Project Work</a:t>
            </a:r>
            <a:br>
              <a:rPr lang="en-GB" sz="2400" dirty="0">
                <a:ea typeface="+mn-lt"/>
                <a:cs typeface="+mn-lt"/>
              </a:rPr>
            </a:br>
            <a:endParaRPr lang="en-GB" sz="2400" dirty="0"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189" y="3707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800" dirty="0">
                <a:latin typeface="Calibri" panose="020F0502020204030204"/>
              </a:rPr>
              <a:t>Submitted by</a:t>
            </a:r>
            <a:endParaRPr lang="en-GB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0189" y="51360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latin typeface="Calibri" panose="020F0502020204030204"/>
              </a:rPr>
              <a:t>Supervised by</a:t>
            </a:r>
            <a:endParaRPr lang="en-GB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699" y="4733534"/>
            <a:ext cx="2743200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>
                <a:ea typeface="+mn-lt"/>
                <a:cs typeface="+mn-lt"/>
              </a:rPr>
              <a:t>Mat.Nr</a:t>
            </a:r>
            <a:r>
              <a:rPr lang="en-GB" dirty="0">
                <a:ea typeface="+mn-lt"/>
                <a:cs typeface="+mn-lt"/>
              </a:rPr>
              <a:t>.: 2180593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663" y="55789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b="1" dirty="0">
                <a:ea typeface="Calibri" panose="020F0502020204030204"/>
                <a:cs typeface="Calibri" panose="020F0502020204030204"/>
              </a:rPr>
              <a:t>Prof. Stefan </a:t>
            </a:r>
            <a:r>
              <a:rPr lang="en-GB" b="1" dirty="0" err="1">
                <a:ea typeface="Calibri" panose="020F0502020204030204"/>
                <a:cs typeface="Calibri" panose="020F0502020204030204"/>
              </a:rPr>
              <a:t>Henkler</a:t>
            </a:r>
            <a:endParaRPr lang="en-US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3473570" y="1489495"/>
            <a:ext cx="55899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400" dirty="0"/>
              <a:t>Department of Electronic Engineering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Evaluation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Datasets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GB" sz="1100">
                <a:solidFill>
                  <a:srgbClr val="FFFFFF"/>
                </a:solidFill>
              </a:rPr>
            </a:fld>
            <a:endParaRPr lang="en-GB" sz="1100">
              <a:solidFill>
                <a:srgbClr val="FFFFFF"/>
              </a:solidFill>
            </a:endParaRPr>
          </a:p>
        </p:txBody>
      </p:sp>
      <p:pic>
        <p:nvPicPr>
          <p:cNvPr id="5" name="Content Placeholder 4" descr="Screenshot 2023-11-29 20054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90010" y="365125"/>
            <a:ext cx="7767955" cy="52933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60645" y="5658485"/>
            <a:ext cx="503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Detected Objects with DETR model implementation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GB" sz="3200" dirty="0">
                <a:ea typeface="Calibri Light" panose="020F0302020204030204"/>
                <a:cs typeface="Calibri Light" panose="020F0302020204030204"/>
              </a:rPr>
              <a:t>Results</a:t>
            </a:r>
            <a:endParaRPr lang="en-GB" sz="3200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GB" altLang="en-US" sz="1800" dirty="0">
                <a:ea typeface="+mn-lt"/>
                <a:cs typeface="+mn-lt"/>
              </a:rPr>
              <a:t>Encoder-Decoder Multihead attention weight visualizer</a:t>
            </a:r>
            <a:endParaRPr lang="en-GB" altLang="en-US" sz="1800" dirty="0">
              <a:ea typeface="+mn-lt"/>
              <a:cs typeface="+mn-lt"/>
            </a:endParaRPr>
          </a:p>
        </p:txBody>
      </p:sp>
      <p:pic>
        <p:nvPicPr>
          <p:cNvPr id="4" name="Picture 3" descr="C:\Users\Young\Pictures\Screenshots\Screenshot 2023-11-29 200620.pngScreenshot 2023-11-29 200620"/>
          <p:cNvPicPr>
            <a:picLocks noChangeAspect="1"/>
          </p:cNvPicPr>
          <p:nvPr/>
        </p:nvPicPr>
        <p:blipFill>
          <a:blip r:embed="rId1"/>
          <a:srcRect l="28" r="96" b="-1140"/>
          <a:stretch>
            <a:fillRect/>
          </a:stretch>
        </p:blipFill>
        <p:spPr>
          <a:xfrm>
            <a:off x="60960" y="2558415"/>
            <a:ext cx="6096000" cy="4055745"/>
          </a:xfrm>
          <a:prstGeom prst="rect">
            <a:avLst/>
          </a:prstGeom>
        </p:spPr>
      </p:pic>
      <p:pic>
        <p:nvPicPr>
          <p:cNvPr id="5" name="Picture 4" descr="C:\Users\Young\Pictures\Screenshots\Screenshot 2023-11-29 200630.pngScreenshot 2023-11-29 200630"/>
          <p:cNvPicPr>
            <a:picLocks noChangeAspect="1"/>
          </p:cNvPicPr>
          <p:nvPr/>
        </p:nvPicPr>
        <p:blipFill>
          <a:blip r:embed="rId2"/>
          <a:srcRect l="406" t="145" r="-363" b="-236"/>
          <a:stretch>
            <a:fillRect/>
          </a:stretch>
        </p:blipFill>
        <p:spPr>
          <a:xfrm>
            <a:off x="5984240" y="2657475"/>
            <a:ext cx="5862320" cy="38779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GB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Encoder Self attention</a:t>
            </a:r>
            <a:endParaRPr lang="en-GB" alt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Young\Pictures\Screenshots\Screenshot 2023-11-29 200713.pngScreenshot 2023-11-29 200713"/>
          <p:cNvPicPr>
            <a:picLocks noChangeAspect="1"/>
          </p:cNvPicPr>
          <p:nvPr/>
        </p:nvPicPr>
        <p:blipFill>
          <a:blip r:embed="rId1"/>
          <a:srcRect l="29429" r="29429"/>
          <a:stretch>
            <a:fillRect/>
          </a:stretch>
        </p:blipFill>
        <p:spPr>
          <a:xfrm>
            <a:off x="4620260" y="467360"/>
            <a:ext cx="6989445" cy="55460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96485" y="5951855"/>
            <a:ext cx="688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The encoder self attention noting reference point for our model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7040" y="596900"/>
            <a:ext cx="11167745" cy="149225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en-US" dirty="0">
                <a:sym typeface="+mn-ea"/>
              </a:rPr>
              <a:t>d Retina.net</a:t>
            </a:r>
            <a:endParaRPr lang="en-GB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vhhbvbjvnjvfnfvbjjvbjvbjvjbPerf</a:t>
            </a: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78580" cy="1325880"/>
          </a:xfrm>
        </p:spPr>
        <p:txBody>
          <a:bodyPr>
            <a:normAutofit/>
          </a:bodyPr>
          <a:lstStyle/>
          <a:p>
            <a:r>
              <a:rPr lang="en-GB" sz="3200">
                <a:ea typeface="Calibri Light" panose="020F0302020204030204"/>
                <a:cs typeface="Calibri Light" panose="020F0302020204030204"/>
              </a:rPr>
              <a:t>Results</a:t>
            </a:r>
            <a:endParaRPr lang="en-GB" sz="320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243541" y="131935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sp>
        <p:nvSpPr>
          <p:cNvPr id="5" name="Text Box 4"/>
          <p:cNvSpPr txBox="1"/>
          <p:nvPr/>
        </p:nvSpPr>
        <p:spPr>
          <a:xfrm>
            <a:off x="5233035" y="936625"/>
            <a:ext cx="6412865" cy="75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/>
              <a:t>Performance Comaprison of DETR with Classical CNNs</a:t>
            </a:r>
            <a:endParaRPr lang="en-GB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997585" y="2882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0570" y="2718435"/>
            <a:ext cx="9619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DETR shows great performance according to [5] when compared with classical CNN models such as Faster-RCNN and RetinaNet for object detection.</a:t>
            </a:r>
            <a:endParaRPr lang="en-GB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>
                <a:ea typeface="Calibri Light" panose="020F0302020204030204"/>
                <a:cs typeface="Calibri Light" panose="020F0302020204030204"/>
                <a:sym typeface="+mn-ea"/>
              </a:rPr>
              <a:t>Conclusion</a:t>
            </a:r>
            <a:r>
              <a:rPr lang="en-GB" sz="4000" dirty="0">
                <a:ea typeface="Calibri Light" panose="020F0302020204030204"/>
                <a:cs typeface="Calibri Light" panose="020F0302020204030204"/>
              </a:rPr>
              <a:t> and Outlook 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Key Takeaways</a:t>
            </a:r>
            <a:endParaRPr lang="en-US"/>
          </a:p>
          <a:p>
            <a:endParaRPr lang="en-US"/>
          </a:p>
          <a:p>
            <a:r>
              <a:rPr lang="en-US"/>
              <a:t>Vision for the Future</a:t>
            </a:r>
            <a:endParaRPr lang="en-US"/>
          </a:p>
          <a:p>
            <a:endParaRPr lang="en-US"/>
          </a:p>
          <a:p>
            <a:r>
              <a:rPr lang="en-US"/>
              <a:t>Call to Action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ea typeface="Calibri Light" panose="020F0302020204030204"/>
                <a:cs typeface="Calibri Light" panose="020F0302020204030204"/>
              </a:rPr>
              <a:t>References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80000"/>
          </a:bodyPr>
          <a:p>
            <a:pPr marL="514350" indent="-514350">
              <a:buAutoNum type="arabicPeriod"/>
            </a:pPr>
            <a:r>
              <a:rPr lang="en-GB" altLang="en-US"/>
              <a:t>Schott.com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Towardsdatascience.com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>
                <a:sym typeface="+mn-ea"/>
              </a:rPr>
              <a:t>labeller.com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Alexey Dosovitskiy, Lucas Beyer, Alexander Kolesnikov, Dirk Weissenborn, Xiaohua Zhai, Thomas Unterthiner, Mostafa Dehghani, Matthias Minderer, Georg Heigold, Sylvain Gelly, et al. An image is worth 16x16 words: Transformers for image recognition at scale. arXiv preprint arXiv:2010.11929, 2021.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Quora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Nicolas Carion, Francisco Massa, Gabriel Synnaeve, Nicolas Usunier, Alexander Kirillov, and Sergey Zagoruyko. End-to-end object detection with transformers. In European conference on computer vision, pages 213–229. Springer,2020.</a:t>
            </a:r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016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242" y="-86360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</a:t>
            </a:r>
            <a:endParaRPr lang="en-US" sz="5400"/>
          </a:p>
        </p:txBody>
      </p:sp>
      <p:pic>
        <p:nvPicPr>
          <p:cNvPr id="6" name="Picture 5" descr="Question mark on green pastel background"/>
          <p:cNvPicPr>
            <a:picLocks noChangeAspect="1"/>
          </p:cNvPicPr>
          <p:nvPr/>
        </p:nvPicPr>
        <p:blipFill rotWithShape="1">
          <a:blip r:embed="rId1"/>
          <a:srcRect l="44529" r="4537"/>
          <a:stretch>
            <a:fillRect/>
          </a:stretch>
        </p:blipFill>
        <p:spPr>
          <a:xfrm>
            <a:off x="689864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</p:pic>
      <p:sp>
        <p:nvSpPr>
          <p:cNvPr id="12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13582" y="270238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6685" y="62865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ea typeface="Calibri Light" panose="020F0302020204030204"/>
                <a:cs typeface="Calibri Light" panose="020F0302020204030204"/>
              </a:rPr>
              <a:t>Motivation                                           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C:\Users\Young\Downloads\autonomous driving schott.jpgautonomous driving schott"/>
          <p:cNvPicPr>
            <a:picLocks noGrp="1" noChangeAspect="1"/>
          </p:cNvPicPr>
          <p:nvPr>
            <p:ph idx="1"/>
          </p:nvPr>
        </p:nvPicPr>
        <p:blipFill>
          <a:blip r:embed="rId1"/>
          <a:srcRect l="20892" r="20892"/>
          <a:stretch>
            <a:fillRect/>
          </a:stretch>
        </p:blipFill>
        <p:spPr>
          <a:xfrm>
            <a:off x="694055" y="2372995"/>
            <a:ext cx="5939155" cy="3876040"/>
          </a:xfrm>
        </p:spPr>
      </p:pic>
      <p:sp>
        <p:nvSpPr>
          <p:cNvPr id="5" name="TextBox 4"/>
          <p:cNvSpPr txBox="1"/>
          <p:nvPr/>
        </p:nvSpPr>
        <p:spPr>
          <a:xfrm>
            <a:off x="7373856" y="3326136"/>
            <a:ext cx="3325500" cy="1797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40030" indent="-240030" defTabSz="768350">
              <a:spcAft>
                <a:spcPts val="600"/>
              </a:spcAft>
              <a:buFont typeface="Arial" panose="020B0604020202020204"/>
              <a:buChar char="•"/>
            </a:pPr>
            <a:r>
              <a:rPr lang="en-GB" sz="201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Why Object Detectetion</a:t>
            </a:r>
            <a:endParaRPr lang="en-GB" sz="2015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40030" indent="-240030" defTabSz="768350">
              <a:spcAft>
                <a:spcPts val="600"/>
              </a:spcAft>
              <a:buFont typeface="Arial" panose="020B0604020202020204"/>
              <a:buChar char="•"/>
            </a:pPr>
            <a:r>
              <a:rPr lang="en-GB" sz="201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Challenges in Object Detection</a:t>
            </a:r>
            <a:endParaRPr lang="en-GB" sz="2015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40030" indent="-240030" defTabSz="768350">
              <a:spcAft>
                <a:spcPts val="600"/>
              </a:spcAft>
              <a:buFont typeface="Arial" panose="020B0604020202020204"/>
              <a:buChar char="•"/>
            </a:pPr>
            <a:r>
              <a:rPr lang="en-GB" sz="201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Need for Advanced Techniques</a:t>
            </a:r>
            <a:endParaRPr lang="en-GB" sz="2015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8198" y="2691286"/>
            <a:ext cx="232590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68350">
              <a:spcAft>
                <a:spcPts val="600"/>
              </a:spcAft>
            </a:pPr>
            <a:r>
              <a:rPr lang="en-GB" altLang="en-US" sz="2800" b="1">
                <a:ea typeface="Calibri" panose="020F0502020204030204"/>
                <a:cs typeface="Calibri" panose="020F0502020204030204"/>
              </a:rPr>
              <a:t>Challenges</a:t>
            </a:r>
            <a:endParaRPr lang="en-GB" altLang="en-US" sz="28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sp>
        <p:nvSpPr>
          <p:cNvPr id="12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122" y="321292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28575" cap="rnd" cmpd="sng">
            <a:solidFill>
              <a:schemeClr val="accent1">
                <a:shade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53540" y="6248400"/>
            <a:ext cx="246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[1]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445" y="-13652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altLang="en-US" sz="4000" dirty="0"/>
              <a:t>Brief Introduction to Transformers</a:t>
            </a:r>
            <a:endParaRPr lang="en-GB" altLang="en-US" sz="4000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C:\Users\Young\Downloads\activity architecture.pngactivity architecture"/>
          <p:cNvPicPr>
            <a:picLocks noChangeAspect="1"/>
          </p:cNvPicPr>
          <p:nvPr/>
        </p:nvPicPr>
        <p:blipFill>
          <a:blip r:embed="rId1"/>
          <a:srcRect l="2053" t="1194" b="1415"/>
          <a:stretch>
            <a:fillRect/>
          </a:stretch>
        </p:blipFill>
        <p:spPr>
          <a:xfrm>
            <a:off x="493395" y="1634490"/>
            <a:ext cx="5751195" cy="4930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45" y="6442710"/>
            <a:ext cx="8372475" cy="415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110">
                <a:latin typeface="Arial" panose="020B0604020202020204"/>
                <a:cs typeface="Arial" panose="020B0604020202020204"/>
                <a:sym typeface="+mn-ea"/>
              </a:rPr>
              <a:t>An Activity Diagram of the Original Transformer according to [4]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pic>
        <p:nvPicPr>
          <p:cNvPr id="8" name="Content Placeholder 7" descr="transformer token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355" y="1828800"/>
            <a:ext cx="4350385" cy="435165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7487920" y="5765165"/>
            <a:ext cx="3829685" cy="415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l"/>
            <a:r>
              <a:rPr lang="en-GB" sz="2110">
                <a:latin typeface="Arial" panose="020B0604020202020204"/>
                <a:cs typeface="Arial" panose="020B0604020202020204"/>
                <a:sym typeface="+mn-ea"/>
              </a:rPr>
              <a:t>Transformer Tokinizer [2]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032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Introduction to Vision Transformers (ViTs)</a:t>
            </a:r>
            <a:endParaRPr lang="en-US" sz="4000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20" y="2821940"/>
            <a:ext cx="4770120" cy="2872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ea typeface="Calibri" panose="020F0502020204030204"/>
                <a:cs typeface="Calibri" panose="020F0502020204030204"/>
              </a:rPr>
              <a:t>Definition</a:t>
            </a: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ea typeface="Calibri" panose="020F0502020204030204"/>
                <a:cs typeface="Calibri" panose="020F0502020204030204"/>
              </a:rPr>
              <a:t>Significance in Computer Vision</a:t>
            </a:r>
            <a:endParaRPr lang="en-GB" altLang="en-US" sz="2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pic>
        <p:nvPicPr>
          <p:cNvPr id="8" name="Content Placeholder 7" descr="C:\Users\Young\Downloads\vision image.pngvision image"/>
          <p:cNvPicPr>
            <a:picLocks noChangeAspect="1"/>
          </p:cNvPicPr>
          <p:nvPr>
            <p:ph idx="1"/>
          </p:nvPr>
        </p:nvPicPr>
        <p:blipFill>
          <a:blip r:embed="rId1"/>
          <a:srcRect l="12454" r="12454"/>
          <a:stretch>
            <a:fillRect/>
          </a:stretch>
        </p:blipFill>
        <p:spPr>
          <a:xfrm>
            <a:off x="5374640" y="1828800"/>
            <a:ext cx="5821045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40245" y="6258560"/>
            <a:ext cx="246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[3]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Calibri Light" panose="020F0302020204030204"/>
                <a:cs typeface="Calibri Light" panose="020F0302020204030204"/>
              </a:rPr>
              <a:t>Vision Transformer Architecture</a:t>
            </a:r>
            <a:endParaRPr lang="en-GB" sz="40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pic>
        <p:nvPicPr>
          <p:cNvPr id="8" name="Content Placeholder 7" descr="C:\Users\Young\Downloads\vision transformer.pngvision transformer"/>
          <p:cNvPicPr>
            <a:picLocks noChangeAspect="1"/>
          </p:cNvPicPr>
          <p:nvPr>
            <p:ph sz="half" idx="1"/>
          </p:nvPr>
        </p:nvPicPr>
        <p:blipFill>
          <a:blip r:embed="rId1"/>
          <a:srcRect l="-374" t="-277" r="-676"/>
          <a:stretch>
            <a:fillRect/>
          </a:stretch>
        </p:blipFill>
        <p:spPr>
          <a:xfrm>
            <a:off x="1390015" y="1619885"/>
            <a:ext cx="6298565" cy="4597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103755" y="6217285"/>
            <a:ext cx="4653915" cy="337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Vision Transformer Architecture</a:t>
            </a:r>
            <a:r>
              <a:rPr lang="en-GB" altLang="en-US"/>
              <a:t> [4]</a:t>
            </a:r>
            <a:endParaRPr lang="en-GB" altLang="en-US"/>
          </a:p>
        </p:txBody>
      </p:sp>
      <p:pic>
        <p:nvPicPr>
          <p:cNvPr id="4" name="Content Placeholder 3" descr="activity for encoder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3675" y="227965"/>
            <a:ext cx="3059430" cy="58559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11900" y="6096635"/>
            <a:ext cx="5799455" cy="337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altLang="en-US"/>
              <a:t>Activity Diagram for the ViT process according to[4]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lor Cove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24"/>
          <p:cNvGrpSpPr>
            <a:grpSpLocks noGrp="1" noRot="1" noChangeAspect="1" noMove="1" noResize="1" noUngrp="1"/>
          </p:cNvGrpSpPr>
          <p:nvPr/>
        </p:nvGrpSpPr>
        <p:grpSpPr>
          <a:xfrm>
            <a:off x="28194" y="0"/>
            <a:ext cx="6064235" cy="6858000"/>
            <a:chOff x="651279" y="598259"/>
            <a:chExt cx="10889442" cy="5680742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26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:\Users\Young\Downloads\seg n class.jpgseg n class"/>
          <p:cNvPicPr>
            <a:picLocks noChangeAspect="1"/>
          </p:cNvPicPr>
          <p:nvPr/>
        </p:nvPicPr>
        <p:blipFill>
          <a:blip r:embed="rId1"/>
          <a:srcRect t="464" b="451"/>
          <a:stretch>
            <a:fillRect/>
          </a:stretch>
        </p:blipFill>
        <p:spPr>
          <a:xfrm>
            <a:off x="7084060" y="1082040"/>
            <a:ext cx="4394835" cy="4815840"/>
          </a:xfrm>
          <a:prstGeom prst="rect">
            <a:avLst/>
          </a:prstGeom>
        </p:spPr>
      </p:pic>
      <p:grpSp>
        <p:nvGrpSpPr>
          <p:cNvPr id="29" name="Group 28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38885"/>
            <a:ext cx="6264275" cy="1647190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  <a:ea typeface="Calibri Light" panose="020F0302020204030204"/>
                <a:cs typeface="Calibri Light" panose="020F0302020204030204"/>
              </a:rPr>
              <a:t>Other Applications of Vision Transformers</a:t>
            </a:r>
            <a:endParaRPr lang="en-GB" sz="48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3208655"/>
            <a:ext cx="4281805" cy="1717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solidFill>
                  <a:schemeClr val="bg1"/>
                </a:solidFill>
                <a:ea typeface="+mn-lt"/>
                <a:cs typeface="+mn-lt"/>
              </a:rPr>
              <a:t>image classification</a:t>
            </a:r>
            <a:endParaRPr lang="en-GB" sz="2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2400">
                <a:solidFill>
                  <a:schemeClr val="bg1"/>
                </a:solidFill>
                <a:ea typeface="+mn-lt"/>
                <a:cs typeface="+mn-lt"/>
              </a:rPr>
              <a:t>segmentation, and other computer vision tasks.</a:t>
            </a:r>
            <a:endParaRPr lang="en-GB" sz="2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GB" sz="1600">
                <a:solidFill>
                  <a:schemeClr val="tx2"/>
                </a:solidFill>
              </a:rPr>
            </a:fld>
            <a:endParaRPr lang="en-GB" sz="160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01280" y="6015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[5]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032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altLang="en-US" sz="4000" dirty="0"/>
              <a:t>Pros &amp; Cons of Vision Transformers</a:t>
            </a:r>
            <a:endParaRPr lang="en-GB" altLang="en-US" sz="4000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92630"/>
            <a:ext cx="5450205" cy="2872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en-US" sz="2800">
                <a:ea typeface="Calibri" panose="020F0502020204030204"/>
                <a:cs typeface="Calibri" panose="020F0502020204030204"/>
              </a:rPr>
              <a:t>Pros</a:t>
            </a: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ea typeface="Calibri" panose="020F0502020204030204"/>
                <a:cs typeface="Calibri" panose="020F0502020204030204"/>
              </a:rPr>
              <a:t>Global Context Understanding</a:t>
            </a: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ea typeface="Calibri" panose="020F0502020204030204"/>
                <a:cs typeface="Calibri" panose="020F0502020204030204"/>
              </a:rPr>
              <a:t>Scalability</a:t>
            </a: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GB" altLang="en-US" sz="2800">
              <a:ea typeface="Calibri" panose="020F0502020204030204"/>
              <a:cs typeface="Calibri" panose="020F0502020204030204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>
                <a:ea typeface="Calibri" panose="020F0502020204030204"/>
                <a:cs typeface="Calibri" panose="020F0502020204030204"/>
              </a:rPr>
              <a:t>Adaptability to Varying Resolutions</a:t>
            </a:r>
            <a:endParaRPr lang="en-GB" altLang="en-US" sz="2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771640" y="1992630"/>
            <a:ext cx="5293995" cy="4351655"/>
          </a:xfrm>
        </p:spPr>
        <p:txBody>
          <a:bodyPr/>
          <a:p>
            <a:pPr marL="0" indent="0">
              <a:buNone/>
            </a:pPr>
            <a:r>
              <a:rPr lang="en-GB" altLang="en-US"/>
              <a:t>Cons</a:t>
            </a:r>
            <a:endParaRPr lang="en-GB" altLang="en-US"/>
          </a:p>
          <a:p>
            <a:r>
              <a:rPr lang="en-GB" altLang="en-US"/>
              <a:t>Computational Intensity and Efficiency</a:t>
            </a:r>
            <a:endParaRPr lang="en-GB" altLang="en-US"/>
          </a:p>
          <a:p>
            <a:endParaRPr lang="en-GB" altLang="en-US"/>
          </a:p>
          <a:p>
            <a:r>
              <a:rPr lang="en-GB" altLang="en-US">
                <a:sym typeface="+mn-ea"/>
              </a:rPr>
              <a:t>Scalability to Large Datasets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Large-Scale Annotation Requirements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4355" y="365125"/>
            <a:ext cx="11167745" cy="1461135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Calibri Light" panose="020F0302020204030204"/>
                <a:cs typeface="Calibri Light" panose="020F0302020204030204"/>
              </a:rPr>
              <a:t>Use Case - DETR Model</a:t>
            </a:r>
            <a:endParaRPr lang="en-GB" sz="32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355" y="2188210"/>
            <a:ext cx="10932160" cy="2708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/>
              <a:buChar char="q"/>
            </a:pPr>
            <a:r>
              <a:rPr lang="en-GB" sz="2400" dirty="0">
                <a:ea typeface="Calibri" panose="020F0502020204030204"/>
                <a:cs typeface="Calibri" panose="020F0502020204030204"/>
              </a:rPr>
              <a:t>Overview</a:t>
            </a:r>
            <a:endParaRPr lang="en-GB" sz="2400" dirty="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50000"/>
              </a:lnSpc>
              <a:buFont typeface="Wingdings" panose="05000000000000000000"/>
              <a:buNone/>
            </a:pPr>
            <a:r>
              <a:rPr lang="en-GB" sz="2400" dirty="0">
                <a:ea typeface="Calibri" panose="020F0502020204030204"/>
                <a:cs typeface="Calibri" panose="020F0502020204030204"/>
              </a:rPr>
              <a:t>DEtection TRansformer (DETR) model as a specific use case of Vision Transformers in object detection.</a:t>
            </a:r>
            <a:endParaRPr lang="en-GB" sz="2400" dirty="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50000"/>
              </a:lnSpc>
              <a:buFont typeface="Wingdings" panose="05000000000000000000"/>
              <a:buNone/>
            </a:pPr>
            <a:endParaRPr lang="en-GB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q"/>
            </a:pPr>
            <a:r>
              <a:rPr lang="en-GB" sz="2400" dirty="0">
                <a:ea typeface="Calibri" panose="020F0502020204030204"/>
                <a:cs typeface="Calibri" panose="020F0502020204030204"/>
              </a:rPr>
              <a:t>An end-to-end object detection Approach</a:t>
            </a:r>
            <a:endParaRPr lang="en-GB" sz="2400" dirty="0">
              <a:ea typeface="Calibri" panose="020F0502020204030204"/>
              <a:cs typeface="Calibri" panose="020F0502020204030204"/>
            </a:endParaRPr>
          </a:p>
          <a:p>
            <a:pPr indent="0">
              <a:lnSpc>
                <a:spcPct val="150000"/>
              </a:lnSpc>
              <a:buFont typeface="Wingdings" panose="05000000000000000000"/>
              <a:buNone/>
            </a:pPr>
            <a:endParaRPr lang="en-GB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4355" y="365125"/>
            <a:ext cx="11167745" cy="1461135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Calibri Light" panose="020F0302020204030204"/>
                <a:cs typeface="Calibri Light" panose="020F0302020204030204"/>
              </a:rPr>
              <a:t>Use Case - DETR Architecture</a:t>
            </a:r>
            <a:endParaRPr lang="en-GB" sz="32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  <p:pic>
        <p:nvPicPr>
          <p:cNvPr id="8" name="Content Placeholder 7" descr="Screenshot 2023-11-15 2345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2240" y="2333625"/>
            <a:ext cx="9864725" cy="33623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46600" y="5695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DETR Architecture [6]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2342</Words>
  <Application>WPS Presentation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Arial</vt:lpstr>
      <vt:lpstr>Wingdings</vt:lpstr>
      <vt:lpstr>Microsoft YaHei</vt:lpstr>
      <vt:lpstr>Arial Unicode MS</vt:lpstr>
      <vt:lpstr>Calibri</vt:lpstr>
      <vt:lpstr>Calibri Light</vt:lpstr>
      <vt:lpstr>office theme</vt:lpstr>
      <vt:lpstr>Object Detection Using Vision Transformers</vt:lpstr>
      <vt:lpstr>Motivation                                           </vt:lpstr>
      <vt:lpstr>Brief Introduction to Transformer</vt:lpstr>
      <vt:lpstr>Introduction to Vision Transformers (ViTs)</vt:lpstr>
      <vt:lpstr>Vision Transformer Architecture</vt:lpstr>
      <vt:lpstr>Other Applications of Vision Transformers</vt:lpstr>
      <vt:lpstr>Pros &amp; Cons of Vision Transformers</vt:lpstr>
      <vt:lpstr>Use Case - DETR Model</vt:lpstr>
      <vt:lpstr>Use Case - DETR Architecture</vt:lpstr>
      <vt:lpstr>Evaluation</vt:lpstr>
      <vt:lpstr>Results</vt:lpstr>
      <vt:lpstr>Results</vt:lpstr>
      <vt:lpstr>Results</vt:lpstr>
      <vt:lpstr>Conclusion and Outlook </vt:lpstr>
      <vt:lpstr>References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Young</cp:lastModifiedBy>
  <cp:revision>398</cp:revision>
  <dcterms:created xsi:type="dcterms:W3CDTF">2023-09-02T08:22:00Z</dcterms:created>
  <dcterms:modified xsi:type="dcterms:W3CDTF">2023-12-04T15:10:12Z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8C92CC33F54844ADA92844948E82AA6F_13</vt:lpwstr>
  </property>
  <property fmtid="{D5CDD505-2E9C-101B-9397-08002B2CF9AE}" pid="3" name="KSOProductBuildVer">
    <vt:lpwstr>1033-12.2.0.13306</vt:lpwstr>
  </property>
</Properties>
</file>