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Halant Medium" panose="00000600000000000000"/>
      <p:regular r:id="rId21"/>
    </p:embeddedFont>
    <p:embeddedFont>
      <p:font typeface="Arimo Italics" panose="020B0604020202090204"/>
      <p:italic r:id="rId22"/>
    </p:embeddedFont>
    <p:embeddedFont>
      <p:font typeface="Alegreya Bold" panose="00000800000000000000"/>
      <p:bold r:id="rId23"/>
    </p:embeddedFont>
    <p:embeddedFont>
      <p:font typeface="Alegreya" panose="00000500000000000000"/>
      <p:regular r:id="rId24"/>
    </p:embeddedFont>
    <p:embeddedFont>
      <p:font typeface="Alegreya SC" panose="00000500000000000000"/>
      <p:regular r:id="rId25"/>
    </p:embeddedFont>
    <p:embeddedFont>
      <p:font typeface="Open Sans Light Bold" panose="020B0806030504020204"/>
      <p:bold r:id="rId26"/>
    </p:embeddedFont>
    <p:embeddedFont>
      <p:font typeface="Arimo" panose="020B0604020202020204"/>
      <p:regular r:id="rId27"/>
    </p:embeddedFont>
    <p:embeddedFont>
      <p:font typeface="Open Sans Light" panose="020B0306030504020204"/>
      <p:regular r:id="rId28"/>
    </p:embeddedFont>
    <p:embeddedFont>
      <p:font typeface="Open Sans" panose="020B0606030504020204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6622" t="2437" r="4472" b="2437"/>
          <a:stretch>
            <a:fillRect/>
          </a:stretch>
        </p:blipFill>
        <p:spPr>
          <a:xfrm>
            <a:off x="7813283" y="863832"/>
            <a:ext cx="10474717" cy="855933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17799" y="276799"/>
            <a:ext cx="13725950" cy="7579280"/>
            <a:chOff x="0" y="9525"/>
            <a:chExt cx="18301267" cy="10105707"/>
          </a:xfrm>
        </p:grpSpPr>
        <p:sp>
          <p:nvSpPr>
            <p:cNvPr id="4" name="TextBox 4"/>
            <p:cNvSpPr txBox="1"/>
            <p:nvPr/>
          </p:nvSpPr>
          <p:spPr>
            <a:xfrm>
              <a:off x="0" y="4342659"/>
              <a:ext cx="12158277" cy="5772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0"/>
                </a:lnSpc>
              </a:pPr>
              <a:r>
                <a:rPr lang="en-GB" sz="4400"/>
                <a:t>COURSE: REAL-TIME SYSTEMS</a:t>
              </a:r>
              <a:endParaRPr sz="4400"/>
            </a:p>
            <a:p>
              <a:pPr>
                <a:lnSpc>
                  <a:spcPts val="5980"/>
                </a:lnSpc>
              </a:pPr>
            </a:p>
            <a:p>
              <a:pPr>
                <a:lnSpc>
                  <a:spcPts val="4520"/>
                </a:lnSpc>
              </a:pPr>
              <a:r>
                <a:rPr lang="en-US" sz="3230">
                  <a:solidFill>
                    <a:srgbClr val="497399"/>
                  </a:solidFill>
                  <a:latin typeface="Halant Medium" panose="00000600000000000000"/>
                </a:rPr>
                <a:t>PREPARED </a:t>
              </a:r>
              <a:r>
                <a:rPr lang="en-US" sz="3230">
                  <a:solidFill>
                    <a:srgbClr val="497399"/>
                  </a:solidFill>
                  <a:latin typeface="Arimo Italics" panose="020B0604020202090204"/>
                </a:rPr>
                <a:t>BY </a:t>
              </a:r>
              <a:endParaRPr lang="en-US" sz="3230">
                <a:solidFill>
                  <a:srgbClr val="497399"/>
                </a:solidFill>
                <a:latin typeface="Arimo Italics" panose="020B0604020202090204"/>
              </a:endParaRPr>
            </a:p>
            <a:p>
              <a:pPr>
                <a:lnSpc>
                  <a:spcPts val="6115"/>
                </a:lnSpc>
              </a:pPr>
              <a:r>
                <a:rPr lang="en-US" sz="4365">
                  <a:solidFill>
                    <a:srgbClr val="497399"/>
                  </a:solidFill>
                  <a:latin typeface="Arimo Italics" panose="020B0604020202090204"/>
                </a:rPr>
                <a:t>ABDUL-AZEEZ OLANLOKUN</a:t>
              </a:r>
              <a:endParaRPr lang="en-US" sz="4365">
                <a:solidFill>
                  <a:srgbClr val="497399"/>
                </a:solidFill>
                <a:latin typeface="Arimo Italics" panose="020B0604020202090204"/>
              </a:endParaRPr>
            </a:p>
            <a:p>
              <a:pPr>
                <a:lnSpc>
                  <a:spcPts val="6645"/>
                </a:lnSpc>
              </a:pPr>
              <a:r>
                <a:rPr lang="en-US" sz="4745">
                  <a:solidFill>
                    <a:srgbClr val="497399"/>
                  </a:solidFill>
                  <a:latin typeface="Halant Medium" panose="00000600000000000000"/>
                </a:rPr>
                <a:t>June 2022</a:t>
              </a:r>
              <a:endParaRPr lang="en-US" sz="4745">
                <a:solidFill>
                  <a:srgbClr val="497399"/>
                </a:solidFill>
                <a:latin typeface="Halant Medium" panose="00000600000000000000"/>
              </a:endParaRPr>
            </a:p>
            <a:p>
              <a:pPr>
                <a:lnSpc>
                  <a:spcPts val="4520"/>
                </a:lnSpc>
                <a:spcBef>
                  <a:spcPct val="0"/>
                </a:spcBef>
              </a:p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8301267" cy="3694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60"/>
                </a:lnSpc>
              </a:pPr>
              <a:r>
                <a:rPr lang="en-US" sz="5895">
                  <a:solidFill>
                    <a:srgbClr val="000000"/>
                  </a:solidFill>
                  <a:latin typeface="Alegreya Bold" panose="00000800000000000000"/>
                </a:rPr>
                <a:t>IMPROVED PRIORITY EXCHANGE SERVER</a:t>
              </a:r>
              <a:endParaRPr lang="en-US" sz="5895">
                <a:solidFill>
                  <a:srgbClr val="000000"/>
                </a:solidFill>
                <a:latin typeface="Alegreya Bold" panose="00000800000000000000"/>
              </a:endParaRPr>
            </a:p>
            <a:p>
              <a:pPr>
                <a:lnSpc>
                  <a:spcPts val="7965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375" b="375"/>
          <a:stretch>
            <a:fillRect/>
          </a:stretch>
        </p:blipFill>
        <p:spPr>
          <a:xfrm>
            <a:off x="3028424" y="351562"/>
            <a:ext cx="12185448" cy="92362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107" y="9706610"/>
            <a:ext cx="27514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98" b="198"/>
          <a:stretch>
            <a:fillRect/>
          </a:stretch>
        </p:blipFill>
        <p:spPr>
          <a:xfrm>
            <a:off x="3163766" y="196993"/>
            <a:ext cx="12621639" cy="94548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107" y="9706610"/>
            <a:ext cx="27514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84021" y="1557762"/>
            <a:ext cx="13426579" cy="77005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60481" y="132080"/>
            <a:ext cx="9487152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731F7D"/>
                </a:solidFill>
                <a:latin typeface="Alegreya" panose="00000500000000000000"/>
              </a:rPr>
              <a:t>UPPAAL IMPLEMENTATION</a:t>
            </a:r>
            <a:endParaRPr lang="en-US" sz="5600">
              <a:solidFill>
                <a:srgbClr val="731F7D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8850" y="4295775"/>
            <a:ext cx="7891145" cy="161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Alegreya" panose="00000500000000000000"/>
              </a:rPr>
              <a:t>CONCLUSION</a:t>
            </a:r>
            <a:endParaRPr lang="en-US" sz="900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653" y="2105089"/>
            <a:ext cx="17638693" cy="49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just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731F7D"/>
                </a:solidFill>
                <a:latin typeface="Open Sans" panose="020B0606030504020204"/>
              </a:rPr>
              <a:t>[1] C. Buttazzo, Hard Real-Time Computing Systems, vol. 24. Boston, MA: </a:t>
            </a:r>
            <a:r>
              <a:rPr lang="en-US" sz="3100">
                <a:solidFill>
                  <a:srgbClr val="731F7D"/>
                </a:solidFill>
                <a:latin typeface="Arimo" panose="020B0604020202020204"/>
              </a:rPr>
              <a:t>Springer US, 2011. doi: 10.1007/978-1-4614-0676-1.</a:t>
            </a:r>
            <a:r>
              <a:rPr lang="en-US" sz="3100">
                <a:solidFill>
                  <a:srgbClr val="731F7D"/>
                </a:solidFill>
                <a:latin typeface="Open Sans" panose="020B0606030504020204"/>
              </a:rPr>
              <a:t>  </a:t>
            </a:r>
            <a:endParaRPr lang="en-US" sz="3100">
              <a:solidFill>
                <a:srgbClr val="731F7D"/>
              </a:solidFill>
              <a:latin typeface="Open Sans" panose="020B0606030504020204"/>
            </a:endParaRPr>
          </a:p>
          <a:p>
            <a:pPr algn="just">
              <a:lnSpc>
                <a:spcPts val="434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731F7D"/>
                </a:solidFill>
                <a:latin typeface="Open Sans" panose="020B0606030504020204"/>
              </a:rPr>
              <a:t>[2] Liu, C.L., and Layland, J.W., ”Scheduling Algorithms for Multiprogramming in a Hard real-Time Environment,” Journal of the ACM 20(1), 1973, pp. 40-61</a:t>
            </a:r>
            <a:endParaRPr lang="en-US" sz="3200">
              <a:solidFill>
                <a:srgbClr val="731F7D"/>
              </a:solidFill>
              <a:latin typeface="Open Sans" panose="020B0606030504020204"/>
            </a:endParaRPr>
          </a:p>
          <a:p>
            <a:pPr algn="just">
              <a:lnSpc>
                <a:spcPts val="448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731F7D"/>
                </a:solidFill>
                <a:latin typeface="Open Sans" panose="020B0606030504020204"/>
              </a:rPr>
              <a:t>[3]Lehoczky, J.P., and Ramos-Thuel, S., ”An Optimal Algorithm for Scheduling Soft-Aperiodic Tasks in Fixed-Priority Preemptive Systems,” Proc. of Real-Time Systems Symposium, 1992, pp. 110-123.</a:t>
            </a:r>
            <a:endParaRPr lang="en-US" sz="3200">
              <a:solidFill>
                <a:srgbClr val="731F7D"/>
              </a:solidFill>
              <a:latin typeface="Open Sans" panose="020B0606030504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17036" y="500606"/>
            <a:ext cx="7726964" cy="10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0">
                <a:solidFill>
                  <a:srgbClr val="000000"/>
                </a:solidFill>
                <a:latin typeface="Alegreya" panose="00000500000000000000"/>
              </a:rPr>
              <a:t>REFERENCES</a:t>
            </a:r>
            <a:endParaRPr lang="en-US" sz="707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993362" y="3086100"/>
            <a:ext cx="3298594" cy="5898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9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26953" y="1028700"/>
            <a:ext cx="1816415" cy="162816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4841158" y="7348588"/>
            <a:ext cx="2418142" cy="216753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03558" y="4164670"/>
            <a:ext cx="9196529" cy="14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455"/>
              </a:lnSpc>
            </a:pPr>
            <a:r>
              <a:rPr lang="en-US" sz="9710">
                <a:solidFill>
                  <a:srgbClr val="000000"/>
                </a:solidFill>
                <a:latin typeface="Alegreya" panose="00000500000000000000"/>
              </a:rPr>
              <a:t>MOTIVATION</a:t>
            </a:r>
            <a:endParaRPr lang="en-US" sz="971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7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0849" y="1558274"/>
            <a:ext cx="15681720" cy="72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0"/>
              </a:lnSpc>
            </a:pPr>
            <a:r>
              <a:rPr lang="en-US" sz="4870">
                <a:solidFill>
                  <a:srgbClr val="000000"/>
                </a:solidFill>
                <a:latin typeface="Alegreya SC" panose="00000500000000000000"/>
              </a:rPr>
              <a:t>To define our algorithm we assume the following</a:t>
            </a:r>
            <a:endParaRPr lang="en-US" sz="4870">
              <a:solidFill>
                <a:srgbClr val="000000"/>
              </a:solidFill>
              <a:latin typeface="Alegreya SC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707" y="3112355"/>
            <a:ext cx="18026586" cy="641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0" lvl="1" indent="-400050">
              <a:lnSpc>
                <a:spcPts val="8340"/>
              </a:lnSpc>
              <a:buFont typeface="Arial" panose="020B0604020202020204"/>
              <a:buChar char="•"/>
            </a:pP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Every periodic tasks t</a:t>
            </a:r>
            <a:r>
              <a:rPr lang="en-US" sz="2400">
                <a:solidFill>
                  <a:srgbClr val="000000"/>
                </a:solidFill>
                <a:latin typeface="Open Sans Light Bold" panose="020B0806030504020204"/>
              </a:rPr>
              <a:t>i</a:t>
            </a: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 : i = 1,..,n have hard deadlines;</a:t>
            </a:r>
            <a:endParaRPr lang="en-US" sz="3705">
              <a:solidFill>
                <a:srgbClr val="000000"/>
              </a:solidFill>
              <a:latin typeface="Open Sans Light Bold" panose="020B0806030504020204"/>
            </a:endParaRPr>
          </a:p>
          <a:p>
            <a:pPr marL="800100" lvl="1" indent="-400050">
              <a:lnSpc>
                <a:spcPts val="8340"/>
              </a:lnSpc>
              <a:buFont typeface="Arial" panose="020B0604020202020204"/>
              <a:buChar char="•"/>
            </a:pP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Every aperiodic task J</a:t>
            </a:r>
            <a:r>
              <a:rPr lang="en-US" sz="2400">
                <a:solidFill>
                  <a:srgbClr val="000000"/>
                </a:solidFill>
                <a:latin typeface="Open Sans Light Bold" panose="020B0806030504020204"/>
              </a:rPr>
              <a:t>i</a:t>
            </a: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: i = 1,....,m do not have deadlines;</a:t>
            </a:r>
            <a:endParaRPr lang="en-US" sz="3705">
              <a:solidFill>
                <a:srgbClr val="000000"/>
              </a:solidFill>
              <a:latin typeface="Open Sans Light Bold" panose="020B0806030504020204"/>
            </a:endParaRPr>
          </a:p>
          <a:p>
            <a:pPr marL="800100" lvl="1" indent="-400050">
              <a:lnSpc>
                <a:spcPts val="8340"/>
              </a:lnSpc>
              <a:buFont typeface="Arial" panose="020B0604020202020204"/>
              <a:buChar char="•"/>
            </a:pP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Each aperiodic request entering the system has a known execution time but does not have an arrival time;</a:t>
            </a:r>
            <a:endParaRPr lang="en-US" sz="3705">
              <a:solidFill>
                <a:srgbClr val="000000"/>
              </a:solidFill>
              <a:latin typeface="Open Sans Light Bold" panose="020B0806030504020204"/>
            </a:endParaRPr>
          </a:p>
          <a:p>
            <a:pPr marL="800100" lvl="1" indent="-400050">
              <a:lnSpc>
                <a:spcPts val="8340"/>
              </a:lnSpc>
              <a:buFont typeface="Arial" panose="020B0604020202020204"/>
              <a:buChar char="•"/>
            </a:pPr>
            <a:r>
              <a:rPr lang="en-US" sz="3705">
                <a:solidFill>
                  <a:srgbClr val="000000"/>
                </a:solidFill>
                <a:latin typeface="Open Sans Light Bold" panose="020B0806030504020204"/>
              </a:rPr>
              <a:t>Every periodic task starts at t=0, and their close deadlines are equal to the periods</a:t>
            </a:r>
            <a:endParaRPr lang="en-US" sz="3705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5224"/>
            <a:ext cx="119397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Alegreya" panose="00000500000000000000"/>
              </a:rPr>
              <a:t>ASSUMPTIONS</a:t>
            </a:r>
            <a:endParaRPr lang="en-US" sz="9000">
              <a:solidFill>
                <a:srgbClr val="000000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916551" y="723917"/>
            <a:ext cx="989772" cy="8871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61125"/>
            <a:ext cx="17259300" cy="171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75"/>
              </a:lnSpc>
              <a:spcBef>
                <a:spcPct val="0"/>
              </a:spcBef>
            </a:pPr>
            <a:r>
              <a:rPr lang="en-US" sz="5740" u="none">
                <a:solidFill>
                  <a:srgbClr val="731F7D"/>
                </a:solidFill>
                <a:latin typeface="Alegreya" panose="00000500000000000000"/>
              </a:rPr>
              <a:t>IMPROVED PRIORITY EXCHANGE SERVER DEFINITION</a:t>
            </a:r>
            <a:endParaRPr lang="en-US" sz="5740" u="none">
              <a:solidFill>
                <a:srgbClr val="731F7D"/>
              </a:solidFill>
              <a:latin typeface="Alegreya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2090053"/>
            <a:ext cx="18147072" cy="777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The IPE server improves the responsiveness of DPE by making periodic tasks as late as possible.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Regardless of the deadline of any other tasks, it runs as the highest priority task if there is capacity.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capacity is replenished at precomputed times with a precomputed value, if this is not the case, then it is the same as DPE.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Its other rules (aperiodic requests and periodic instances executions, exchange and consumption of capacities) are the same as for a DPE server but with a bigger memory demand.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390" b="1390"/>
          <a:stretch>
            <a:fillRect/>
          </a:stretch>
        </p:blipFill>
        <p:spPr>
          <a:xfrm>
            <a:off x="1405753" y="734427"/>
            <a:ext cx="15476495" cy="80802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05753" y="9328735"/>
            <a:ext cx="154764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 Bold" panose="020B0806030504020204"/>
              </a:rPr>
              <a:t>Example of an IPE server taken from [1]</a:t>
            </a:r>
            <a:endParaRPr lang="en-US" sz="3400">
              <a:solidFill>
                <a:srgbClr val="000000"/>
              </a:solidFill>
              <a:latin typeface="Open Sans Light Bold" panose="020B08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755" y="19050"/>
            <a:ext cx="17210814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n-US" sz="8000">
                <a:solidFill>
                  <a:srgbClr val="4D1354"/>
                </a:solidFill>
                <a:latin typeface="Alegreya" panose="00000500000000000000"/>
              </a:rPr>
              <a:t>SCHEDULABILITY OF AN IPE Server</a:t>
            </a:r>
            <a:endParaRPr lang="en-US" sz="8000">
              <a:solidFill>
                <a:srgbClr val="4D1354"/>
              </a:solidFill>
              <a:latin typeface="Alegreya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2626" y="1473058"/>
            <a:ext cx="18145336" cy="879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0"/>
              </a:lnSpc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The IPE Server schedulability is defined as: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marL="1057910" lvl="1" indent="-528955">
              <a:lnSpc>
                <a:spcPts val="6860"/>
              </a:lnSpc>
              <a:buFont typeface="Arial" panose="020B0604020202020204"/>
              <a:buChar char="•"/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 for each execution of a periodic instance during a dead-line exchange (i.e., a rise in the associated aperiodic capacity), it is delayed until the capacity is exhausted.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>
              <a:lnSpc>
                <a:spcPts val="6860"/>
              </a:lnSpc>
            </a:pPr>
          </a:p>
          <a:p>
            <a:pPr>
              <a:lnSpc>
                <a:spcPts val="6860"/>
              </a:lnSpc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Therefore, "the whole set is schedulable If and Only If"[2]: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U</a:t>
            </a:r>
            <a:r>
              <a:rPr lang="en-US" sz="2800">
                <a:solidFill>
                  <a:srgbClr val="497399"/>
                </a:solidFill>
                <a:latin typeface="Alegreya" panose="00000500000000000000"/>
              </a:rPr>
              <a:t>p</a:t>
            </a: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 ≤ 1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  <a:p>
            <a:pPr>
              <a:lnSpc>
                <a:spcPts val="6860"/>
              </a:lnSpc>
            </a:pPr>
          </a:p>
          <a:p>
            <a:pPr>
              <a:lnSpc>
                <a:spcPts val="6860"/>
              </a:lnSpc>
            </a:pP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"the server allocates automatically the bandwidth 1 −U</a:t>
            </a:r>
            <a:r>
              <a:rPr lang="en-US" sz="3200">
                <a:solidFill>
                  <a:srgbClr val="497399"/>
                </a:solidFill>
                <a:latin typeface="Alegreya" panose="00000500000000000000"/>
              </a:rPr>
              <a:t>p</a:t>
            </a:r>
            <a:r>
              <a:rPr lang="en-US" sz="4900">
                <a:solidFill>
                  <a:srgbClr val="497399"/>
                </a:solidFill>
                <a:latin typeface="Alegreya" panose="00000500000000000000"/>
              </a:rPr>
              <a:t> to aperiodic requests"[2]</a:t>
            </a:r>
            <a:endParaRPr lang="en-US" sz="49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4494633">
            <a:off x="-2022061" y="8242530"/>
            <a:ext cx="4315504" cy="40889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13119">
            <a:off x="15158388" y="-1579634"/>
            <a:ext cx="5214256" cy="498613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033870" y="146635"/>
            <a:ext cx="12908564" cy="212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45"/>
              </a:lnSpc>
              <a:spcBef>
                <a:spcPct val="0"/>
              </a:spcBef>
            </a:pPr>
            <a:r>
              <a:rPr lang="en-US" sz="7070" u="none">
                <a:solidFill>
                  <a:srgbClr val="4D1354"/>
                </a:solidFill>
                <a:latin typeface="Alegreya" panose="00000500000000000000"/>
              </a:rPr>
              <a:t>RESOURCE CLAIMING OF AN IPE SERVER</a:t>
            </a:r>
            <a:endParaRPr lang="en-US" sz="7070" u="none">
              <a:solidFill>
                <a:srgbClr val="4D1354"/>
              </a:solidFill>
              <a:latin typeface="Alegreya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1177" y="2990680"/>
            <a:ext cx="16987792" cy="153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400">
                <a:solidFill>
                  <a:srgbClr val="497399"/>
                </a:solidFill>
                <a:latin typeface="Alegreya" panose="00000500000000000000"/>
              </a:rPr>
              <a:t>The same as with the DPE server, resource reclaiming, </a:t>
            </a:r>
            <a:r>
              <a:rPr lang="en-US" sz="4400">
                <a:solidFill>
                  <a:srgbClr val="497399"/>
                </a:solidFill>
                <a:latin typeface="Alegreya" panose="00000500000000000000"/>
              </a:rPr>
              <a:t>that is, reclaiming unused periodic execution time, is possible.</a:t>
            </a:r>
            <a:endParaRPr lang="en-US" sz="44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4907" y="180975"/>
            <a:ext cx="1384974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731F7D"/>
                </a:solidFill>
                <a:latin typeface="Alegreya" panose="00000500000000000000"/>
              </a:rPr>
              <a:t>IPE AND EDL COMPARISON</a:t>
            </a:r>
            <a:endParaRPr lang="en-US" sz="9000">
              <a:solidFill>
                <a:srgbClr val="731F7D"/>
              </a:solidFill>
              <a:latin typeface="Alegreya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142" y="2379078"/>
            <a:ext cx="17551717" cy="588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The Images below </a:t>
            </a:r>
            <a:r>
              <a:rPr lang="en-US" sz="3700">
                <a:solidFill>
                  <a:srgbClr val="497399"/>
                </a:solidFill>
                <a:latin typeface="Arimo" panose="020B0604020202020204"/>
              </a:rPr>
              <a:t>depicts three graphs that correlate to three distinct periodic loads: low, medium, and high.</a:t>
            </a:r>
            <a:endParaRPr lang="en-US" sz="3700">
              <a:solidFill>
                <a:srgbClr val="497399"/>
              </a:solidFill>
              <a:latin typeface="Arimo" panose="020B0604020202020204"/>
            </a:endParaR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The aperiodic load was created </a:t>
            </a: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by taking the mean interarrival time Ta = 100 and adjusting the average aperiodic service time Ts so that the total load encompassed the range from Up to full processor usage.</a:t>
            </a:r>
            <a:endParaRPr lang="en-US" sz="3700">
              <a:solidFill>
                <a:srgbClr val="497399"/>
              </a:solidFill>
              <a:latin typeface="Alegreya" panose="00000500000000000000"/>
            </a:endParaRPr>
          </a:p>
          <a:p>
            <a:pPr algn="just">
              <a:lnSpc>
                <a:spcPts val="5180"/>
              </a:lnSpc>
            </a:pPr>
          </a:p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497399"/>
                </a:solidFill>
                <a:latin typeface="Alegreya" panose="00000500000000000000"/>
              </a:rPr>
              <a:t> </a:t>
            </a:r>
            <a:endParaRPr lang="en-US" sz="3700">
              <a:solidFill>
                <a:srgbClr val="497399"/>
              </a:solidFill>
              <a:latin typeface="Alegreya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1598" b="1598"/>
          <a:stretch>
            <a:fillRect/>
          </a:stretch>
        </p:blipFill>
        <p:spPr>
          <a:xfrm>
            <a:off x="3103558" y="210265"/>
            <a:ext cx="12759202" cy="93820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68107" y="9706610"/>
            <a:ext cx="27514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Light" panose="020B0306030504020204"/>
              </a:rPr>
              <a:t>taken from [3]</a:t>
            </a:r>
            <a:endParaRPr lang="en-US" sz="3400">
              <a:solidFill>
                <a:srgbClr val="000000"/>
              </a:solidFill>
              <a:latin typeface="Open Sans Light" panose="020B03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Presentation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Halant Medium Italics</vt:lpstr>
      <vt:lpstr>SWAstro</vt:lpstr>
      <vt:lpstr>Halant Medium</vt:lpstr>
      <vt:lpstr>Arimo Italics</vt:lpstr>
      <vt:lpstr>Alegreya Bold</vt:lpstr>
      <vt:lpstr>Alegreya</vt:lpstr>
      <vt:lpstr>Alegreya SC</vt:lpstr>
      <vt:lpstr>Arial</vt:lpstr>
      <vt:lpstr>Open Sans Light Bold</vt:lpstr>
      <vt:lpstr>Arimo</vt:lpstr>
      <vt:lpstr>Open Sans Light</vt:lpstr>
      <vt:lpstr>Open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PRIORITY EXCHANGE SERVER</dc:title>
  <dc:creator/>
  <cp:lastModifiedBy>Young</cp:lastModifiedBy>
  <cp:revision>2</cp:revision>
  <dcterms:created xsi:type="dcterms:W3CDTF">2006-08-16T00:00:00Z</dcterms:created>
  <dcterms:modified xsi:type="dcterms:W3CDTF">2022-06-12T00:30:17Z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221CB0E3E0814F7E809143FE9BA5AD79</vt:lpwstr>
  </property>
  <property fmtid="{D5CDD505-2E9C-101B-9397-08002B2CF9AE}" pid="3" name="KSOProductBuildVer">
    <vt:lpwstr>1033-11.2.0.11156</vt:lpwstr>
  </property>
</Properties>
</file>