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kywalker\Dropbox\TAFE%20Stuff\Diploma\Prog%20III\AT1_8\Testing.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Skywalker\Dropbox\TAFE%20Stuff\Diploma\Prog%20III\AT1_8\Testing.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7.7534995625546832E-2"/>
          <c:y val="2.1966595084705325E-2"/>
          <c:w val="0.74485783027121633"/>
          <c:h val="0.87143426389883094"/>
        </c:manualLayout>
      </c:layout>
      <c:lineChart>
        <c:grouping val="standard"/>
        <c:ser>
          <c:idx val="0"/>
          <c:order val="0"/>
          <c:tx>
            <c:strRef>
              <c:f>output!$A$3</c:f>
              <c:strCache>
                <c:ptCount val="1"/>
                <c:pt idx="0">
                  <c:v>Builtin Binary Search</c:v>
                </c:pt>
              </c:strCache>
            </c:strRef>
          </c:tx>
          <c:marker>
            <c:symbol val="none"/>
          </c:marker>
          <c:val>
            <c:numRef>
              <c:f>output!$A$4:$A$103</c:f>
              <c:numCache>
                <c:formatCode>General</c:formatCode>
                <c:ptCount val="100"/>
                <c:pt idx="0">
                  <c:v>229.67</c:v>
                </c:pt>
                <c:pt idx="1">
                  <c:v>176.27</c:v>
                </c:pt>
                <c:pt idx="2">
                  <c:v>212.76</c:v>
                </c:pt>
                <c:pt idx="3">
                  <c:v>174.26</c:v>
                </c:pt>
                <c:pt idx="4">
                  <c:v>183.99</c:v>
                </c:pt>
                <c:pt idx="5">
                  <c:v>174.35</c:v>
                </c:pt>
                <c:pt idx="6">
                  <c:v>172.93</c:v>
                </c:pt>
                <c:pt idx="7">
                  <c:v>193.06</c:v>
                </c:pt>
                <c:pt idx="8">
                  <c:v>176.42</c:v>
                </c:pt>
                <c:pt idx="9">
                  <c:v>175.4</c:v>
                </c:pt>
                <c:pt idx="10">
                  <c:v>173.12</c:v>
                </c:pt>
                <c:pt idx="11">
                  <c:v>173</c:v>
                </c:pt>
                <c:pt idx="12">
                  <c:v>180.22</c:v>
                </c:pt>
                <c:pt idx="13">
                  <c:v>172.96</c:v>
                </c:pt>
                <c:pt idx="14">
                  <c:v>174.54</c:v>
                </c:pt>
                <c:pt idx="15">
                  <c:v>173.03</c:v>
                </c:pt>
                <c:pt idx="16">
                  <c:v>172.72</c:v>
                </c:pt>
                <c:pt idx="17">
                  <c:v>172.84</c:v>
                </c:pt>
                <c:pt idx="18">
                  <c:v>174.11</c:v>
                </c:pt>
                <c:pt idx="19">
                  <c:v>172.78</c:v>
                </c:pt>
                <c:pt idx="20">
                  <c:v>173.64</c:v>
                </c:pt>
                <c:pt idx="21">
                  <c:v>173.83</c:v>
                </c:pt>
                <c:pt idx="22">
                  <c:v>183.03</c:v>
                </c:pt>
                <c:pt idx="23">
                  <c:v>176.3</c:v>
                </c:pt>
                <c:pt idx="24">
                  <c:v>173.43</c:v>
                </c:pt>
                <c:pt idx="25">
                  <c:v>180.9</c:v>
                </c:pt>
                <c:pt idx="26">
                  <c:v>173.43</c:v>
                </c:pt>
                <c:pt idx="27">
                  <c:v>181.33</c:v>
                </c:pt>
                <c:pt idx="28">
                  <c:v>173.09</c:v>
                </c:pt>
                <c:pt idx="29">
                  <c:v>172.87</c:v>
                </c:pt>
                <c:pt idx="30">
                  <c:v>174.88</c:v>
                </c:pt>
                <c:pt idx="31">
                  <c:v>178.21</c:v>
                </c:pt>
                <c:pt idx="32">
                  <c:v>183.71</c:v>
                </c:pt>
                <c:pt idx="33">
                  <c:v>191.83</c:v>
                </c:pt>
                <c:pt idx="34">
                  <c:v>173.3</c:v>
                </c:pt>
                <c:pt idx="35">
                  <c:v>173.89</c:v>
                </c:pt>
                <c:pt idx="36">
                  <c:v>175.71</c:v>
                </c:pt>
                <c:pt idx="37">
                  <c:v>192.51</c:v>
                </c:pt>
                <c:pt idx="38">
                  <c:v>174.97</c:v>
                </c:pt>
                <c:pt idx="39">
                  <c:v>172.81</c:v>
                </c:pt>
                <c:pt idx="40">
                  <c:v>174.45</c:v>
                </c:pt>
                <c:pt idx="41">
                  <c:v>173.92</c:v>
                </c:pt>
                <c:pt idx="42">
                  <c:v>173.3</c:v>
                </c:pt>
                <c:pt idx="43">
                  <c:v>173.98</c:v>
                </c:pt>
                <c:pt idx="44">
                  <c:v>173.03</c:v>
                </c:pt>
                <c:pt idx="45">
                  <c:v>174.91</c:v>
                </c:pt>
                <c:pt idx="46">
                  <c:v>173.95</c:v>
                </c:pt>
                <c:pt idx="47">
                  <c:v>179.48</c:v>
                </c:pt>
                <c:pt idx="48">
                  <c:v>172.25</c:v>
                </c:pt>
                <c:pt idx="49">
                  <c:v>172.84</c:v>
                </c:pt>
                <c:pt idx="50">
                  <c:v>172.93</c:v>
                </c:pt>
                <c:pt idx="51">
                  <c:v>173.15</c:v>
                </c:pt>
                <c:pt idx="52">
                  <c:v>173.09</c:v>
                </c:pt>
                <c:pt idx="53">
                  <c:v>173.74</c:v>
                </c:pt>
                <c:pt idx="54">
                  <c:v>173.61</c:v>
                </c:pt>
                <c:pt idx="55">
                  <c:v>175.8</c:v>
                </c:pt>
                <c:pt idx="56">
                  <c:v>172.29</c:v>
                </c:pt>
                <c:pt idx="57">
                  <c:v>177.29</c:v>
                </c:pt>
                <c:pt idx="58">
                  <c:v>172.53</c:v>
                </c:pt>
                <c:pt idx="59">
                  <c:v>176.14</c:v>
                </c:pt>
                <c:pt idx="60">
                  <c:v>185.34</c:v>
                </c:pt>
                <c:pt idx="61">
                  <c:v>173.15</c:v>
                </c:pt>
                <c:pt idx="62">
                  <c:v>175.4</c:v>
                </c:pt>
                <c:pt idx="63">
                  <c:v>179.48</c:v>
                </c:pt>
                <c:pt idx="64">
                  <c:v>172.35</c:v>
                </c:pt>
                <c:pt idx="65">
                  <c:v>172.59</c:v>
                </c:pt>
                <c:pt idx="66">
                  <c:v>173.95</c:v>
                </c:pt>
                <c:pt idx="67">
                  <c:v>171.98</c:v>
                </c:pt>
                <c:pt idx="68">
                  <c:v>176.14</c:v>
                </c:pt>
                <c:pt idx="69">
                  <c:v>174.66</c:v>
                </c:pt>
                <c:pt idx="70">
                  <c:v>183.28</c:v>
                </c:pt>
                <c:pt idx="71">
                  <c:v>173.37</c:v>
                </c:pt>
                <c:pt idx="72">
                  <c:v>172.84</c:v>
                </c:pt>
                <c:pt idx="73">
                  <c:v>173.37</c:v>
                </c:pt>
                <c:pt idx="74">
                  <c:v>175.87</c:v>
                </c:pt>
                <c:pt idx="75">
                  <c:v>172.69</c:v>
                </c:pt>
                <c:pt idx="76">
                  <c:v>172.56</c:v>
                </c:pt>
                <c:pt idx="77">
                  <c:v>171.82</c:v>
                </c:pt>
                <c:pt idx="78">
                  <c:v>174.94</c:v>
                </c:pt>
                <c:pt idx="79">
                  <c:v>176.36</c:v>
                </c:pt>
                <c:pt idx="80">
                  <c:v>172.62</c:v>
                </c:pt>
                <c:pt idx="81">
                  <c:v>173.33</c:v>
                </c:pt>
                <c:pt idx="82">
                  <c:v>174.04</c:v>
                </c:pt>
                <c:pt idx="83">
                  <c:v>181.21</c:v>
                </c:pt>
                <c:pt idx="84">
                  <c:v>172.13</c:v>
                </c:pt>
                <c:pt idx="85">
                  <c:v>222.11</c:v>
                </c:pt>
                <c:pt idx="86">
                  <c:v>181.05</c:v>
                </c:pt>
                <c:pt idx="87">
                  <c:v>238.35</c:v>
                </c:pt>
                <c:pt idx="88">
                  <c:v>188.77</c:v>
                </c:pt>
                <c:pt idx="89">
                  <c:v>201.46</c:v>
                </c:pt>
                <c:pt idx="90">
                  <c:v>174.14</c:v>
                </c:pt>
                <c:pt idx="91">
                  <c:v>175.28</c:v>
                </c:pt>
                <c:pt idx="92">
                  <c:v>175.46</c:v>
                </c:pt>
                <c:pt idx="93">
                  <c:v>182.69</c:v>
                </c:pt>
                <c:pt idx="94">
                  <c:v>196.55</c:v>
                </c:pt>
                <c:pt idx="95">
                  <c:v>186.52</c:v>
                </c:pt>
                <c:pt idx="96">
                  <c:v>225.78</c:v>
                </c:pt>
                <c:pt idx="97">
                  <c:v>180.37</c:v>
                </c:pt>
                <c:pt idx="98">
                  <c:v>184.05</c:v>
                </c:pt>
                <c:pt idx="99">
                  <c:v>175.53</c:v>
                </c:pt>
              </c:numCache>
            </c:numRef>
          </c:val>
        </c:ser>
        <c:ser>
          <c:idx val="1"/>
          <c:order val="1"/>
          <c:tx>
            <c:strRef>
              <c:f>output!$B$3</c:f>
              <c:strCache>
                <c:ptCount val="1"/>
                <c:pt idx="0">
                  <c:v>Iterative binary Search</c:v>
                </c:pt>
              </c:strCache>
            </c:strRef>
          </c:tx>
          <c:marker>
            <c:symbol val="none"/>
          </c:marker>
          <c:val>
            <c:numRef>
              <c:f>output!$B$4:$B$103</c:f>
              <c:numCache>
                <c:formatCode>General</c:formatCode>
                <c:ptCount val="100"/>
                <c:pt idx="0">
                  <c:v>337.23</c:v>
                </c:pt>
                <c:pt idx="1">
                  <c:v>250.2</c:v>
                </c:pt>
                <c:pt idx="2">
                  <c:v>298.73</c:v>
                </c:pt>
                <c:pt idx="3">
                  <c:v>249.25</c:v>
                </c:pt>
                <c:pt idx="4">
                  <c:v>259.52999999999997</c:v>
                </c:pt>
                <c:pt idx="5">
                  <c:v>246.9</c:v>
                </c:pt>
                <c:pt idx="6">
                  <c:v>248.38</c:v>
                </c:pt>
                <c:pt idx="7">
                  <c:v>248.91</c:v>
                </c:pt>
                <c:pt idx="8">
                  <c:v>250.39</c:v>
                </c:pt>
                <c:pt idx="9">
                  <c:v>259.89999999999998</c:v>
                </c:pt>
                <c:pt idx="10">
                  <c:v>392.39</c:v>
                </c:pt>
                <c:pt idx="11">
                  <c:v>246</c:v>
                </c:pt>
                <c:pt idx="12">
                  <c:v>247.33</c:v>
                </c:pt>
                <c:pt idx="13">
                  <c:v>252.06</c:v>
                </c:pt>
                <c:pt idx="14">
                  <c:v>247.27</c:v>
                </c:pt>
                <c:pt idx="15">
                  <c:v>244.12</c:v>
                </c:pt>
                <c:pt idx="16">
                  <c:v>244.09</c:v>
                </c:pt>
                <c:pt idx="17">
                  <c:v>244.58</c:v>
                </c:pt>
                <c:pt idx="18">
                  <c:v>246.93</c:v>
                </c:pt>
                <c:pt idx="19">
                  <c:v>246.9</c:v>
                </c:pt>
                <c:pt idx="20">
                  <c:v>246.19</c:v>
                </c:pt>
                <c:pt idx="21">
                  <c:v>244.74</c:v>
                </c:pt>
                <c:pt idx="22">
                  <c:v>248.54</c:v>
                </c:pt>
                <c:pt idx="23">
                  <c:v>244.92</c:v>
                </c:pt>
                <c:pt idx="24">
                  <c:v>244.34</c:v>
                </c:pt>
                <c:pt idx="25">
                  <c:v>246.65</c:v>
                </c:pt>
                <c:pt idx="26">
                  <c:v>248.78</c:v>
                </c:pt>
                <c:pt idx="27">
                  <c:v>246.07</c:v>
                </c:pt>
                <c:pt idx="28">
                  <c:v>249.46</c:v>
                </c:pt>
                <c:pt idx="29">
                  <c:v>245.29</c:v>
                </c:pt>
                <c:pt idx="30">
                  <c:v>245.54</c:v>
                </c:pt>
                <c:pt idx="31">
                  <c:v>245.17</c:v>
                </c:pt>
                <c:pt idx="32">
                  <c:v>255.94</c:v>
                </c:pt>
                <c:pt idx="33">
                  <c:v>319.63</c:v>
                </c:pt>
                <c:pt idx="34">
                  <c:v>245.36</c:v>
                </c:pt>
                <c:pt idx="35">
                  <c:v>246.1</c:v>
                </c:pt>
                <c:pt idx="36">
                  <c:v>249.77</c:v>
                </c:pt>
                <c:pt idx="37">
                  <c:v>256.62</c:v>
                </c:pt>
                <c:pt idx="38">
                  <c:v>251.35</c:v>
                </c:pt>
                <c:pt idx="39">
                  <c:v>245.82</c:v>
                </c:pt>
                <c:pt idx="40">
                  <c:v>246.62</c:v>
                </c:pt>
                <c:pt idx="41">
                  <c:v>245.23</c:v>
                </c:pt>
                <c:pt idx="42">
                  <c:v>247.42</c:v>
                </c:pt>
                <c:pt idx="43">
                  <c:v>245.26</c:v>
                </c:pt>
                <c:pt idx="44">
                  <c:v>248.97</c:v>
                </c:pt>
                <c:pt idx="45">
                  <c:v>247.76</c:v>
                </c:pt>
                <c:pt idx="46">
                  <c:v>247.39</c:v>
                </c:pt>
                <c:pt idx="47">
                  <c:v>248.44</c:v>
                </c:pt>
                <c:pt idx="48">
                  <c:v>245.79</c:v>
                </c:pt>
                <c:pt idx="49">
                  <c:v>251.44</c:v>
                </c:pt>
                <c:pt idx="50">
                  <c:v>247.46</c:v>
                </c:pt>
                <c:pt idx="51">
                  <c:v>253.57</c:v>
                </c:pt>
                <c:pt idx="52">
                  <c:v>244.8</c:v>
                </c:pt>
                <c:pt idx="53">
                  <c:v>269.68</c:v>
                </c:pt>
                <c:pt idx="54">
                  <c:v>262.39999999999998</c:v>
                </c:pt>
                <c:pt idx="55">
                  <c:v>246.25</c:v>
                </c:pt>
                <c:pt idx="56">
                  <c:v>245.39</c:v>
                </c:pt>
                <c:pt idx="57">
                  <c:v>245.97</c:v>
                </c:pt>
                <c:pt idx="58">
                  <c:v>245.29</c:v>
                </c:pt>
                <c:pt idx="59">
                  <c:v>260.98</c:v>
                </c:pt>
                <c:pt idx="60">
                  <c:v>246.1</c:v>
                </c:pt>
                <c:pt idx="61">
                  <c:v>253.38</c:v>
                </c:pt>
                <c:pt idx="62">
                  <c:v>245.29</c:v>
                </c:pt>
                <c:pt idx="63">
                  <c:v>303.36</c:v>
                </c:pt>
                <c:pt idx="64">
                  <c:v>245.05</c:v>
                </c:pt>
                <c:pt idx="65">
                  <c:v>250.02</c:v>
                </c:pt>
                <c:pt idx="66">
                  <c:v>247.09</c:v>
                </c:pt>
                <c:pt idx="67">
                  <c:v>244.83</c:v>
                </c:pt>
                <c:pt idx="68">
                  <c:v>245.76</c:v>
                </c:pt>
                <c:pt idx="69">
                  <c:v>245.33</c:v>
                </c:pt>
                <c:pt idx="70">
                  <c:v>246.5</c:v>
                </c:pt>
                <c:pt idx="71">
                  <c:v>245.26</c:v>
                </c:pt>
                <c:pt idx="72">
                  <c:v>243.78</c:v>
                </c:pt>
                <c:pt idx="73">
                  <c:v>244.21</c:v>
                </c:pt>
                <c:pt idx="74">
                  <c:v>249.06</c:v>
                </c:pt>
                <c:pt idx="75">
                  <c:v>245.85</c:v>
                </c:pt>
                <c:pt idx="76">
                  <c:v>245.6</c:v>
                </c:pt>
                <c:pt idx="77">
                  <c:v>245.91</c:v>
                </c:pt>
                <c:pt idx="78">
                  <c:v>245.73</c:v>
                </c:pt>
                <c:pt idx="79">
                  <c:v>261.35000000000002</c:v>
                </c:pt>
                <c:pt idx="80">
                  <c:v>245.02</c:v>
                </c:pt>
                <c:pt idx="81">
                  <c:v>246.04</c:v>
                </c:pt>
                <c:pt idx="82">
                  <c:v>245.57</c:v>
                </c:pt>
                <c:pt idx="83">
                  <c:v>249.59</c:v>
                </c:pt>
                <c:pt idx="84">
                  <c:v>277.52</c:v>
                </c:pt>
                <c:pt idx="85">
                  <c:v>290.89</c:v>
                </c:pt>
                <c:pt idx="86">
                  <c:v>251.56</c:v>
                </c:pt>
                <c:pt idx="87">
                  <c:v>317.58999999999997</c:v>
                </c:pt>
                <c:pt idx="88">
                  <c:v>248.23</c:v>
                </c:pt>
                <c:pt idx="89">
                  <c:v>270.45</c:v>
                </c:pt>
                <c:pt idx="90">
                  <c:v>261.47000000000003</c:v>
                </c:pt>
                <c:pt idx="91">
                  <c:v>248.78</c:v>
                </c:pt>
                <c:pt idx="92">
                  <c:v>253.48</c:v>
                </c:pt>
                <c:pt idx="93">
                  <c:v>248.29</c:v>
                </c:pt>
                <c:pt idx="94">
                  <c:v>282.62</c:v>
                </c:pt>
                <c:pt idx="95">
                  <c:v>286.66000000000003</c:v>
                </c:pt>
                <c:pt idx="96">
                  <c:v>304.35000000000002</c:v>
                </c:pt>
                <c:pt idx="97">
                  <c:v>245.97</c:v>
                </c:pt>
                <c:pt idx="98">
                  <c:v>305.45999999999998</c:v>
                </c:pt>
                <c:pt idx="99">
                  <c:v>269.58999999999997</c:v>
                </c:pt>
              </c:numCache>
            </c:numRef>
          </c:val>
        </c:ser>
        <c:ser>
          <c:idx val="2"/>
          <c:order val="2"/>
          <c:tx>
            <c:strRef>
              <c:f>output!$C$3</c:f>
              <c:strCache>
                <c:ptCount val="1"/>
                <c:pt idx="0">
                  <c:v>Recursive binary Search</c:v>
                </c:pt>
              </c:strCache>
            </c:strRef>
          </c:tx>
          <c:marker>
            <c:symbol val="none"/>
          </c:marker>
          <c:val>
            <c:numRef>
              <c:f>output!$C$4:$C$103</c:f>
              <c:numCache>
                <c:formatCode>General</c:formatCode>
                <c:ptCount val="100"/>
                <c:pt idx="0">
                  <c:v>606.79</c:v>
                </c:pt>
                <c:pt idx="1">
                  <c:v>423.54</c:v>
                </c:pt>
                <c:pt idx="2">
                  <c:v>592.16</c:v>
                </c:pt>
                <c:pt idx="3">
                  <c:v>429.41</c:v>
                </c:pt>
                <c:pt idx="4">
                  <c:v>430.86</c:v>
                </c:pt>
                <c:pt idx="5">
                  <c:v>415.08</c:v>
                </c:pt>
                <c:pt idx="6">
                  <c:v>415.82</c:v>
                </c:pt>
                <c:pt idx="7">
                  <c:v>418.79</c:v>
                </c:pt>
                <c:pt idx="8">
                  <c:v>418.91</c:v>
                </c:pt>
                <c:pt idx="9">
                  <c:v>422.62</c:v>
                </c:pt>
                <c:pt idx="10">
                  <c:v>413.29</c:v>
                </c:pt>
                <c:pt idx="11">
                  <c:v>419.71</c:v>
                </c:pt>
                <c:pt idx="12">
                  <c:v>461.58</c:v>
                </c:pt>
                <c:pt idx="13">
                  <c:v>420.02</c:v>
                </c:pt>
                <c:pt idx="14">
                  <c:v>413.57</c:v>
                </c:pt>
                <c:pt idx="15">
                  <c:v>422.46</c:v>
                </c:pt>
                <c:pt idx="16">
                  <c:v>413.11</c:v>
                </c:pt>
                <c:pt idx="17">
                  <c:v>415.58</c:v>
                </c:pt>
                <c:pt idx="18">
                  <c:v>413.14</c:v>
                </c:pt>
                <c:pt idx="19">
                  <c:v>412</c:v>
                </c:pt>
                <c:pt idx="20">
                  <c:v>421.78</c:v>
                </c:pt>
                <c:pt idx="21">
                  <c:v>412.27</c:v>
                </c:pt>
                <c:pt idx="22">
                  <c:v>429.07</c:v>
                </c:pt>
                <c:pt idx="23">
                  <c:v>413.23</c:v>
                </c:pt>
                <c:pt idx="24">
                  <c:v>413.26</c:v>
                </c:pt>
                <c:pt idx="25">
                  <c:v>432.77</c:v>
                </c:pt>
                <c:pt idx="26">
                  <c:v>413.2</c:v>
                </c:pt>
                <c:pt idx="27">
                  <c:v>421.1</c:v>
                </c:pt>
                <c:pt idx="28">
                  <c:v>412.92</c:v>
                </c:pt>
                <c:pt idx="29">
                  <c:v>412.03</c:v>
                </c:pt>
                <c:pt idx="30">
                  <c:v>422.52</c:v>
                </c:pt>
                <c:pt idx="31">
                  <c:v>427.77</c:v>
                </c:pt>
                <c:pt idx="32">
                  <c:v>428.64</c:v>
                </c:pt>
                <c:pt idx="33">
                  <c:v>528.94000000000005</c:v>
                </c:pt>
                <c:pt idx="34">
                  <c:v>425.21</c:v>
                </c:pt>
                <c:pt idx="35">
                  <c:v>413.73</c:v>
                </c:pt>
                <c:pt idx="36">
                  <c:v>413.73</c:v>
                </c:pt>
                <c:pt idx="37">
                  <c:v>563.14</c:v>
                </c:pt>
                <c:pt idx="38">
                  <c:v>417.4</c:v>
                </c:pt>
                <c:pt idx="39">
                  <c:v>414.13</c:v>
                </c:pt>
                <c:pt idx="40">
                  <c:v>417.46</c:v>
                </c:pt>
                <c:pt idx="41">
                  <c:v>413.79</c:v>
                </c:pt>
                <c:pt idx="42">
                  <c:v>413.05</c:v>
                </c:pt>
                <c:pt idx="43">
                  <c:v>412.68</c:v>
                </c:pt>
                <c:pt idx="44">
                  <c:v>427.56</c:v>
                </c:pt>
                <c:pt idx="45">
                  <c:v>417.4</c:v>
                </c:pt>
                <c:pt idx="46">
                  <c:v>413.63</c:v>
                </c:pt>
                <c:pt idx="47">
                  <c:v>419.56</c:v>
                </c:pt>
                <c:pt idx="48">
                  <c:v>413.94</c:v>
                </c:pt>
                <c:pt idx="49">
                  <c:v>422.22</c:v>
                </c:pt>
                <c:pt idx="50">
                  <c:v>418.54</c:v>
                </c:pt>
                <c:pt idx="51">
                  <c:v>432.22</c:v>
                </c:pt>
                <c:pt idx="52">
                  <c:v>412.49</c:v>
                </c:pt>
                <c:pt idx="53">
                  <c:v>425.77</c:v>
                </c:pt>
                <c:pt idx="54">
                  <c:v>422.22</c:v>
                </c:pt>
                <c:pt idx="55">
                  <c:v>416.2</c:v>
                </c:pt>
                <c:pt idx="56">
                  <c:v>421.2</c:v>
                </c:pt>
                <c:pt idx="57">
                  <c:v>420.67</c:v>
                </c:pt>
                <c:pt idx="58">
                  <c:v>429.04</c:v>
                </c:pt>
                <c:pt idx="59">
                  <c:v>440.49</c:v>
                </c:pt>
                <c:pt idx="60">
                  <c:v>431.35</c:v>
                </c:pt>
                <c:pt idx="61">
                  <c:v>418.54</c:v>
                </c:pt>
                <c:pt idx="62">
                  <c:v>418.08</c:v>
                </c:pt>
                <c:pt idx="63">
                  <c:v>573.54</c:v>
                </c:pt>
                <c:pt idx="64">
                  <c:v>424.5</c:v>
                </c:pt>
                <c:pt idx="65">
                  <c:v>426.51</c:v>
                </c:pt>
                <c:pt idx="66">
                  <c:v>424.38</c:v>
                </c:pt>
                <c:pt idx="67">
                  <c:v>412.83</c:v>
                </c:pt>
                <c:pt idx="68">
                  <c:v>412.83</c:v>
                </c:pt>
                <c:pt idx="69">
                  <c:v>413.51</c:v>
                </c:pt>
                <c:pt idx="70">
                  <c:v>419.75</c:v>
                </c:pt>
                <c:pt idx="71">
                  <c:v>430.27</c:v>
                </c:pt>
                <c:pt idx="72">
                  <c:v>413.17</c:v>
                </c:pt>
                <c:pt idx="73">
                  <c:v>413.54</c:v>
                </c:pt>
                <c:pt idx="74">
                  <c:v>418.51</c:v>
                </c:pt>
                <c:pt idx="75">
                  <c:v>414.93</c:v>
                </c:pt>
                <c:pt idx="76">
                  <c:v>414.9</c:v>
                </c:pt>
                <c:pt idx="77">
                  <c:v>412.8</c:v>
                </c:pt>
                <c:pt idx="78">
                  <c:v>462.66</c:v>
                </c:pt>
                <c:pt idx="79">
                  <c:v>424.68</c:v>
                </c:pt>
                <c:pt idx="80">
                  <c:v>412.71</c:v>
                </c:pt>
                <c:pt idx="81">
                  <c:v>415.02</c:v>
                </c:pt>
                <c:pt idx="82">
                  <c:v>428.57</c:v>
                </c:pt>
                <c:pt idx="83">
                  <c:v>432.99</c:v>
                </c:pt>
                <c:pt idx="84">
                  <c:v>421.2</c:v>
                </c:pt>
                <c:pt idx="85">
                  <c:v>417.21</c:v>
                </c:pt>
                <c:pt idx="86">
                  <c:v>411.72</c:v>
                </c:pt>
                <c:pt idx="87">
                  <c:v>415.73</c:v>
                </c:pt>
                <c:pt idx="88">
                  <c:v>422.52</c:v>
                </c:pt>
                <c:pt idx="89">
                  <c:v>505.81</c:v>
                </c:pt>
                <c:pt idx="90">
                  <c:v>437.19</c:v>
                </c:pt>
                <c:pt idx="91">
                  <c:v>414.44</c:v>
                </c:pt>
                <c:pt idx="92">
                  <c:v>416.69</c:v>
                </c:pt>
                <c:pt idx="93">
                  <c:v>428.45</c:v>
                </c:pt>
                <c:pt idx="94">
                  <c:v>454.44</c:v>
                </c:pt>
                <c:pt idx="95">
                  <c:v>508.84</c:v>
                </c:pt>
                <c:pt idx="96">
                  <c:v>585.71</c:v>
                </c:pt>
                <c:pt idx="97">
                  <c:v>413.94</c:v>
                </c:pt>
                <c:pt idx="98">
                  <c:v>583.21</c:v>
                </c:pt>
                <c:pt idx="99">
                  <c:v>447.13</c:v>
                </c:pt>
              </c:numCache>
            </c:numRef>
          </c:val>
        </c:ser>
        <c:ser>
          <c:idx val="3"/>
          <c:order val="3"/>
          <c:tx>
            <c:strRef>
              <c:f>output!$D$3</c:f>
              <c:strCache>
                <c:ptCount val="1"/>
                <c:pt idx="0">
                  <c:v>Linear Search</c:v>
                </c:pt>
              </c:strCache>
            </c:strRef>
          </c:tx>
          <c:marker>
            <c:symbol val="none"/>
          </c:marker>
          <c:val>
            <c:numRef>
              <c:f>output!$D$4:$D$103</c:f>
              <c:numCache>
                <c:formatCode>General</c:formatCode>
                <c:ptCount val="100"/>
                <c:pt idx="0">
                  <c:v>21110.57</c:v>
                </c:pt>
                <c:pt idx="1">
                  <c:v>21330</c:v>
                </c:pt>
                <c:pt idx="2">
                  <c:v>21518.01</c:v>
                </c:pt>
                <c:pt idx="3">
                  <c:v>19849.93</c:v>
                </c:pt>
                <c:pt idx="4">
                  <c:v>21142.62</c:v>
                </c:pt>
                <c:pt idx="5">
                  <c:v>19302.25</c:v>
                </c:pt>
                <c:pt idx="6">
                  <c:v>19467.84</c:v>
                </c:pt>
                <c:pt idx="7">
                  <c:v>19786.990000000002</c:v>
                </c:pt>
                <c:pt idx="8">
                  <c:v>18900.22</c:v>
                </c:pt>
                <c:pt idx="9">
                  <c:v>19076.62</c:v>
                </c:pt>
                <c:pt idx="10">
                  <c:v>18965.82</c:v>
                </c:pt>
                <c:pt idx="11">
                  <c:v>19682.330000000002</c:v>
                </c:pt>
                <c:pt idx="12">
                  <c:v>20200.53</c:v>
                </c:pt>
                <c:pt idx="13">
                  <c:v>19669.55</c:v>
                </c:pt>
                <c:pt idx="14">
                  <c:v>19041.580000000002</c:v>
                </c:pt>
                <c:pt idx="15">
                  <c:v>19035.84</c:v>
                </c:pt>
                <c:pt idx="16">
                  <c:v>19096.68</c:v>
                </c:pt>
                <c:pt idx="17">
                  <c:v>19114.53</c:v>
                </c:pt>
                <c:pt idx="18">
                  <c:v>18888.89</c:v>
                </c:pt>
                <c:pt idx="19">
                  <c:v>18892.23</c:v>
                </c:pt>
                <c:pt idx="20">
                  <c:v>19042.2</c:v>
                </c:pt>
                <c:pt idx="21">
                  <c:v>18823.91</c:v>
                </c:pt>
                <c:pt idx="22">
                  <c:v>18993.759999999998</c:v>
                </c:pt>
                <c:pt idx="23">
                  <c:v>18855.61</c:v>
                </c:pt>
                <c:pt idx="24">
                  <c:v>18926.650000000001</c:v>
                </c:pt>
                <c:pt idx="25">
                  <c:v>19336.86</c:v>
                </c:pt>
                <c:pt idx="26">
                  <c:v>19562.189999999999</c:v>
                </c:pt>
                <c:pt idx="27">
                  <c:v>19193.189999999999</c:v>
                </c:pt>
                <c:pt idx="28">
                  <c:v>19082.48</c:v>
                </c:pt>
                <c:pt idx="29">
                  <c:v>19192.2</c:v>
                </c:pt>
                <c:pt idx="30">
                  <c:v>19736.48</c:v>
                </c:pt>
                <c:pt idx="31">
                  <c:v>19849.650000000001</c:v>
                </c:pt>
                <c:pt idx="32">
                  <c:v>19029.66</c:v>
                </c:pt>
                <c:pt idx="33">
                  <c:v>19043.43</c:v>
                </c:pt>
                <c:pt idx="34">
                  <c:v>19232.21</c:v>
                </c:pt>
                <c:pt idx="35">
                  <c:v>19066.46</c:v>
                </c:pt>
                <c:pt idx="36">
                  <c:v>20502.939999999999</c:v>
                </c:pt>
                <c:pt idx="37">
                  <c:v>21312.31</c:v>
                </c:pt>
                <c:pt idx="38">
                  <c:v>19080.88</c:v>
                </c:pt>
                <c:pt idx="39">
                  <c:v>19112.64</c:v>
                </c:pt>
                <c:pt idx="40">
                  <c:v>18910.93</c:v>
                </c:pt>
                <c:pt idx="41">
                  <c:v>19285.95</c:v>
                </c:pt>
                <c:pt idx="42">
                  <c:v>18856.2</c:v>
                </c:pt>
                <c:pt idx="43">
                  <c:v>18972</c:v>
                </c:pt>
                <c:pt idx="44">
                  <c:v>19502.36</c:v>
                </c:pt>
                <c:pt idx="45">
                  <c:v>19022.349999999999</c:v>
                </c:pt>
                <c:pt idx="46">
                  <c:v>18915.560000000001</c:v>
                </c:pt>
                <c:pt idx="47">
                  <c:v>19190.75</c:v>
                </c:pt>
                <c:pt idx="48">
                  <c:v>19491.86</c:v>
                </c:pt>
                <c:pt idx="49">
                  <c:v>19424.439999999999</c:v>
                </c:pt>
                <c:pt idx="50">
                  <c:v>19132.990000000002</c:v>
                </c:pt>
                <c:pt idx="51">
                  <c:v>19034.509999999998</c:v>
                </c:pt>
                <c:pt idx="52">
                  <c:v>19013.7</c:v>
                </c:pt>
                <c:pt idx="53">
                  <c:v>18911.12</c:v>
                </c:pt>
                <c:pt idx="54">
                  <c:v>19743.27</c:v>
                </c:pt>
                <c:pt idx="55">
                  <c:v>18880.53</c:v>
                </c:pt>
                <c:pt idx="56">
                  <c:v>19200.599999999999</c:v>
                </c:pt>
                <c:pt idx="57">
                  <c:v>18883.03</c:v>
                </c:pt>
                <c:pt idx="58">
                  <c:v>19361.400000000001</c:v>
                </c:pt>
                <c:pt idx="59">
                  <c:v>19283.669999999998</c:v>
                </c:pt>
                <c:pt idx="60">
                  <c:v>19093.32</c:v>
                </c:pt>
                <c:pt idx="61">
                  <c:v>19150.34</c:v>
                </c:pt>
                <c:pt idx="62">
                  <c:v>20039.91</c:v>
                </c:pt>
                <c:pt idx="63">
                  <c:v>20305.43</c:v>
                </c:pt>
                <c:pt idx="64">
                  <c:v>18884.54</c:v>
                </c:pt>
                <c:pt idx="65">
                  <c:v>18968.14</c:v>
                </c:pt>
                <c:pt idx="66">
                  <c:v>19267.77</c:v>
                </c:pt>
                <c:pt idx="67">
                  <c:v>18710.150000000001</c:v>
                </c:pt>
                <c:pt idx="68">
                  <c:v>18991.72</c:v>
                </c:pt>
                <c:pt idx="69">
                  <c:v>19168.09</c:v>
                </c:pt>
                <c:pt idx="70">
                  <c:v>19162.650000000001</c:v>
                </c:pt>
                <c:pt idx="71">
                  <c:v>19307.93</c:v>
                </c:pt>
                <c:pt idx="72">
                  <c:v>19179.2</c:v>
                </c:pt>
                <c:pt idx="73">
                  <c:v>19599.32</c:v>
                </c:pt>
                <c:pt idx="74">
                  <c:v>18985.36</c:v>
                </c:pt>
                <c:pt idx="75">
                  <c:v>18628.560000000001</c:v>
                </c:pt>
                <c:pt idx="76">
                  <c:v>19001.48</c:v>
                </c:pt>
                <c:pt idx="77">
                  <c:v>18917.36</c:v>
                </c:pt>
                <c:pt idx="78">
                  <c:v>19327.689999999999</c:v>
                </c:pt>
                <c:pt idx="79">
                  <c:v>19527.73</c:v>
                </c:pt>
                <c:pt idx="80">
                  <c:v>18773.93</c:v>
                </c:pt>
                <c:pt idx="81">
                  <c:v>18913.59</c:v>
                </c:pt>
                <c:pt idx="82">
                  <c:v>18924.669999999998</c:v>
                </c:pt>
                <c:pt idx="83">
                  <c:v>19215.439999999999</c:v>
                </c:pt>
                <c:pt idx="84">
                  <c:v>19575.98</c:v>
                </c:pt>
                <c:pt idx="85">
                  <c:v>19516.77</c:v>
                </c:pt>
                <c:pt idx="86">
                  <c:v>19291.88</c:v>
                </c:pt>
                <c:pt idx="87">
                  <c:v>20840.759999999998</c:v>
                </c:pt>
                <c:pt idx="88">
                  <c:v>21000.36</c:v>
                </c:pt>
                <c:pt idx="89">
                  <c:v>19254.189999999999</c:v>
                </c:pt>
                <c:pt idx="90">
                  <c:v>19230.23</c:v>
                </c:pt>
                <c:pt idx="91">
                  <c:v>19013.09</c:v>
                </c:pt>
                <c:pt idx="92">
                  <c:v>18844.5</c:v>
                </c:pt>
                <c:pt idx="93">
                  <c:v>19545.82</c:v>
                </c:pt>
                <c:pt idx="94">
                  <c:v>19023.400000000001</c:v>
                </c:pt>
                <c:pt idx="95">
                  <c:v>19468.52</c:v>
                </c:pt>
                <c:pt idx="96">
                  <c:v>19123.88</c:v>
                </c:pt>
                <c:pt idx="97">
                  <c:v>19436.39</c:v>
                </c:pt>
                <c:pt idx="98">
                  <c:v>21175.06</c:v>
                </c:pt>
                <c:pt idx="99">
                  <c:v>18964.37</c:v>
                </c:pt>
              </c:numCache>
            </c:numRef>
          </c:val>
        </c:ser>
        <c:marker val="1"/>
        <c:axId val="114771072"/>
        <c:axId val="114772608"/>
      </c:lineChart>
      <c:catAx>
        <c:axId val="114771072"/>
        <c:scaling>
          <c:orientation val="minMax"/>
        </c:scaling>
        <c:axPos val="b"/>
        <c:tickLblPos val="nextTo"/>
        <c:crossAx val="114772608"/>
        <c:crosses val="autoZero"/>
        <c:auto val="1"/>
        <c:lblAlgn val="ctr"/>
        <c:lblOffset val="100"/>
      </c:catAx>
      <c:valAx>
        <c:axId val="114772608"/>
        <c:scaling>
          <c:orientation val="minMax"/>
        </c:scaling>
        <c:axPos val="l"/>
        <c:majorGridlines/>
        <c:numFmt formatCode="General" sourceLinked="1"/>
        <c:tickLblPos val="nextTo"/>
        <c:crossAx val="114771072"/>
        <c:crosses val="autoZero"/>
        <c:crossBetween val="between"/>
      </c:valAx>
    </c:plotArea>
    <c:legend>
      <c:legendPos val="r"/>
      <c:layout>
        <c:manualLayout>
          <c:xMode val="edge"/>
          <c:yMode val="edge"/>
          <c:x val="0.71147011566519991"/>
          <c:y val="0.39040658554044416"/>
          <c:w val="0.28852988433480059"/>
          <c:h val="0.21918682891911237"/>
        </c:manualLayout>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4.7817633906872749E-2"/>
          <c:y val="2.333680216648986E-2"/>
          <c:w val="0.73069310780596874"/>
          <c:h val="0.89960483564089799"/>
        </c:manualLayout>
      </c:layout>
      <c:lineChart>
        <c:grouping val="standard"/>
        <c:ser>
          <c:idx val="0"/>
          <c:order val="0"/>
          <c:tx>
            <c:strRef>
              <c:f>output!$A$3</c:f>
              <c:strCache>
                <c:ptCount val="1"/>
                <c:pt idx="0">
                  <c:v>Builtin Binary Search</c:v>
                </c:pt>
              </c:strCache>
            </c:strRef>
          </c:tx>
          <c:marker>
            <c:symbol val="none"/>
          </c:marker>
          <c:val>
            <c:numRef>
              <c:f>output!$A$4:$A$103</c:f>
              <c:numCache>
                <c:formatCode>General</c:formatCode>
                <c:ptCount val="100"/>
                <c:pt idx="0">
                  <c:v>229.67</c:v>
                </c:pt>
                <c:pt idx="1">
                  <c:v>176.27</c:v>
                </c:pt>
                <c:pt idx="2">
                  <c:v>212.76</c:v>
                </c:pt>
                <c:pt idx="3">
                  <c:v>174.26</c:v>
                </c:pt>
                <c:pt idx="4">
                  <c:v>183.99</c:v>
                </c:pt>
                <c:pt idx="5">
                  <c:v>174.35</c:v>
                </c:pt>
                <c:pt idx="6">
                  <c:v>172.93</c:v>
                </c:pt>
                <c:pt idx="7">
                  <c:v>193.06</c:v>
                </c:pt>
                <c:pt idx="8">
                  <c:v>176.42</c:v>
                </c:pt>
                <c:pt idx="9">
                  <c:v>175.4</c:v>
                </c:pt>
                <c:pt idx="10">
                  <c:v>173.12</c:v>
                </c:pt>
                <c:pt idx="11">
                  <c:v>173</c:v>
                </c:pt>
                <c:pt idx="12">
                  <c:v>180.22</c:v>
                </c:pt>
                <c:pt idx="13">
                  <c:v>172.96</c:v>
                </c:pt>
                <c:pt idx="14">
                  <c:v>174.54</c:v>
                </c:pt>
                <c:pt idx="15">
                  <c:v>173.03</c:v>
                </c:pt>
                <c:pt idx="16">
                  <c:v>172.72</c:v>
                </c:pt>
                <c:pt idx="17">
                  <c:v>172.84</c:v>
                </c:pt>
                <c:pt idx="18">
                  <c:v>174.11</c:v>
                </c:pt>
                <c:pt idx="19">
                  <c:v>172.78</c:v>
                </c:pt>
                <c:pt idx="20">
                  <c:v>173.64</c:v>
                </c:pt>
                <c:pt idx="21">
                  <c:v>173.83</c:v>
                </c:pt>
                <c:pt idx="22">
                  <c:v>183.03</c:v>
                </c:pt>
                <c:pt idx="23">
                  <c:v>176.3</c:v>
                </c:pt>
                <c:pt idx="24">
                  <c:v>173.43</c:v>
                </c:pt>
                <c:pt idx="25">
                  <c:v>180.9</c:v>
                </c:pt>
                <c:pt idx="26">
                  <c:v>173.43</c:v>
                </c:pt>
                <c:pt idx="27">
                  <c:v>181.33</c:v>
                </c:pt>
                <c:pt idx="28">
                  <c:v>173.09</c:v>
                </c:pt>
                <c:pt idx="29">
                  <c:v>172.87</c:v>
                </c:pt>
                <c:pt idx="30">
                  <c:v>174.88</c:v>
                </c:pt>
                <c:pt idx="31">
                  <c:v>178.21</c:v>
                </c:pt>
                <c:pt idx="32">
                  <c:v>183.71</c:v>
                </c:pt>
                <c:pt idx="33">
                  <c:v>191.83</c:v>
                </c:pt>
                <c:pt idx="34">
                  <c:v>173.3</c:v>
                </c:pt>
                <c:pt idx="35">
                  <c:v>173.89</c:v>
                </c:pt>
                <c:pt idx="36">
                  <c:v>175.71</c:v>
                </c:pt>
                <c:pt idx="37">
                  <c:v>192.51</c:v>
                </c:pt>
                <c:pt idx="38">
                  <c:v>174.97</c:v>
                </c:pt>
                <c:pt idx="39">
                  <c:v>172.81</c:v>
                </c:pt>
                <c:pt idx="40">
                  <c:v>174.45</c:v>
                </c:pt>
                <c:pt idx="41">
                  <c:v>173.92</c:v>
                </c:pt>
                <c:pt idx="42">
                  <c:v>173.3</c:v>
                </c:pt>
                <c:pt idx="43">
                  <c:v>173.98</c:v>
                </c:pt>
                <c:pt idx="44">
                  <c:v>173.03</c:v>
                </c:pt>
                <c:pt idx="45">
                  <c:v>174.91</c:v>
                </c:pt>
                <c:pt idx="46">
                  <c:v>173.95</c:v>
                </c:pt>
                <c:pt idx="47">
                  <c:v>179.48</c:v>
                </c:pt>
                <c:pt idx="48">
                  <c:v>172.25</c:v>
                </c:pt>
                <c:pt idx="49">
                  <c:v>172.84</c:v>
                </c:pt>
                <c:pt idx="50">
                  <c:v>172.93</c:v>
                </c:pt>
                <c:pt idx="51">
                  <c:v>173.15</c:v>
                </c:pt>
                <c:pt idx="52">
                  <c:v>173.09</c:v>
                </c:pt>
                <c:pt idx="53">
                  <c:v>173.74</c:v>
                </c:pt>
                <c:pt idx="54">
                  <c:v>173.61</c:v>
                </c:pt>
                <c:pt idx="55">
                  <c:v>175.8</c:v>
                </c:pt>
                <c:pt idx="56">
                  <c:v>172.29</c:v>
                </c:pt>
                <c:pt idx="57">
                  <c:v>177.29</c:v>
                </c:pt>
                <c:pt idx="58">
                  <c:v>172.53</c:v>
                </c:pt>
                <c:pt idx="59">
                  <c:v>176.14</c:v>
                </c:pt>
                <c:pt idx="60">
                  <c:v>185.34</c:v>
                </c:pt>
                <c:pt idx="61">
                  <c:v>173.15</c:v>
                </c:pt>
                <c:pt idx="62">
                  <c:v>175.4</c:v>
                </c:pt>
                <c:pt idx="63">
                  <c:v>179.48</c:v>
                </c:pt>
                <c:pt idx="64">
                  <c:v>172.35</c:v>
                </c:pt>
                <c:pt idx="65">
                  <c:v>172.59</c:v>
                </c:pt>
                <c:pt idx="66">
                  <c:v>173.95</c:v>
                </c:pt>
                <c:pt idx="67">
                  <c:v>171.98</c:v>
                </c:pt>
                <c:pt idx="68">
                  <c:v>176.14</c:v>
                </c:pt>
                <c:pt idx="69">
                  <c:v>174.66</c:v>
                </c:pt>
                <c:pt idx="70">
                  <c:v>183.28</c:v>
                </c:pt>
                <c:pt idx="71">
                  <c:v>173.37</c:v>
                </c:pt>
                <c:pt idx="72">
                  <c:v>172.84</c:v>
                </c:pt>
                <c:pt idx="73">
                  <c:v>173.37</c:v>
                </c:pt>
                <c:pt idx="74">
                  <c:v>175.87</c:v>
                </c:pt>
                <c:pt idx="75">
                  <c:v>172.69</c:v>
                </c:pt>
                <c:pt idx="76">
                  <c:v>172.56</c:v>
                </c:pt>
                <c:pt idx="77">
                  <c:v>171.82</c:v>
                </c:pt>
                <c:pt idx="78">
                  <c:v>174.94</c:v>
                </c:pt>
                <c:pt idx="79">
                  <c:v>176.36</c:v>
                </c:pt>
                <c:pt idx="80">
                  <c:v>172.62</c:v>
                </c:pt>
                <c:pt idx="81">
                  <c:v>173.33</c:v>
                </c:pt>
                <c:pt idx="82">
                  <c:v>174.04</c:v>
                </c:pt>
                <c:pt idx="83">
                  <c:v>181.21</c:v>
                </c:pt>
                <c:pt idx="84">
                  <c:v>172.13</c:v>
                </c:pt>
                <c:pt idx="85">
                  <c:v>222.11</c:v>
                </c:pt>
                <c:pt idx="86">
                  <c:v>181.05</c:v>
                </c:pt>
                <c:pt idx="87">
                  <c:v>238.35</c:v>
                </c:pt>
                <c:pt idx="88">
                  <c:v>188.77</c:v>
                </c:pt>
                <c:pt idx="89">
                  <c:v>201.46</c:v>
                </c:pt>
                <c:pt idx="90">
                  <c:v>174.14</c:v>
                </c:pt>
                <c:pt idx="91">
                  <c:v>175.28</c:v>
                </c:pt>
                <c:pt idx="92">
                  <c:v>175.46</c:v>
                </c:pt>
                <c:pt idx="93">
                  <c:v>182.69</c:v>
                </c:pt>
                <c:pt idx="94">
                  <c:v>196.55</c:v>
                </c:pt>
                <c:pt idx="95">
                  <c:v>186.52</c:v>
                </c:pt>
                <c:pt idx="96">
                  <c:v>225.78</c:v>
                </c:pt>
                <c:pt idx="97">
                  <c:v>180.37</c:v>
                </c:pt>
                <c:pt idx="98">
                  <c:v>184.05</c:v>
                </c:pt>
                <c:pt idx="99">
                  <c:v>175.53</c:v>
                </c:pt>
              </c:numCache>
            </c:numRef>
          </c:val>
        </c:ser>
        <c:ser>
          <c:idx val="1"/>
          <c:order val="1"/>
          <c:tx>
            <c:strRef>
              <c:f>output!$B$3</c:f>
              <c:strCache>
                <c:ptCount val="1"/>
                <c:pt idx="0">
                  <c:v>Iterative binary Search</c:v>
                </c:pt>
              </c:strCache>
            </c:strRef>
          </c:tx>
          <c:marker>
            <c:symbol val="none"/>
          </c:marker>
          <c:val>
            <c:numRef>
              <c:f>output!$B$4:$B$103</c:f>
              <c:numCache>
                <c:formatCode>General</c:formatCode>
                <c:ptCount val="100"/>
                <c:pt idx="0">
                  <c:v>337.23</c:v>
                </c:pt>
                <c:pt idx="1">
                  <c:v>250.2</c:v>
                </c:pt>
                <c:pt idx="2">
                  <c:v>298.73</c:v>
                </c:pt>
                <c:pt idx="3">
                  <c:v>249.25</c:v>
                </c:pt>
                <c:pt idx="4">
                  <c:v>259.52999999999997</c:v>
                </c:pt>
                <c:pt idx="5">
                  <c:v>246.9</c:v>
                </c:pt>
                <c:pt idx="6">
                  <c:v>248.38</c:v>
                </c:pt>
                <c:pt idx="7">
                  <c:v>248.91</c:v>
                </c:pt>
                <c:pt idx="8">
                  <c:v>250.39</c:v>
                </c:pt>
                <c:pt idx="9">
                  <c:v>259.89999999999998</c:v>
                </c:pt>
                <c:pt idx="10">
                  <c:v>392.39</c:v>
                </c:pt>
                <c:pt idx="11">
                  <c:v>246</c:v>
                </c:pt>
                <c:pt idx="12">
                  <c:v>247.33</c:v>
                </c:pt>
                <c:pt idx="13">
                  <c:v>252.06</c:v>
                </c:pt>
                <c:pt idx="14">
                  <c:v>247.27</c:v>
                </c:pt>
                <c:pt idx="15">
                  <c:v>244.12</c:v>
                </c:pt>
                <c:pt idx="16">
                  <c:v>244.09</c:v>
                </c:pt>
                <c:pt idx="17">
                  <c:v>244.58</c:v>
                </c:pt>
                <c:pt idx="18">
                  <c:v>246.93</c:v>
                </c:pt>
                <c:pt idx="19">
                  <c:v>246.9</c:v>
                </c:pt>
                <c:pt idx="20">
                  <c:v>246.19</c:v>
                </c:pt>
                <c:pt idx="21">
                  <c:v>244.74</c:v>
                </c:pt>
                <c:pt idx="22">
                  <c:v>248.54</c:v>
                </c:pt>
                <c:pt idx="23">
                  <c:v>244.92</c:v>
                </c:pt>
                <c:pt idx="24">
                  <c:v>244.34</c:v>
                </c:pt>
                <c:pt idx="25">
                  <c:v>246.65</c:v>
                </c:pt>
                <c:pt idx="26">
                  <c:v>248.78</c:v>
                </c:pt>
                <c:pt idx="27">
                  <c:v>246.07</c:v>
                </c:pt>
                <c:pt idx="28">
                  <c:v>249.46</c:v>
                </c:pt>
                <c:pt idx="29">
                  <c:v>245.29</c:v>
                </c:pt>
                <c:pt idx="30">
                  <c:v>245.54</c:v>
                </c:pt>
                <c:pt idx="31">
                  <c:v>245.17</c:v>
                </c:pt>
                <c:pt idx="32">
                  <c:v>255.94</c:v>
                </c:pt>
                <c:pt idx="33">
                  <c:v>319.63</c:v>
                </c:pt>
                <c:pt idx="34">
                  <c:v>245.36</c:v>
                </c:pt>
                <c:pt idx="35">
                  <c:v>246.1</c:v>
                </c:pt>
                <c:pt idx="36">
                  <c:v>249.77</c:v>
                </c:pt>
                <c:pt idx="37">
                  <c:v>256.62</c:v>
                </c:pt>
                <c:pt idx="38">
                  <c:v>251.35</c:v>
                </c:pt>
                <c:pt idx="39">
                  <c:v>245.82</c:v>
                </c:pt>
                <c:pt idx="40">
                  <c:v>246.62</c:v>
                </c:pt>
                <c:pt idx="41">
                  <c:v>245.23</c:v>
                </c:pt>
                <c:pt idx="42">
                  <c:v>247.42</c:v>
                </c:pt>
                <c:pt idx="43">
                  <c:v>245.26</c:v>
                </c:pt>
                <c:pt idx="44">
                  <c:v>248.97</c:v>
                </c:pt>
                <c:pt idx="45">
                  <c:v>247.76</c:v>
                </c:pt>
                <c:pt idx="46">
                  <c:v>247.39</c:v>
                </c:pt>
                <c:pt idx="47">
                  <c:v>248.44</c:v>
                </c:pt>
                <c:pt idx="48">
                  <c:v>245.79</c:v>
                </c:pt>
                <c:pt idx="49">
                  <c:v>251.44</c:v>
                </c:pt>
                <c:pt idx="50">
                  <c:v>247.46</c:v>
                </c:pt>
                <c:pt idx="51">
                  <c:v>253.57</c:v>
                </c:pt>
                <c:pt idx="52">
                  <c:v>244.8</c:v>
                </c:pt>
                <c:pt idx="53">
                  <c:v>269.68</c:v>
                </c:pt>
                <c:pt idx="54">
                  <c:v>262.39999999999998</c:v>
                </c:pt>
                <c:pt idx="55">
                  <c:v>246.25</c:v>
                </c:pt>
                <c:pt idx="56">
                  <c:v>245.39</c:v>
                </c:pt>
                <c:pt idx="57">
                  <c:v>245.97</c:v>
                </c:pt>
                <c:pt idx="58">
                  <c:v>245.29</c:v>
                </c:pt>
                <c:pt idx="59">
                  <c:v>260.98</c:v>
                </c:pt>
                <c:pt idx="60">
                  <c:v>246.1</c:v>
                </c:pt>
                <c:pt idx="61">
                  <c:v>253.38</c:v>
                </c:pt>
                <c:pt idx="62">
                  <c:v>245.29</c:v>
                </c:pt>
                <c:pt idx="63">
                  <c:v>303.36</c:v>
                </c:pt>
                <c:pt idx="64">
                  <c:v>245.05</c:v>
                </c:pt>
                <c:pt idx="65">
                  <c:v>250.02</c:v>
                </c:pt>
                <c:pt idx="66">
                  <c:v>247.09</c:v>
                </c:pt>
                <c:pt idx="67">
                  <c:v>244.83</c:v>
                </c:pt>
                <c:pt idx="68">
                  <c:v>245.76</c:v>
                </c:pt>
                <c:pt idx="69">
                  <c:v>245.33</c:v>
                </c:pt>
                <c:pt idx="70">
                  <c:v>246.5</c:v>
                </c:pt>
                <c:pt idx="71">
                  <c:v>245.26</c:v>
                </c:pt>
                <c:pt idx="72">
                  <c:v>243.78</c:v>
                </c:pt>
                <c:pt idx="73">
                  <c:v>244.21</c:v>
                </c:pt>
                <c:pt idx="74">
                  <c:v>249.06</c:v>
                </c:pt>
                <c:pt idx="75">
                  <c:v>245.85</c:v>
                </c:pt>
                <c:pt idx="76">
                  <c:v>245.6</c:v>
                </c:pt>
                <c:pt idx="77">
                  <c:v>245.91</c:v>
                </c:pt>
                <c:pt idx="78">
                  <c:v>245.73</c:v>
                </c:pt>
                <c:pt idx="79">
                  <c:v>261.35000000000002</c:v>
                </c:pt>
                <c:pt idx="80">
                  <c:v>245.02</c:v>
                </c:pt>
                <c:pt idx="81">
                  <c:v>246.04</c:v>
                </c:pt>
                <c:pt idx="82">
                  <c:v>245.57</c:v>
                </c:pt>
                <c:pt idx="83">
                  <c:v>249.59</c:v>
                </c:pt>
                <c:pt idx="84">
                  <c:v>277.52</c:v>
                </c:pt>
                <c:pt idx="85">
                  <c:v>290.89</c:v>
                </c:pt>
                <c:pt idx="86">
                  <c:v>251.56</c:v>
                </c:pt>
                <c:pt idx="87">
                  <c:v>317.58999999999997</c:v>
                </c:pt>
                <c:pt idx="88">
                  <c:v>248.23</c:v>
                </c:pt>
                <c:pt idx="89">
                  <c:v>270.45</c:v>
                </c:pt>
                <c:pt idx="90">
                  <c:v>261.47000000000003</c:v>
                </c:pt>
                <c:pt idx="91">
                  <c:v>248.78</c:v>
                </c:pt>
                <c:pt idx="92">
                  <c:v>253.48</c:v>
                </c:pt>
                <c:pt idx="93">
                  <c:v>248.29</c:v>
                </c:pt>
                <c:pt idx="94">
                  <c:v>282.62</c:v>
                </c:pt>
                <c:pt idx="95">
                  <c:v>286.66000000000003</c:v>
                </c:pt>
                <c:pt idx="96">
                  <c:v>304.35000000000002</c:v>
                </c:pt>
                <c:pt idx="97">
                  <c:v>245.97</c:v>
                </c:pt>
                <c:pt idx="98">
                  <c:v>305.45999999999998</c:v>
                </c:pt>
                <c:pt idx="99">
                  <c:v>269.58999999999997</c:v>
                </c:pt>
              </c:numCache>
            </c:numRef>
          </c:val>
        </c:ser>
        <c:ser>
          <c:idx val="2"/>
          <c:order val="2"/>
          <c:tx>
            <c:strRef>
              <c:f>output!$C$3</c:f>
              <c:strCache>
                <c:ptCount val="1"/>
                <c:pt idx="0">
                  <c:v>Recursive binary Search</c:v>
                </c:pt>
              </c:strCache>
            </c:strRef>
          </c:tx>
          <c:marker>
            <c:symbol val="none"/>
          </c:marker>
          <c:val>
            <c:numRef>
              <c:f>output!$C$4:$C$103</c:f>
              <c:numCache>
                <c:formatCode>General</c:formatCode>
                <c:ptCount val="100"/>
                <c:pt idx="0">
                  <c:v>606.79</c:v>
                </c:pt>
                <c:pt idx="1">
                  <c:v>423.54</c:v>
                </c:pt>
                <c:pt idx="2">
                  <c:v>592.16</c:v>
                </c:pt>
                <c:pt idx="3">
                  <c:v>429.41</c:v>
                </c:pt>
                <c:pt idx="4">
                  <c:v>430.86</c:v>
                </c:pt>
                <c:pt idx="5">
                  <c:v>415.08</c:v>
                </c:pt>
                <c:pt idx="6">
                  <c:v>415.82</c:v>
                </c:pt>
                <c:pt idx="7">
                  <c:v>418.79</c:v>
                </c:pt>
                <c:pt idx="8">
                  <c:v>418.91</c:v>
                </c:pt>
                <c:pt idx="9">
                  <c:v>422.62</c:v>
                </c:pt>
                <c:pt idx="10">
                  <c:v>413.29</c:v>
                </c:pt>
                <c:pt idx="11">
                  <c:v>419.71</c:v>
                </c:pt>
                <c:pt idx="12">
                  <c:v>461.58</c:v>
                </c:pt>
                <c:pt idx="13">
                  <c:v>420.02</c:v>
                </c:pt>
                <c:pt idx="14">
                  <c:v>413.57</c:v>
                </c:pt>
                <c:pt idx="15">
                  <c:v>422.46</c:v>
                </c:pt>
                <c:pt idx="16">
                  <c:v>413.11</c:v>
                </c:pt>
                <c:pt idx="17">
                  <c:v>415.58</c:v>
                </c:pt>
                <c:pt idx="18">
                  <c:v>413.14</c:v>
                </c:pt>
                <c:pt idx="19">
                  <c:v>412</c:v>
                </c:pt>
                <c:pt idx="20">
                  <c:v>421.78</c:v>
                </c:pt>
                <c:pt idx="21">
                  <c:v>412.27</c:v>
                </c:pt>
                <c:pt idx="22">
                  <c:v>429.07</c:v>
                </c:pt>
                <c:pt idx="23">
                  <c:v>413.23</c:v>
                </c:pt>
                <c:pt idx="24">
                  <c:v>413.26</c:v>
                </c:pt>
                <c:pt idx="25">
                  <c:v>432.77</c:v>
                </c:pt>
                <c:pt idx="26">
                  <c:v>413.2</c:v>
                </c:pt>
                <c:pt idx="27">
                  <c:v>421.1</c:v>
                </c:pt>
                <c:pt idx="28">
                  <c:v>412.92</c:v>
                </c:pt>
                <c:pt idx="29">
                  <c:v>412.03</c:v>
                </c:pt>
                <c:pt idx="30">
                  <c:v>422.52</c:v>
                </c:pt>
                <c:pt idx="31">
                  <c:v>427.77</c:v>
                </c:pt>
                <c:pt idx="32">
                  <c:v>428.64</c:v>
                </c:pt>
                <c:pt idx="33">
                  <c:v>528.94000000000005</c:v>
                </c:pt>
                <c:pt idx="34">
                  <c:v>425.21</c:v>
                </c:pt>
                <c:pt idx="35">
                  <c:v>413.73</c:v>
                </c:pt>
                <c:pt idx="36">
                  <c:v>413.73</c:v>
                </c:pt>
                <c:pt idx="37">
                  <c:v>563.14</c:v>
                </c:pt>
                <c:pt idx="38">
                  <c:v>417.4</c:v>
                </c:pt>
                <c:pt idx="39">
                  <c:v>414.13</c:v>
                </c:pt>
                <c:pt idx="40">
                  <c:v>417.46</c:v>
                </c:pt>
                <c:pt idx="41">
                  <c:v>413.79</c:v>
                </c:pt>
                <c:pt idx="42">
                  <c:v>413.05</c:v>
                </c:pt>
                <c:pt idx="43">
                  <c:v>412.68</c:v>
                </c:pt>
                <c:pt idx="44">
                  <c:v>427.56</c:v>
                </c:pt>
                <c:pt idx="45">
                  <c:v>417.4</c:v>
                </c:pt>
                <c:pt idx="46">
                  <c:v>413.63</c:v>
                </c:pt>
                <c:pt idx="47">
                  <c:v>419.56</c:v>
                </c:pt>
                <c:pt idx="48">
                  <c:v>413.94</c:v>
                </c:pt>
                <c:pt idx="49">
                  <c:v>422.22</c:v>
                </c:pt>
                <c:pt idx="50">
                  <c:v>418.54</c:v>
                </c:pt>
                <c:pt idx="51">
                  <c:v>432.22</c:v>
                </c:pt>
                <c:pt idx="52">
                  <c:v>412.49</c:v>
                </c:pt>
                <c:pt idx="53">
                  <c:v>425.77</c:v>
                </c:pt>
                <c:pt idx="54">
                  <c:v>422.22</c:v>
                </c:pt>
                <c:pt idx="55">
                  <c:v>416.2</c:v>
                </c:pt>
                <c:pt idx="56">
                  <c:v>421.2</c:v>
                </c:pt>
                <c:pt idx="57">
                  <c:v>420.67</c:v>
                </c:pt>
                <c:pt idx="58">
                  <c:v>429.04</c:v>
                </c:pt>
                <c:pt idx="59">
                  <c:v>440.49</c:v>
                </c:pt>
                <c:pt idx="60">
                  <c:v>431.35</c:v>
                </c:pt>
                <c:pt idx="61">
                  <c:v>418.54</c:v>
                </c:pt>
                <c:pt idx="62">
                  <c:v>418.08</c:v>
                </c:pt>
                <c:pt idx="63">
                  <c:v>573.54</c:v>
                </c:pt>
                <c:pt idx="64">
                  <c:v>424.5</c:v>
                </c:pt>
                <c:pt idx="65">
                  <c:v>426.51</c:v>
                </c:pt>
                <c:pt idx="66">
                  <c:v>424.38</c:v>
                </c:pt>
                <c:pt idx="67">
                  <c:v>412.83</c:v>
                </c:pt>
                <c:pt idx="68">
                  <c:v>412.83</c:v>
                </c:pt>
                <c:pt idx="69">
                  <c:v>413.51</c:v>
                </c:pt>
                <c:pt idx="70">
                  <c:v>419.75</c:v>
                </c:pt>
                <c:pt idx="71">
                  <c:v>430.27</c:v>
                </c:pt>
                <c:pt idx="72">
                  <c:v>413.17</c:v>
                </c:pt>
                <c:pt idx="73">
                  <c:v>413.54</c:v>
                </c:pt>
                <c:pt idx="74">
                  <c:v>418.51</c:v>
                </c:pt>
                <c:pt idx="75">
                  <c:v>414.93</c:v>
                </c:pt>
                <c:pt idx="76">
                  <c:v>414.9</c:v>
                </c:pt>
                <c:pt idx="77">
                  <c:v>412.8</c:v>
                </c:pt>
                <c:pt idx="78">
                  <c:v>462.66</c:v>
                </c:pt>
                <c:pt idx="79">
                  <c:v>424.68</c:v>
                </c:pt>
                <c:pt idx="80">
                  <c:v>412.71</c:v>
                </c:pt>
                <c:pt idx="81">
                  <c:v>415.02</c:v>
                </c:pt>
                <c:pt idx="82">
                  <c:v>428.57</c:v>
                </c:pt>
                <c:pt idx="83">
                  <c:v>432.99</c:v>
                </c:pt>
                <c:pt idx="84">
                  <c:v>421.2</c:v>
                </c:pt>
                <c:pt idx="85">
                  <c:v>417.21</c:v>
                </c:pt>
                <c:pt idx="86">
                  <c:v>411.72</c:v>
                </c:pt>
                <c:pt idx="87">
                  <c:v>415.73</c:v>
                </c:pt>
                <c:pt idx="88">
                  <c:v>422.52</c:v>
                </c:pt>
                <c:pt idx="89">
                  <c:v>505.81</c:v>
                </c:pt>
                <c:pt idx="90">
                  <c:v>437.19</c:v>
                </c:pt>
                <c:pt idx="91">
                  <c:v>414.44</c:v>
                </c:pt>
                <c:pt idx="92">
                  <c:v>416.69</c:v>
                </c:pt>
                <c:pt idx="93">
                  <c:v>428.45</c:v>
                </c:pt>
                <c:pt idx="94">
                  <c:v>454.44</c:v>
                </c:pt>
                <c:pt idx="95">
                  <c:v>508.84</c:v>
                </c:pt>
                <c:pt idx="96">
                  <c:v>585.71</c:v>
                </c:pt>
                <c:pt idx="97">
                  <c:v>413.94</c:v>
                </c:pt>
                <c:pt idx="98">
                  <c:v>583.21</c:v>
                </c:pt>
                <c:pt idx="99">
                  <c:v>447.13</c:v>
                </c:pt>
              </c:numCache>
            </c:numRef>
          </c:val>
        </c:ser>
        <c:marker val="1"/>
        <c:axId val="80431360"/>
        <c:axId val="80453632"/>
      </c:lineChart>
      <c:catAx>
        <c:axId val="80431360"/>
        <c:scaling>
          <c:orientation val="minMax"/>
        </c:scaling>
        <c:axPos val="b"/>
        <c:tickLblPos val="nextTo"/>
        <c:crossAx val="80453632"/>
        <c:crosses val="autoZero"/>
        <c:auto val="1"/>
        <c:lblAlgn val="ctr"/>
        <c:lblOffset val="100"/>
      </c:catAx>
      <c:valAx>
        <c:axId val="80453632"/>
        <c:scaling>
          <c:orientation val="minMax"/>
        </c:scaling>
        <c:axPos val="l"/>
        <c:majorGridlines/>
        <c:numFmt formatCode="General" sourceLinked="1"/>
        <c:tickLblPos val="nextTo"/>
        <c:crossAx val="80431360"/>
        <c:crosses val="autoZero"/>
        <c:crossBetween val="between"/>
      </c:valAx>
    </c:plotArea>
    <c:legend>
      <c:legendPos val="r"/>
      <c:layout/>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D03A87EA-1D33-416B-B3ED-43741E876BF8}" type="datetimeFigureOut">
              <a:rPr lang="en-US" smtClean="0"/>
              <a:t>08-Nov-17</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3DCE12BC-AA43-4936-A36B-D3611E82DBC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03A87EA-1D33-416B-B3ED-43741E876BF8}" type="datetimeFigureOut">
              <a:rPr lang="en-US" smtClean="0"/>
              <a:t>08-Nov-17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CE12BC-AA43-4936-A36B-D3611E82DBC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03A87EA-1D33-416B-B3ED-43741E876BF8}" type="datetimeFigureOut">
              <a:rPr lang="en-US" smtClean="0"/>
              <a:t>08-Nov-17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CE12BC-AA43-4936-A36B-D3611E82DBC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D03A87EA-1D33-416B-B3ED-43741E876BF8}" type="datetimeFigureOut">
              <a:rPr lang="en-US" smtClean="0"/>
              <a:t>08-Nov-17</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3DCE12BC-AA43-4936-A36B-D3611E82DBC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D03A87EA-1D33-416B-B3ED-43741E876BF8}" type="datetimeFigureOut">
              <a:rPr lang="en-US" smtClean="0"/>
              <a:t>08-Nov-17</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3DCE12BC-AA43-4936-A36B-D3611E82DBC4}" type="slidenum">
              <a:rPr lang="en-US" smtClean="0"/>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D03A87EA-1D33-416B-B3ED-43741E876BF8}" type="datetimeFigureOut">
              <a:rPr lang="en-US" smtClean="0"/>
              <a:t>08-Nov-17</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3DCE12BC-AA43-4936-A36B-D3611E82DBC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D03A87EA-1D33-416B-B3ED-43741E876BF8}" type="datetimeFigureOut">
              <a:rPr lang="en-US" smtClean="0"/>
              <a:t>08-Nov-17</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3DCE12BC-AA43-4936-A36B-D3611E82DBC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03A87EA-1D33-416B-B3ED-43741E876BF8}" type="datetimeFigureOut">
              <a:rPr lang="en-US" smtClean="0"/>
              <a:t>08-Nov-17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CE12BC-AA43-4936-A36B-D3611E82DBC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D03A87EA-1D33-416B-B3ED-43741E876BF8}" type="datetimeFigureOut">
              <a:rPr lang="en-US" smtClean="0"/>
              <a:t>08-Nov-17</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3DCE12BC-AA43-4936-A36B-D3611E82DBC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D03A87EA-1D33-416B-B3ED-43741E876BF8}" type="datetimeFigureOut">
              <a:rPr lang="en-US" smtClean="0"/>
              <a:t>08-Nov-17</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3DCE12BC-AA43-4936-A36B-D3611E82DBC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D03A87EA-1D33-416B-B3ED-43741E876BF8}" type="datetimeFigureOut">
              <a:rPr lang="en-US" smtClean="0"/>
              <a:t>08-Nov-17</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3DCE12BC-AA43-4936-A36B-D3611E82DBC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D03A87EA-1D33-416B-B3ED-43741E876BF8}" type="datetimeFigureOut">
              <a:rPr lang="en-US" smtClean="0"/>
              <a:t>08-Nov-17</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3DCE12BC-AA43-4936-A36B-D3611E82DBC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msdn.microsoft.com/en-us/library/system.icomparable(v=vs.110).asp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Testing array search algorithms</a:t>
            </a:r>
            <a:endParaRPr lang="en-US" dirty="0"/>
          </a:p>
        </p:txBody>
      </p:sp>
      <p:sp>
        <p:nvSpPr>
          <p:cNvPr id="3" name="Subtitle 2"/>
          <p:cNvSpPr>
            <a:spLocks noGrp="1"/>
          </p:cNvSpPr>
          <p:nvPr>
            <p:ph type="subTitle" idx="1"/>
          </p:nvPr>
        </p:nvSpPr>
        <p:spPr/>
        <p:txBody>
          <a:bodyPr/>
          <a:lstStyle/>
          <a:p>
            <a:r>
              <a:rPr lang="en-US" dirty="0" smtClean="0"/>
              <a:t>AT 1.8</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Results</a:t>
            </a:r>
            <a:endParaRPr lang="en-US" dirty="0"/>
          </a:p>
        </p:txBody>
      </p:sp>
      <p:graphicFrame>
        <p:nvGraphicFramePr>
          <p:cNvPr id="4" name="Chart 3"/>
          <p:cNvGraphicFramePr/>
          <p:nvPr/>
        </p:nvGraphicFramePr>
        <p:xfrm>
          <a:off x="457200" y="1600200"/>
          <a:ext cx="8229600" cy="495363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Analysis</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data correlated suggests that the .NET library built-in binary search function is the most efficient and contains the least anomalies. The Linear search is by far the least efficient, as to see even see the data of the binary searches effectively, it needed to be separated. The recursive search is by far the most anomalous and varying significantly in its search times. It is also the slowest of the binary search functions.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Summary and </a:t>
            </a:r>
            <a:r>
              <a:rPr lang="en-US" b="1" dirty="0" smtClean="0"/>
              <a:t>conclusion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Linear search is by far the worst performer of the 4, and as such shall be excluded from any consideration. The recursive binary search is the next weakest performer, this is presumed to be caused by the amount of code that needs to be processed through each recursion. The iterative binary search was the second best performer, and not hugely slower than the build in search, this may indicate that the Array search API may include an iterative binary search. The test results do show a clear winner, the speedy Array search API.</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nvPr>
        </p:nvGraphicFramePr>
        <p:xfrm>
          <a:off x="152401" y="152400"/>
          <a:ext cx="2819400" cy="6476991"/>
        </p:xfrm>
        <a:graphic>
          <a:graphicData uri="http://schemas.openxmlformats.org/drawingml/2006/table">
            <a:tbl>
              <a:tblPr/>
              <a:tblGrid>
                <a:gridCol w="778198"/>
                <a:gridCol w="677785"/>
                <a:gridCol w="710734"/>
                <a:gridCol w="652683"/>
              </a:tblGrid>
              <a:tr h="342074">
                <a:tc>
                  <a:txBody>
                    <a:bodyPr/>
                    <a:lstStyle/>
                    <a:p>
                      <a:pPr algn="ctr" fontAlgn="b"/>
                      <a:r>
                        <a:rPr lang="en-US" sz="800" b="0" i="0" u="none" strike="noStrike">
                          <a:solidFill>
                            <a:srgbClr val="000000"/>
                          </a:solidFill>
                          <a:latin typeface="Calibri"/>
                        </a:rPr>
                        <a:t>Builtin Binary Search</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Iterative binary Search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Recursive binary Search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Linear Search</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r>
              <a:tr h="214364">
                <a:tc>
                  <a:txBody>
                    <a:bodyPr/>
                    <a:lstStyle/>
                    <a:p>
                      <a:pPr algn="r" fontAlgn="b"/>
                      <a:r>
                        <a:rPr lang="en-US" sz="800" b="0" i="0" u="none" strike="noStrike">
                          <a:solidFill>
                            <a:srgbClr val="000000"/>
                          </a:solidFill>
                          <a:latin typeface="Calibri"/>
                        </a:rPr>
                        <a:t>229.67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337.23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606.79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21110.57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157">
                <a:tc>
                  <a:txBody>
                    <a:bodyPr/>
                    <a:lstStyle/>
                    <a:p>
                      <a:pPr algn="r" fontAlgn="b"/>
                      <a:r>
                        <a:rPr lang="en-US" sz="800" b="0" i="0" u="none" strike="noStrike">
                          <a:solidFill>
                            <a:srgbClr val="000000"/>
                          </a:solidFill>
                          <a:latin typeface="Calibri"/>
                        </a:rPr>
                        <a:t>176.27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250.2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423.54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21330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157">
                <a:tc>
                  <a:txBody>
                    <a:bodyPr/>
                    <a:lstStyle/>
                    <a:p>
                      <a:pPr algn="r" fontAlgn="b"/>
                      <a:r>
                        <a:rPr lang="en-US" sz="800" b="0" i="0" u="none" strike="noStrike">
                          <a:solidFill>
                            <a:srgbClr val="000000"/>
                          </a:solidFill>
                          <a:latin typeface="Calibri"/>
                        </a:rPr>
                        <a:t>212.76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298.73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592.16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21518.01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157">
                <a:tc>
                  <a:txBody>
                    <a:bodyPr/>
                    <a:lstStyle/>
                    <a:p>
                      <a:pPr algn="r" fontAlgn="b"/>
                      <a:r>
                        <a:rPr lang="en-US" sz="800" b="0" i="0" u="none" strike="noStrike">
                          <a:solidFill>
                            <a:srgbClr val="000000"/>
                          </a:solidFill>
                          <a:latin typeface="Calibri"/>
                        </a:rPr>
                        <a:t>174.26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249.25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429.41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19849.93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157">
                <a:tc>
                  <a:txBody>
                    <a:bodyPr/>
                    <a:lstStyle/>
                    <a:p>
                      <a:pPr algn="r" fontAlgn="b"/>
                      <a:r>
                        <a:rPr lang="en-US" sz="800" b="0" i="0" u="none" strike="noStrike">
                          <a:solidFill>
                            <a:srgbClr val="000000"/>
                          </a:solidFill>
                          <a:latin typeface="Calibri"/>
                        </a:rPr>
                        <a:t>183.99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259.53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430.86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21142.62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157">
                <a:tc>
                  <a:txBody>
                    <a:bodyPr/>
                    <a:lstStyle/>
                    <a:p>
                      <a:pPr algn="r" fontAlgn="b"/>
                      <a:r>
                        <a:rPr lang="en-US" sz="800" b="0" i="0" u="none" strike="noStrike">
                          <a:solidFill>
                            <a:srgbClr val="000000"/>
                          </a:solidFill>
                          <a:latin typeface="Calibri"/>
                        </a:rPr>
                        <a:t>174.35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246.9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415.08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19302.25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157">
                <a:tc>
                  <a:txBody>
                    <a:bodyPr/>
                    <a:lstStyle/>
                    <a:p>
                      <a:pPr algn="r" fontAlgn="b"/>
                      <a:r>
                        <a:rPr lang="en-US" sz="800" b="0" i="0" u="none" strike="noStrike">
                          <a:solidFill>
                            <a:srgbClr val="000000"/>
                          </a:solidFill>
                          <a:latin typeface="Calibri"/>
                        </a:rPr>
                        <a:t>172.93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248.38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415.82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19467.84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157">
                <a:tc>
                  <a:txBody>
                    <a:bodyPr/>
                    <a:lstStyle/>
                    <a:p>
                      <a:pPr algn="r" fontAlgn="b"/>
                      <a:r>
                        <a:rPr lang="en-US" sz="800" b="0" i="0" u="none" strike="noStrike">
                          <a:solidFill>
                            <a:srgbClr val="000000"/>
                          </a:solidFill>
                          <a:latin typeface="Calibri"/>
                        </a:rPr>
                        <a:t>193.06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248.91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418.79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19786.99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157">
                <a:tc>
                  <a:txBody>
                    <a:bodyPr/>
                    <a:lstStyle/>
                    <a:p>
                      <a:pPr algn="r" fontAlgn="b"/>
                      <a:r>
                        <a:rPr lang="en-US" sz="800" b="0" i="0" u="none" strike="noStrike">
                          <a:solidFill>
                            <a:srgbClr val="000000"/>
                          </a:solidFill>
                          <a:latin typeface="Calibri"/>
                        </a:rPr>
                        <a:t>176.42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250.39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418.91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18900.22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157">
                <a:tc>
                  <a:txBody>
                    <a:bodyPr/>
                    <a:lstStyle/>
                    <a:p>
                      <a:pPr algn="r" fontAlgn="b"/>
                      <a:r>
                        <a:rPr lang="en-US" sz="800" b="0" i="0" u="none" strike="noStrike">
                          <a:solidFill>
                            <a:srgbClr val="000000"/>
                          </a:solidFill>
                          <a:latin typeface="Calibri"/>
                        </a:rPr>
                        <a:t>175.4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259.9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422.62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19076.62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157">
                <a:tc>
                  <a:txBody>
                    <a:bodyPr/>
                    <a:lstStyle/>
                    <a:p>
                      <a:pPr algn="r" fontAlgn="b"/>
                      <a:r>
                        <a:rPr lang="en-US" sz="800" b="0" i="0" u="none" strike="noStrike">
                          <a:solidFill>
                            <a:srgbClr val="000000"/>
                          </a:solidFill>
                          <a:latin typeface="Calibri"/>
                        </a:rPr>
                        <a:t>173.12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392.39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413.29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18965.82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157">
                <a:tc>
                  <a:txBody>
                    <a:bodyPr/>
                    <a:lstStyle/>
                    <a:p>
                      <a:pPr algn="r" fontAlgn="b"/>
                      <a:r>
                        <a:rPr lang="en-US" sz="800" b="0" i="0" u="none" strike="noStrike">
                          <a:solidFill>
                            <a:srgbClr val="000000"/>
                          </a:solidFill>
                          <a:latin typeface="Calibri"/>
                        </a:rPr>
                        <a:t>173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246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419.71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19682.33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157">
                <a:tc>
                  <a:txBody>
                    <a:bodyPr/>
                    <a:lstStyle/>
                    <a:p>
                      <a:pPr algn="r" fontAlgn="b"/>
                      <a:r>
                        <a:rPr lang="en-US" sz="800" b="0" i="0" u="none" strike="noStrike">
                          <a:solidFill>
                            <a:srgbClr val="000000"/>
                          </a:solidFill>
                          <a:latin typeface="Calibri"/>
                        </a:rPr>
                        <a:t>180.22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247.33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461.58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20200.53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157">
                <a:tc>
                  <a:txBody>
                    <a:bodyPr/>
                    <a:lstStyle/>
                    <a:p>
                      <a:pPr algn="r" fontAlgn="b"/>
                      <a:r>
                        <a:rPr lang="en-US" sz="800" b="0" i="0" u="none" strike="noStrike">
                          <a:solidFill>
                            <a:srgbClr val="000000"/>
                          </a:solidFill>
                          <a:latin typeface="Calibri"/>
                        </a:rPr>
                        <a:t>172.96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252.06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420.02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19669.55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157">
                <a:tc>
                  <a:txBody>
                    <a:bodyPr/>
                    <a:lstStyle/>
                    <a:p>
                      <a:pPr algn="r" fontAlgn="b"/>
                      <a:r>
                        <a:rPr lang="en-US" sz="800" b="0" i="0" u="none" strike="noStrike">
                          <a:solidFill>
                            <a:srgbClr val="000000"/>
                          </a:solidFill>
                          <a:latin typeface="Calibri"/>
                        </a:rPr>
                        <a:t>174.54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247.27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413.57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19041.58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157">
                <a:tc>
                  <a:txBody>
                    <a:bodyPr/>
                    <a:lstStyle/>
                    <a:p>
                      <a:pPr algn="r" fontAlgn="b"/>
                      <a:r>
                        <a:rPr lang="en-US" sz="800" b="0" i="0" u="none" strike="noStrike">
                          <a:solidFill>
                            <a:srgbClr val="000000"/>
                          </a:solidFill>
                          <a:latin typeface="Calibri"/>
                        </a:rPr>
                        <a:t>173.03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244.12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422.46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19035.84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157">
                <a:tc>
                  <a:txBody>
                    <a:bodyPr/>
                    <a:lstStyle/>
                    <a:p>
                      <a:pPr algn="r" fontAlgn="b"/>
                      <a:r>
                        <a:rPr lang="en-US" sz="800" b="0" i="0" u="none" strike="noStrike">
                          <a:solidFill>
                            <a:srgbClr val="000000"/>
                          </a:solidFill>
                          <a:latin typeface="Calibri"/>
                        </a:rPr>
                        <a:t>172.72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244.09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413.11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19096.68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157">
                <a:tc>
                  <a:txBody>
                    <a:bodyPr/>
                    <a:lstStyle/>
                    <a:p>
                      <a:pPr algn="r" fontAlgn="b"/>
                      <a:r>
                        <a:rPr lang="en-US" sz="800" b="0" i="0" u="none" strike="noStrike">
                          <a:solidFill>
                            <a:srgbClr val="000000"/>
                          </a:solidFill>
                          <a:latin typeface="Calibri"/>
                        </a:rPr>
                        <a:t>172.84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244.58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415.58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19114.53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157">
                <a:tc>
                  <a:txBody>
                    <a:bodyPr/>
                    <a:lstStyle/>
                    <a:p>
                      <a:pPr algn="r" fontAlgn="b"/>
                      <a:r>
                        <a:rPr lang="en-US" sz="800" b="0" i="0" u="none" strike="noStrike">
                          <a:solidFill>
                            <a:srgbClr val="000000"/>
                          </a:solidFill>
                          <a:latin typeface="Calibri"/>
                        </a:rPr>
                        <a:t>174.11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246.93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413.14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18888.89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157">
                <a:tc>
                  <a:txBody>
                    <a:bodyPr/>
                    <a:lstStyle/>
                    <a:p>
                      <a:pPr algn="r" fontAlgn="b"/>
                      <a:r>
                        <a:rPr lang="en-US" sz="800" b="0" i="0" u="none" strike="noStrike">
                          <a:solidFill>
                            <a:srgbClr val="000000"/>
                          </a:solidFill>
                          <a:latin typeface="Calibri"/>
                        </a:rPr>
                        <a:t>172.78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246.9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412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18892.23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157">
                <a:tc>
                  <a:txBody>
                    <a:bodyPr/>
                    <a:lstStyle/>
                    <a:p>
                      <a:pPr algn="r" fontAlgn="b"/>
                      <a:r>
                        <a:rPr lang="en-US" sz="800" b="0" i="0" u="none" strike="noStrike">
                          <a:solidFill>
                            <a:srgbClr val="000000"/>
                          </a:solidFill>
                          <a:latin typeface="Calibri"/>
                        </a:rPr>
                        <a:t>173.64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246.19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421.78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19042.2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157">
                <a:tc>
                  <a:txBody>
                    <a:bodyPr/>
                    <a:lstStyle/>
                    <a:p>
                      <a:pPr algn="r" fontAlgn="b"/>
                      <a:r>
                        <a:rPr lang="en-US" sz="800" b="0" i="0" u="none" strike="noStrike">
                          <a:solidFill>
                            <a:srgbClr val="000000"/>
                          </a:solidFill>
                          <a:latin typeface="Calibri"/>
                        </a:rPr>
                        <a:t>173.83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244.74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412.27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18823.91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157">
                <a:tc>
                  <a:txBody>
                    <a:bodyPr/>
                    <a:lstStyle/>
                    <a:p>
                      <a:pPr algn="r" fontAlgn="b"/>
                      <a:r>
                        <a:rPr lang="en-US" sz="800" b="0" i="0" u="none" strike="noStrike">
                          <a:solidFill>
                            <a:srgbClr val="000000"/>
                          </a:solidFill>
                          <a:latin typeface="Calibri"/>
                        </a:rPr>
                        <a:t>183.03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248.54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429.07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18993.76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157">
                <a:tc>
                  <a:txBody>
                    <a:bodyPr/>
                    <a:lstStyle/>
                    <a:p>
                      <a:pPr algn="r" fontAlgn="b"/>
                      <a:r>
                        <a:rPr lang="en-US" sz="800" b="0" i="0" u="none" strike="noStrike">
                          <a:solidFill>
                            <a:srgbClr val="000000"/>
                          </a:solidFill>
                          <a:latin typeface="Calibri"/>
                        </a:rPr>
                        <a:t>176.3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244.92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413.23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18855.61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157">
                <a:tc>
                  <a:txBody>
                    <a:bodyPr/>
                    <a:lstStyle/>
                    <a:p>
                      <a:pPr algn="r" fontAlgn="b"/>
                      <a:r>
                        <a:rPr lang="en-US" sz="800" b="0" i="0" u="none" strike="noStrike">
                          <a:solidFill>
                            <a:srgbClr val="000000"/>
                          </a:solidFill>
                          <a:latin typeface="Calibri"/>
                        </a:rPr>
                        <a:t>173.43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244.34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413.26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18926.65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157">
                <a:tc>
                  <a:txBody>
                    <a:bodyPr/>
                    <a:lstStyle/>
                    <a:p>
                      <a:pPr algn="r" fontAlgn="b"/>
                      <a:r>
                        <a:rPr lang="en-US" sz="800" b="0" i="0" u="none" strike="noStrike">
                          <a:solidFill>
                            <a:srgbClr val="000000"/>
                          </a:solidFill>
                          <a:latin typeface="Calibri"/>
                        </a:rPr>
                        <a:t>180.9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246.65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432.77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19336.86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157">
                <a:tc>
                  <a:txBody>
                    <a:bodyPr/>
                    <a:lstStyle/>
                    <a:p>
                      <a:pPr algn="r" fontAlgn="b"/>
                      <a:r>
                        <a:rPr lang="en-US" sz="800" b="0" i="0" u="none" strike="noStrike">
                          <a:solidFill>
                            <a:srgbClr val="000000"/>
                          </a:solidFill>
                          <a:latin typeface="Calibri"/>
                        </a:rPr>
                        <a:t>173.43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248.78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413.2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19562.19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157">
                <a:tc>
                  <a:txBody>
                    <a:bodyPr/>
                    <a:lstStyle/>
                    <a:p>
                      <a:pPr algn="r" fontAlgn="b"/>
                      <a:r>
                        <a:rPr lang="en-US" sz="800" b="0" i="0" u="none" strike="noStrike">
                          <a:solidFill>
                            <a:srgbClr val="000000"/>
                          </a:solidFill>
                          <a:latin typeface="Calibri"/>
                        </a:rPr>
                        <a:t>181.33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246.07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421.1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19193.19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157">
                <a:tc>
                  <a:txBody>
                    <a:bodyPr/>
                    <a:lstStyle/>
                    <a:p>
                      <a:pPr algn="r" fontAlgn="b"/>
                      <a:r>
                        <a:rPr lang="en-US" sz="800" b="0" i="0" u="none" strike="noStrike">
                          <a:solidFill>
                            <a:srgbClr val="000000"/>
                          </a:solidFill>
                          <a:latin typeface="Calibri"/>
                        </a:rPr>
                        <a:t>173.09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249.46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412.92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19082.48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157">
                <a:tc>
                  <a:txBody>
                    <a:bodyPr/>
                    <a:lstStyle/>
                    <a:p>
                      <a:pPr algn="r" fontAlgn="b"/>
                      <a:r>
                        <a:rPr lang="en-US" sz="800" b="0" i="0" u="none" strike="noStrike">
                          <a:solidFill>
                            <a:srgbClr val="000000"/>
                          </a:solidFill>
                          <a:latin typeface="Calibri"/>
                        </a:rPr>
                        <a:t>172.87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245.29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Calibri"/>
                        </a:rPr>
                        <a:t>412.03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dirty="0">
                          <a:solidFill>
                            <a:srgbClr val="000000"/>
                          </a:solidFill>
                          <a:latin typeface="Calibri"/>
                        </a:rPr>
                        <a:t>19192.2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nvGraphicFramePr>
        <p:xfrm>
          <a:off x="3124200" y="457188"/>
          <a:ext cx="2833768" cy="6172221"/>
        </p:xfrm>
        <a:graphic>
          <a:graphicData uri="http://schemas.openxmlformats.org/drawingml/2006/table">
            <a:tbl>
              <a:tblPr/>
              <a:tblGrid>
                <a:gridCol w="782164"/>
                <a:gridCol w="681240"/>
                <a:gridCol w="714356"/>
                <a:gridCol w="656008"/>
              </a:tblGrid>
              <a:tr h="187037">
                <a:tc>
                  <a:txBody>
                    <a:bodyPr/>
                    <a:lstStyle/>
                    <a:p>
                      <a:pPr algn="r" fontAlgn="b"/>
                      <a:r>
                        <a:rPr lang="en-US" sz="700" b="0" i="0" u="none" strike="noStrike" dirty="0">
                          <a:solidFill>
                            <a:srgbClr val="000000"/>
                          </a:solidFill>
                          <a:latin typeface="Calibri"/>
                        </a:rPr>
                        <a:t>174.88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245.54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422.52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19736.48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7037">
                <a:tc>
                  <a:txBody>
                    <a:bodyPr/>
                    <a:lstStyle/>
                    <a:p>
                      <a:pPr algn="r" fontAlgn="b"/>
                      <a:r>
                        <a:rPr lang="en-US" sz="700" b="0" i="0" u="none" strike="noStrike">
                          <a:solidFill>
                            <a:srgbClr val="000000"/>
                          </a:solidFill>
                          <a:latin typeface="Calibri"/>
                        </a:rPr>
                        <a:t>178.21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245.17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427.77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19849.65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7037">
                <a:tc>
                  <a:txBody>
                    <a:bodyPr/>
                    <a:lstStyle/>
                    <a:p>
                      <a:pPr algn="r" fontAlgn="b"/>
                      <a:r>
                        <a:rPr lang="en-US" sz="700" b="0" i="0" u="none" strike="noStrike">
                          <a:solidFill>
                            <a:srgbClr val="000000"/>
                          </a:solidFill>
                          <a:latin typeface="Calibri"/>
                        </a:rPr>
                        <a:t>183.71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255.94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428.64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19029.66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7037">
                <a:tc>
                  <a:txBody>
                    <a:bodyPr/>
                    <a:lstStyle/>
                    <a:p>
                      <a:pPr algn="r" fontAlgn="b"/>
                      <a:r>
                        <a:rPr lang="en-US" sz="700" b="0" i="0" u="none" strike="noStrike">
                          <a:solidFill>
                            <a:srgbClr val="000000"/>
                          </a:solidFill>
                          <a:latin typeface="Calibri"/>
                        </a:rPr>
                        <a:t>191.83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319.63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528.94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19043.43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7037">
                <a:tc>
                  <a:txBody>
                    <a:bodyPr/>
                    <a:lstStyle/>
                    <a:p>
                      <a:pPr algn="r" fontAlgn="b"/>
                      <a:r>
                        <a:rPr lang="en-US" sz="700" b="0" i="0" u="none" strike="noStrike">
                          <a:solidFill>
                            <a:srgbClr val="000000"/>
                          </a:solidFill>
                          <a:latin typeface="Calibri"/>
                        </a:rPr>
                        <a:t>173.3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245.36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425.21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19232.21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7037">
                <a:tc>
                  <a:txBody>
                    <a:bodyPr/>
                    <a:lstStyle/>
                    <a:p>
                      <a:pPr algn="r" fontAlgn="b"/>
                      <a:r>
                        <a:rPr lang="en-US" sz="700" b="0" i="0" u="none" strike="noStrike">
                          <a:solidFill>
                            <a:srgbClr val="000000"/>
                          </a:solidFill>
                          <a:latin typeface="Calibri"/>
                        </a:rPr>
                        <a:t>173.89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246.1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413.73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19066.46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7037">
                <a:tc>
                  <a:txBody>
                    <a:bodyPr/>
                    <a:lstStyle/>
                    <a:p>
                      <a:pPr algn="r" fontAlgn="b"/>
                      <a:r>
                        <a:rPr lang="en-US" sz="700" b="0" i="0" u="none" strike="noStrike">
                          <a:solidFill>
                            <a:srgbClr val="000000"/>
                          </a:solidFill>
                          <a:latin typeface="Calibri"/>
                        </a:rPr>
                        <a:t>175.71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249.77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413.73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20502.94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7037">
                <a:tc>
                  <a:txBody>
                    <a:bodyPr/>
                    <a:lstStyle/>
                    <a:p>
                      <a:pPr algn="r" fontAlgn="b"/>
                      <a:r>
                        <a:rPr lang="en-US" sz="700" b="0" i="0" u="none" strike="noStrike">
                          <a:solidFill>
                            <a:srgbClr val="000000"/>
                          </a:solidFill>
                          <a:latin typeface="Calibri"/>
                        </a:rPr>
                        <a:t>192.51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256.62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563.14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21312.31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7037">
                <a:tc>
                  <a:txBody>
                    <a:bodyPr/>
                    <a:lstStyle/>
                    <a:p>
                      <a:pPr algn="r" fontAlgn="b"/>
                      <a:r>
                        <a:rPr lang="en-US" sz="700" b="0" i="0" u="none" strike="noStrike">
                          <a:solidFill>
                            <a:srgbClr val="000000"/>
                          </a:solidFill>
                          <a:latin typeface="Calibri"/>
                        </a:rPr>
                        <a:t>174.97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251.35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417.4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19080.88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7037">
                <a:tc>
                  <a:txBody>
                    <a:bodyPr/>
                    <a:lstStyle/>
                    <a:p>
                      <a:pPr algn="r" fontAlgn="b"/>
                      <a:r>
                        <a:rPr lang="en-US" sz="700" b="0" i="0" u="none" strike="noStrike">
                          <a:solidFill>
                            <a:srgbClr val="000000"/>
                          </a:solidFill>
                          <a:latin typeface="Calibri"/>
                        </a:rPr>
                        <a:t>172.81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245.82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414.13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19112.64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7037">
                <a:tc>
                  <a:txBody>
                    <a:bodyPr/>
                    <a:lstStyle/>
                    <a:p>
                      <a:pPr algn="r" fontAlgn="b"/>
                      <a:r>
                        <a:rPr lang="en-US" sz="700" b="0" i="0" u="none" strike="noStrike">
                          <a:solidFill>
                            <a:srgbClr val="000000"/>
                          </a:solidFill>
                          <a:latin typeface="Calibri"/>
                        </a:rPr>
                        <a:t>174.45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246.62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417.46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18910.93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7037">
                <a:tc>
                  <a:txBody>
                    <a:bodyPr/>
                    <a:lstStyle/>
                    <a:p>
                      <a:pPr algn="r" fontAlgn="b"/>
                      <a:r>
                        <a:rPr lang="en-US" sz="700" b="0" i="0" u="none" strike="noStrike">
                          <a:solidFill>
                            <a:srgbClr val="000000"/>
                          </a:solidFill>
                          <a:latin typeface="Calibri"/>
                        </a:rPr>
                        <a:t>173.92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245.23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413.79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19285.95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7037">
                <a:tc>
                  <a:txBody>
                    <a:bodyPr/>
                    <a:lstStyle/>
                    <a:p>
                      <a:pPr algn="r" fontAlgn="b"/>
                      <a:r>
                        <a:rPr lang="en-US" sz="700" b="0" i="0" u="none" strike="noStrike">
                          <a:solidFill>
                            <a:srgbClr val="000000"/>
                          </a:solidFill>
                          <a:latin typeface="Calibri"/>
                        </a:rPr>
                        <a:t>173.3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247.42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413.05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18856.2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7037">
                <a:tc>
                  <a:txBody>
                    <a:bodyPr/>
                    <a:lstStyle/>
                    <a:p>
                      <a:pPr algn="r" fontAlgn="b"/>
                      <a:r>
                        <a:rPr lang="en-US" sz="700" b="0" i="0" u="none" strike="noStrike">
                          <a:solidFill>
                            <a:srgbClr val="000000"/>
                          </a:solidFill>
                          <a:latin typeface="Calibri"/>
                        </a:rPr>
                        <a:t>173.98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245.26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412.68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18972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7037">
                <a:tc>
                  <a:txBody>
                    <a:bodyPr/>
                    <a:lstStyle/>
                    <a:p>
                      <a:pPr algn="r" fontAlgn="b"/>
                      <a:r>
                        <a:rPr lang="en-US" sz="700" b="0" i="0" u="none" strike="noStrike">
                          <a:solidFill>
                            <a:srgbClr val="000000"/>
                          </a:solidFill>
                          <a:latin typeface="Calibri"/>
                        </a:rPr>
                        <a:t>173.03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248.97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427.56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19502.36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7037">
                <a:tc>
                  <a:txBody>
                    <a:bodyPr/>
                    <a:lstStyle/>
                    <a:p>
                      <a:pPr algn="r" fontAlgn="b"/>
                      <a:r>
                        <a:rPr lang="en-US" sz="700" b="0" i="0" u="none" strike="noStrike">
                          <a:solidFill>
                            <a:srgbClr val="000000"/>
                          </a:solidFill>
                          <a:latin typeface="Calibri"/>
                        </a:rPr>
                        <a:t>174.91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247.76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417.4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19022.35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7037">
                <a:tc>
                  <a:txBody>
                    <a:bodyPr/>
                    <a:lstStyle/>
                    <a:p>
                      <a:pPr algn="r" fontAlgn="b"/>
                      <a:r>
                        <a:rPr lang="en-US" sz="700" b="0" i="0" u="none" strike="noStrike">
                          <a:solidFill>
                            <a:srgbClr val="000000"/>
                          </a:solidFill>
                          <a:latin typeface="Calibri"/>
                        </a:rPr>
                        <a:t>173.95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247.39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413.63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18915.56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7037">
                <a:tc>
                  <a:txBody>
                    <a:bodyPr/>
                    <a:lstStyle/>
                    <a:p>
                      <a:pPr algn="r" fontAlgn="b"/>
                      <a:r>
                        <a:rPr lang="en-US" sz="700" b="0" i="0" u="none" strike="noStrike">
                          <a:solidFill>
                            <a:srgbClr val="000000"/>
                          </a:solidFill>
                          <a:latin typeface="Calibri"/>
                        </a:rPr>
                        <a:t>179.48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248.44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419.56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19190.75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7037">
                <a:tc>
                  <a:txBody>
                    <a:bodyPr/>
                    <a:lstStyle/>
                    <a:p>
                      <a:pPr algn="r" fontAlgn="b"/>
                      <a:r>
                        <a:rPr lang="en-US" sz="700" b="0" i="0" u="none" strike="noStrike">
                          <a:solidFill>
                            <a:srgbClr val="000000"/>
                          </a:solidFill>
                          <a:latin typeface="Calibri"/>
                        </a:rPr>
                        <a:t>172.25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245.79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413.94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19491.86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7037">
                <a:tc>
                  <a:txBody>
                    <a:bodyPr/>
                    <a:lstStyle/>
                    <a:p>
                      <a:pPr algn="r" fontAlgn="b"/>
                      <a:r>
                        <a:rPr lang="en-US" sz="700" b="0" i="0" u="none" strike="noStrike">
                          <a:solidFill>
                            <a:srgbClr val="000000"/>
                          </a:solidFill>
                          <a:latin typeface="Calibri"/>
                        </a:rPr>
                        <a:t>172.84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251.44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422.22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19424.44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7037">
                <a:tc>
                  <a:txBody>
                    <a:bodyPr/>
                    <a:lstStyle/>
                    <a:p>
                      <a:pPr algn="r" fontAlgn="b"/>
                      <a:r>
                        <a:rPr lang="en-US" sz="700" b="0" i="0" u="none" strike="noStrike">
                          <a:solidFill>
                            <a:srgbClr val="000000"/>
                          </a:solidFill>
                          <a:latin typeface="Calibri"/>
                        </a:rPr>
                        <a:t>172.93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247.46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418.54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19132.99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7037">
                <a:tc>
                  <a:txBody>
                    <a:bodyPr/>
                    <a:lstStyle/>
                    <a:p>
                      <a:pPr algn="r" fontAlgn="b"/>
                      <a:r>
                        <a:rPr lang="en-US" sz="700" b="0" i="0" u="none" strike="noStrike">
                          <a:solidFill>
                            <a:srgbClr val="000000"/>
                          </a:solidFill>
                          <a:latin typeface="Calibri"/>
                        </a:rPr>
                        <a:t>173.15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253.57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432.22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19034.51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7037">
                <a:tc>
                  <a:txBody>
                    <a:bodyPr/>
                    <a:lstStyle/>
                    <a:p>
                      <a:pPr algn="r" fontAlgn="b"/>
                      <a:r>
                        <a:rPr lang="en-US" sz="700" b="0" i="0" u="none" strike="noStrike">
                          <a:solidFill>
                            <a:srgbClr val="000000"/>
                          </a:solidFill>
                          <a:latin typeface="Calibri"/>
                        </a:rPr>
                        <a:t>173.09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244.8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412.49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19013.7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7037">
                <a:tc>
                  <a:txBody>
                    <a:bodyPr/>
                    <a:lstStyle/>
                    <a:p>
                      <a:pPr algn="r" fontAlgn="b"/>
                      <a:r>
                        <a:rPr lang="en-US" sz="700" b="0" i="0" u="none" strike="noStrike">
                          <a:solidFill>
                            <a:srgbClr val="000000"/>
                          </a:solidFill>
                          <a:latin typeface="Calibri"/>
                        </a:rPr>
                        <a:t>173.74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269.68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425.77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18911.12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7037">
                <a:tc>
                  <a:txBody>
                    <a:bodyPr/>
                    <a:lstStyle/>
                    <a:p>
                      <a:pPr algn="r" fontAlgn="b"/>
                      <a:r>
                        <a:rPr lang="en-US" sz="700" b="0" i="0" u="none" strike="noStrike">
                          <a:solidFill>
                            <a:srgbClr val="000000"/>
                          </a:solidFill>
                          <a:latin typeface="Calibri"/>
                        </a:rPr>
                        <a:t>173.61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262.4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422.22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19743.27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7037">
                <a:tc>
                  <a:txBody>
                    <a:bodyPr/>
                    <a:lstStyle/>
                    <a:p>
                      <a:pPr algn="r" fontAlgn="b"/>
                      <a:r>
                        <a:rPr lang="en-US" sz="700" b="0" i="0" u="none" strike="noStrike">
                          <a:solidFill>
                            <a:srgbClr val="000000"/>
                          </a:solidFill>
                          <a:latin typeface="Calibri"/>
                        </a:rPr>
                        <a:t>175.8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246.25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416.2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18880.53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7037">
                <a:tc>
                  <a:txBody>
                    <a:bodyPr/>
                    <a:lstStyle/>
                    <a:p>
                      <a:pPr algn="r" fontAlgn="b"/>
                      <a:r>
                        <a:rPr lang="en-US" sz="700" b="0" i="0" u="none" strike="noStrike">
                          <a:solidFill>
                            <a:srgbClr val="000000"/>
                          </a:solidFill>
                          <a:latin typeface="Calibri"/>
                        </a:rPr>
                        <a:t>172.29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245.39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421.2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19200.6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7037">
                <a:tc>
                  <a:txBody>
                    <a:bodyPr/>
                    <a:lstStyle/>
                    <a:p>
                      <a:pPr algn="r" fontAlgn="b"/>
                      <a:r>
                        <a:rPr lang="en-US" sz="700" b="0" i="0" u="none" strike="noStrike">
                          <a:solidFill>
                            <a:srgbClr val="000000"/>
                          </a:solidFill>
                          <a:latin typeface="Calibri"/>
                        </a:rPr>
                        <a:t>177.29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245.97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420.67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18883.03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7037">
                <a:tc>
                  <a:txBody>
                    <a:bodyPr/>
                    <a:lstStyle/>
                    <a:p>
                      <a:pPr algn="r" fontAlgn="b"/>
                      <a:r>
                        <a:rPr lang="en-US" sz="700" b="0" i="0" u="none" strike="noStrike">
                          <a:solidFill>
                            <a:srgbClr val="000000"/>
                          </a:solidFill>
                          <a:latin typeface="Calibri"/>
                        </a:rPr>
                        <a:t>172.53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245.29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429.04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19361.4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7037">
                <a:tc>
                  <a:txBody>
                    <a:bodyPr/>
                    <a:lstStyle/>
                    <a:p>
                      <a:pPr algn="r" fontAlgn="b"/>
                      <a:r>
                        <a:rPr lang="en-US" sz="700" b="0" i="0" u="none" strike="noStrike">
                          <a:solidFill>
                            <a:srgbClr val="000000"/>
                          </a:solidFill>
                          <a:latin typeface="Calibri"/>
                        </a:rPr>
                        <a:t>176.14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260.98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440.49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19283.67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7037">
                <a:tc>
                  <a:txBody>
                    <a:bodyPr/>
                    <a:lstStyle/>
                    <a:p>
                      <a:pPr algn="r" fontAlgn="b"/>
                      <a:r>
                        <a:rPr lang="en-US" sz="700" b="0" i="0" u="none" strike="noStrike">
                          <a:solidFill>
                            <a:srgbClr val="000000"/>
                          </a:solidFill>
                          <a:latin typeface="Calibri"/>
                        </a:rPr>
                        <a:t>185.34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246.1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431.35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19093.32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7037">
                <a:tc>
                  <a:txBody>
                    <a:bodyPr/>
                    <a:lstStyle/>
                    <a:p>
                      <a:pPr algn="r" fontAlgn="b"/>
                      <a:r>
                        <a:rPr lang="en-US" sz="700" b="0" i="0" u="none" strike="noStrike">
                          <a:solidFill>
                            <a:srgbClr val="000000"/>
                          </a:solidFill>
                          <a:latin typeface="Calibri"/>
                        </a:rPr>
                        <a:t>173.15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253.38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418.54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19150.34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7037">
                <a:tc>
                  <a:txBody>
                    <a:bodyPr/>
                    <a:lstStyle/>
                    <a:p>
                      <a:pPr algn="r" fontAlgn="b"/>
                      <a:r>
                        <a:rPr lang="en-US" sz="700" b="0" i="0" u="none" strike="noStrike">
                          <a:solidFill>
                            <a:srgbClr val="000000"/>
                          </a:solidFill>
                          <a:latin typeface="Calibri"/>
                        </a:rPr>
                        <a:t>175.4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245.29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latin typeface="Calibri"/>
                        </a:rPr>
                        <a:t>418.08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dirty="0">
                          <a:solidFill>
                            <a:srgbClr val="000000"/>
                          </a:solidFill>
                          <a:latin typeface="Calibri"/>
                        </a:rPr>
                        <a:t>20039.91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nvGraphicFramePr>
        <p:xfrm>
          <a:off x="6172200" y="457206"/>
          <a:ext cx="2754413" cy="6172192"/>
        </p:xfrm>
        <a:graphic>
          <a:graphicData uri="http://schemas.openxmlformats.org/drawingml/2006/table">
            <a:tbl>
              <a:tblPr/>
              <a:tblGrid>
                <a:gridCol w="760261"/>
                <a:gridCol w="662162"/>
                <a:gridCol w="694351"/>
                <a:gridCol w="637639"/>
              </a:tblGrid>
              <a:tr h="166816">
                <a:tc>
                  <a:txBody>
                    <a:bodyPr/>
                    <a:lstStyle/>
                    <a:p>
                      <a:pPr algn="r" fontAlgn="b"/>
                      <a:r>
                        <a:rPr lang="en-US" sz="600" b="0" i="0" u="none" strike="noStrike" dirty="0">
                          <a:solidFill>
                            <a:srgbClr val="000000"/>
                          </a:solidFill>
                          <a:latin typeface="Calibri"/>
                        </a:rPr>
                        <a:t>179.48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303.36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573.54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20305.43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16">
                <a:tc>
                  <a:txBody>
                    <a:bodyPr/>
                    <a:lstStyle/>
                    <a:p>
                      <a:pPr algn="r" fontAlgn="b"/>
                      <a:r>
                        <a:rPr lang="en-US" sz="600" b="0" i="0" u="none" strike="noStrike">
                          <a:solidFill>
                            <a:srgbClr val="000000"/>
                          </a:solidFill>
                          <a:latin typeface="Calibri"/>
                        </a:rPr>
                        <a:t>172.35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245.05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424.5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18884.54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16">
                <a:tc>
                  <a:txBody>
                    <a:bodyPr/>
                    <a:lstStyle/>
                    <a:p>
                      <a:pPr algn="r" fontAlgn="b"/>
                      <a:r>
                        <a:rPr lang="en-US" sz="600" b="0" i="0" u="none" strike="noStrike">
                          <a:solidFill>
                            <a:srgbClr val="000000"/>
                          </a:solidFill>
                          <a:latin typeface="Calibri"/>
                        </a:rPr>
                        <a:t>172.59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250.02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426.51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18968.14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16">
                <a:tc>
                  <a:txBody>
                    <a:bodyPr/>
                    <a:lstStyle/>
                    <a:p>
                      <a:pPr algn="r" fontAlgn="b"/>
                      <a:r>
                        <a:rPr lang="en-US" sz="600" b="0" i="0" u="none" strike="noStrike">
                          <a:solidFill>
                            <a:srgbClr val="000000"/>
                          </a:solidFill>
                          <a:latin typeface="Calibri"/>
                        </a:rPr>
                        <a:t>173.95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247.09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424.38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19267.77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16">
                <a:tc>
                  <a:txBody>
                    <a:bodyPr/>
                    <a:lstStyle/>
                    <a:p>
                      <a:pPr algn="r" fontAlgn="b"/>
                      <a:r>
                        <a:rPr lang="en-US" sz="600" b="0" i="0" u="none" strike="noStrike">
                          <a:solidFill>
                            <a:srgbClr val="000000"/>
                          </a:solidFill>
                          <a:latin typeface="Calibri"/>
                        </a:rPr>
                        <a:t>171.98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244.83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412.83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18710.15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16">
                <a:tc>
                  <a:txBody>
                    <a:bodyPr/>
                    <a:lstStyle/>
                    <a:p>
                      <a:pPr algn="r" fontAlgn="b"/>
                      <a:r>
                        <a:rPr lang="en-US" sz="600" b="0" i="0" u="none" strike="noStrike">
                          <a:solidFill>
                            <a:srgbClr val="000000"/>
                          </a:solidFill>
                          <a:latin typeface="Calibri"/>
                        </a:rPr>
                        <a:t>176.14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245.76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412.83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18991.72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16">
                <a:tc>
                  <a:txBody>
                    <a:bodyPr/>
                    <a:lstStyle/>
                    <a:p>
                      <a:pPr algn="r" fontAlgn="b"/>
                      <a:r>
                        <a:rPr lang="en-US" sz="600" b="0" i="0" u="none" strike="noStrike">
                          <a:solidFill>
                            <a:srgbClr val="000000"/>
                          </a:solidFill>
                          <a:latin typeface="Calibri"/>
                        </a:rPr>
                        <a:t>174.66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245.33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413.51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19168.09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16">
                <a:tc>
                  <a:txBody>
                    <a:bodyPr/>
                    <a:lstStyle/>
                    <a:p>
                      <a:pPr algn="r" fontAlgn="b"/>
                      <a:r>
                        <a:rPr lang="en-US" sz="600" b="0" i="0" u="none" strike="noStrike">
                          <a:solidFill>
                            <a:srgbClr val="000000"/>
                          </a:solidFill>
                          <a:latin typeface="Calibri"/>
                        </a:rPr>
                        <a:t>183.28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246.5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419.75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19162.65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16">
                <a:tc>
                  <a:txBody>
                    <a:bodyPr/>
                    <a:lstStyle/>
                    <a:p>
                      <a:pPr algn="r" fontAlgn="b"/>
                      <a:r>
                        <a:rPr lang="en-US" sz="600" b="0" i="0" u="none" strike="noStrike">
                          <a:solidFill>
                            <a:srgbClr val="000000"/>
                          </a:solidFill>
                          <a:latin typeface="Calibri"/>
                        </a:rPr>
                        <a:t>173.37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245.26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430.27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19307.93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16">
                <a:tc>
                  <a:txBody>
                    <a:bodyPr/>
                    <a:lstStyle/>
                    <a:p>
                      <a:pPr algn="r" fontAlgn="b"/>
                      <a:r>
                        <a:rPr lang="en-US" sz="600" b="0" i="0" u="none" strike="noStrike">
                          <a:solidFill>
                            <a:srgbClr val="000000"/>
                          </a:solidFill>
                          <a:latin typeface="Calibri"/>
                        </a:rPr>
                        <a:t>172.84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243.78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413.17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19179.2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16">
                <a:tc>
                  <a:txBody>
                    <a:bodyPr/>
                    <a:lstStyle/>
                    <a:p>
                      <a:pPr algn="r" fontAlgn="b"/>
                      <a:r>
                        <a:rPr lang="en-US" sz="600" b="0" i="0" u="none" strike="noStrike">
                          <a:solidFill>
                            <a:srgbClr val="000000"/>
                          </a:solidFill>
                          <a:latin typeface="Calibri"/>
                        </a:rPr>
                        <a:t>173.37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244.21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413.54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19599.32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16">
                <a:tc>
                  <a:txBody>
                    <a:bodyPr/>
                    <a:lstStyle/>
                    <a:p>
                      <a:pPr algn="r" fontAlgn="b"/>
                      <a:r>
                        <a:rPr lang="en-US" sz="600" b="0" i="0" u="none" strike="noStrike">
                          <a:solidFill>
                            <a:srgbClr val="000000"/>
                          </a:solidFill>
                          <a:latin typeface="Calibri"/>
                        </a:rPr>
                        <a:t>175.87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249.06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418.51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18985.36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16">
                <a:tc>
                  <a:txBody>
                    <a:bodyPr/>
                    <a:lstStyle/>
                    <a:p>
                      <a:pPr algn="r" fontAlgn="b"/>
                      <a:r>
                        <a:rPr lang="en-US" sz="600" b="0" i="0" u="none" strike="noStrike">
                          <a:solidFill>
                            <a:srgbClr val="000000"/>
                          </a:solidFill>
                          <a:latin typeface="Calibri"/>
                        </a:rPr>
                        <a:t>172.69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245.85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414.93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18628.56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16">
                <a:tc>
                  <a:txBody>
                    <a:bodyPr/>
                    <a:lstStyle/>
                    <a:p>
                      <a:pPr algn="r" fontAlgn="b"/>
                      <a:r>
                        <a:rPr lang="en-US" sz="600" b="0" i="0" u="none" strike="noStrike">
                          <a:solidFill>
                            <a:srgbClr val="000000"/>
                          </a:solidFill>
                          <a:latin typeface="Calibri"/>
                        </a:rPr>
                        <a:t>172.56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245.6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414.9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19001.48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16">
                <a:tc>
                  <a:txBody>
                    <a:bodyPr/>
                    <a:lstStyle/>
                    <a:p>
                      <a:pPr algn="r" fontAlgn="b"/>
                      <a:r>
                        <a:rPr lang="en-US" sz="600" b="0" i="0" u="none" strike="noStrike">
                          <a:solidFill>
                            <a:srgbClr val="000000"/>
                          </a:solidFill>
                          <a:latin typeface="Calibri"/>
                        </a:rPr>
                        <a:t>171.82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245.91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412.8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18917.36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16">
                <a:tc>
                  <a:txBody>
                    <a:bodyPr/>
                    <a:lstStyle/>
                    <a:p>
                      <a:pPr algn="r" fontAlgn="b"/>
                      <a:r>
                        <a:rPr lang="en-US" sz="600" b="0" i="0" u="none" strike="noStrike">
                          <a:solidFill>
                            <a:srgbClr val="000000"/>
                          </a:solidFill>
                          <a:latin typeface="Calibri"/>
                        </a:rPr>
                        <a:t>174.94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245.73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462.66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19327.69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16">
                <a:tc>
                  <a:txBody>
                    <a:bodyPr/>
                    <a:lstStyle/>
                    <a:p>
                      <a:pPr algn="r" fontAlgn="b"/>
                      <a:r>
                        <a:rPr lang="en-US" sz="600" b="0" i="0" u="none" strike="noStrike">
                          <a:solidFill>
                            <a:srgbClr val="000000"/>
                          </a:solidFill>
                          <a:latin typeface="Calibri"/>
                        </a:rPr>
                        <a:t>176.36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261.35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424.68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19527.73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16">
                <a:tc>
                  <a:txBody>
                    <a:bodyPr/>
                    <a:lstStyle/>
                    <a:p>
                      <a:pPr algn="r" fontAlgn="b"/>
                      <a:r>
                        <a:rPr lang="en-US" sz="600" b="0" i="0" u="none" strike="noStrike">
                          <a:solidFill>
                            <a:srgbClr val="000000"/>
                          </a:solidFill>
                          <a:latin typeface="Calibri"/>
                        </a:rPr>
                        <a:t>172.62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245.02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412.71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18773.93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16">
                <a:tc>
                  <a:txBody>
                    <a:bodyPr/>
                    <a:lstStyle/>
                    <a:p>
                      <a:pPr algn="r" fontAlgn="b"/>
                      <a:r>
                        <a:rPr lang="en-US" sz="600" b="0" i="0" u="none" strike="noStrike">
                          <a:solidFill>
                            <a:srgbClr val="000000"/>
                          </a:solidFill>
                          <a:latin typeface="Calibri"/>
                        </a:rPr>
                        <a:t>173.33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246.04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415.02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18913.59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16">
                <a:tc>
                  <a:txBody>
                    <a:bodyPr/>
                    <a:lstStyle/>
                    <a:p>
                      <a:pPr algn="r" fontAlgn="b"/>
                      <a:r>
                        <a:rPr lang="en-US" sz="600" b="0" i="0" u="none" strike="noStrike">
                          <a:solidFill>
                            <a:srgbClr val="000000"/>
                          </a:solidFill>
                          <a:latin typeface="Calibri"/>
                        </a:rPr>
                        <a:t>174.04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245.57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428.57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18924.67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16">
                <a:tc>
                  <a:txBody>
                    <a:bodyPr/>
                    <a:lstStyle/>
                    <a:p>
                      <a:pPr algn="r" fontAlgn="b"/>
                      <a:r>
                        <a:rPr lang="en-US" sz="600" b="0" i="0" u="none" strike="noStrike">
                          <a:solidFill>
                            <a:srgbClr val="000000"/>
                          </a:solidFill>
                          <a:latin typeface="Calibri"/>
                        </a:rPr>
                        <a:t>181.21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249.59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432.99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19215.44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16">
                <a:tc>
                  <a:txBody>
                    <a:bodyPr/>
                    <a:lstStyle/>
                    <a:p>
                      <a:pPr algn="r" fontAlgn="b"/>
                      <a:r>
                        <a:rPr lang="en-US" sz="600" b="0" i="0" u="none" strike="noStrike">
                          <a:solidFill>
                            <a:srgbClr val="000000"/>
                          </a:solidFill>
                          <a:latin typeface="Calibri"/>
                        </a:rPr>
                        <a:t>172.13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277.52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421.2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19575.98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16">
                <a:tc>
                  <a:txBody>
                    <a:bodyPr/>
                    <a:lstStyle/>
                    <a:p>
                      <a:pPr algn="r" fontAlgn="b"/>
                      <a:r>
                        <a:rPr lang="en-US" sz="600" b="0" i="0" u="none" strike="noStrike">
                          <a:solidFill>
                            <a:srgbClr val="000000"/>
                          </a:solidFill>
                          <a:latin typeface="Calibri"/>
                        </a:rPr>
                        <a:t>222.11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290.89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417.21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19516.77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16">
                <a:tc>
                  <a:txBody>
                    <a:bodyPr/>
                    <a:lstStyle/>
                    <a:p>
                      <a:pPr algn="r" fontAlgn="b"/>
                      <a:r>
                        <a:rPr lang="en-US" sz="600" b="0" i="0" u="none" strike="noStrike">
                          <a:solidFill>
                            <a:srgbClr val="000000"/>
                          </a:solidFill>
                          <a:latin typeface="Calibri"/>
                        </a:rPr>
                        <a:t>181.05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251.56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411.72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19291.88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16">
                <a:tc>
                  <a:txBody>
                    <a:bodyPr/>
                    <a:lstStyle/>
                    <a:p>
                      <a:pPr algn="r" fontAlgn="b"/>
                      <a:r>
                        <a:rPr lang="en-US" sz="600" b="0" i="0" u="none" strike="noStrike">
                          <a:solidFill>
                            <a:srgbClr val="000000"/>
                          </a:solidFill>
                          <a:latin typeface="Calibri"/>
                        </a:rPr>
                        <a:t>238.35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317.59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415.73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20840.76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16">
                <a:tc>
                  <a:txBody>
                    <a:bodyPr/>
                    <a:lstStyle/>
                    <a:p>
                      <a:pPr algn="r" fontAlgn="b"/>
                      <a:r>
                        <a:rPr lang="en-US" sz="600" b="0" i="0" u="none" strike="noStrike">
                          <a:solidFill>
                            <a:srgbClr val="000000"/>
                          </a:solidFill>
                          <a:latin typeface="Calibri"/>
                        </a:rPr>
                        <a:t>188.77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248.23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422.52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21000.36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16">
                <a:tc>
                  <a:txBody>
                    <a:bodyPr/>
                    <a:lstStyle/>
                    <a:p>
                      <a:pPr algn="r" fontAlgn="b"/>
                      <a:r>
                        <a:rPr lang="en-US" sz="600" b="0" i="0" u="none" strike="noStrike">
                          <a:solidFill>
                            <a:srgbClr val="000000"/>
                          </a:solidFill>
                          <a:latin typeface="Calibri"/>
                        </a:rPr>
                        <a:t>201.46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270.45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505.81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19254.19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16">
                <a:tc>
                  <a:txBody>
                    <a:bodyPr/>
                    <a:lstStyle/>
                    <a:p>
                      <a:pPr algn="r" fontAlgn="b"/>
                      <a:r>
                        <a:rPr lang="en-US" sz="600" b="0" i="0" u="none" strike="noStrike">
                          <a:solidFill>
                            <a:srgbClr val="000000"/>
                          </a:solidFill>
                          <a:latin typeface="Calibri"/>
                        </a:rPr>
                        <a:t>174.14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261.47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437.19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19230.23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16">
                <a:tc>
                  <a:txBody>
                    <a:bodyPr/>
                    <a:lstStyle/>
                    <a:p>
                      <a:pPr algn="r" fontAlgn="b"/>
                      <a:r>
                        <a:rPr lang="en-US" sz="600" b="0" i="0" u="none" strike="noStrike">
                          <a:solidFill>
                            <a:srgbClr val="000000"/>
                          </a:solidFill>
                          <a:latin typeface="Calibri"/>
                        </a:rPr>
                        <a:t>175.28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248.78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414.44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19013.09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16">
                <a:tc>
                  <a:txBody>
                    <a:bodyPr/>
                    <a:lstStyle/>
                    <a:p>
                      <a:pPr algn="r" fontAlgn="b"/>
                      <a:r>
                        <a:rPr lang="en-US" sz="600" b="0" i="0" u="none" strike="noStrike">
                          <a:solidFill>
                            <a:srgbClr val="000000"/>
                          </a:solidFill>
                          <a:latin typeface="Calibri"/>
                        </a:rPr>
                        <a:t>175.46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253.48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416.69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18844.5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16">
                <a:tc>
                  <a:txBody>
                    <a:bodyPr/>
                    <a:lstStyle/>
                    <a:p>
                      <a:pPr algn="r" fontAlgn="b"/>
                      <a:r>
                        <a:rPr lang="en-US" sz="600" b="0" i="0" u="none" strike="noStrike">
                          <a:solidFill>
                            <a:srgbClr val="000000"/>
                          </a:solidFill>
                          <a:latin typeface="Calibri"/>
                        </a:rPr>
                        <a:t>182.69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248.29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428.45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19545.82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16">
                <a:tc>
                  <a:txBody>
                    <a:bodyPr/>
                    <a:lstStyle/>
                    <a:p>
                      <a:pPr algn="r" fontAlgn="b"/>
                      <a:r>
                        <a:rPr lang="en-US" sz="600" b="0" i="0" u="none" strike="noStrike">
                          <a:solidFill>
                            <a:srgbClr val="000000"/>
                          </a:solidFill>
                          <a:latin typeface="Calibri"/>
                        </a:rPr>
                        <a:t>196.55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282.62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454.44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19023.4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16">
                <a:tc>
                  <a:txBody>
                    <a:bodyPr/>
                    <a:lstStyle/>
                    <a:p>
                      <a:pPr algn="r" fontAlgn="b"/>
                      <a:r>
                        <a:rPr lang="en-US" sz="600" b="0" i="0" u="none" strike="noStrike">
                          <a:solidFill>
                            <a:srgbClr val="000000"/>
                          </a:solidFill>
                          <a:latin typeface="Calibri"/>
                        </a:rPr>
                        <a:t>186.52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286.66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508.84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19468.52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16">
                <a:tc>
                  <a:txBody>
                    <a:bodyPr/>
                    <a:lstStyle/>
                    <a:p>
                      <a:pPr algn="r" fontAlgn="b"/>
                      <a:r>
                        <a:rPr lang="en-US" sz="600" b="0" i="0" u="none" strike="noStrike">
                          <a:solidFill>
                            <a:srgbClr val="000000"/>
                          </a:solidFill>
                          <a:latin typeface="Calibri"/>
                        </a:rPr>
                        <a:t>225.78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304.35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585.71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19123.88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16">
                <a:tc>
                  <a:txBody>
                    <a:bodyPr/>
                    <a:lstStyle/>
                    <a:p>
                      <a:pPr algn="r" fontAlgn="b"/>
                      <a:r>
                        <a:rPr lang="en-US" sz="600" b="0" i="0" u="none" strike="noStrike">
                          <a:solidFill>
                            <a:srgbClr val="000000"/>
                          </a:solidFill>
                          <a:latin typeface="Calibri"/>
                        </a:rPr>
                        <a:t>180.37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245.97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413.94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19436.39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16">
                <a:tc>
                  <a:txBody>
                    <a:bodyPr/>
                    <a:lstStyle/>
                    <a:p>
                      <a:pPr algn="r" fontAlgn="b"/>
                      <a:r>
                        <a:rPr lang="en-US" sz="600" b="0" i="0" u="none" strike="noStrike">
                          <a:solidFill>
                            <a:srgbClr val="000000"/>
                          </a:solidFill>
                          <a:latin typeface="Calibri"/>
                        </a:rPr>
                        <a:t>184.05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305.46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583.21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21175.06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16">
                <a:tc>
                  <a:txBody>
                    <a:bodyPr/>
                    <a:lstStyle/>
                    <a:p>
                      <a:pPr algn="r" fontAlgn="b"/>
                      <a:r>
                        <a:rPr lang="en-US" sz="600" b="0" i="0" u="none" strike="noStrike">
                          <a:solidFill>
                            <a:srgbClr val="000000"/>
                          </a:solidFill>
                          <a:latin typeface="Calibri"/>
                        </a:rPr>
                        <a:t>175.53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269.59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dirty="0">
                          <a:solidFill>
                            <a:srgbClr val="000000"/>
                          </a:solidFill>
                          <a:latin typeface="Calibri"/>
                        </a:rPr>
                        <a:t>447.13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dirty="0">
                          <a:solidFill>
                            <a:srgbClr val="000000"/>
                          </a:solidFill>
                          <a:latin typeface="Calibri"/>
                        </a:rPr>
                        <a:t>18964.37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Test </a:t>
            </a:r>
            <a:r>
              <a:rPr lang="en-US" b="1" dirty="0" smtClean="0"/>
              <a:t>Procedure</a:t>
            </a:r>
            <a:endParaRPr lang="en-US" dirty="0"/>
          </a:p>
        </p:txBody>
      </p:sp>
      <p:sp>
        <p:nvSpPr>
          <p:cNvPr id="3" name="Content Placeholder 2"/>
          <p:cNvSpPr>
            <a:spLocks noGrp="1"/>
          </p:cNvSpPr>
          <p:nvPr>
            <p:ph idx="1"/>
          </p:nvPr>
        </p:nvSpPr>
        <p:spPr/>
        <p:txBody>
          <a:bodyPr>
            <a:normAutofit fontScale="92500"/>
          </a:bodyPr>
          <a:lstStyle/>
          <a:p>
            <a:r>
              <a:rPr lang="en-US" dirty="0"/>
              <a:t>4 search algorithms were executed on the same randomly generated set of numbers in an array of 10000 integers to search for the same target number. Each search function outputted the time in nanoseconds that it took each algorithm to find the target number. This process was repeated 100 times, and the results written to a text file. This will illustrate the efficiency or lack thereof, of each search algorithm.</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So what are these "algorithms" you mention</a:t>
            </a:r>
            <a:r>
              <a:rPr lang="en-US" sz="3600" b="1" dirty="0" smtClean="0"/>
              <a:t>?</a:t>
            </a:r>
            <a:endParaRPr lang="en-US" dirty="0"/>
          </a:p>
        </p:txBody>
      </p:sp>
      <p:sp>
        <p:nvSpPr>
          <p:cNvPr id="3" name="Content Placeholder 2"/>
          <p:cNvSpPr>
            <a:spLocks noGrp="1"/>
          </p:cNvSpPr>
          <p:nvPr>
            <p:ph idx="1"/>
          </p:nvPr>
        </p:nvSpPr>
        <p:spPr/>
        <p:txBody>
          <a:bodyPr/>
          <a:lstStyle/>
          <a:p>
            <a:pPr>
              <a:lnSpc>
                <a:spcPct val="150000"/>
              </a:lnSpc>
            </a:pPr>
            <a:r>
              <a:rPr lang="en-US" b="1" dirty="0"/>
              <a:t>Built-in Binary Search</a:t>
            </a:r>
            <a:endParaRPr lang="en-US" dirty="0"/>
          </a:p>
          <a:p>
            <a:pPr>
              <a:lnSpc>
                <a:spcPct val="150000"/>
              </a:lnSpc>
            </a:pPr>
            <a:r>
              <a:rPr lang="en-US" b="1" dirty="0"/>
              <a:t>Recursive Binary Search </a:t>
            </a:r>
            <a:endParaRPr lang="en-US" b="1" dirty="0" smtClean="0"/>
          </a:p>
          <a:p>
            <a:pPr>
              <a:lnSpc>
                <a:spcPct val="150000"/>
              </a:lnSpc>
            </a:pPr>
            <a:r>
              <a:rPr lang="en-US" b="1" dirty="0" smtClean="0"/>
              <a:t>Iterative </a:t>
            </a:r>
            <a:r>
              <a:rPr lang="en-US" b="1" dirty="0"/>
              <a:t>Binary Search</a:t>
            </a:r>
            <a:endParaRPr lang="en-US" dirty="0"/>
          </a:p>
          <a:p>
            <a:pPr>
              <a:lnSpc>
                <a:spcPct val="150000"/>
              </a:lnSpc>
            </a:pPr>
            <a:r>
              <a:rPr lang="en-US" b="1" dirty="0"/>
              <a:t>Linear Search</a:t>
            </a:r>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Built-in Binary </a:t>
            </a:r>
            <a:r>
              <a:rPr lang="en-US" b="1" dirty="0" smtClean="0"/>
              <a:t>Search</a:t>
            </a:r>
            <a:endParaRPr lang="en-US" dirty="0"/>
          </a:p>
        </p:txBody>
      </p:sp>
      <p:sp>
        <p:nvSpPr>
          <p:cNvPr id="3" name="Content Placeholder 2"/>
          <p:cNvSpPr>
            <a:spLocks noGrp="1"/>
          </p:cNvSpPr>
          <p:nvPr>
            <p:ph idx="1"/>
          </p:nvPr>
        </p:nvSpPr>
        <p:spPr/>
        <p:txBody>
          <a:bodyPr/>
          <a:lstStyle/>
          <a:p>
            <a:r>
              <a:rPr lang="en-US" dirty="0"/>
              <a:t>The MSDN website does not elaborate on how this search functions, other than to say that it "Searches a range of elements in a one-dimensional sorted array for a value, using the </a:t>
            </a:r>
            <a:r>
              <a:rPr lang="en-US" u="sng" dirty="0" err="1">
                <a:hlinkClick r:id="rId2"/>
              </a:rPr>
              <a:t>IComparable</a:t>
            </a:r>
            <a:r>
              <a:rPr lang="en-US" dirty="0"/>
              <a:t> interface implemented by each element of the array and by the specified value."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b="1" dirty="0"/>
              <a:t>Recursive Binary Search and Iterative Binary </a:t>
            </a:r>
            <a:r>
              <a:rPr lang="en-US" sz="3100" b="1" dirty="0" smtClean="0"/>
              <a:t>Search</a:t>
            </a:r>
            <a:endParaRPr lang="en-US" dirty="0"/>
          </a:p>
        </p:txBody>
      </p:sp>
      <p:sp>
        <p:nvSpPr>
          <p:cNvPr id="3" name="Content Placeholder 2"/>
          <p:cNvSpPr>
            <a:spLocks noGrp="1"/>
          </p:cNvSpPr>
          <p:nvPr>
            <p:ph idx="1"/>
          </p:nvPr>
        </p:nvSpPr>
        <p:spPr/>
        <p:txBody>
          <a:bodyPr>
            <a:normAutofit fontScale="70000" lnSpcReduction="20000"/>
          </a:bodyPr>
          <a:lstStyle/>
          <a:p>
            <a:r>
              <a:rPr lang="en-US" dirty="0"/>
              <a:t>In each step, it compares the search key with the value of the middle element of the array. The keys matching in step 1 means, a matching element has been found and its index (or position) is returned. Else step 3 or 4. If the search key is less than the middle element, then the algorithm repeats its action on the sub-array to the left of the middle element or, If the search key is greater than the middle element, then the algorithm repeats its action on the sub-array to the right of the middle element. If the search key is not matching any of the subsequent left or right array, then it means that the key is not present in the array and a special "Nil" indication can be returned. The difference between the 2 is that one does it recursively and looping back though its own conditions, repeatedly splitting sub arrays, the other just adjusts the min and max values accordingly to shrink the search area until the target is either located, or deemed absent.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Linear Search</a:t>
            </a:r>
            <a:endParaRPr lang="en-US" dirty="0"/>
          </a:p>
        </p:txBody>
      </p:sp>
      <p:sp>
        <p:nvSpPr>
          <p:cNvPr id="3" name="Content Placeholder 2"/>
          <p:cNvSpPr>
            <a:spLocks noGrp="1"/>
          </p:cNvSpPr>
          <p:nvPr>
            <p:ph idx="1"/>
          </p:nvPr>
        </p:nvSpPr>
        <p:spPr/>
        <p:txBody>
          <a:bodyPr/>
          <a:lstStyle/>
          <a:p>
            <a:r>
              <a:rPr lang="en-US" dirty="0"/>
              <a:t>This search function will simply iterate though each entry in the array from the minimum to the maximum until it finds the target. This will be slow and potentially anomalous, as the result will be purely dependant on the location of the target in the array, if it is early in the array, it will be quick, if it is toward the end of the array, it will be slow.</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Test Log</a:t>
            </a:r>
            <a:endParaRPr lang="en-US" dirty="0"/>
          </a:p>
        </p:txBody>
      </p:sp>
      <p:sp>
        <p:nvSpPr>
          <p:cNvPr id="3" name="Content Placeholder 2"/>
          <p:cNvSpPr>
            <a:spLocks noGrp="1"/>
          </p:cNvSpPr>
          <p:nvPr>
            <p:ph idx="1"/>
          </p:nvPr>
        </p:nvSpPr>
        <p:spPr/>
        <p:txBody>
          <a:bodyPr/>
          <a:lstStyle/>
          <a:p>
            <a:r>
              <a:rPr lang="en-US" dirty="0"/>
              <a:t>The outputted text file was saved to a temp folder on the C: drive. This text file was then converted to a Comma-separated Values (.</a:t>
            </a:r>
            <a:r>
              <a:rPr lang="en-US" dirty="0" err="1"/>
              <a:t>csv</a:t>
            </a:r>
            <a:r>
              <a:rPr lang="en-US" dirty="0"/>
              <a:t>) file and inserted into Excel. The results of each algorithm were then graphed for an easy visual comparison.</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p:nvPr/>
        </p:nvGraphicFramePr>
        <p:xfrm>
          <a:off x="381000" y="228600"/>
          <a:ext cx="8382000" cy="623665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Log Cont.</a:t>
            </a:r>
            <a:endParaRPr lang="en-US" dirty="0"/>
          </a:p>
        </p:txBody>
      </p:sp>
      <p:sp>
        <p:nvSpPr>
          <p:cNvPr id="3" name="Content Placeholder 2"/>
          <p:cNvSpPr>
            <a:spLocks noGrp="1"/>
          </p:cNvSpPr>
          <p:nvPr>
            <p:ph idx="1"/>
          </p:nvPr>
        </p:nvSpPr>
        <p:spPr/>
        <p:txBody>
          <a:bodyPr>
            <a:normAutofit lnSpcReduction="10000"/>
          </a:bodyPr>
          <a:lstStyle/>
          <a:p>
            <a:r>
              <a:rPr lang="en-US" dirty="0"/>
              <a:t>However, due to the significant latency of the linear search in comparison to the binary searches, illustrating all 4 examples on the same graph is difficult as seen in the above example. The 3 faster searches meld into each other and become barley distinguishable from each other. In light of this, I thought it best to separate the linear search and compare the others.</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17</TotalTime>
  <Words>1151</Words>
  <Application>Microsoft Office PowerPoint</Application>
  <PresentationFormat>On-screen Show (4:3)</PresentationFormat>
  <Paragraphs>428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Verve</vt:lpstr>
      <vt:lpstr>Testing array search algorithms</vt:lpstr>
      <vt:lpstr>Test Procedure</vt:lpstr>
      <vt:lpstr>So what are these "algorithms" you mention?</vt:lpstr>
      <vt:lpstr>Built-in Binary Search</vt:lpstr>
      <vt:lpstr>Recursive Binary Search and Iterative Binary Search</vt:lpstr>
      <vt:lpstr>Linear Search</vt:lpstr>
      <vt:lpstr>Test Log</vt:lpstr>
      <vt:lpstr>Slide 8</vt:lpstr>
      <vt:lpstr>Test Log Cont.</vt:lpstr>
      <vt:lpstr>Binary Search Results</vt:lpstr>
      <vt:lpstr>Analysis</vt:lpstr>
      <vt:lpstr>Summary and conclusion</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array search algorithms</dc:title>
  <dc:creator>Skywalker</dc:creator>
  <cp:lastModifiedBy>Skywalker</cp:lastModifiedBy>
  <cp:revision>2</cp:revision>
  <dcterms:created xsi:type="dcterms:W3CDTF">2017-11-08T05:30:35Z</dcterms:created>
  <dcterms:modified xsi:type="dcterms:W3CDTF">2017-11-08T05:48:24Z</dcterms:modified>
</cp:coreProperties>
</file>