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6" r:id="rId2"/>
    <p:sldId id="257" r:id="rId3"/>
    <p:sldId id="294" r:id="rId4"/>
    <p:sldId id="295" r:id="rId5"/>
    <p:sldId id="296" r:id="rId6"/>
    <p:sldId id="297" r:id="rId7"/>
    <p:sldId id="298" r:id="rId8"/>
    <p:sldId id="345" r:id="rId9"/>
    <p:sldId id="299" r:id="rId10"/>
    <p:sldId id="300" r:id="rId11"/>
    <p:sldId id="301" r:id="rId12"/>
    <p:sldId id="302" r:id="rId13"/>
    <p:sldId id="341" r:id="rId14"/>
    <p:sldId id="303" r:id="rId15"/>
    <p:sldId id="304" r:id="rId16"/>
    <p:sldId id="306" r:id="rId17"/>
    <p:sldId id="342" r:id="rId18"/>
    <p:sldId id="346" r:id="rId19"/>
    <p:sldId id="305" r:id="rId20"/>
    <p:sldId id="307" r:id="rId21"/>
    <p:sldId id="343" r:id="rId22"/>
    <p:sldId id="344" r:id="rId23"/>
    <p:sldId id="258" r:id="rId24"/>
    <p:sldId id="259" r:id="rId25"/>
    <p:sldId id="260" r:id="rId26"/>
    <p:sldId id="347" r:id="rId27"/>
    <p:sldId id="261" r:id="rId28"/>
    <p:sldId id="340" r:id="rId29"/>
    <p:sldId id="348" r:id="rId30"/>
    <p:sldId id="312" r:id="rId31"/>
    <p:sldId id="313" r:id="rId32"/>
    <p:sldId id="271" r:id="rId33"/>
    <p:sldId id="349" r:id="rId34"/>
    <p:sldId id="274" r:id="rId35"/>
    <p:sldId id="275" r:id="rId36"/>
    <p:sldId id="315" r:id="rId37"/>
    <p:sldId id="316" r:id="rId38"/>
    <p:sldId id="339"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50" r:id="rId60"/>
    <p:sldId id="337" r:id="rId61"/>
    <p:sldId id="338" r:id="rId62"/>
    <p:sldId id="351"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13" autoAdjust="0"/>
    <p:restoredTop sz="94660"/>
  </p:normalViewPr>
  <p:slideViewPr>
    <p:cSldViewPr>
      <p:cViewPr varScale="1">
        <p:scale>
          <a:sx n="102" d="100"/>
          <a:sy n="102" d="100"/>
        </p:scale>
        <p:origin x="-67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A811FF-F1E9-418E-A134-417DBCBFBBCD}" type="datetimeFigureOut">
              <a:rPr lang="en-US" smtClean="0"/>
              <a:pPr/>
              <a:t>4/9/15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97382-466A-4FB3-9E6C-4FEF5D26FC57}" type="slidenum">
              <a:rPr lang="en-US" smtClean="0"/>
              <a:pPr/>
              <a:t>‹#›</a:t>
            </a:fld>
            <a:endParaRPr lang="en-US"/>
          </a:p>
        </p:txBody>
      </p:sp>
    </p:spTree>
    <p:extLst>
      <p:ext uri="{BB962C8B-B14F-4D97-AF65-F5344CB8AC3E}">
        <p14:creationId xmlns:p14="http://schemas.microsoft.com/office/powerpoint/2010/main" val="1679947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6" name="Footer Placeholder 5"/>
          <p:cNvSpPr>
            <a:spLocks noGrp="1"/>
          </p:cNvSpPr>
          <p:nvPr>
            <p:ph type="ftr" sz="quarter" idx="11"/>
          </p:nvPr>
        </p:nvSpPr>
        <p:spPr/>
        <p:txBody>
          <a:bodyPr/>
          <a:lstStyle/>
          <a:p>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Slide Number Placeholder 6"/>
          <p:cNvSpPr>
            <a:spLocks noGrp="1"/>
          </p:cNvSpPr>
          <p:nvPr>
            <p:ph type="sldNum" sz="quarter" idx="4"/>
          </p:nvPr>
        </p:nvSpPr>
        <p:spPr>
          <a:xfrm>
            <a:off x="6705600" y="64008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AA373-880F-49D8-9FAA-29C179A59074}" type="slidenum">
              <a:rPr lang="en-US" smtClean="0"/>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lang="en-US"/>
          </a:p>
        </p:txBody>
      </p:sp>
      <p:sp>
        <p:nvSpPr>
          <p:cNvPr id="7" name="Slide Number Placeholder 6"/>
          <p:cNvSpPr>
            <a:spLocks noGrp="1"/>
          </p:cNvSpPr>
          <p:nvPr>
            <p:ph type="sldNum" sz="quarter" idx="4"/>
          </p:nvPr>
        </p:nvSpPr>
        <p:spPr>
          <a:xfrm>
            <a:off x="6705600" y="64008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AA373-880F-49D8-9FAA-29C179A5907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Footer Placeholder 2"/>
          <p:cNvSpPr>
            <a:spLocks noGrp="1"/>
          </p:cNvSpPr>
          <p:nvPr>
            <p:ph type="ftr" sz="quarter" idx="11"/>
          </p:nvPr>
        </p:nvSpPr>
        <p:spPr/>
        <p:txBody>
          <a:bodyPr/>
          <a:lstStyle/>
          <a:p>
            <a:endParaRPr lang="en-US"/>
          </a:p>
        </p:txBody>
      </p:sp>
      <p:sp>
        <p:nvSpPr>
          <p:cNvPr id="6" name="Slide Number Placeholder 6"/>
          <p:cNvSpPr>
            <a:spLocks noGrp="1"/>
          </p:cNvSpPr>
          <p:nvPr>
            <p:ph type="sldNum" sz="quarter" idx="4"/>
          </p:nvPr>
        </p:nvSpPr>
        <p:spPr>
          <a:xfrm>
            <a:off x="6705600" y="64008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AA373-880F-49D8-9FAA-29C179A59074}"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Slide Number Placeholder 6"/>
          <p:cNvSpPr>
            <a:spLocks noGrp="1"/>
          </p:cNvSpPr>
          <p:nvPr>
            <p:ph type="sldNum" sz="quarter" idx="4"/>
          </p:nvPr>
        </p:nvSpPr>
        <p:spPr>
          <a:xfrm>
            <a:off x="7315200" y="6400800"/>
            <a:ext cx="1524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AA373-880F-49D8-9FAA-29C179A5907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2" name="Slide Number Placeholder 6"/>
          <p:cNvSpPr>
            <a:spLocks noGrp="1"/>
          </p:cNvSpPr>
          <p:nvPr>
            <p:ph type="sldNum" sz="quarter" idx="4"/>
          </p:nvPr>
        </p:nvSpPr>
        <p:spPr>
          <a:xfrm>
            <a:off x="7391400" y="6400800"/>
            <a:ext cx="1447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AA373-880F-49D8-9FAA-29C179A5907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305800" y="242234"/>
            <a:ext cx="554038" cy="365125"/>
          </a:xfrm>
          <a:prstGeom prst="rect">
            <a:avLst/>
          </a:prstGeom>
        </p:spPr>
        <p:txBody>
          <a:bodyPr/>
          <a:lstStyle/>
          <a:p>
            <a:fld id="{06BAA373-880F-49D8-9FAA-29C179A59074}" type="slidenum">
              <a:rPr lang="en-US" smtClean="0"/>
              <a:pPr/>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1" name="Slide Number Placeholder 6"/>
          <p:cNvSpPr txBox="1">
            <a:spLocks/>
          </p:cNvSpPr>
          <p:nvPr/>
        </p:nvSpPr>
        <p:spPr>
          <a:xfrm>
            <a:off x="6705600" y="64008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79DD68-F510-C34C-A282-72336A11E250}" type="slidenum">
              <a:rPr lang="en-US" smtClean="0"/>
              <a:pPr/>
              <a:t>‹#›</a:t>
            </a:fld>
            <a:endParaRPr 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a:xfrm>
            <a:off x="8305800" y="242234"/>
            <a:ext cx="554038" cy="365125"/>
          </a:xfrm>
          <a:prstGeom prst="rect">
            <a:avLst/>
          </a:prstGeom>
        </p:spPr>
        <p:txBody>
          <a:bodyPr/>
          <a:lstStyle/>
          <a:p>
            <a:fld id="{06BAA373-880F-49D8-9FAA-29C179A59074}"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a:xfrm>
            <a:off x="8305800" y="242234"/>
            <a:ext cx="554038" cy="365125"/>
          </a:xfrm>
          <a:prstGeom prst="rect">
            <a:avLst/>
          </a:prstGeom>
        </p:spPr>
        <p:txBody>
          <a:bodyPr/>
          <a:lstStyle/>
          <a:p>
            <a:fld id="{06BAA373-880F-49D8-9FAA-29C179A59074}"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a:xfrm>
            <a:off x="8305800" y="242234"/>
            <a:ext cx="554038" cy="365125"/>
          </a:xfrm>
          <a:prstGeom prst="rect">
            <a:avLst/>
          </a:prstGeom>
        </p:spPr>
        <p:txBody>
          <a:bodyPr/>
          <a:lstStyle/>
          <a:p>
            <a:fld id="{06BAA373-880F-49D8-9FAA-29C179A59074}" type="slidenum">
              <a:rPr lang="en-US" smtClean="0"/>
              <a:pPr/>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
        <p:nvSpPr>
          <p:cNvPr id="12" name="Slide Number Placeholder 6"/>
          <p:cNvSpPr txBox="1">
            <a:spLocks/>
          </p:cNvSpPr>
          <p:nvPr/>
        </p:nvSpPr>
        <p:spPr>
          <a:xfrm>
            <a:off x="7391400" y="6400800"/>
            <a:ext cx="1447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79DD68-F510-C34C-A282-72336A11E250}" type="slidenum">
              <a:rPr lang="en-US" smtClean="0"/>
              <a:pPr/>
              <a:t>‹#›</a:t>
            </a:fld>
            <a:endParaRPr 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endParaRPr lang="en-US"/>
          </a:p>
        </p:txBody>
      </p:sp>
      <p:sp>
        <p:nvSpPr>
          <p:cNvPr id="10" name="Slide Number Placeholder 6"/>
          <p:cNvSpPr>
            <a:spLocks noGrp="1"/>
          </p:cNvSpPr>
          <p:nvPr>
            <p:ph type="sldNum" sz="quarter" idx="4"/>
          </p:nvPr>
        </p:nvSpPr>
        <p:spPr>
          <a:xfrm>
            <a:off x="6705600" y="64008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AA373-880F-49D8-9FAA-29C179A5907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Slide Number Placeholder 6"/>
          <p:cNvSpPr>
            <a:spLocks noGrp="1"/>
          </p:cNvSpPr>
          <p:nvPr>
            <p:ph type="sldNum" sz="quarter" idx="4"/>
          </p:nvPr>
        </p:nvSpPr>
        <p:spPr>
          <a:xfrm>
            <a:off x="6705600" y="64008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AA373-880F-49D8-9FAA-29C179A5907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1" name="Slide Number Placeholder 6"/>
          <p:cNvSpPr>
            <a:spLocks noGrp="1"/>
          </p:cNvSpPr>
          <p:nvPr>
            <p:ph type="sldNum" sz="quarter" idx="4"/>
          </p:nvPr>
        </p:nvSpPr>
        <p:spPr>
          <a:xfrm>
            <a:off x="6705600" y="64008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AA373-880F-49D8-9FAA-29C179A5907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229600" y="152400"/>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
        <p:nvSpPr>
          <p:cNvPr id="11" name="Slide Number Placeholder 6"/>
          <p:cNvSpPr>
            <a:spLocks noGrp="1"/>
          </p:cNvSpPr>
          <p:nvPr>
            <p:ph type="sldNum" sz="quarter" idx="4"/>
          </p:nvPr>
        </p:nvSpPr>
        <p:spPr>
          <a:xfrm>
            <a:off x="6705600" y="64008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AA373-880F-49D8-9FAA-29C179A59074}" type="slidenum">
              <a:rPr lang="en-US" smtClean="0"/>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a:prstGeom prst="rect">
            <a:avLst/>
          </a:prstGeom>
        </p:spPr>
        <p:txBody>
          <a:bodyPr/>
          <a:lstStyle>
            <a:lvl1pPr>
              <a:defRPr>
                <a:solidFill>
                  <a:srgbClr val="FFFFFF"/>
                </a:solidFill>
              </a:defRPr>
            </a:lvl1pPr>
          </a:lstStyle>
          <a:p>
            <a:fld id="{06BAA373-880F-49D8-9FAA-29C179A59074}" type="slidenum">
              <a:rPr lang="en-US" smtClean="0"/>
              <a:pPr/>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Footer Placeholder 5"/>
          <p:cNvSpPr>
            <a:spLocks noGrp="1"/>
          </p:cNvSpPr>
          <p:nvPr>
            <p:ph type="ftr" sz="quarter" idx="11"/>
          </p:nvPr>
        </p:nvSpPr>
        <p:spPr/>
        <p:txBody>
          <a:bodyPr/>
          <a:lstStyle/>
          <a:p>
            <a:endParaRPr lang="en-US"/>
          </a:p>
        </p:txBody>
      </p:sp>
      <p:sp>
        <p:nvSpPr>
          <p:cNvPr id="13" name="Slide Number Placeholder 6"/>
          <p:cNvSpPr>
            <a:spLocks noGrp="1"/>
          </p:cNvSpPr>
          <p:nvPr>
            <p:ph type="sldNum" sz="quarter" idx="4"/>
          </p:nvPr>
        </p:nvSpPr>
        <p:spPr>
          <a:xfrm>
            <a:off x="6705600" y="64008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AA373-880F-49D8-9FAA-29C179A590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Footer Placeholder 7"/>
          <p:cNvSpPr>
            <a:spLocks noGrp="1"/>
          </p:cNvSpPr>
          <p:nvPr>
            <p:ph type="ftr" sz="quarter" idx="11"/>
          </p:nvPr>
        </p:nvSpPr>
        <p:spPr/>
        <p:txBody>
          <a:bodyPr/>
          <a:lstStyle/>
          <a:p>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Slide Number Placeholder 6"/>
          <p:cNvSpPr>
            <a:spLocks noGrp="1"/>
          </p:cNvSpPr>
          <p:nvPr>
            <p:ph type="sldNum" sz="quarter" idx="12"/>
          </p:nvPr>
        </p:nvSpPr>
        <p:spPr>
          <a:xfrm>
            <a:off x="6705600" y="64008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AA373-880F-49D8-9FAA-29C179A5907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Slide Number Placeholder 6"/>
          <p:cNvSpPr>
            <a:spLocks noGrp="1"/>
          </p:cNvSpPr>
          <p:nvPr>
            <p:ph type="sldNum" sz="quarter" idx="4"/>
          </p:nvPr>
        </p:nvSpPr>
        <p:spPr>
          <a:xfrm>
            <a:off x="6705600" y="64008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AA373-880F-49D8-9FAA-29C179A59074}" type="slidenum">
              <a:rPr lang="en-US" smtClean="0"/>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Footer Placeholder 5"/>
          <p:cNvSpPr>
            <a:spLocks noGrp="1"/>
          </p:cNvSpPr>
          <p:nvPr>
            <p:ph type="ftr" sz="quarter" idx="11"/>
          </p:nvPr>
        </p:nvSpPr>
        <p:spPr/>
        <p:txBody>
          <a:bodyPr/>
          <a:lstStyle/>
          <a:p>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Slide Number Placeholder 6"/>
          <p:cNvSpPr>
            <a:spLocks noGrp="1"/>
          </p:cNvSpPr>
          <p:nvPr>
            <p:ph type="sldNum" sz="quarter" idx="4"/>
          </p:nvPr>
        </p:nvSpPr>
        <p:spPr>
          <a:xfrm>
            <a:off x="6705600" y="64008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AA373-880F-49D8-9FAA-29C179A59074}" type="slidenum">
              <a:rPr lang="en-US" smtClean="0"/>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7" name="Slide Number Placeholder 6"/>
          <p:cNvSpPr>
            <a:spLocks noGrp="1"/>
          </p:cNvSpPr>
          <p:nvPr>
            <p:ph type="sldNum" sz="quarter" idx="4"/>
          </p:nvPr>
        </p:nvSpPr>
        <p:spPr>
          <a:xfrm>
            <a:off x="6705600" y="64008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AA373-880F-49D8-9FAA-29C179A5907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4" Type="http://schemas.openxmlformats.org/officeDocument/2006/relationships/image" Target="../media/image8.gif"/><Relationship Id="rId5" Type="http://schemas.openxmlformats.org/officeDocument/2006/relationships/image" Target="../media/image9.gif"/><Relationship Id="rId1" Type="http://schemas.openxmlformats.org/officeDocument/2006/relationships/slideLayout" Target="../slideLayouts/slideLayout2.xml"/><Relationship Id="rId2" Type="http://schemas.openxmlformats.org/officeDocument/2006/relationships/image" Target="../media/image6.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 Id="rId3" Type="http://schemas.openxmlformats.org/officeDocument/2006/relationships/image" Target="../media/image1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 Id="rId3" Type="http://schemas.openxmlformats.org/officeDocument/2006/relationships/image" Target="../media/image1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Rati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1" Type="http://schemas.openxmlformats.org/officeDocument/2006/relationships/slideLayout" Target="../slideLayouts/slideLayout2.xml"/><Relationship Id="rId2" Type="http://schemas.openxmlformats.org/officeDocument/2006/relationships/image" Target="../media/image22.emf"/></Relationships>
</file>

<file path=ppt/slides/_rels/slide25.xml.rels><?xml version="1.0" encoding="UTF-8" standalone="yes"?>
<Relationships xmlns="http://schemas.openxmlformats.org/package/2006/relationships"><Relationship Id="rId3" Type="http://schemas.openxmlformats.org/officeDocument/2006/relationships/image" Target="../media/image26.emf"/><Relationship Id="rId4" Type="http://schemas.openxmlformats.org/officeDocument/2006/relationships/image" Target="../media/image27.emf"/><Relationship Id="rId1" Type="http://schemas.openxmlformats.org/officeDocument/2006/relationships/slideLayout" Target="../slideLayouts/slideLayout2.xml"/><Relationship Id="rId2" Type="http://schemas.openxmlformats.org/officeDocument/2006/relationships/image" Target="../media/image2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gif"/><Relationship Id="rId3" Type="http://schemas.openxmlformats.org/officeDocument/2006/relationships/image" Target="../media/image30.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emf"/><Relationship Id="rId3" Type="http://schemas.openxmlformats.org/officeDocument/2006/relationships/image" Target="../media/image33.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gif"/><Relationship Id="rId3" Type="http://schemas.openxmlformats.org/officeDocument/2006/relationships/image" Target="../media/image35.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emf"/><Relationship Id="rId3" Type="http://schemas.openxmlformats.org/officeDocument/2006/relationships/image" Target="../media/image38.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emf"/><Relationship Id="rId3" Type="http://schemas.openxmlformats.org/officeDocument/2006/relationships/image" Target="../media/image41.emf"/></Relationships>
</file>

<file path=ppt/slides/_rels/slide44.xml.rels><?xml version="1.0" encoding="UTF-8" standalone="yes"?>
<Relationships xmlns="http://schemas.openxmlformats.org/package/2006/relationships"><Relationship Id="rId3" Type="http://schemas.openxmlformats.org/officeDocument/2006/relationships/image" Target="../media/image43.emf"/><Relationship Id="rId4" Type="http://schemas.openxmlformats.org/officeDocument/2006/relationships/image" Target="../media/image44.emf"/><Relationship Id="rId5" Type="http://schemas.openxmlformats.org/officeDocument/2006/relationships/image" Target="../media/image45.emf"/><Relationship Id="rId1" Type="http://schemas.openxmlformats.org/officeDocument/2006/relationships/slideLayout" Target="../slideLayouts/slideLayout2.xml"/><Relationship Id="rId2" Type="http://schemas.openxmlformats.org/officeDocument/2006/relationships/image" Target="../media/image42.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 Id="rId3" Type="http://schemas.openxmlformats.org/officeDocument/2006/relationships/image" Target="../media/image4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emf"/><Relationship Id="rId3" Type="http://schemas.openxmlformats.org/officeDocument/2006/relationships/image" Target="../media/image53.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emf"/><Relationship Id="rId3" Type="http://schemas.openxmlformats.org/officeDocument/2006/relationships/image" Target="../media/image54.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emf"/><Relationship Id="rId3" Type="http://schemas.openxmlformats.org/officeDocument/2006/relationships/image" Target="../media/image56.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emf"/><Relationship Id="rId3" Type="http://schemas.openxmlformats.org/officeDocument/2006/relationships/image" Target="../media/image59.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a:t>
            </a:r>
            <a:endParaRPr lang="en-US" dirty="0"/>
          </a:p>
        </p:txBody>
      </p:sp>
      <p:sp>
        <p:nvSpPr>
          <p:cNvPr id="3" name="Subtitle 2"/>
          <p:cNvSpPr>
            <a:spLocks noGrp="1"/>
          </p:cNvSpPr>
          <p:nvPr>
            <p:ph type="subTitle" idx="1"/>
          </p:nvPr>
        </p:nvSpPr>
        <p:spPr/>
        <p:txBody>
          <a:bodyPr/>
          <a:lstStyle/>
          <a:p>
            <a:r>
              <a:rPr lang="en-US" dirty="0" smtClean="0"/>
              <a:t>Logistic Regression</a:t>
            </a:r>
            <a:endParaRPr lang="en-US" dirty="0"/>
          </a:p>
        </p:txBody>
      </p:sp>
      <p:sp>
        <p:nvSpPr>
          <p:cNvPr id="4" name="Slide Number Placeholder 3"/>
          <p:cNvSpPr>
            <a:spLocks noGrp="1"/>
          </p:cNvSpPr>
          <p:nvPr>
            <p:ph type="sldNum" sz="quarter" idx="4294967295"/>
          </p:nvPr>
        </p:nvSpPr>
        <p:spPr>
          <a:xfrm>
            <a:off x="7010400" y="6356350"/>
            <a:ext cx="2133600" cy="365125"/>
          </a:xfrm>
        </p:spPr>
        <p:txBody>
          <a:bodyPr/>
          <a:lstStyle/>
          <a:p>
            <a:fld id="{06BAA373-880F-49D8-9FAA-29C179A59074}" type="slidenum">
              <a:rPr lang="en-US" smtClean="0"/>
              <a:pPr/>
              <a:t>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Example: Bird Extinctions on Islands</a:t>
            </a:r>
            <a:endParaRPr lang="en-US" dirty="0">
              <a:solidFill>
                <a:srgbClr val="000000"/>
              </a:solidFill>
            </a:endParaRPr>
          </a:p>
        </p:txBody>
      </p:sp>
      <p:sp>
        <p:nvSpPr>
          <p:cNvPr id="5" name="Slide Number Placeholder 4"/>
          <p:cNvSpPr>
            <a:spLocks noGrp="1"/>
          </p:cNvSpPr>
          <p:nvPr>
            <p:ph type="sldNum" sz="quarter" idx="4"/>
          </p:nvPr>
        </p:nvSpPr>
        <p:spPr/>
        <p:txBody>
          <a:bodyPr/>
          <a:lstStyle/>
          <a:p>
            <a:fld id="{06BAA373-880F-49D8-9FAA-29C179A59074}" type="slidenum">
              <a:rPr lang="en-US" smtClean="0"/>
              <a:pPr/>
              <a:t>10</a:t>
            </a:fld>
            <a:endParaRPr lang="en-US"/>
          </a:p>
        </p:txBody>
      </p:sp>
      <p:sp>
        <p:nvSpPr>
          <p:cNvPr id="8" name="Content Placeholder 3"/>
          <p:cNvSpPr>
            <a:spLocks noGrp="1"/>
          </p:cNvSpPr>
          <p:nvPr>
            <p:ph idx="1"/>
          </p:nvPr>
        </p:nvSpPr>
        <p:spPr>
          <a:xfrm>
            <a:off x="228600" y="1981200"/>
            <a:ext cx="8610600" cy="4144963"/>
          </a:xfrm>
        </p:spPr>
        <p:txBody>
          <a:bodyPr/>
          <a:lstStyle/>
          <a:p>
            <a:r>
              <a:rPr lang="en-US" sz="2400" dirty="0" smtClean="0">
                <a:solidFill>
                  <a:schemeClr val="tx1"/>
                </a:solidFill>
              </a:rPr>
              <a:t>X = Area, Y = 1 if extinct, 0 if not extinct</a:t>
            </a:r>
          </a:p>
          <a:p>
            <a:r>
              <a:rPr lang="en-US" sz="2400" dirty="0" smtClean="0">
                <a:solidFill>
                  <a:schemeClr val="tx1"/>
                </a:solidFill>
              </a:rPr>
              <a:t>First category in alphabetical order = failure, or 0 = failure.</a:t>
            </a:r>
          </a:p>
          <a:p>
            <a:endParaRPr lang="en-US" dirty="0">
              <a:solidFill>
                <a:schemeClr val="tx1"/>
              </a:solidFill>
            </a:endParaRPr>
          </a:p>
          <a:p>
            <a:pPr marL="0" indent="0">
              <a:spcBef>
                <a:spcPts val="0"/>
              </a:spcBef>
              <a:buNone/>
            </a:pPr>
            <a:r>
              <a:rPr lang="en-US" dirty="0">
                <a:solidFill>
                  <a:schemeClr val="tx1"/>
                </a:solidFill>
                <a:latin typeface="Courier New"/>
                <a:cs typeface="Courier New"/>
              </a:rPr>
              <a:t>Coefficients:</a:t>
            </a:r>
          </a:p>
          <a:p>
            <a:pPr marL="0" indent="0">
              <a:spcBef>
                <a:spcPts val="0"/>
              </a:spcBef>
              <a:buNone/>
            </a:pPr>
            <a:r>
              <a:rPr lang="en-US" dirty="0">
                <a:solidFill>
                  <a:schemeClr val="tx1"/>
                </a:solidFill>
                <a:latin typeface="Courier New"/>
                <a:cs typeface="Courier New"/>
              </a:rPr>
              <a:t>            Estimate Std. Error z value </a:t>
            </a:r>
            <a:r>
              <a:rPr lang="en-US" dirty="0" err="1">
                <a:solidFill>
                  <a:schemeClr val="tx1"/>
                </a:solidFill>
                <a:latin typeface="Courier New"/>
                <a:cs typeface="Courier New"/>
              </a:rPr>
              <a:t>Pr</a:t>
            </a:r>
            <a:r>
              <a:rPr lang="en-US" dirty="0">
                <a:solidFill>
                  <a:schemeClr val="tx1"/>
                </a:solidFill>
                <a:latin typeface="Courier New"/>
                <a:cs typeface="Courier New"/>
              </a:rPr>
              <a:t>(&gt;|z|)    </a:t>
            </a:r>
          </a:p>
          <a:p>
            <a:pPr marL="0" indent="0">
              <a:spcBef>
                <a:spcPts val="0"/>
              </a:spcBef>
              <a:buNone/>
            </a:pPr>
            <a:r>
              <a:rPr lang="en-US" dirty="0">
                <a:solidFill>
                  <a:schemeClr val="tx1"/>
                </a:solidFill>
                <a:latin typeface="Courier New"/>
                <a:cs typeface="Courier New"/>
              </a:rPr>
              <a:t>(Intercept) -1.19620    0.11845 -10.099  &lt; 2e-16 ***</a:t>
            </a:r>
          </a:p>
          <a:p>
            <a:pPr marL="0" indent="0">
              <a:spcBef>
                <a:spcPts val="0"/>
              </a:spcBef>
              <a:buNone/>
            </a:pPr>
            <a:r>
              <a:rPr lang="en-US" dirty="0" err="1">
                <a:solidFill>
                  <a:schemeClr val="tx1"/>
                </a:solidFill>
                <a:latin typeface="Courier New"/>
                <a:cs typeface="Courier New"/>
              </a:rPr>
              <a:t>xnew</a:t>
            </a:r>
            <a:r>
              <a:rPr lang="en-US" dirty="0">
                <a:solidFill>
                  <a:schemeClr val="tx1"/>
                </a:solidFill>
                <a:latin typeface="Courier New"/>
                <a:cs typeface="Courier New"/>
              </a:rPr>
              <a:t>        -0.29710    0.05485  -5.416 6.08e-08 ***</a:t>
            </a:r>
            <a:endParaRPr lang="fi-FI" dirty="0">
              <a:solidFill>
                <a:schemeClr val="tx1"/>
              </a:solidFill>
              <a:latin typeface="Courier New"/>
              <a:cs typeface="Courier New"/>
            </a:endParaRPr>
          </a:p>
        </p:txBody>
      </p:sp>
    </p:spTree>
    <p:extLst>
      <p:ext uri="{BB962C8B-B14F-4D97-AF65-F5344CB8AC3E}">
        <p14:creationId xmlns:p14="http://schemas.microsoft.com/office/powerpoint/2010/main" val="415736367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Example: Bird Extinctions on Islands</a:t>
            </a:r>
            <a:endParaRPr lang="en-US" dirty="0">
              <a:solidFill>
                <a:srgbClr val="000000"/>
              </a:solidFill>
            </a:endParaRPr>
          </a:p>
        </p:txBody>
      </p:sp>
      <p:sp>
        <p:nvSpPr>
          <p:cNvPr id="5" name="Slide Number Placeholder 4"/>
          <p:cNvSpPr>
            <a:spLocks noGrp="1"/>
          </p:cNvSpPr>
          <p:nvPr>
            <p:ph type="sldNum" sz="quarter" idx="4"/>
          </p:nvPr>
        </p:nvSpPr>
        <p:spPr/>
        <p:txBody>
          <a:bodyPr/>
          <a:lstStyle/>
          <a:p>
            <a:fld id="{06BAA373-880F-49D8-9FAA-29C179A59074}" type="slidenum">
              <a:rPr lang="en-US" smtClean="0"/>
              <a:pPr/>
              <a:t>11</a:t>
            </a:fld>
            <a:endParaRPr lang="en-US"/>
          </a:p>
        </p:txBody>
      </p:sp>
      <p:sp>
        <p:nvSpPr>
          <p:cNvPr id="8" name="Content Placeholder 3"/>
          <p:cNvSpPr>
            <a:spLocks noGrp="1"/>
          </p:cNvSpPr>
          <p:nvPr>
            <p:ph idx="1"/>
          </p:nvPr>
        </p:nvSpPr>
        <p:spPr>
          <a:xfrm>
            <a:off x="381000" y="1295400"/>
            <a:ext cx="7620000" cy="5029199"/>
          </a:xfrm>
        </p:spPr>
        <p:txBody>
          <a:bodyPr/>
          <a:lstStyle/>
          <a:p>
            <a:pPr marL="0" indent="0">
              <a:spcBef>
                <a:spcPts val="0"/>
              </a:spcBef>
              <a:buNone/>
            </a:pPr>
            <a:r>
              <a:rPr lang="fi-FI" dirty="0" smtClean="0">
                <a:solidFill>
                  <a:schemeClr val="tx1"/>
                </a:solidFill>
                <a:latin typeface="+mj-lt"/>
                <a:cs typeface="Courier New"/>
              </a:rPr>
              <a:t>If an island has 50 km</a:t>
            </a:r>
            <a:r>
              <a:rPr lang="fi-FI" baseline="30000" dirty="0" smtClean="0">
                <a:solidFill>
                  <a:schemeClr val="tx1"/>
                </a:solidFill>
                <a:latin typeface="+mj-lt"/>
                <a:cs typeface="Courier New"/>
              </a:rPr>
              <a:t>2</a:t>
            </a:r>
            <a:r>
              <a:rPr lang="fi-FI" dirty="0" smtClean="0">
                <a:solidFill>
                  <a:schemeClr val="tx1"/>
                </a:solidFill>
                <a:latin typeface="+mj-lt"/>
                <a:cs typeface="Courier New"/>
              </a:rPr>
              <a:t>, what is the estimated probability that a species will go extinct there?</a:t>
            </a:r>
          </a:p>
          <a:p>
            <a:pPr marL="0" indent="0">
              <a:spcBef>
                <a:spcPts val="0"/>
              </a:spcBef>
              <a:buNone/>
            </a:pPr>
            <a:endParaRPr lang="fi-FI" dirty="0">
              <a:solidFill>
                <a:schemeClr val="tx1"/>
              </a:solidFill>
              <a:latin typeface="+mj-lt"/>
              <a:cs typeface="Courier New"/>
            </a:endParaRPr>
          </a:p>
          <a:p>
            <a:pPr marL="0" indent="0">
              <a:spcBef>
                <a:spcPts val="0"/>
              </a:spcBef>
              <a:buNone/>
            </a:pPr>
            <a:endParaRPr lang="fi-FI" dirty="0" smtClean="0">
              <a:solidFill>
                <a:schemeClr val="tx1"/>
              </a:solidFill>
              <a:latin typeface="+mj-lt"/>
              <a:cs typeface="Courier New"/>
            </a:endParaRPr>
          </a:p>
          <a:p>
            <a:pPr marL="0" indent="0">
              <a:spcBef>
                <a:spcPts val="0"/>
              </a:spcBef>
              <a:buNone/>
            </a:pPr>
            <a:endParaRPr lang="fi-FI" dirty="0">
              <a:solidFill>
                <a:schemeClr val="tx1"/>
              </a:solidFill>
              <a:latin typeface="+mj-lt"/>
              <a:cs typeface="Courier New"/>
            </a:endParaRPr>
          </a:p>
          <a:p>
            <a:pPr marL="0" indent="0">
              <a:spcBef>
                <a:spcPts val="0"/>
              </a:spcBef>
              <a:buNone/>
            </a:pPr>
            <a:endParaRPr lang="fi-FI" dirty="0" smtClean="0">
              <a:solidFill>
                <a:schemeClr val="tx1"/>
              </a:solidFill>
              <a:latin typeface="+mj-lt"/>
              <a:cs typeface="Courier New"/>
            </a:endParaRPr>
          </a:p>
          <a:p>
            <a:pPr marL="0" indent="0">
              <a:spcBef>
                <a:spcPts val="0"/>
              </a:spcBef>
              <a:buNone/>
            </a:pPr>
            <a:endParaRPr lang="fi-FI" dirty="0">
              <a:solidFill>
                <a:schemeClr val="tx1"/>
              </a:solidFill>
              <a:latin typeface="+mj-lt"/>
              <a:cs typeface="Courier New"/>
            </a:endParaRPr>
          </a:p>
          <a:p>
            <a:pPr marL="0" indent="0">
              <a:spcBef>
                <a:spcPts val="0"/>
              </a:spcBef>
              <a:buNone/>
            </a:pPr>
            <a:endParaRPr lang="fi-FI" dirty="0" smtClean="0">
              <a:solidFill>
                <a:schemeClr val="tx1"/>
              </a:solidFill>
              <a:latin typeface="+mj-lt"/>
              <a:cs typeface="Courier New"/>
            </a:endParaRPr>
          </a:p>
          <a:p>
            <a:pPr marL="0" indent="0">
              <a:spcBef>
                <a:spcPts val="0"/>
              </a:spcBef>
              <a:buNone/>
            </a:pPr>
            <a:endParaRPr lang="fi-FI" dirty="0">
              <a:solidFill>
                <a:schemeClr val="tx1"/>
              </a:solidFill>
              <a:latin typeface="+mj-lt"/>
              <a:cs typeface="Courier New"/>
            </a:endParaRPr>
          </a:p>
          <a:p>
            <a:pPr marL="0" indent="0">
              <a:spcBef>
                <a:spcPts val="0"/>
              </a:spcBef>
              <a:buNone/>
            </a:pPr>
            <a:endParaRPr lang="fi-FI" dirty="0" smtClean="0">
              <a:solidFill>
                <a:schemeClr val="tx1"/>
              </a:solidFill>
              <a:latin typeface="+mj-lt"/>
              <a:cs typeface="Courier New"/>
            </a:endParaRPr>
          </a:p>
          <a:p>
            <a:pPr marL="0" indent="0">
              <a:spcBef>
                <a:spcPts val="0"/>
              </a:spcBef>
              <a:buNone/>
            </a:pPr>
            <a:endParaRPr lang="fi-FI" dirty="0">
              <a:solidFill>
                <a:schemeClr val="tx1"/>
              </a:solidFill>
              <a:latin typeface="+mj-lt"/>
              <a:cs typeface="Courier New"/>
            </a:endParaRPr>
          </a:p>
          <a:p>
            <a:pPr marL="0" indent="0">
              <a:spcBef>
                <a:spcPts val="0"/>
              </a:spcBef>
              <a:buNone/>
            </a:pPr>
            <a:endParaRPr lang="fi-FI" dirty="0" smtClean="0">
              <a:solidFill>
                <a:schemeClr val="tx1"/>
              </a:solidFill>
              <a:latin typeface="+mj-lt"/>
              <a:cs typeface="Courier New"/>
            </a:endParaRPr>
          </a:p>
          <a:p>
            <a:pPr marL="0" indent="0">
              <a:spcBef>
                <a:spcPts val="0"/>
              </a:spcBef>
              <a:buNone/>
            </a:pPr>
            <a:endParaRPr lang="fi-FI" dirty="0">
              <a:solidFill>
                <a:schemeClr val="tx1"/>
              </a:solidFill>
              <a:latin typeface="+mj-lt"/>
              <a:cs typeface="Courier New"/>
            </a:endParaRPr>
          </a:p>
          <a:p>
            <a:pPr marL="0" indent="0">
              <a:spcBef>
                <a:spcPts val="0"/>
              </a:spcBef>
              <a:buNone/>
            </a:pPr>
            <a:r>
              <a:rPr lang="fi-FI" dirty="0" smtClean="0">
                <a:solidFill>
                  <a:schemeClr val="tx1"/>
                </a:solidFill>
                <a:latin typeface="+mj-lt"/>
                <a:cs typeface="Courier New"/>
              </a:rPr>
              <a:t>The estimated probability that a species will go extinct on an island with 50 km</a:t>
            </a:r>
            <a:r>
              <a:rPr lang="fi-FI" baseline="30000" dirty="0" smtClean="0">
                <a:solidFill>
                  <a:schemeClr val="tx1"/>
                </a:solidFill>
                <a:latin typeface="+mj-lt"/>
                <a:cs typeface="Courier New"/>
              </a:rPr>
              <a:t>2</a:t>
            </a:r>
            <a:r>
              <a:rPr lang="fi-FI" dirty="0" smtClean="0">
                <a:solidFill>
                  <a:schemeClr val="tx1"/>
                </a:solidFill>
                <a:latin typeface="+mj-lt"/>
                <a:cs typeface="Courier New"/>
              </a:rPr>
              <a:t> is 0.086.</a:t>
            </a:r>
            <a:endParaRPr lang="fi-FI" dirty="0">
              <a:solidFill>
                <a:schemeClr val="tx1"/>
              </a:solidFill>
              <a:latin typeface="+mj-lt"/>
              <a:cs typeface="Courier New"/>
            </a:endParaRPr>
          </a:p>
        </p:txBody>
      </p:sp>
      <p:pic>
        <p:nvPicPr>
          <p:cNvPr id="3074" name="Picture 2" descr="http://latex.codecogs.com/gif.latex?%5Cfn_jvn%20%5CLARGE%20%5Clog%20%5Cleft%28%5Cfrac%7B%5Chat%7B%5Ctheta%7D%7D%7B1-%20%5Chat%7B%5Ctheta%7D%7D%20%5Cright%29%20%3D%20-1.196%20-%200.297%5C%2C%20log%28Area%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263" y="2020588"/>
            <a:ext cx="4943475" cy="7818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latex.codecogs.com/gif.latex?%5Cfn_jvn%20%5CLARGE%20%5Clog%20%5Cleft%28%5Cfrac%7B%5Chat%7B%5Ctheta%7D%7D%7B1-%20%5Chat%7B%5Ctheta%7D%7D%20%5Cright%29%20%3D%20-2.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373" y="2780570"/>
            <a:ext cx="2576513" cy="78027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latex.codecogs.com/gif.latex?%5Cfn_jvn%20%5CLARGE%20%5Cfrac%7B%5Chat%7B%5Ctheta%7D%7D%7B1-%20%5Chat%7B%5Ctheta%7D%7D%20%3D%20exp%28-2.36%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606" y="3576358"/>
            <a:ext cx="2490788" cy="65810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latex.codecogs.com/gif.latex?%5Cfn_jvn%20%5CLARGE%20%5Chat%7B%5Ctheta%7D%20%3D%20%5Cfrac%7Bexp%28-2.36%29%7D%7B1%20&amp;plus;%20exp%28-2.36%29%29%7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5096" y="4401439"/>
            <a:ext cx="2797970" cy="64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7662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Example: Bird Extinctions on Islands</a:t>
            </a:r>
            <a:endParaRPr lang="en-US" dirty="0">
              <a:solidFill>
                <a:srgbClr val="000000"/>
              </a:solidFill>
            </a:endParaRPr>
          </a:p>
        </p:txBody>
      </p:sp>
      <p:sp>
        <p:nvSpPr>
          <p:cNvPr id="5" name="Slide Number Placeholder 4"/>
          <p:cNvSpPr>
            <a:spLocks noGrp="1"/>
          </p:cNvSpPr>
          <p:nvPr>
            <p:ph type="sldNum" sz="quarter" idx="4"/>
          </p:nvPr>
        </p:nvSpPr>
        <p:spPr/>
        <p:txBody>
          <a:bodyPr/>
          <a:lstStyle/>
          <a:p>
            <a:fld id="{06BAA373-880F-49D8-9FAA-29C179A59074}" type="slidenum">
              <a:rPr lang="en-US" smtClean="0"/>
              <a:pPr/>
              <a:t>12</a:t>
            </a:fld>
            <a:endParaRPr lang="en-US"/>
          </a:p>
        </p:txBody>
      </p:sp>
      <p:pic>
        <p:nvPicPr>
          <p:cNvPr id="3" name="Picture 2"/>
          <p:cNvPicPr>
            <a:picLocks noChangeAspect="1"/>
          </p:cNvPicPr>
          <p:nvPr/>
        </p:nvPicPr>
        <p:blipFill>
          <a:blip r:embed="rId2"/>
          <a:stretch>
            <a:fillRect/>
          </a:stretch>
        </p:blipFill>
        <p:spPr>
          <a:xfrm>
            <a:off x="1828800" y="1143000"/>
            <a:ext cx="5143500" cy="5137377"/>
          </a:xfrm>
          <a:prstGeom prst="rect">
            <a:avLst/>
          </a:prstGeom>
        </p:spPr>
      </p:pic>
    </p:spTree>
    <p:extLst>
      <p:ext uri="{BB962C8B-B14F-4D97-AF65-F5344CB8AC3E}">
        <p14:creationId xmlns:p14="http://schemas.microsoft.com/office/powerpoint/2010/main" val="427194476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Example: Bird Extinctions on Islands</a:t>
            </a:r>
            <a:endParaRPr lang="en-US" dirty="0">
              <a:solidFill>
                <a:srgbClr val="000000"/>
              </a:solidFill>
            </a:endParaRPr>
          </a:p>
        </p:txBody>
      </p:sp>
      <p:sp>
        <p:nvSpPr>
          <p:cNvPr id="5" name="Slide Number Placeholder 4"/>
          <p:cNvSpPr>
            <a:spLocks noGrp="1"/>
          </p:cNvSpPr>
          <p:nvPr>
            <p:ph type="sldNum" sz="quarter" idx="4"/>
          </p:nvPr>
        </p:nvSpPr>
        <p:spPr/>
        <p:txBody>
          <a:bodyPr/>
          <a:lstStyle/>
          <a:p>
            <a:fld id="{06BAA373-880F-49D8-9FAA-29C179A59074}" type="slidenum">
              <a:rPr lang="en-US" smtClean="0"/>
              <a:pPr/>
              <a:t>13</a:t>
            </a:fld>
            <a:endParaRPr lang="en-US"/>
          </a:p>
        </p:txBody>
      </p:sp>
      <p:pic>
        <p:nvPicPr>
          <p:cNvPr id="4" name="Picture 3"/>
          <p:cNvPicPr>
            <a:picLocks noChangeAspect="1"/>
          </p:cNvPicPr>
          <p:nvPr/>
        </p:nvPicPr>
        <p:blipFill>
          <a:blip r:embed="rId2"/>
          <a:stretch>
            <a:fillRect/>
          </a:stretch>
        </p:blipFill>
        <p:spPr>
          <a:xfrm>
            <a:off x="1551617" y="1173984"/>
            <a:ext cx="5450025" cy="5443537"/>
          </a:xfrm>
          <a:prstGeom prst="rect">
            <a:avLst/>
          </a:prstGeom>
        </p:spPr>
      </p:pic>
    </p:spTree>
    <p:extLst>
      <p:ext uri="{BB962C8B-B14F-4D97-AF65-F5344CB8AC3E}">
        <p14:creationId xmlns:p14="http://schemas.microsoft.com/office/powerpoint/2010/main" val="55543152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How β</a:t>
            </a:r>
            <a:r>
              <a:rPr lang="en-US" b="1" baseline="-25000" dirty="0">
                <a:solidFill>
                  <a:srgbClr val="000000"/>
                </a:solidFill>
              </a:rPr>
              <a:t>0</a:t>
            </a:r>
            <a:r>
              <a:rPr lang="en-US" b="1" dirty="0" smtClean="0">
                <a:solidFill>
                  <a:srgbClr val="000000"/>
                </a:solidFill>
              </a:rPr>
              <a:t> Affects Model</a:t>
            </a:r>
            <a:endParaRPr lang="en-US" dirty="0">
              <a:solidFill>
                <a:srgbClr val="000000"/>
              </a:solidFill>
            </a:endParaRPr>
          </a:p>
        </p:txBody>
      </p:sp>
      <p:sp>
        <p:nvSpPr>
          <p:cNvPr id="5" name="Slide Number Placeholder 4"/>
          <p:cNvSpPr>
            <a:spLocks noGrp="1"/>
          </p:cNvSpPr>
          <p:nvPr>
            <p:ph type="sldNum" sz="quarter" idx="4"/>
          </p:nvPr>
        </p:nvSpPr>
        <p:spPr/>
        <p:txBody>
          <a:bodyPr/>
          <a:lstStyle/>
          <a:p>
            <a:fld id="{06BAA373-880F-49D8-9FAA-29C179A59074}" type="slidenum">
              <a:rPr lang="en-US" smtClean="0"/>
              <a:pPr/>
              <a:t>14</a:t>
            </a:fld>
            <a:endParaRPr lang="en-US" dirty="0"/>
          </a:p>
        </p:txBody>
      </p:sp>
      <p:sp>
        <p:nvSpPr>
          <p:cNvPr id="4" name="TextBox 3"/>
          <p:cNvSpPr txBox="1"/>
          <p:nvPr/>
        </p:nvSpPr>
        <p:spPr>
          <a:xfrm>
            <a:off x="5867400" y="2057400"/>
            <a:ext cx="2590800" cy="3323987"/>
          </a:xfrm>
          <a:prstGeom prst="rect">
            <a:avLst/>
          </a:prstGeom>
          <a:noFill/>
        </p:spPr>
        <p:txBody>
          <a:bodyPr wrap="square" rtlCol="0">
            <a:spAutoFit/>
          </a:bodyPr>
          <a:lstStyle/>
          <a:p>
            <a:r>
              <a:rPr lang="en-US" sz="2400" dirty="0" smtClean="0"/>
              <a:t>β</a:t>
            </a:r>
            <a:r>
              <a:rPr lang="en-US" sz="2400" baseline="-25000" dirty="0" smtClean="0"/>
              <a:t>0</a:t>
            </a:r>
            <a:r>
              <a:rPr lang="en-US" sz="2400" dirty="0" smtClean="0"/>
              <a:t> as labeled,</a:t>
            </a:r>
          </a:p>
          <a:p>
            <a:r>
              <a:rPr lang="en-US" sz="2400" dirty="0" smtClean="0"/>
              <a:t>β</a:t>
            </a:r>
            <a:r>
              <a:rPr lang="en-US" sz="2400" baseline="-25000" dirty="0" smtClean="0"/>
              <a:t>1</a:t>
            </a:r>
            <a:r>
              <a:rPr lang="en-US" sz="2400" dirty="0" smtClean="0"/>
              <a:t> = 1</a:t>
            </a:r>
            <a:r>
              <a:rPr lang="en-US" dirty="0" smtClean="0"/>
              <a:t> </a:t>
            </a:r>
          </a:p>
          <a:p>
            <a:endParaRPr lang="en-US" dirty="0"/>
          </a:p>
          <a:p>
            <a:pPr marL="342900" indent="-342900">
              <a:buFont typeface="Arial"/>
              <a:buChar char="•"/>
            </a:pPr>
            <a:r>
              <a:rPr lang="en-US" sz="2400" dirty="0"/>
              <a:t>β</a:t>
            </a:r>
            <a:r>
              <a:rPr lang="en-US" sz="2400" baseline="-25000" dirty="0"/>
              <a:t>0</a:t>
            </a:r>
            <a:r>
              <a:rPr lang="en-US" sz="2400" dirty="0"/>
              <a:t> </a:t>
            </a:r>
            <a:r>
              <a:rPr lang="en-US" sz="2400" dirty="0" smtClean="0"/>
              <a:t>determines the vertical location of the curve.</a:t>
            </a:r>
          </a:p>
          <a:p>
            <a:pPr marL="342900" indent="-342900">
              <a:buFont typeface="Arial"/>
              <a:buChar char="•"/>
            </a:pPr>
            <a:r>
              <a:rPr lang="en-US" sz="2400" dirty="0" err="1" smtClean="0"/>
              <a:t>θ</a:t>
            </a:r>
            <a:r>
              <a:rPr lang="en-US" sz="2400" dirty="0" smtClean="0"/>
              <a:t> = 0.5 when x = -β</a:t>
            </a:r>
            <a:r>
              <a:rPr lang="en-US" sz="2400" baseline="-25000" dirty="0" smtClean="0"/>
              <a:t>0</a:t>
            </a:r>
            <a:r>
              <a:rPr lang="en-US" sz="2400" dirty="0" smtClean="0"/>
              <a:t>/β</a:t>
            </a:r>
            <a:r>
              <a:rPr lang="en-US" sz="2400" baseline="-25000" dirty="0" smtClean="0"/>
              <a:t>1</a:t>
            </a:r>
            <a:endParaRPr lang="en-US" sz="2400" baseline="-25000" dirty="0"/>
          </a:p>
        </p:txBody>
      </p:sp>
      <p:pic>
        <p:nvPicPr>
          <p:cNvPr id="6" name="Picture 5"/>
          <p:cNvPicPr>
            <a:picLocks noChangeAspect="1"/>
          </p:cNvPicPr>
          <p:nvPr/>
        </p:nvPicPr>
        <p:blipFill>
          <a:blip r:embed="rId2"/>
          <a:stretch>
            <a:fillRect/>
          </a:stretch>
        </p:blipFill>
        <p:spPr>
          <a:xfrm>
            <a:off x="152400" y="1447800"/>
            <a:ext cx="5735802" cy="4953000"/>
          </a:xfrm>
          <a:prstGeom prst="rect">
            <a:avLst/>
          </a:prstGeom>
        </p:spPr>
      </p:pic>
    </p:spTree>
    <p:extLst>
      <p:ext uri="{BB962C8B-B14F-4D97-AF65-F5344CB8AC3E}">
        <p14:creationId xmlns:p14="http://schemas.microsoft.com/office/powerpoint/2010/main" val="404733417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How β</a:t>
            </a:r>
            <a:r>
              <a:rPr lang="en-US" b="1" baseline="-25000" dirty="0" smtClean="0">
                <a:solidFill>
                  <a:srgbClr val="000000"/>
                </a:solidFill>
              </a:rPr>
              <a:t>1</a:t>
            </a:r>
            <a:r>
              <a:rPr lang="en-US" b="1" dirty="0" smtClean="0">
                <a:solidFill>
                  <a:srgbClr val="000000"/>
                </a:solidFill>
              </a:rPr>
              <a:t> Affects Model</a:t>
            </a:r>
            <a:endParaRPr lang="en-US" dirty="0">
              <a:solidFill>
                <a:srgbClr val="000000"/>
              </a:solidFill>
            </a:endParaRPr>
          </a:p>
        </p:txBody>
      </p:sp>
      <p:sp>
        <p:nvSpPr>
          <p:cNvPr id="5" name="Slide Number Placeholder 4"/>
          <p:cNvSpPr>
            <a:spLocks noGrp="1"/>
          </p:cNvSpPr>
          <p:nvPr>
            <p:ph type="sldNum" sz="quarter" idx="4"/>
          </p:nvPr>
        </p:nvSpPr>
        <p:spPr/>
        <p:txBody>
          <a:bodyPr/>
          <a:lstStyle/>
          <a:p>
            <a:fld id="{06BAA373-880F-49D8-9FAA-29C179A59074}" type="slidenum">
              <a:rPr lang="en-US" smtClean="0"/>
              <a:pPr/>
              <a:t>15</a:t>
            </a:fld>
            <a:endParaRPr lang="en-US"/>
          </a:p>
        </p:txBody>
      </p:sp>
      <p:sp>
        <p:nvSpPr>
          <p:cNvPr id="4" name="TextBox 3"/>
          <p:cNvSpPr txBox="1"/>
          <p:nvPr/>
        </p:nvSpPr>
        <p:spPr>
          <a:xfrm>
            <a:off x="6040383" y="955744"/>
            <a:ext cx="2514600" cy="5632311"/>
          </a:xfrm>
          <a:prstGeom prst="rect">
            <a:avLst/>
          </a:prstGeom>
          <a:noFill/>
        </p:spPr>
        <p:txBody>
          <a:bodyPr wrap="square" rtlCol="0">
            <a:spAutoFit/>
          </a:bodyPr>
          <a:lstStyle/>
          <a:p>
            <a:r>
              <a:rPr lang="en-US" sz="2400" dirty="0" smtClean="0"/>
              <a:t>β</a:t>
            </a:r>
            <a:r>
              <a:rPr lang="en-US" sz="2400" baseline="-25000" dirty="0" smtClean="0"/>
              <a:t>0</a:t>
            </a:r>
            <a:r>
              <a:rPr lang="en-US" sz="2400" dirty="0" smtClean="0"/>
              <a:t> = 0.5,</a:t>
            </a:r>
          </a:p>
          <a:p>
            <a:r>
              <a:rPr lang="en-US" sz="2400" dirty="0" smtClean="0"/>
              <a:t>β</a:t>
            </a:r>
            <a:r>
              <a:rPr lang="en-US" sz="2400" baseline="-25000" dirty="0" smtClean="0"/>
              <a:t>1</a:t>
            </a:r>
            <a:r>
              <a:rPr lang="en-US" sz="2400" dirty="0" smtClean="0"/>
              <a:t> as labeled</a:t>
            </a:r>
          </a:p>
          <a:p>
            <a:endParaRPr lang="en-US" sz="2400" dirty="0"/>
          </a:p>
          <a:p>
            <a:pPr marL="342900" indent="-342900">
              <a:buFont typeface="Arial"/>
              <a:buChar char="•"/>
            </a:pPr>
            <a:r>
              <a:rPr lang="en-US" sz="2400" dirty="0" smtClean="0"/>
              <a:t>The larger |</a:t>
            </a:r>
            <a:r>
              <a:rPr lang="en-US" sz="2400" dirty="0"/>
              <a:t>β</a:t>
            </a:r>
            <a:r>
              <a:rPr lang="en-US" sz="2400" baseline="-25000" dirty="0"/>
              <a:t>1</a:t>
            </a:r>
            <a:r>
              <a:rPr lang="en-US" sz="2400" dirty="0" smtClean="0"/>
              <a:t>|, the steeper the slope</a:t>
            </a:r>
            <a:r>
              <a:rPr lang="en-US" dirty="0" smtClean="0"/>
              <a:t> .</a:t>
            </a:r>
          </a:p>
          <a:p>
            <a:pPr marL="342900" indent="-342900">
              <a:buFont typeface="Arial"/>
              <a:buChar char="•"/>
            </a:pPr>
            <a:r>
              <a:rPr lang="en-US" sz="2400" dirty="0" smtClean="0"/>
              <a:t>If β</a:t>
            </a:r>
            <a:r>
              <a:rPr lang="en-US" sz="2400" baseline="-25000" dirty="0" smtClean="0"/>
              <a:t>1 </a:t>
            </a:r>
            <a:r>
              <a:rPr lang="en-US" sz="2400" dirty="0" smtClean="0"/>
              <a:t>&gt; 0, the model has a positive slope</a:t>
            </a:r>
            <a:r>
              <a:rPr lang="en-US" dirty="0" smtClean="0"/>
              <a:t>.</a:t>
            </a:r>
          </a:p>
          <a:p>
            <a:pPr marL="342900" indent="-342900">
              <a:buFont typeface="Arial"/>
              <a:buChar char="•"/>
            </a:pPr>
            <a:r>
              <a:rPr lang="en-US" sz="2400" dirty="0" smtClean="0"/>
              <a:t>At θ = 0.5, the slope of the model predicting probabilities is β</a:t>
            </a:r>
            <a:r>
              <a:rPr lang="en-US" sz="2400" baseline="-25000" dirty="0" smtClean="0"/>
              <a:t>1</a:t>
            </a:r>
            <a:r>
              <a:rPr lang="en-US" sz="2400" dirty="0" smtClean="0"/>
              <a:t>/4.</a:t>
            </a:r>
            <a:endParaRPr lang="en-US" sz="2400" dirty="0"/>
          </a:p>
        </p:txBody>
      </p:sp>
      <p:pic>
        <p:nvPicPr>
          <p:cNvPr id="6" name="Picture 5"/>
          <p:cNvPicPr>
            <a:picLocks noChangeAspect="1"/>
          </p:cNvPicPr>
          <p:nvPr/>
        </p:nvPicPr>
        <p:blipFill>
          <a:blip r:embed="rId2"/>
          <a:stretch>
            <a:fillRect/>
          </a:stretch>
        </p:blipFill>
        <p:spPr>
          <a:xfrm>
            <a:off x="120212" y="1219200"/>
            <a:ext cx="5912288" cy="5105400"/>
          </a:xfrm>
          <a:prstGeom prst="rect">
            <a:avLst/>
          </a:prstGeom>
        </p:spPr>
      </p:pic>
    </p:spTree>
    <p:extLst>
      <p:ext uri="{BB962C8B-B14F-4D97-AF65-F5344CB8AC3E}">
        <p14:creationId xmlns:p14="http://schemas.microsoft.com/office/powerpoint/2010/main" val="423152080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Interpret Slope</a:t>
            </a:r>
            <a:endParaRPr lang="en-US" dirty="0">
              <a:solidFill>
                <a:srgbClr val="000000"/>
              </a:solidFill>
            </a:endParaRPr>
          </a:p>
        </p:txBody>
      </p:sp>
      <p:sp>
        <p:nvSpPr>
          <p:cNvPr id="10" name="Content Placeholder 9"/>
          <p:cNvSpPr>
            <a:spLocks noGrp="1"/>
          </p:cNvSpPr>
          <p:nvPr>
            <p:ph idx="1"/>
          </p:nvPr>
        </p:nvSpPr>
        <p:spPr>
          <a:xfrm>
            <a:off x="498474" y="1447800"/>
            <a:ext cx="7807326" cy="4952999"/>
          </a:xfrm>
        </p:spPr>
        <p:txBody>
          <a:bodyPr>
            <a:normAutofit/>
          </a:bodyPr>
          <a:lstStyle/>
          <a:p>
            <a:r>
              <a:rPr lang="en-US" dirty="0" smtClean="0">
                <a:solidFill>
                  <a:srgbClr val="000000"/>
                </a:solidFill>
              </a:rPr>
              <a:t>A study on cereal attempted to predict the probability that a cereal would be classified as a children’s cereal rather than adults’ cereal, based on its grams of sugar per serving.</a:t>
            </a:r>
            <a:endParaRPr lang="en-US" dirty="0">
              <a:solidFill>
                <a:srgbClr val="000000"/>
              </a:solidFill>
            </a:endParaRPr>
          </a:p>
        </p:txBody>
      </p:sp>
      <p:sp>
        <p:nvSpPr>
          <p:cNvPr id="5" name="Slide Number Placeholder 4"/>
          <p:cNvSpPr>
            <a:spLocks noGrp="1"/>
          </p:cNvSpPr>
          <p:nvPr>
            <p:ph type="sldNum" sz="quarter" idx="4"/>
          </p:nvPr>
        </p:nvSpPr>
        <p:spPr/>
        <p:txBody>
          <a:bodyPr/>
          <a:lstStyle/>
          <a:p>
            <a:fld id="{06BAA373-880F-49D8-9FAA-29C179A59074}" type="slidenum">
              <a:rPr lang="en-US" smtClean="0"/>
              <a:pPr/>
              <a:t>16</a:t>
            </a:fld>
            <a:endParaRPr lang="en-US"/>
          </a:p>
        </p:txBody>
      </p:sp>
      <p:pic>
        <p:nvPicPr>
          <p:cNvPr id="9" name="Picture 8"/>
          <p:cNvPicPr>
            <a:picLocks noChangeAspect="1"/>
          </p:cNvPicPr>
          <p:nvPr/>
        </p:nvPicPr>
        <p:blipFill>
          <a:blip r:embed="rId2"/>
          <a:stretch>
            <a:fillRect/>
          </a:stretch>
        </p:blipFill>
        <p:spPr>
          <a:xfrm>
            <a:off x="2133600" y="2743200"/>
            <a:ext cx="3962400" cy="717445"/>
          </a:xfrm>
          <a:prstGeom prst="rect">
            <a:avLst/>
          </a:prstGeom>
        </p:spPr>
      </p:pic>
      <p:pic>
        <p:nvPicPr>
          <p:cNvPr id="11" name="Picture 10"/>
          <p:cNvPicPr>
            <a:picLocks noChangeAspect="1"/>
          </p:cNvPicPr>
          <p:nvPr/>
        </p:nvPicPr>
        <p:blipFill>
          <a:blip r:embed="rId3"/>
          <a:stretch>
            <a:fillRect/>
          </a:stretch>
        </p:blipFill>
        <p:spPr>
          <a:xfrm>
            <a:off x="2819400" y="3712574"/>
            <a:ext cx="4191000" cy="630826"/>
          </a:xfrm>
          <a:prstGeom prst="rect">
            <a:avLst/>
          </a:prstGeom>
        </p:spPr>
      </p:pic>
    </p:spTree>
    <p:extLst>
      <p:ext uri="{BB962C8B-B14F-4D97-AF65-F5344CB8AC3E}">
        <p14:creationId xmlns:p14="http://schemas.microsoft.com/office/powerpoint/2010/main" val="178872677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Interpret Slope</a:t>
            </a:r>
            <a:endParaRPr lang="en-US" dirty="0">
              <a:solidFill>
                <a:srgbClr val="000000"/>
              </a:solidFill>
            </a:endParaRPr>
          </a:p>
        </p:txBody>
      </p:sp>
      <p:sp>
        <p:nvSpPr>
          <p:cNvPr id="10" name="Content Placeholder 9"/>
          <p:cNvSpPr>
            <a:spLocks noGrp="1"/>
          </p:cNvSpPr>
          <p:nvPr>
            <p:ph idx="1"/>
          </p:nvPr>
        </p:nvSpPr>
        <p:spPr>
          <a:xfrm>
            <a:off x="498474" y="1676400"/>
            <a:ext cx="7807326" cy="4724399"/>
          </a:xfrm>
        </p:spPr>
        <p:txBody>
          <a:bodyPr>
            <a:normAutofit/>
          </a:bodyPr>
          <a:lstStyle/>
          <a:p>
            <a:r>
              <a:rPr lang="en-US" dirty="0" smtClean="0">
                <a:solidFill>
                  <a:srgbClr val="000000"/>
                </a:solidFill>
              </a:rPr>
              <a:t>Usually, we interpret the slope as the predicted amount of increase or decrease in y for a one-unit increase in x.</a:t>
            </a:r>
          </a:p>
          <a:p>
            <a:r>
              <a:rPr lang="en-US" dirty="0" smtClean="0">
                <a:solidFill>
                  <a:srgbClr val="000000"/>
                </a:solidFill>
              </a:rPr>
              <a:t>What happens to the model when x increases by one unit?  Compare the above to: </a:t>
            </a:r>
          </a:p>
          <a:p>
            <a:endParaRPr lang="en-US" dirty="0">
              <a:solidFill>
                <a:srgbClr val="000000"/>
              </a:solidFill>
            </a:endParaRPr>
          </a:p>
          <a:p>
            <a:endParaRPr lang="en-US" dirty="0" smtClean="0">
              <a:solidFill>
                <a:srgbClr val="000000"/>
              </a:solidFill>
            </a:endParaRPr>
          </a:p>
          <a:p>
            <a:r>
              <a:rPr lang="en-US" dirty="0" smtClean="0">
                <a:solidFill>
                  <a:srgbClr val="000000"/>
                </a:solidFill>
              </a:rPr>
              <a:t>So the </a:t>
            </a:r>
            <a:r>
              <a:rPr lang="en-US" b="1" dirty="0" smtClean="0">
                <a:solidFill>
                  <a:srgbClr val="000000"/>
                </a:solidFill>
              </a:rPr>
              <a:t>odds</a:t>
            </a:r>
            <a:r>
              <a:rPr lang="en-US" dirty="0" smtClean="0">
                <a:solidFill>
                  <a:srgbClr val="000000"/>
                </a:solidFill>
              </a:rPr>
              <a:t> of being a children’s cereal are predicted to be </a:t>
            </a:r>
            <a:r>
              <a:rPr lang="en-US" i="1" dirty="0" smtClean="0">
                <a:solidFill>
                  <a:srgbClr val="000000"/>
                </a:solidFill>
              </a:rPr>
              <a:t>multiplied</a:t>
            </a:r>
            <a:r>
              <a:rPr lang="en-US" dirty="0" smtClean="0">
                <a:solidFill>
                  <a:srgbClr val="000000"/>
                </a:solidFill>
              </a:rPr>
              <a:t> by </a:t>
            </a:r>
            <a:r>
              <a:rPr lang="en-US" dirty="0" err="1" smtClean="0">
                <a:solidFill>
                  <a:srgbClr val="000000"/>
                </a:solidFill>
              </a:rPr>
              <a:t>exp</a:t>
            </a:r>
            <a:r>
              <a:rPr lang="en-US" dirty="0" smtClean="0">
                <a:solidFill>
                  <a:srgbClr val="000000"/>
                </a:solidFill>
              </a:rPr>
              <a:t>(0.158) = 1.17 when one gram of sugar is added to the cereal.  That is, the odds increase by a multiplicative factor of 1.17.</a:t>
            </a:r>
            <a:endParaRPr lang="en-US" dirty="0">
              <a:solidFill>
                <a:srgbClr val="000000"/>
              </a:solidFill>
            </a:endParaRPr>
          </a:p>
        </p:txBody>
      </p:sp>
      <p:sp>
        <p:nvSpPr>
          <p:cNvPr id="5" name="Slide Number Placeholder 4"/>
          <p:cNvSpPr>
            <a:spLocks noGrp="1"/>
          </p:cNvSpPr>
          <p:nvPr>
            <p:ph type="sldNum" sz="quarter" idx="4"/>
          </p:nvPr>
        </p:nvSpPr>
        <p:spPr/>
        <p:txBody>
          <a:bodyPr/>
          <a:lstStyle/>
          <a:p>
            <a:fld id="{06BAA373-880F-49D8-9FAA-29C179A59074}" type="slidenum">
              <a:rPr lang="en-US" smtClean="0"/>
              <a:pPr/>
              <a:t>17</a:t>
            </a:fld>
            <a:endParaRPr lang="en-US"/>
          </a:p>
        </p:txBody>
      </p:sp>
      <p:sp>
        <p:nvSpPr>
          <p:cNvPr id="6" name="TextBox 5"/>
          <p:cNvSpPr txBox="1"/>
          <p:nvPr/>
        </p:nvSpPr>
        <p:spPr>
          <a:xfrm>
            <a:off x="533400" y="3276600"/>
            <a:ext cx="8001000" cy="369332"/>
          </a:xfrm>
          <a:prstGeom prst="rect">
            <a:avLst/>
          </a:prstGeom>
          <a:noFill/>
        </p:spPr>
        <p:txBody>
          <a:bodyPr wrap="square" rtlCol="0">
            <a:spAutoFit/>
          </a:bodyPr>
          <a:lstStyle/>
          <a:p>
            <a:endParaRPr lang="en-US" dirty="0"/>
          </a:p>
        </p:txBody>
      </p:sp>
      <p:pic>
        <p:nvPicPr>
          <p:cNvPr id="13" name="Picture 12"/>
          <p:cNvPicPr>
            <a:picLocks noChangeAspect="1"/>
          </p:cNvPicPr>
          <p:nvPr/>
        </p:nvPicPr>
        <p:blipFill>
          <a:blip r:embed="rId2"/>
          <a:stretch>
            <a:fillRect/>
          </a:stretch>
        </p:blipFill>
        <p:spPr>
          <a:xfrm>
            <a:off x="1981200" y="3276600"/>
            <a:ext cx="4419600" cy="573889"/>
          </a:xfrm>
          <a:prstGeom prst="rect">
            <a:avLst/>
          </a:prstGeom>
        </p:spPr>
      </p:pic>
      <p:pic>
        <p:nvPicPr>
          <p:cNvPr id="14" name="Picture 13"/>
          <p:cNvPicPr>
            <a:picLocks noChangeAspect="1"/>
          </p:cNvPicPr>
          <p:nvPr/>
        </p:nvPicPr>
        <p:blipFill>
          <a:blip r:embed="rId3"/>
          <a:stretch>
            <a:fillRect/>
          </a:stretch>
        </p:blipFill>
        <p:spPr>
          <a:xfrm>
            <a:off x="2667000" y="4114800"/>
            <a:ext cx="4724400" cy="255373"/>
          </a:xfrm>
          <a:prstGeom prst="rect">
            <a:avLst/>
          </a:prstGeom>
        </p:spPr>
      </p:pic>
    </p:spTree>
    <p:extLst>
      <p:ext uri="{BB962C8B-B14F-4D97-AF65-F5344CB8AC3E}">
        <p14:creationId xmlns:p14="http://schemas.microsoft.com/office/powerpoint/2010/main" val="400152035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Ratios</a:t>
            </a:r>
            <a:endParaRPr lang="en-US" dirty="0"/>
          </a:p>
        </p:txBody>
      </p:sp>
      <p:sp>
        <p:nvSpPr>
          <p:cNvPr id="3" name="Content Placeholder 2"/>
          <p:cNvSpPr>
            <a:spLocks noGrp="1"/>
          </p:cNvSpPr>
          <p:nvPr>
            <p:ph idx="1"/>
          </p:nvPr>
        </p:nvSpPr>
        <p:spPr/>
        <p:txBody>
          <a:bodyPr/>
          <a:lstStyle/>
          <a:p>
            <a:r>
              <a:rPr lang="en-US" dirty="0" smtClean="0">
                <a:solidFill>
                  <a:schemeClr val="tx1"/>
                </a:solidFill>
              </a:rPr>
              <a:t>Ratios larger than 1 have a larger numerator; ratios smaller than 1 have a larger denominator.</a:t>
            </a:r>
          </a:p>
          <a:p>
            <a:r>
              <a:rPr lang="en-US" dirty="0" smtClean="0">
                <a:solidFill>
                  <a:schemeClr val="tx1"/>
                </a:solidFill>
              </a:rPr>
              <a:t>The ratio of male to female students at A&amp;M (Fall semester 2014 data) is 29,605 / 26,902 = 1.10.  That is, there are about 10% more men than women at A&amp;M.  </a:t>
            </a:r>
          </a:p>
          <a:p>
            <a:r>
              <a:rPr lang="en-US" dirty="0" smtClean="0">
                <a:solidFill>
                  <a:schemeClr val="tx1"/>
                </a:solidFill>
              </a:rPr>
              <a:t>The ratio of female to male students is 0.91; there are about 91% as many women as men.</a:t>
            </a:r>
          </a:p>
          <a:p>
            <a:r>
              <a:rPr lang="en-US" dirty="0" smtClean="0">
                <a:solidFill>
                  <a:schemeClr val="tx1"/>
                </a:solidFill>
              </a:rPr>
              <a:t>As with odds, ratios aren’t symmetric.</a:t>
            </a:r>
            <a:endParaRPr lang="en-US" dirty="0">
              <a:solidFill>
                <a:schemeClr val="tx1"/>
              </a:solidFill>
            </a:endParaRPr>
          </a:p>
          <a:p>
            <a:endParaRPr lang="en-US" dirty="0">
              <a:solidFill>
                <a:schemeClr val="tx1"/>
              </a:solidFill>
            </a:endParaRPr>
          </a:p>
        </p:txBody>
      </p:sp>
      <p:sp>
        <p:nvSpPr>
          <p:cNvPr id="4" name="Slide Number Placeholder 3"/>
          <p:cNvSpPr>
            <a:spLocks noGrp="1"/>
          </p:cNvSpPr>
          <p:nvPr>
            <p:ph type="sldNum" sz="quarter" idx="4"/>
          </p:nvPr>
        </p:nvSpPr>
        <p:spPr/>
        <p:txBody>
          <a:bodyPr/>
          <a:lstStyle/>
          <a:p>
            <a:fld id="{06BAA373-880F-49D8-9FAA-29C179A59074}" type="slidenum">
              <a:rPr lang="en-US" smtClean="0"/>
              <a:pPr/>
              <a:t>18</a:t>
            </a:fld>
            <a:endParaRPr lang="en-US"/>
          </a:p>
        </p:txBody>
      </p:sp>
    </p:spTree>
    <p:extLst>
      <p:ext uri="{BB962C8B-B14F-4D97-AF65-F5344CB8AC3E}">
        <p14:creationId xmlns:p14="http://schemas.microsoft.com/office/powerpoint/2010/main" val="2539009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What is an Odds Ratio?</a:t>
            </a:r>
            <a:br>
              <a:rPr lang="en-US" b="1" dirty="0" smtClean="0">
                <a:solidFill>
                  <a:srgbClr val="000000"/>
                </a:solidFill>
              </a:rPr>
            </a:br>
            <a:r>
              <a:rPr lang="en-US" b="1" dirty="0" smtClean="0">
                <a:solidFill>
                  <a:srgbClr val="000000"/>
                </a:solidFill>
              </a:rPr>
              <a:t>Physicians Health Study</a:t>
            </a:r>
            <a:endParaRPr lang="en-US" dirty="0">
              <a:solidFill>
                <a:srgbClr val="000000"/>
              </a:solidFill>
            </a:endParaRPr>
          </a:p>
        </p:txBody>
      </p:sp>
      <p:sp>
        <p:nvSpPr>
          <p:cNvPr id="5" name="Slide Number Placeholder 4"/>
          <p:cNvSpPr>
            <a:spLocks noGrp="1"/>
          </p:cNvSpPr>
          <p:nvPr>
            <p:ph type="sldNum" sz="quarter" idx="4"/>
          </p:nvPr>
        </p:nvSpPr>
        <p:spPr/>
        <p:txBody>
          <a:bodyPr/>
          <a:lstStyle/>
          <a:p>
            <a:fld id="{06BAA373-880F-49D8-9FAA-29C179A59074}" type="slidenum">
              <a:rPr lang="en-US" smtClean="0"/>
              <a:pPr/>
              <a:t>19</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127220932"/>
              </p:ext>
            </p:extLst>
          </p:nvPr>
        </p:nvGraphicFramePr>
        <p:xfrm>
          <a:off x="914400" y="1905000"/>
          <a:ext cx="7315200" cy="1828800"/>
        </p:xfrm>
        <a:graphic>
          <a:graphicData uri="http://schemas.openxmlformats.org/drawingml/2006/table">
            <a:tbl>
              <a:tblPr firstRow="1" bandRow="1">
                <a:tableStyleId>{8A107856-5554-42FB-B03E-39F5DBC370BA}</a:tableStyleId>
              </a:tblPr>
              <a:tblGrid>
                <a:gridCol w="1828800"/>
                <a:gridCol w="1828800"/>
                <a:gridCol w="1828800"/>
                <a:gridCol w="1828800"/>
              </a:tblGrid>
              <a:tr h="370840">
                <a:tc>
                  <a:txBody>
                    <a:bodyPr/>
                    <a:lstStyle/>
                    <a:p>
                      <a:endParaRPr lang="en-US" sz="2400" dirty="0"/>
                    </a:p>
                  </a:txBody>
                  <a:tcPr>
                    <a:noFill/>
                  </a:tcPr>
                </a:tc>
                <a:tc>
                  <a:txBody>
                    <a:bodyPr/>
                    <a:lstStyle/>
                    <a:p>
                      <a:r>
                        <a:rPr lang="en-US" sz="2400" dirty="0" smtClean="0"/>
                        <a:t>Aspirin</a:t>
                      </a:r>
                      <a:endParaRPr lang="en-US" sz="2400" dirty="0"/>
                    </a:p>
                  </a:txBody>
                  <a:tcPr>
                    <a:solidFill>
                      <a:schemeClr val="bg2"/>
                    </a:solidFill>
                  </a:tcPr>
                </a:tc>
                <a:tc>
                  <a:txBody>
                    <a:bodyPr/>
                    <a:lstStyle/>
                    <a:p>
                      <a:r>
                        <a:rPr lang="en-US" sz="2400" dirty="0" smtClean="0"/>
                        <a:t>Placebo</a:t>
                      </a:r>
                      <a:endParaRPr lang="en-US" sz="2400" dirty="0"/>
                    </a:p>
                  </a:txBody>
                  <a:tcPr>
                    <a:solidFill>
                      <a:schemeClr val="bg2"/>
                    </a:solidFill>
                  </a:tcPr>
                </a:tc>
                <a:tc>
                  <a:txBody>
                    <a:bodyPr/>
                    <a:lstStyle/>
                    <a:p>
                      <a:r>
                        <a:rPr lang="en-US" sz="2400" dirty="0" smtClean="0"/>
                        <a:t>Total</a:t>
                      </a:r>
                      <a:endParaRPr lang="en-US" sz="2400" dirty="0"/>
                    </a:p>
                  </a:txBody>
                  <a:tcPr>
                    <a:solidFill>
                      <a:schemeClr val="bg2"/>
                    </a:solidFill>
                  </a:tcPr>
                </a:tc>
              </a:tr>
              <a:tr h="370840">
                <a:tc>
                  <a:txBody>
                    <a:bodyPr/>
                    <a:lstStyle/>
                    <a:p>
                      <a:r>
                        <a:rPr lang="en-US" sz="2400" b="1" dirty="0" smtClean="0"/>
                        <a:t>Heart Attack</a:t>
                      </a:r>
                    </a:p>
                  </a:txBody>
                  <a:tcPr>
                    <a:solidFill>
                      <a:srgbClr val="C6E7FC"/>
                    </a:solidFill>
                  </a:tcPr>
                </a:tc>
                <a:tc>
                  <a:txBody>
                    <a:bodyPr/>
                    <a:lstStyle/>
                    <a:p>
                      <a:r>
                        <a:rPr lang="en-US" sz="2400" dirty="0" smtClean="0"/>
                        <a:t>139</a:t>
                      </a:r>
                      <a:endParaRPr lang="en-US" sz="2400" dirty="0"/>
                    </a:p>
                  </a:txBody>
                  <a:tcPr>
                    <a:noFill/>
                  </a:tcPr>
                </a:tc>
                <a:tc>
                  <a:txBody>
                    <a:bodyPr/>
                    <a:lstStyle/>
                    <a:p>
                      <a:r>
                        <a:rPr lang="en-US" sz="2400" dirty="0" smtClean="0"/>
                        <a:t>239</a:t>
                      </a:r>
                      <a:endParaRPr lang="en-US" sz="2400" dirty="0"/>
                    </a:p>
                  </a:txBody>
                  <a:tcPr>
                    <a:noFill/>
                  </a:tcPr>
                </a:tc>
                <a:tc>
                  <a:txBody>
                    <a:bodyPr/>
                    <a:lstStyle/>
                    <a:p>
                      <a:r>
                        <a:rPr lang="en-US" sz="2400" dirty="0" smtClean="0"/>
                        <a:t>378</a:t>
                      </a:r>
                    </a:p>
                  </a:txBody>
                  <a:tcPr>
                    <a:noFill/>
                  </a:tcPr>
                </a:tc>
              </a:tr>
              <a:tr h="370840">
                <a:tc>
                  <a:txBody>
                    <a:bodyPr/>
                    <a:lstStyle/>
                    <a:p>
                      <a:r>
                        <a:rPr lang="en-US" sz="2400" b="1" dirty="0" smtClean="0"/>
                        <a:t>No</a:t>
                      </a:r>
                      <a:r>
                        <a:rPr lang="en-US" sz="2400" b="1" baseline="0" dirty="0" smtClean="0"/>
                        <a:t> HA</a:t>
                      </a:r>
                      <a:endParaRPr lang="en-US" sz="2400" b="1" dirty="0"/>
                    </a:p>
                  </a:txBody>
                  <a:tcPr>
                    <a:solidFill>
                      <a:srgbClr val="C6E7FC"/>
                    </a:solidFill>
                  </a:tcPr>
                </a:tc>
                <a:tc>
                  <a:txBody>
                    <a:bodyPr/>
                    <a:lstStyle/>
                    <a:p>
                      <a:r>
                        <a:rPr lang="en-US" sz="2400" dirty="0" smtClean="0"/>
                        <a:t>54,421</a:t>
                      </a:r>
                      <a:endParaRPr lang="en-US" sz="2400" dirty="0"/>
                    </a:p>
                  </a:txBody>
                  <a:tcPr>
                    <a:noFill/>
                  </a:tcPr>
                </a:tc>
                <a:tc>
                  <a:txBody>
                    <a:bodyPr/>
                    <a:lstStyle/>
                    <a:p>
                      <a:r>
                        <a:rPr lang="en-US" sz="2400" dirty="0" smtClean="0"/>
                        <a:t>54,117</a:t>
                      </a:r>
                      <a:endParaRPr lang="en-US" sz="2400" dirty="0"/>
                    </a:p>
                  </a:txBody>
                  <a:tcPr>
                    <a:noFill/>
                  </a:tcPr>
                </a:tc>
                <a:tc>
                  <a:txBody>
                    <a:bodyPr/>
                    <a:lstStyle/>
                    <a:p>
                      <a:r>
                        <a:rPr lang="en-US" sz="2400" dirty="0" smtClean="0"/>
                        <a:t>108,538</a:t>
                      </a:r>
                      <a:endParaRPr lang="en-US" sz="2400" dirty="0"/>
                    </a:p>
                  </a:txBody>
                  <a:tcPr>
                    <a:noFill/>
                  </a:tcPr>
                </a:tc>
              </a:tr>
              <a:tr h="370840">
                <a:tc>
                  <a:txBody>
                    <a:bodyPr/>
                    <a:lstStyle/>
                    <a:p>
                      <a:r>
                        <a:rPr lang="en-US" sz="2400" b="1" dirty="0" smtClean="0"/>
                        <a:t>Total</a:t>
                      </a:r>
                      <a:endParaRPr lang="en-US" sz="2400" b="1" dirty="0"/>
                    </a:p>
                  </a:txBody>
                  <a:tcPr>
                    <a:solidFill>
                      <a:srgbClr val="C6E7FC"/>
                    </a:solidFill>
                  </a:tcPr>
                </a:tc>
                <a:tc>
                  <a:txBody>
                    <a:bodyPr/>
                    <a:lstStyle/>
                    <a:p>
                      <a:r>
                        <a:rPr lang="en-US" sz="2400" dirty="0" smtClean="0"/>
                        <a:t>54,560</a:t>
                      </a:r>
                      <a:endParaRPr lang="en-US" sz="2400" dirty="0"/>
                    </a:p>
                  </a:txBody>
                  <a:tcPr>
                    <a:noFill/>
                  </a:tcPr>
                </a:tc>
                <a:tc>
                  <a:txBody>
                    <a:bodyPr/>
                    <a:lstStyle/>
                    <a:p>
                      <a:r>
                        <a:rPr lang="en-US" sz="2400" dirty="0" smtClean="0"/>
                        <a:t>54,356</a:t>
                      </a:r>
                      <a:endParaRPr lang="en-US" sz="2400" dirty="0"/>
                    </a:p>
                  </a:txBody>
                  <a:tcPr>
                    <a:noFill/>
                  </a:tcPr>
                </a:tc>
                <a:tc>
                  <a:txBody>
                    <a:bodyPr/>
                    <a:lstStyle/>
                    <a:p>
                      <a:r>
                        <a:rPr lang="en-US" sz="2400" dirty="0" smtClean="0"/>
                        <a:t>108,916</a:t>
                      </a:r>
                      <a:endParaRPr lang="en-US" sz="2400" dirty="0"/>
                    </a:p>
                  </a:txBody>
                  <a:tcPr>
                    <a:noFill/>
                  </a:tcPr>
                </a:tc>
              </a:tr>
            </a:tbl>
          </a:graphicData>
        </a:graphic>
      </p:graphicFrame>
      <p:sp>
        <p:nvSpPr>
          <p:cNvPr id="7" name="TextBox 6"/>
          <p:cNvSpPr txBox="1"/>
          <p:nvPr/>
        </p:nvSpPr>
        <p:spPr>
          <a:xfrm>
            <a:off x="914400" y="3962400"/>
            <a:ext cx="7315200" cy="1877437"/>
          </a:xfrm>
          <a:prstGeom prst="rect">
            <a:avLst/>
          </a:prstGeom>
          <a:noFill/>
        </p:spPr>
        <p:txBody>
          <a:bodyPr wrap="square" rtlCol="0">
            <a:spAutoFit/>
          </a:bodyPr>
          <a:lstStyle/>
          <a:p>
            <a:r>
              <a:rPr lang="en-US" sz="2000" dirty="0" smtClean="0"/>
              <a:t>Define success as having a heart attack.</a:t>
            </a:r>
          </a:p>
          <a:p>
            <a:r>
              <a:rPr lang="en-US" sz="2000" dirty="0" err="1" smtClean="0"/>
              <a:t>θ</a:t>
            </a:r>
            <a:r>
              <a:rPr lang="en-US" sz="2000" baseline="-25000" dirty="0" err="1" smtClean="0"/>
              <a:t>Aspirin</a:t>
            </a:r>
            <a:r>
              <a:rPr lang="en-US" sz="2000" dirty="0" smtClean="0"/>
              <a:t> = 0.0025,  </a:t>
            </a:r>
            <a:r>
              <a:rPr lang="en-US" sz="2000" dirty="0" err="1" smtClean="0"/>
              <a:t>θ</a:t>
            </a:r>
            <a:r>
              <a:rPr lang="en-US" sz="2000" baseline="-25000" dirty="0" err="1" smtClean="0"/>
              <a:t>Placebo</a:t>
            </a:r>
            <a:r>
              <a:rPr lang="en-US" sz="2000" dirty="0" smtClean="0"/>
              <a:t> = 0.0044</a:t>
            </a:r>
          </a:p>
          <a:p>
            <a:endParaRPr lang="en-US" sz="2000" dirty="0"/>
          </a:p>
          <a:p>
            <a:r>
              <a:rPr lang="en-US" sz="2000" dirty="0" err="1" smtClean="0"/>
              <a:t>Odds</a:t>
            </a:r>
            <a:r>
              <a:rPr lang="en-US" sz="2000" baseline="-25000" dirty="0" err="1" smtClean="0"/>
              <a:t>Aspirin</a:t>
            </a:r>
            <a:r>
              <a:rPr lang="en-US" sz="2000" dirty="0" smtClean="0"/>
              <a:t> = 0.0026, </a:t>
            </a:r>
            <a:r>
              <a:rPr lang="en-US" sz="2000" dirty="0" err="1" smtClean="0"/>
              <a:t>Odds</a:t>
            </a:r>
            <a:r>
              <a:rPr lang="en-US" sz="2000" baseline="-25000" dirty="0" err="1" smtClean="0"/>
              <a:t>Placebo</a:t>
            </a:r>
            <a:r>
              <a:rPr lang="en-US" sz="2000" dirty="0" smtClean="0"/>
              <a:t> = 0.0044</a:t>
            </a:r>
          </a:p>
          <a:p>
            <a:endParaRPr lang="en-US" dirty="0" smtClean="0"/>
          </a:p>
          <a:p>
            <a:endParaRPr lang="en-US" dirty="0"/>
          </a:p>
        </p:txBody>
      </p:sp>
      <p:pic>
        <p:nvPicPr>
          <p:cNvPr id="8" name="Picture 7"/>
          <p:cNvPicPr>
            <a:picLocks noChangeAspect="1"/>
          </p:cNvPicPr>
          <p:nvPr/>
        </p:nvPicPr>
        <p:blipFill>
          <a:blip r:embed="rId2"/>
          <a:stretch>
            <a:fillRect/>
          </a:stretch>
        </p:blipFill>
        <p:spPr>
          <a:xfrm>
            <a:off x="2362200" y="5458153"/>
            <a:ext cx="3429000" cy="561647"/>
          </a:xfrm>
          <a:prstGeom prst="rect">
            <a:avLst/>
          </a:prstGeom>
        </p:spPr>
      </p:pic>
    </p:spTree>
    <p:extLst>
      <p:ext uri="{BB962C8B-B14F-4D97-AF65-F5344CB8AC3E}">
        <p14:creationId xmlns:p14="http://schemas.microsoft.com/office/powerpoint/2010/main" val="33682735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rPr>
              <a:t>Logistic Regression</a:t>
            </a:r>
            <a:endParaRPr lang="en-US" dirty="0">
              <a:solidFill>
                <a:srgbClr val="000000"/>
              </a:solidFill>
            </a:endParaRPr>
          </a:p>
        </p:txBody>
      </p:sp>
      <p:sp>
        <p:nvSpPr>
          <p:cNvPr id="5" name="Slide Number Placeholder 4"/>
          <p:cNvSpPr>
            <a:spLocks noGrp="1"/>
          </p:cNvSpPr>
          <p:nvPr>
            <p:ph type="sldNum" sz="quarter" idx="4"/>
          </p:nvPr>
        </p:nvSpPr>
        <p:spPr/>
        <p:txBody>
          <a:bodyPr/>
          <a:lstStyle/>
          <a:p>
            <a:fld id="{06BAA373-880F-49D8-9FAA-29C179A59074}" type="slidenum">
              <a:rPr lang="en-US" smtClean="0"/>
              <a:pPr/>
              <a:t>2</a:t>
            </a:fld>
            <a:endParaRPr lang="en-US"/>
          </a:p>
        </p:txBody>
      </p:sp>
      <p:sp>
        <p:nvSpPr>
          <p:cNvPr id="4" name="Rectangle 3"/>
          <p:cNvSpPr/>
          <p:nvPr/>
        </p:nvSpPr>
        <p:spPr>
          <a:xfrm>
            <a:off x="533400" y="1600200"/>
            <a:ext cx="7848600" cy="3539431"/>
          </a:xfrm>
          <a:prstGeom prst="rect">
            <a:avLst/>
          </a:prstGeom>
        </p:spPr>
        <p:txBody>
          <a:bodyPr wrap="square">
            <a:spAutoFit/>
          </a:bodyPr>
          <a:lstStyle/>
          <a:p>
            <a:pPr marL="457200" indent="-457200">
              <a:buFont typeface="Arial"/>
              <a:buChar char="•"/>
            </a:pPr>
            <a:r>
              <a:rPr lang="en-US" sz="2800" dirty="0" smtClean="0"/>
              <a:t>So far:  response variable – quantitative </a:t>
            </a:r>
          </a:p>
          <a:p>
            <a:pPr marL="457200" indent="-457200">
              <a:buFont typeface="Arial"/>
              <a:buChar char="•"/>
            </a:pPr>
            <a:r>
              <a:rPr lang="en-US" sz="2800" dirty="0" smtClean="0"/>
              <a:t>Chapter 8: </a:t>
            </a:r>
            <a:r>
              <a:rPr lang="en-US" sz="2800" dirty="0"/>
              <a:t>response variable </a:t>
            </a:r>
            <a:r>
              <a:rPr lang="en-US" sz="2800" dirty="0" smtClean="0"/>
              <a:t>– categorical</a:t>
            </a:r>
          </a:p>
          <a:p>
            <a:pPr marL="914400" lvl="1" indent="-457200">
              <a:buFont typeface="Arial"/>
              <a:buChar char="•"/>
            </a:pPr>
            <a:r>
              <a:rPr lang="en-US" sz="2800" dirty="0" smtClean="0"/>
              <a:t>X = HSGPA, Y = Accepted to TAMU</a:t>
            </a:r>
          </a:p>
          <a:p>
            <a:pPr marL="914400" lvl="1" indent="-457200">
              <a:buFont typeface="Arial"/>
              <a:buChar char="•"/>
            </a:pPr>
            <a:r>
              <a:rPr lang="en-US" sz="2800" dirty="0" smtClean="0"/>
              <a:t>X = Amount of credit card transaction, Y = Fraudulent (Y/N)</a:t>
            </a:r>
          </a:p>
          <a:p>
            <a:pPr marL="457200" indent="-457200">
              <a:buFont typeface="Arial"/>
              <a:buChar char="•"/>
            </a:pPr>
            <a:r>
              <a:rPr lang="en-US" sz="2800" dirty="0" smtClean="0"/>
              <a:t>Ideally </a:t>
            </a:r>
            <a:r>
              <a:rPr lang="en-US" sz="2800" dirty="0"/>
              <a:t>such responses follow a </a:t>
            </a:r>
            <a:r>
              <a:rPr lang="en-US" sz="2800" dirty="0" smtClean="0"/>
              <a:t>binomial distribution </a:t>
            </a:r>
            <a:r>
              <a:rPr lang="en-US" sz="2800" dirty="0"/>
              <a:t>in which case the appropriate model is a logistic regression model.</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What is an Odds Ratio?</a:t>
            </a:r>
            <a:br>
              <a:rPr lang="en-US" b="1" dirty="0" smtClean="0">
                <a:solidFill>
                  <a:srgbClr val="000000"/>
                </a:solidFill>
              </a:rPr>
            </a:br>
            <a:r>
              <a:rPr lang="en-US" b="1" dirty="0" smtClean="0">
                <a:solidFill>
                  <a:srgbClr val="000000"/>
                </a:solidFill>
              </a:rPr>
              <a:t>Physicians Health Study</a:t>
            </a:r>
            <a:endParaRPr lang="en-US" dirty="0">
              <a:solidFill>
                <a:srgbClr val="000000"/>
              </a:solidFill>
            </a:endParaRPr>
          </a:p>
        </p:txBody>
      </p:sp>
      <p:sp>
        <p:nvSpPr>
          <p:cNvPr id="4" name="Content Placeholder 3"/>
          <p:cNvSpPr>
            <a:spLocks noGrp="1"/>
          </p:cNvSpPr>
          <p:nvPr>
            <p:ph idx="1"/>
          </p:nvPr>
        </p:nvSpPr>
        <p:spPr>
          <a:xfrm>
            <a:off x="498474" y="2971800"/>
            <a:ext cx="7556313" cy="3154363"/>
          </a:xfrm>
        </p:spPr>
        <p:txBody>
          <a:bodyPr/>
          <a:lstStyle/>
          <a:p>
            <a:r>
              <a:rPr lang="en-US" dirty="0">
                <a:solidFill>
                  <a:srgbClr val="000000"/>
                </a:solidFill>
              </a:rPr>
              <a:t>Interpret:  Our model predicts the odds of having a heart attack to be about half as high if male physicians take an aspirin a day than if they don’t.  </a:t>
            </a:r>
          </a:p>
          <a:p>
            <a:r>
              <a:rPr lang="en-US" dirty="0" smtClean="0">
                <a:solidFill>
                  <a:srgbClr val="000000"/>
                </a:solidFill>
              </a:rPr>
              <a:t>Notice the interpretation of a </a:t>
            </a:r>
            <a:r>
              <a:rPr lang="en-US" i="1" dirty="0" smtClean="0">
                <a:solidFill>
                  <a:srgbClr val="000000"/>
                </a:solidFill>
              </a:rPr>
              <a:t>multiplicative</a:t>
            </a:r>
            <a:r>
              <a:rPr lang="en-US" dirty="0" smtClean="0">
                <a:solidFill>
                  <a:srgbClr val="000000"/>
                </a:solidFill>
              </a:rPr>
              <a:t> effect rather than an </a:t>
            </a:r>
            <a:r>
              <a:rPr lang="en-US" i="1" dirty="0" smtClean="0">
                <a:solidFill>
                  <a:srgbClr val="000000"/>
                </a:solidFill>
              </a:rPr>
              <a:t>additive</a:t>
            </a:r>
            <a:r>
              <a:rPr lang="en-US" dirty="0" smtClean="0">
                <a:solidFill>
                  <a:srgbClr val="000000"/>
                </a:solidFill>
              </a:rPr>
              <a:t> effect:  The odds of having a heart attack are </a:t>
            </a:r>
            <a:r>
              <a:rPr lang="en-US" i="1" dirty="0" smtClean="0">
                <a:solidFill>
                  <a:srgbClr val="000000"/>
                </a:solidFill>
              </a:rPr>
              <a:t>multiplied</a:t>
            </a:r>
            <a:r>
              <a:rPr lang="en-US" dirty="0" smtClean="0">
                <a:solidFill>
                  <a:srgbClr val="000000"/>
                </a:solidFill>
              </a:rPr>
              <a:t> by about ½ when taking aspirin.</a:t>
            </a:r>
            <a:endParaRPr lang="en-US" dirty="0">
              <a:solidFill>
                <a:srgbClr val="000000"/>
              </a:solidFill>
            </a:endParaRPr>
          </a:p>
        </p:txBody>
      </p:sp>
      <p:sp>
        <p:nvSpPr>
          <p:cNvPr id="5" name="Slide Number Placeholder 4"/>
          <p:cNvSpPr>
            <a:spLocks noGrp="1"/>
          </p:cNvSpPr>
          <p:nvPr>
            <p:ph type="sldNum" sz="quarter" idx="4"/>
          </p:nvPr>
        </p:nvSpPr>
        <p:spPr/>
        <p:txBody>
          <a:bodyPr/>
          <a:lstStyle/>
          <a:p>
            <a:fld id="{06BAA373-880F-49D8-9FAA-29C179A59074}" type="slidenum">
              <a:rPr lang="en-US" smtClean="0"/>
              <a:pPr/>
              <a:t>20</a:t>
            </a:fld>
            <a:endParaRPr lang="en-US"/>
          </a:p>
        </p:txBody>
      </p:sp>
      <p:pic>
        <p:nvPicPr>
          <p:cNvPr id="8" name="Picture 7"/>
          <p:cNvPicPr>
            <a:picLocks noChangeAspect="1"/>
          </p:cNvPicPr>
          <p:nvPr/>
        </p:nvPicPr>
        <p:blipFill>
          <a:blip r:embed="rId2"/>
          <a:stretch>
            <a:fillRect/>
          </a:stretch>
        </p:blipFill>
        <p:spPr>
          <a:xfrm>
            <a:off x="2286000" y="2057400"/>
            <a:ext cx="3429000" cy="561647"/>
          </a:xfrm>
          <a:prstGeom prst="rect">
            <a:avLst/>
          </a:prstGeom>
        </p:spPr>
      </p:pic>
    </p:spTree>
    <p:extLst>
      <p:ext uri="{BB962C8B-B14F-4D97-AF65-F5344CB8AC3E}">
        <p14:creationId xmlns:p14="http://schemas.microsoft.com/office/powerpoint/2010/main" val="104129234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Odds Ratios</a:t>
            </a:r>
            <a:endParaRPr lang="en-US" b="1" dirty="0">
              <a:solidFill>
                <a:srgbClr val="000000"/>
              </a:solidFill>
            </a:endParaRPr>
          </a:p>
        </p:txBody>
      </p:sp>
      <p:sp>
        <p:nvSpPr>
          <p:cNvPr id="3" name="Content Placeholder 2"/>
          <p:cNvSpPr>
            <a:spLocks noGrp="1"/>
          </p:cNvSpPr>
          <p:nvPr>
            <p:ph idx="1"/>
          </p:nvPr>
        </p:nvSpPr>
        <p:spPr>
          <a:xfrm>
            <a:off x="498474" y="1600201"/>
            <a:ext cx="7556313" cy="2904332"/>
          </a:xfrm>
        </p:spPr>
        <p:txBody>
          <a:bodyPr/>
          <a:lstStyle/>
          <a:p>
            <a:r>
              <a:rPr lang="en-US" dirty="0" smtClean="0">
                <a:solidFill>
                  <a:schemeClr val="tx1"/>
                </a:solidFill>
              </a:rPr>
              <a:t>In a study of a disease in humans, researchers used the independent variable ethnicity to predict probability of the disease.  The model was:</a:t>
            </a:r>
          </a:p>
          <a:p>
            <a:endParaRPr lang="en-US" dirty="0" smtClean="0">
              <a:solidFill>
                <a:schemeClr val="tx1"/>
              </a:solidFill>
            </a:endParaRPr>
          </a:p>
          <a:p>
            <a:endParaRPr lang="en-US" dirty="0">
              <a:solidFill>
                <a:schemeClr val="tx1"/>
              </a:solidFill>
            </a:endParaRPr>
          </a:p>
          <a:p>
            <a:r>
              <a:rPr lang="en-US" dirty="0" smtClean="0">
                <a:solidFill>
                  <a:schemeClr val="tx1"/>
                </a:solidFill>
              </a:rPr>
              <a:t>The variable encoding scheme was as follows:</a:t>
            </a:r>
          </a:p>
          <a:p>
            <a:endParaRPr lang="en-US" dirty="0">
              <a:solidFill>
                <a:schemeClr val="tx1"/>
              </a:solidFill>
            </a:endParaRPr>
          </a:p>
          <a:p>
            <a:pPr marL="0" indent="0">
              <a:spcBef>
                <a:spcPts val="0"/>
              </a:spcBef>
              <a:buNone/>
            </a:pPr>
            <a:endParaRPr lang="en-US" sz="1800" dirty="0" smtClean="0">
              <a:solidFill>
                <a:schemeClr val="tx1"/>
              </a:solidFill>
              <a:latin typeface="Courier New"/>
              <a:cs typeface="Courier New"/>
            </a:endParaRPr>
          </a:p>
          <a:p>
            <a:pPr marL="0" indent="0">
              <a:spcBef>
                <a:spcPts val="0"/>
              </a:spcBef>
              <a:buNone/>
            </a:pPr>
            <a:endParaRPr lang="fi-FI" sz="1800" dirty="0">
              <a:solidFill>
                <a:schemeClr val="tx1"/>
              </a:solidFill>
              <a:latin typeface="Courier New"/>
              <a:cs typeface="Courier New"/>
            </a:endParaRPr>
          </a:p>
          <a:p>
            <a:pPr marL="0" indent="0">
              <a:buNone/>
            </a:pPr>
            <a:endParaRPr lang="en-US" dirty="0" smtClean="0">
              <a:solidFill>
                <a:schemeClr val="tx1"/>
              </a:solidFill>
            </a:endParaRPr>
          </a:p>
          <a:p>
            <a:endParaRPr lang="en-US" dirty="0">
              <a:solidFill>
                <a:schemeClr val="tx1"/>
              </a:solidFill>
            </a:endParaRPr>
          </a:p>
        </p:txBody>
      </p:sp>
      <p:sp>
        <p:nvSpPr>
          <p:cNvPr id="4" name="Slide Number Placeholder 3"/>
          <p:cNvSpPr>
            <a:spLocks noGrp="1"/>
          </p:cNvSpPr>
          <p:nvPr>
            <p:ph type="sldNum" sz="quarter" idx="4"/>
          </p:nvPr>
        </p:nvSpPr>
        <p:spPr/>
        <p:txBody>
          <a:bodyPr/>
          <a:lstStyle/>
          <a:p>
            <a:fld id="{06BAA373-880F-49D8-9FAA-29C179A59074}" type="slidenum">
              <a:rPr lang="en-US" smtClean="0"/>
              <a:pPr/>
              <a:t>21</a:t>
            </a:fld>
            <a:endParaRPr lang="en-US"/>
          </a:p>
        </p:txBody>
      </p:sp>
      <p:pic>
        <p:nvPicPr>
          <p:cNvPr id="1028" name="Picture 4" descr="http://latex.codecogs.com/gif.latex?%5Cfn_jvn%20%5CLARGE%20log%5Cleft%28%20%5Cfrac%7B%5Ctheta%7D%7B1%20-%20%5Ctheta%7D%20%5Cright%20%29%20%3D%20%5Cbeta_0%20&amp;plus;%20%5Cbeta_1%20x_1&amp;plus;%20%5Cbeta_2%20x_2&amp;plus;%20%5Cbeta_3%20x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055" y="2763042"/>
            <a:ext cx="5391150" cy="7334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3960043820"/>
              </p:ext>
            </p:extLst>
          </p:nvPr>
        </p:nvGraphicFramePr>
        <p:xfrm>
          <a:off x="2362200" y="4419600"/>
          <a:ext cx="3962400" cy="1854200"/>
        </p:xfrm>
        <a:graphic>
          <a:graphicData uri="http://schemas.openxmlformats.org/drawingml/2006/table">
            <a:tbl>
              <a:tblPr firstRow="1" bandRow="1">
                <a:tableStyleId>{2D5ABB26-0587-4C30-8999-92F81FD0307C}</a:tableStyleId>
              </a:tblPr>
              <a:tblGrid>
                <a:gridCol w="2358571"/>
                <a:gridCol w="566057"/>
                <a:gridCol w="518886"/>
                <a:gridCol w="518886"/>
              </a:tblGrid>
              <a:tr h="370840">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b="1" dirty="0" smtClean="0"/>
                        <a:t>x1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b="1" dirty="0" smtClean="0"/>
                        <a:t>x2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b="1" dirty="0" smtClean="0"/>
                        <a:t>x3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70840">
                <a:tc>
                  <a:txBody>
                    <a:bodyPr/>
                    <a:lstStyle/>
                    <a:p>
                      <a:r>
                        <a:rPr lang="en-US" b="1" dirty="0" smtClean="0"/>
                        <a:t>White Non-Hispanic</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1" dirty="0" smtClean="0"/>
                        <a:t>Black</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1" dirty="0" smtClean="0"/>
                        <a:t>Hispanic</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1" dirty="0" smtClean="0"/>
                        <a:t>Other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16087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Odds Ratios</a:t>
            </a:r>
            <a:endParaRPr lang="en-US" b="1" dirty="0">
              <a:solidFill>
                <a:srgbClr val="000000"/>
              </a:solidFill>
            </a:endParaRPr>
          </a:p>
        </p:txBody>
      </p:sp>
      <p:sp>
        <p:nvSpPr>
          <p:cNvPr id="3" name="Content Placeholder 2"/>
          <p:cNvSpPr>
            <a:spLocks noGrp="1"/>
          </p:cNvSpPr>
          <p:nvPr>
            <p:ph idx="1"/>
          </p:nvPr>
        </p:nvSpPr>
        <p:spPr>
          <a:xfrm>
            <a:off x="498474" y="1219200"/>
            <a:ext cx="7556313" cy="4906963"/>
          </a:xfrm>
        </p:spPr>
        <p:txBody>
          <a:bodyPr>
            <a:normAutofit/>
          </a:bodyPr>
          <a:lstStyle/>
          <a:p>
            <a:r>
              <a:rPr lang="en-US" dirty="0" smtClean="0">
                <a:solidFill>
                  <a:schemeClr val="tx1"/>
                </a:solidFill>
              </a:rPr>
              <a:t>Below is partial output from the model:</a:t>
            </a:r>
          </a:p>
          <a:p>
            <a:endParaRPr lang="en-US" dirty="0" smtClean="0">
              <a:solidFill>
                <a:schemeClr val="tx1"/>
              </a:solidFill>
            </a:endParaRPr>
          </a:p>
          <a:p>
            <a:pPr marL="0" indent="0">
              <a:spcBef>
                <a:spcPts val="0"/>
              </a:spcBef>
              <a:buNone/>
            </a:pPr>
            <a:r>
              <a:rPr lang="en-US" dirty="0">
                <a:solidFill>
                  <a:schemeClr val="tx1"/>
                </a:solidFill>
                <a:latin typeface="Courier New"/>
                <a:cs typeface="Courier New"/>
              </a:rPr>
              <a:t>Coefficients:</a:t>
            </a:r>
          </a:p>
          <a:p>
            <a:pPr marL="0" indent="0">
              <a:spcBef>
                <a:spcPts val="0"/>
              </a:spcBef>
              <a:buNone/>
            </a:pPr>
            <a:r>
              <a:rPr lang="en-US" dirty="0">
                <a:solidFill>
                  <a:schemeClr val="tx1"/>
                </a:solidFill>
                <a:latin typeface="Courier New"/>
                <a:cs typeface="Courier New"/>
              </a:rPr>
              <a:t>            Estimate Std. Error z value </a:t>
            </a:r>
            <a:r>
              <a:rPr lang="en-US" dirty="0" err="1">
                <a:solidFill>
                  <a:schemeClr val="tx1"/>
                </a:solidFill>
                <a:latin typeface="Courier New"/>
                <a:cs typeface="Courier New"/>
              </a:rPr>
              <a:t>Pr</a:t>
            </a:r>
            <a:r>
              <a:rPr lang="en-US" dirty="0">
                <a:solidFill>
                  <a:schemeClr val="tx1"/>
                </a:solidFill>
                <a:latin typeface="Courier New"/>
                <a:cs typeface="Courier New"/>
              </a:rPr>
              <a:t>(&gt;|z|)    </a:t>
            </a:r>
          </a:p>
          <a:p>
            <a:pPr marL="0" indent="0">
              <a:spcBef>
                <a:spcPts val="0"/>
              </a:spcBef>
              <a:buNone/>
            </a:pPr>
            <a:r>
              <a:rPr lang="en-US" dirty="0">
                <a:solidFill>
                  <a:schemeClr val="tx1"/>
                </a:solidFill>
                <a:latin typeface="Courier New"/>
                <a:cs typeface="Courier New"/>
              </a:rPr>
              <a:t>(Intercept)  -1.3863    0.5000   -2.773 0.00556</a:t>
            </a:r>
          </a:p>
          <a:p>
            <a:pPr marL="0" indent="0">
              <a:spcBef>
                <a:spcPts val="0"/>
              </a:spcBef>
              <a:buNone/>
            </a:pPr>
            <a:r>
              <a:rPr lang="en-US" dirty="0">
                <a:solidFill>
                  <a:schemeClr val="tx1"/>
                </a:solidFill>
                <a:latin typeface="Courier New"/>
                <a:cs typeface="Courier New"/>
              </a:rPr>
              <a:t>x1            2.0794    0.6325    3.288 0.00101</a:t>
            </a:r>
          </a:p>
          <a:p>
            <a:pPr marL="0" indent="0">
              <a:spcBef>
                <a:spcPts val="0"/>
              </a:spcBef>
              <a:buNone/>
            </a:pPr>
            <a:r>
              <a:rPr lang="en-US" dirty="0">
                <a:solidFill>
                  <a:schemeClr val="tx1"/>
                </a:solidFill>
                <a:latin typeface="Courier New"/>
                <a:cs typeface="Courier New"/>
              </a:rPr>
              <a:t>X2            1.7918    0.6455    2.776 0.00551</a:t>
            </a:r>
          </a:p>
          <a:p>
            <a:pPr marL="0" indent="0">
              <a:spcBef>
                <a:spcPts val="0"/>
              </a:spcBef>
              <a:buNone/>
            </a:pPr>
            <a:r>
              <a:rPr lang="en-US" dirty="0">
                <a:solidFill>
                  <a:schemeClr val="tx1"/>
                </a:solidFill>
                <a:latin typeface="Courier New"/>
                <a:cs typeface="Courier New"/>
              </a:rPr>
              <a:t>X3            1.3863    0.6708    2.067 </a:t>
            </a:r>
            <a:r>
              <a:rPr lang="en-US" dirty="0" smtClean="0">
                <a:solidFill>
                  <a:schemeClr val="tx1"/>
                </a:solidFill>
                <a:latin typeface="Courier New"/>
                <a:cs typeface="Courier New"/>
              </a:rPr>
              <a:t>0.03878</a:t>
            </a:r>
            <a:endParaRPr lang="en-US" dirty="0" smtClean="0">
              <a:solidFill>
                <a:schemeClr val="tx1"/>
              </a:solidFill>
            </a:endParaRPr>
          </a:p>
          <a:p>
            <a:r>
              <a:rPr lang="en-US" dirty="0" smtClean="0">
                <a:solidFill>
                  <a:schemeClr val="tx1"/>
                </a:solidFill>
              </a:rPr>
              <a:t>Report a 95% confidence interval for the odds ratio comparing Hispanic to White.</a:t>
            </a:r>
          </a:p>
          <a:p>
            <a:endParaRPr lang="en-US" dirty="0">
              <a:solidFill>
                <a:schemeClr val="tx1"/>
              </a:solidFill>
            </a:endParaRPr>
          </a:p>
          <a:p>
            <a:r>
              <a:rPr lang="en-US" dirty="0" smtClean="0">
                <a:solidFill>
                  <a:schemeClr val="tx1"/>
                </a:solidFill>
              </a:rPr>
              <a:t>What is the odds ratio for comparing Hispanic to Black?</a:t>
            </a:r>
          </a:p>
          <a:p>
            <a:endParaRPr lang="en-US" dirty="0" smtClean="0">
              <a:solidFill>
                <a:schemeClr val="tx1"/>
              </a:solidFill>
            </a:endParaRPr>
          </a:p>
          <a:p>
            <a:endParaRPr lang="en-US" dirty="0">
              <a:solidFill>
                <a:schemeClr val="tx1"/>
              </a:solidFill>
            </a:endParaRPr>
          </a:p>
          <a:p>
            <a:endParaRPr lang="en-US" dirty="0">
              <a:solidFill>
                <a:schemeClr val="tx1"/>
              </a:solidFill>
            </a:endParaRPr>
          </a:p>
          <a:p>
            <a:pPr marL="0" indent="0">
              <a:spcBef>
                <a:spcPts val="0"/>
              </a:spcBef>
              <a:buNone/>
            </a:pPr>
            <a:endParaRPr lang="fi-FI" sz="1800" dirty="0">
              <a:solidFill>
                <a:schemeClr val="tx1"/>
              </a:solidFill>
              <a:latin typeface="Courier New"/>
              <a:cs typeface="Courier New"/>
            </a:endParaRPr>
          </a:p>
          <a:p>
            <a:pPr marL="0" indent="0">
              <a:buNone/>
            </a:pPr>
            <a:endParaRPr lang="en-US" dirty="0" smtClean="0">
              <a:solidFill>
                <a:schemeClr val="tx1"/>
              </a:solidFill>
            </a:endParaRPr>
          </a:p>
          <a:p>
            <a:endParaRPr lang="en-US" dirty="0">
              <a:solidFill>
                <a:schemeClr val="tx1"/>
              </a:solidFill>
            </a:endParaRPr>
          </a:p>
        </p:txBody>
      </p:sp>
      <p:sp>
        <p:nvSpPr>
          <p:cNvPr id="4" name="Slide Number Placeholder 3"/>
          <p:cNvSpPr>
            <a:spLocks noGrp="1"/>
          </p:cNvSpPr>
          <p:nvPr>
            <p:ph type="sldNum" sz="quarter" idx="4"/>
          </p:nvPr>
        </p:nvSpPr>
        <p:spPr/>
        <p:txBody>
          <a:bodyPr/>
          <a:lstStyle/>
          <a:p>
            <a:fld id="{06BAA373-880F-49D8-9FAA-29C179A59074}" type="slidenum">
              <a:rPr lang="en-US" smtClean="0"/>
              <a:pPr/>
              <a:t>22</a:t>
            </a:fld>
            <a:endParaRPr lang="en-US"/>
          </a:p>
        </p:txBody>
      </p:sp>
    </p:spTree>
    <p:extLst>
      <p:ext uri="{BB962C8B-B14F-4D97-AF65-F5344CB8AC3E}">
        <p14:creationId xmlns:p14="http://schemas.microsoft.com/office/powerpoint/2010/main" val="1849052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1192306"/>
          </a:xfrm>
        </p:spPr>
        <p:txBody>
          <a:bodyPr>
            <a:normAutofit/>
          </a:bodyPr>
          <a:lstStyle/>
          <a:p>
            <a:r>
              <a:rPr lang="en-US" b="1" dirty="0" smtClean="0">
                <a:solidFill>
                  <a:srgbClr val="000000"/>
                </a:solidFill>
              </a:rPr>
              <a:t>8.1:  A sample of size m</a:t>
            </a:r>
            <a:r>
              <a:rPr lang="en-US" b="1" baseline="-25000" dirty="0" smtClean="0">
                <a:solidFill>
                  <a:srgbClr val="000000"/>
                </a:solidFill>
              </a:rPr>
              <a:t>i</a:t>
            </a:r>
            <a:r>
              <a:rPr lang="en-US" b="1" dirty="0" smtClean="0">
                <a:solidFill>
                  <a:srgbClr val="000000"/>
                </a:solidFill>
              </a:rPr>
              <a:t> at every observed value of x</a:t>
            </a:r>
            <a:r>
              <a:rPr lang="en-US" b="1" baseline="-25000" dirty="0" smtClean="0">
                <a:solidFill>
                  <a:srgbClr val="000000"/>
                </a:solidFill>
              </a:rPr>
              <a:t>i</a:t>
            </a:r>
            <a:endParaRPr lang="en-US" dirty="0">
              <a:solidFill>
                <a:srgbClr val="000000"/>
              </a:solidFill>
            </a:endParaRPr>
          </a:p>
        </p:txBody>
      </p:sp>
      <p:sp>
        <p:nvSpPr>
          <p:cNvPr id="5" name="Slide Number Placeholder 4"/>
          <p:cNvSpPr>
            <a:spLocks noGrp="1"/>
          </p:cNvSpPr>
          <p:nvPr>
            <p:ph type="sldNum" sz="quarter" idx="4"/>
          </p:nvPr>
        </p:nvSpPr>
        <p:spPr/>
        <p:txBody>
          <a:bodyPr/>
          <a:lstStyle/>
          <a:p>
            <a:fld id="{06BAA373-880F-49D8-9FAA-29C179A59074}" type="slidenum">
              <a:rPr lang="en-US" smtClean="0"/>
              <a:pPr/>
              <a:t>23</a:t>
            </a:fld>
            <a:endParaRPr lang="en-US"/>
          </a:p>
        </p:txBody>
      </p:sp>
      <p:sp>
        <p:nvSpPr>
          <p:cNvPr id="3" name="Content Placeholder 2"/>
          <p:cNvSpPr>
            <a:spLocks noGrp="1"/>
          </p:cNvSpPr>
          <p:nvPr>
            <p:ph idx="1"/>
          </p:nvPr>
        </p:nvSpPr>
        <p:spPr>
          <a:xfrm>
            <a:off x="498474" y="1981200"/>
            <a:ext cx="7556313" cy="3886199"/>
          </a:xfrm>
        </p:spPr>
        <p:txBody>
          <a:bodyPr>
            <a:normAutofit lnSpcReduction="10000"/>
          </a:bodyPr>
          <a:lstStyle/>
          <a:p>
            <a:pPr marL="0" indent="0">
              <a:spcBef>
                <a:spcPts val="0"/>
              </a:spcBef>
              <a:buNone/>
            </a:pPr>
            <a:r>
              <a:rPr lang="en-US" dirty="0" smtClean="0">
                <a:solidFill>
                  <a:schemeClr val="tx1"/>
                </a:solidFill>
              </a:rPr>
              <a:t>Binomial distribution:</a:t>
            </a:r>
          </a:p>
          <a:p>
            <a:pPr marL="457200" indent="-457200">
              <a:spcBef>
                <a:spcPts val="0"/>
              </a:spcBef>
              <a:buFont typeface="+mj-lt"/>
              <a:buAutoNum type="arabicPeriod"/>
            </a:pPr>
            <a:r>
              <a:rPr lang="en-US" dirty="0" smtClean="0">
                <a:solidFill>
                  <a:schemeClr val="tx1"/>
                </a:solidFill>
              </a:rPr>
              <a:t>There are m identical trials</a:t>
            </a:r>
          </a:p>
          <a:p>
            <a:pPr marL="457200" indent="-457200">
              <a:spcBef>
                <a:spcPts val="0"/>
              </a:spcBef>
              <a:buFont typeface="+mj-lt"/>
              <a:buAutoNum type="arabicPeriod"/>
            </a:pPr>
            <a:r>
              <a:rPr lang="en-US" dirty="0" smtClean="0">
                <a:solidFill>
                  <a:schemeClr val="tx1"/>
                </a:solidFill>
              </a:rPr>
              <a:t>Each trial has only one of two outcomes (Success or Failure)</a:t>
            </a:r>
          </a:p>
          <a:p>
            <a:pPr marL="457200" indent="-457200">
              <a:spcBef>
                <a:spcPts val="0"/>
              </a:spcBef>
              <a:buFont typeface="+mj-lt"/>
              <a:buAutoNum type="arabicPeriod"/>
            </a:pPr>
            <a:r>
              <a:rPr lang="en-US" dirty="0" smtClean="0">
                <a:solidFill>
                  <a:schemeClr val="tx1"/>
                </a:solidFill>
              </a:rPr>
              <a:t>The probability of success </a:t>
            </a:r>
            <a:r>
              <a:rPr lang="en-US" dirty="0" err="1" smtClean="0">
                <a:solidFill>
                  <a:schemeClr val="tx1"/>
                </a:solidFill>
              </a:rPr>
              <a:t>θ</a:t>
            </a:r>
            <a:r>
              <a:rPr lang="en-US" dirty="0" smtClean="0">
                <a:solidFill>
                  <a:schemeClr val="tx1"/>
                </a:solidFill>
              </a:rPr>
              <a:t> is the same for all trials</a:t>
            </a:r>
          </a:p>
          <a:p>
            <a:pPr marL="457200" indent="-457200">
              <a:spcBef>
                <a:spcPts val="0"/>
              </a:spcBef>
              <a:buFont typeface="+mj-lt"/>
              <a:buAutoNum type="arabicPeriod"/>
            </a:pPr>
            <a:r>
              <a:rPr lang="en-US" dirty="0" smtClean="0">
                <a:solidFill>
                  <a:schemeClr val="tx1"/>
                </a:solidFill>
              </a:rPr>
              <a:t>Trials are independent</a:t>
            </a:r>
          </a:p>
          <a:p>
            <a:pPr marL="0" indent="0">
              <a:buNone/>
            </a:pPr>
            <a:r>
              <a:rPr lang="en-US" dirty="0" smtClean="0">
                <a:solidFill>
                  <a:schemeClr val="tx1"/>
                </a:solidFill>
              </a:rPr>
              <a:t>Let Y = number of successes in m trials of a binomial process.  Then Y is binomial with parameters m and </a:t>
            </a:r>
            <a:r>
              <a:rPr lang="en-US" dirty="0" err="1" smtClean="0">
                <a:solidFill>
                  <a:schemeClr val="tx1"/>
                </a:solidFill>
              </a:rPr>
              <a:t>θ</a:t>
            </a:r>
            <a:r>
              <a:rPr lang="en-US" dirty="0" smtClean="0">
                <a:solidFill>
                  <a:schemeClr val="tx1"/>
                </a:solidFill>
              </a:rPr>
              <a:t>.  We write:</a:t>
            </a:r>
          </a:p>
          <a:p>
            <a:pPr marL="0" indent="0">
              <a:buNone/>
            </a:pPr>
            <a:endParaRPr lang="en-US" dirty="0">
              <a:solidFill>
                <a:schemeClr val="tx1"/>
              </a:solidFill>
            </a:endParaRPr>
          </a:p>
          <a:p>
            <a:pPr marL="0" indent="0">
              <a:buNone/>
            </a:pPr>
            <a:r>
              <a:rPr lang="en-US" dirty="0" smtClean="0">
                <a:solidFill>
                  <a:schemeClr val="tx1"/>
                </a:solidFill>
              </a:rPr>
              <a:t>The probability that there are j successes in m trials (j = 0, 1, …, m) is given by:</a:t>
            </a:r>
            <a:endParaRPr lang="en-US" dirty="0">
              <a:solidFill>
                <a:schemeClr val="tx1"/>
              </a:solidFill>
            </a:endParaRPr>
          </a:p>
        </p:txBody>
      </p:sp>
      <p:pic>
        <p:nvPicPr>
          <p:cNvPr id="7" name="Picture 6"/>
          <p:cNvPicPr>
            <a:picLocks noChangeAspect="1"/>
          </p:cNvPicPr>
          <p:nvPr/>
        </p:nvPicPr>
        <p:blipFill>
          <a:blip r:embed="rId2"/>
          <a:stretch>
            <a:fillRect/>
          </a:stretch>
        </p:blipFill>
        <p:spPr>
          <a:xfrm>
            <a:off x="3429000" y="4419600"/>
            <a:ext cx="1752600" cy="304800"/>
          </a:xfrm>
          <a:prstGeom prst="rect">
            <a:avLst/>
          </a:prstGeom>
        </p:spPr>
      </p:pic>
      <p:pic>
        <p:nvPicPr>
          <p:cNvPr id="6" name="Picture 5"/>
          <p:cNvPicPr>
            <a:picLocks noChangeAspect="1"/>
          </p:cNvPicPr>
          <p:nvPr/>
        </p:nvPicPr>
        <p:blipFill>
          <a:blip r:embed="rId3"/>
          <a:stretch>
            <a:fillRect/>
          </a:stretch>
        </p:blipFill>
        <p:spPr>
          <a:xfrm>
            <a:off x="762000" y="5638800"/>
            <a:ext cx="7543800" cy="74828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rPr>
              <a:t>8.1:  A sample of size m</a:t>
            </a:r>
            <a:r>
              <a:rPr lang="en-US" b="1" baseline="-25000" dirty="0">
                <a:solidFill>
                  <a:srgbClr val="000000"/>
                </a:solidFill>
              </a:rPr>
              <a:t>i</a:t>
            </a:r>
            <a:r>
              <a:rPr lang="en-US" b="1" dirty="0">
                <a:solidFill>
                  <a:srgbClr val="000000"/>
                </a:solidFill>
              </a:rPr>
              <a:t> at every observed value of </a:t>
            </a:r>
            <a:r>
              <a:rPr lang="en-US" b="1" dirty="0" smtClean="0">
                <a:solidFill>
                  <a:srgbClr val="000000"/>
                </a:solidFill>
              </a:rPr>
              <a:t>x</a:t>
            </a:r>
            <a:r>
              <a:rPr lang="en-US" b="1" baseline="-25000" dirty="0" smtClean="0">
                <a:solidFill>
                  <a:srgbClr val="000000"/>
                </a:solidFill>
              </a:rPr>
              <a:t>i</a:t>
            </a:r>
            <a:endParaRPr lang="en-US" dirty="0">
              <a:solidFill>
                <a:srgbClr val="000000"/>
              </a:solidFill>
            </a:endParaRPr>
          </a:p>
        </p:txBody>
      </p:sp>
      <p:sp>
        <p:nvSpPr>
          <p:cNvPr id="5" name="Slide Number Placeholder 4"/>
          <p:cNvSpPr>
            <a:spLocks noGrp="1"/>
          </p:cNvSpPr>
          <p:nvPr>
            <p:ph type="sldNum" sz="quarter" idx="4"/>
          </p:nvPr>
        </p:nvSpPr>
        <p:spPr/>
        <p:txBody>
          <a:bodyPr/>
          <a:lstStyle/>
          <a:p>
            <a:fld id="{06BAA373-880F-49D8-9FAA-29C179A59074}" type="slidenum">
              <a:rPr lang="en-US" smtClean="0"/>
              <a:pPr/>
              <a:t>24</a:t>
            </a:fld>
            <a:endParaRPr lang="en-US"/>
          </a:p>
        </p:txBody>
      </p:sp>
      <p:sp>
        <p:nvSpPr>
          <p:cNvPr id="4" name="Content Placeholder 3"/>
          <p:cNvSpPr>
            <a:spLocks noGrp="1"/>
          </p:cNvSpPr>
          <p:nvPr>
            <p:ph idx="1"/>
          </p:nvPr>
        </p:nvSpPr>
        <p:spPr>
          <a:xfrm>
            <a:off x="498474" y="1981200"/>
            <a:ext cx="7556313" cy="4495800"/>
          </a:xfrm>
        </p:spPr>
        <p:txBody>
          <a:bodyPr>
            <a:normAutofit/>
          </a:bodyPr>
          <a:lstStyle/>
          <a:p>
            <a:r>
              <a:rPr lang="en-US" dirty="0" smtClean="0">
                <a:solidFill>
                  <a:srgbClr val="000000"/>
                </a:solidFill>
              </a:rPr>
              <a:t>Mean and variance of Y:</a:t>
            </a:r>
          </a:p>
          <a:p>
            <a:endParaRPr lang="en-US" dirty="0" smtClean="0">
              <a:solidFill>
                <a:srgbClr val="000000"/>
              </a:solidFill>
            </a:endParaRPr>
          </a:p>
          <a:p>
            <a:endParaRPr lang="en-US" dirty="0">
              <a:solidFill>
                <a:srgbClr val="000000"/>
              </a:solidFill>
            </a:endParaRPr>
          </a:p>
          <a:p>
            <a:r>
              <a:rPr lang="en-US" dirty="0" smtClean="0">
                <a:solidFill>
                  <a:srgbClr val="000000"/>
                </a:solidFill>
              </a:rPr>
              <a:t> In Section 8.1, we assume we have one predictor variable x with mi measurements at each level of x.  In this case: </a:t>
            </a:r>
          </a:p>
          <a:p>
            <a:endParaRPr lang="en-US" dirty="0">
              <a:solidFill>
                <a:srgbClr val="000000"/>
              </a:solidFill>
            </a:endParaRPr>
          </a:p>
          <a:p>
            <a:r>
              <a:rPr lang="en-US" dirty="0" smtClean="0">
                <a:solidFill>
                  <a:srgbClr val="000000"/>
                </a:solidFill>
              </a:rPr>
              <a:t>Notice that we write the probability of success as a function of the value of the predictor variable x.</a:t>
            </a:r>
          </a:p>
        </p:txBody>
      </p:sp>
      <p:pic>
        <p:nvPicPr>
          <p:cNvPr id="6" name="Picture 5"/>
          <p:cNvPicPr>
            <a:picLocks noChangeAspect="1"/>
          </p:cNvPicPr>
          <p:nvPr/>
        </p:nvPicPr>
        <p:blipFill>
          <a:blip r:embed="rId2"/>
          <a:stretch>
            <a:fillRect/>
          </a:stretch>
        </p:blipFill>
        <p:spPr>
          <a:xfrm>
            <a:off x="3200400" y="2514600"/>
            <a:ext cx="1295400" cy="282633"/>
          </a:xfrm>
          <a:prstGeom prst="rect">
            <a:avLst/>
          </a:prstGeom>
        </p:spPr>
      </p:pic>
      <p:pic>
        <p:nvPicPr>
          <p:cNvPr id="8" name="Picture 7"/>
          <p:cNvPicPr>
            <a:picLocks noChangeAspect="1"/>
          </p:cNvPicPr>
          <p:nvPr/>
        </p:nvPicPr>
        <p:blipFill>
          <a:blip r:embed="rId3"/>
          <a:stretch>
            <a:fillRect/>
          </a:stretch>
        </p:blipFill>
        <p:spPr>
          <a:xfrm>
            <a:off x="2743200" y="2971800"/>
            <a:ext cx="2552700" cy="289897"/>
          </a:xfrm>
          <a:prstGeom prst="rect">
            <a:avLst/>
          </a:prstGeom>
        </p:spPr>
      </p:pic>
      <p:pic>
        <p:nvPicPr>
          <p:cNvPr id="9" name="Picture 8"/>
          <p:cNvPicPr>
            <a:picLocks noChangeAspect="1"/>
          </p:cNvPicPr>
          <p:nvPr/>
        </p:nvPicPr>
        <p:blipFill>
          <a:blip r:embed="rId4"/>
          <a:stretch>
            <a:fillRect/>
          </a:stretch>
        </p:blipFill>
        <p:spPr>
          <a:xfrm>
            <a:off x="1981200" y="4495800"/>
            <a:ext cx="4927600" cy="32253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rPr>
              <a:t>8.1:  A sample of size m</a:t>
            </a:r>
            <a:r>
              <a:rPr lang="en-US" b="1" baseline="-25000" dirty="0">
                <a:solidFill>
                  <a:srgbClr val="000000"/>
                </a:solidFill>
              </a:rPr>
              <a:t>i</a:t>
            </a:r>
            <a:r>
              <a:rPr lang="en-US" b="1" dirty="0">
                <a:solidFill>
                  <a:srgbClr val="000000"/>
                </a:solidFill>
              </a:rPr>
              <a:t> at every observed value of </a:t>
            </a:r>
            <a:r>
              <a:rPr lang="en-US" b="1" dirty="0" smtClean="0">
                <a:solidFill>
                  <a:srgbClr val="000000"/>
                </a:solidFill>
              </a:rPr>
              <a:t>x</a:t>
            </a:r>
            <a:r>
              <a:rPr lang="en-US" b="1" baseline="-25000" dirty="0" smtClean="0">
                <a:solidFill>
                  <a:srgbClr val="000000"/>
                </a:solidFill>
              </a:rPr>
              <a:t>i</a:t>
            </a:r>
            <a:endParaRPr lang="en-US" dirty="0">
              <a:solidFill>
                <a:srgbClr val="000000"/>
              </a:solidFill>
            </a:endParaRPr>
          </a:p>
        </p:txBody>
      </p:sp>
      <p:sp>
        <p:nvSpPr>
          <p:cNvPr id="4" name="Slide Number Placeholder 3"/>
          <p:cNvSpPr>
            <a:spLocks noGrp="1"/>
          </p:cNvSpPr>
          <p:nvPr>
            <p:ph type="sldNum" sz="quarter" idx="4"/>
          </p:nvPr>
        </p:nvSpPr>
        <p:spPr/>
        <p:txBody>
          <a:bodyPr/>
          <a:lstStyle/>
          <a:p>
            <a:fld id="{06BAA373-880F-49D8-9FAA-29C179A59074}" type="slidenum">
              <a:rPr lang="en-US" smtClean="0"/>
              <a:pPr/>
              <a:t>25</a:t>
            </a:fld>
            <a:endParaRPr lang="en-US"/>
          </a:p>
        </p:txBody>
      </p:sp>
      <p:sp>
        <p:nvSpPr>
          <p:cNvPr id="3" name="Content Placeholder 2"/>
          <p:cNvSpPr>
            <a:spLocks noGrp="1"/>
          </p:cNvSpPr>
          <p:nvPr>
            <p:ph idx="1"/>
          </p:nvPr>
        </p:nvSpPr>
        <p:spPr>
          <a:xfrm>
            <a:off x="533400" y="2133600"/>
            <a:ext cx="7556313" cy="4191000"/>
          </a:xfrm>
        </p:spPr>
        <p:txBody>
          <a:bodyPr>
            <a:normAutofit/>
          </a:bodyPr>
          <a:lstStyle/>
          <a:p>
            <a:pPr marL="0" indent="0">
              <a:buNone/>
            </a:pPr>
            <a:r>
              <a:rPr lang="en-US" dirty="0" smtClean="0">
                <a:solidFill>
                  <a:srgbClr val="000000"/>
                </a:solidFill>
              </a:rPr>
              <a:t>Why not use proportions instead of odds?</a:t>
            </a:r>
          </a:p>
          <a:p>
            <a:pPr marL="0" indent="0">
              <a:buNone/>
            </a:pPr>
            <a:r>
              <a:rPr lang="en-US" dirty="0" smtClean="0">
                <a:solidFill>
                  <a:srgbClr val="000000"/>
                </a:solidFill>
              </a:rPr>
              <a:t>Proportion of successes = </a:t>
            </a:r>
          </a:p>
          <a:p>
            <a:pPr marL="0" indent="0">
              <a:buNone/>
            </a:pPr>
            <a:r>
              <a:rPr lang="en-US" dirty="0" smtClean="0">
                <a:solidFill>
                  <a:srgbClr val="000000"/>
                </a:solidFill>
              </a:rPr>
              <a:t>It could be the response since it is an unbiased estimate of </a:t>
            </a:r>
            <a:r>
              <a:rPr lang="en-US" dirty="0" err="1" smtClean="0">
                <a:solidFill>
                  <a:srgbClr val="000000"/>
                </a:solidFill>
              </a:rPr>
              <a:t>θ</a:t>
            </a:r>
            <a:r>
              <a:rPr lang="en-US" dirty="0" smtClean="0">
                <a:solidFill>
                  <a:srgbClr val="000000"/>
                </a:solidFill>
              </a:rPr>
              <a:t>(x</a:t>
            </a:r>
            <a:r>
              <a:rPr lang="en-US" baseline="-25000" dirty="0" smtClean="0">
                <a:solidFill>
                  <a:srgbClr val="000000"/>
                </a:solidFill>
              </a:rPr>
              <a:t>i</a:t>
            </a:r>
            <a:r>
              <a:rPr lang="en-US" dirty="0" smtClean="0">
                <a:solidFill>
                  <a:srgbClr val="000000"/>
                </a:solidFill>
              </a:rPr>
              <a:t>) and it varies between 0 and 1.</a:t>
            </a:r>
          </a:p>
          <a:p>
            <a:pPr marL="0" indent="0">
              <a:buNone/>
            </a:pPr>
            <a:r>
              <a:rPr lang="en-US" dirty="0" smtClean="0">
                <a:solidFill>
                  <a:srgbClr val="000000"/>
                </a:solidFill>
              </a:rPr>
              <a:t>BUT:  Calculate the mean and variance of the sample proportion:</a:t>
            </a:r>
          </a:p>
          <a:p>
            <a:pPr marL="0" indent="0">
              <a:buNone/>
            </a:pPr>
            <a:endParaRPr lang="en-US" dirty="0">
              <a:solidFill>
                <a:srgbClr val="000000"/>
              </a:solidFill>
            </a:endParaRPr>
          </a:p>
          <a:p>
            <a:pPr marL="0" indent="0">
              <a:buNone/>
            </a:pPr>
            <a:r>
              <a:rPr lang="en-US" dirty="0" smtClean="0">
                <a:solidFill>
                  <a:srgbClr val="000000"/>
                </a:solidFill>
              </a:rPr>
              <a:t>Variance is not constant!  We need our log odds model.</a:t>
            </a:r>
          </a:p>
          <a:p>
            <a:pPr marL="0" indent="0">
              <a:buNone/>
            </a:pPr>
            <a:endParaRPr lang="en-US" dirty="0">
              <a:solidFill>
                <a:srgbClr val="000000"/>
              </a:solidFill>
            </a:endParaRPr>
          </a:p>
          <a:p>
            <a:pPr marL="0" indent="0">
              <a:buNone/>
            </a:pPr>
            <a:endParaRPr lang="en-US" dirty="0">
              <a:solidFill>
                <a:srgbClr val="000000"/>
              </a:solidFill>
            </a:endParaRPr>
          </a:p>
        </p:txBody>
      </p:sp>
      <p:pic>
        <p:nvPicPr>
          <p:cNvPr id="5" name="Picture 4"/>
          <p:cNvPicPr>
            <a:picLocks noChangeAspect="1"/>
          </p:cNvPicPr>
          <p:nvPr/>
        </p:nvPicPr>
        <p:blipFill>
          <a:blip r:embed="rId2"/>
          <a:stretch>
            <a:fillRect/>
          </a:stretch>
        </p:blipFill>
        <p:spPr>
          <a:xfrm>
            <a:off x="3276600" y="2743200"/>
            <a:ext cx="685800" cy="301083"/>
          </a:xfrm>
          <a:prstGeom prst="rect">
            <a:avLst/>
          </a:prstGeom>
        </p:spPr>
      </p:pic>
      <p:pic>
        <p:nvPicPr>
          <p:cNvPr id="9" name="Picture 8"/>
          <p:cNvPicPr>
            <a:picLocks noChangeAspect="1"/>
          </p:cNvPicPr>
          <p:nvPr/>
        </p:nvPicPr>
        <p:blipFill>
          <a:blip r:embed="rId3"/>
          <a:stretch>
            <a:fillRect/>
          </a:stretch>
        </p:blipFill>
        <p:spPr>
          <a:xfrm>
            <a:off x="2362200" y="4953000"/>
            <a:ext cx="4572000" cy="298715"/>
          </a:xfrm>
          <a:prstGeom prst="rect">
            <a:avLst/>
          </a:prstGeom>
        </p:spPr>
      </p:pic>
      <p:pic>
        <p:nvPicPr>
          <p:cNvPr id="10" name="Picture 9"/>
          <p:cNvPicPr>
            <a:picLocks noChangeAspect="1"/>
          </p:cNvPicPr>
          <p:nvPr/>
        </p:nvPicPr>
        <p:blipFill>
          <a:blip r:embed="rId4"/>
          <a:stretch>
            <a:fillRect/>
          </a:stretch>
        </p:blipFill>
        <p:spPr>
          <a:xfrm>
            <a:off x="3276600" y="4572000"/>
            <a:ext cx="2590800" cy="28875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Relationship between </a:t>
            </a:r>
            <a:r>
              <a:rPr lang="en-US" b="1" dirty="0" err="1" smtClean="0">
                <a:solidFill>
                  <a:srgbClr val="000000"/>
                </a:solidFill>
              </a:rPr>
              <a:t>θ</a:t>
            </a:r>
            <a:r>
              <a:rPr lang="en-US" b="1" dirty="0" smtClean="0">
                <a:solidFill>
                  <a:srgbClr val="000000"/>
                </a:solidFill>
              </a:rPr>
              <a:t> and </a:t>
            </a:r>
            <a:r>
              <a:rPr lang="en-US" b="1" dirty="0" err="1" smtClean="0">
                <a:solidFill>
                  <a:srgbClr val="000000"/>
                </a:solidFill>
              </a:rPr>
              <a:t>θ</a:t>
            </a:r>
            <a:r>
              <a:rPr lang="en-US" b="1" dirty="0" smtClean="0">
                <a:solidFill>
                  <a:srgbClr val="000000"/>
                </a:solidFill>
              </a:rPr>
              <a:t>(1 – </a:t>
            </a:r>
            <a:r>
              <a:rPr lang="en-US" b="1" dirty="0" err="1" smtClean="0">
                <a:solidFill>
                  <a:srgbClr val="000000"/>
                </a:solidFill>
              </a:rPr>
              <a:t>θ</a:t>
            </a:r>
            <a:r>
              <a:rPr lang="en-US" b="1" dirty="0" smtClean="0">
                <a:solidFill>
                  <a:srgbClr val="000000"/>
                </a:solidFill>
              </a:rPr>
              <a:t>)</a:t>
            </a:r>
            <a:endParaRPr lang="en-US" b="1" dirty="0">
              <a:solidFill>
                <a:srgbClr val="000000"/>
              </a:solidFill>
            </a:endParaRPr>
          </a:p>
        </p:txBody>
      </p:sp>
      <p:sp>
        <p:nvSpPr>
          <p:cNvPr id="4" name="Slide Number Placeholder 3"/>
          <p:cNvSpPr>
            <a:spLocks noGrp="1"/>
          </p:cNvSpPr>
          <p:nvPr>
            <p:ph type="sldNum" sz="quarter" idx="4"/>
          </p:nvPr>
        </p:nvSpPr>
        <p:spPr/>
        <p:txBody>
          <a:bodyPr/>
          <a:lstStyle/>
          <a:p>
            <a:fld id="{06BAA373-880F-49D8-9FAA-29C179A59074}" type="slidenum">
              <a:rPr lang="en-US" smtClean="0"/>
              <a:pPr/>
              <a:t>26</a:t>
            </a:fld>
            <a:endParaRPr lang="en-US"/>
          </a:p>
        </p:txBody>
      </p:sp>
      <p:pic>
        <p:nvPicPr>
          <p:cNvPr id="5" name="Picture 4"/>
          <p:cNvPicPr>
            <a:picLocks noChangeAspect="1"/>
          </p:cNvPicPr>
          <p:nvPr/>
        </p:nvPicPr>
        <p:blipFill>
          <a:blip r:embed="rId2"/>
          <a:stretch>
            <a:fillRect/>
          </a:stretch>
        </p:blipFill>
        <p:spPr>
          <a:xfrm>
            <a:off x="1600200" y="1752600"/>
            <a:ext cx="5651500" cy="4864100"/>
          </a:xfrm>
          <a:prstGeom prst="rect">
            <a:avLst/>
          </a:prstGeom>
        </p:spPr>
      </p:pic>
    </p:spTree>
    <p:extLst>
      <p:ext uri="{BB962C8B-B14F-4D97-AF65-F5344CB8AC3E}">
        <p14:creationId xmlns:p14="http://schemas.microsoft.com/office/powerpoint/2010/main" val="3014324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Finding Parameter Estimates	</a:t>
            </a:r>
            <a:endParaRPr lang="en-US" b="1" dirty="0">
              <a:solidFill>
                <a:srgbClr val="000000"/>
              </a:solidFill>
            </a:endParaRPr>
          </a:p>
        </p:txBody>
      </p:sp>
      <p:sp>
        <p:nvSpPr>
          <p:cNvPr id="4" name="Slide Number Placeholder 3"/>
          <p:cNvSpPr>
            <a:spLocks noGrp="1"/>
          </p:cNvSpPr>
          <p:nvPr>
            <p:ph type="sldNum" sz="quarter" idx="4"/>
          </p:nvPr>
        </p:nvSpPr>
        <p:spPr/>
        <p:txBody>
          <a:bodyPr/>
          <a:lstStyle/>
          <a:p>
            <a:fld id="{06BAA373-880F-49D8-9FAA-29C179A59074}" type="slidenum">
              <a:rPr lang="en-US" smtClean="0"/>
              <a:pPr/>
              <a:t>27</a:t>
            </a:fld>
            <a:endParaRPr lang="en-US"/>
          </a:p>
        </p:txBody>
      </p:sp>
      <p:sp>
        <p:nvSpPr>
          <p:cNvPr id="3" name="Content Placeholder 2"/>
          <p:cNvSpPr>
            <a:spLocks noGrp="1"/>
          </p:cNvSpPr>
          <p:nvPr>
            <p:ph idx="1"/>
          </p:nvPr>
        </p:nvSpPr>
        <p:spPr>
          <a:xfrm>
            <a:off x="457200" y="1524000"/>
            <a:ext cx="7556313" cy="3810000"/>
          </a:xfrm>
        </p:spPr>
        <p:txBody>
          <a:bodyPr/>
          <a:lstStyle/>
          <a:p>
            <a:r>
              <a:rPr lang="en-US" dirty="0" smtClean="0">
                <a:solidFill>
                  <a:srgbClr val="000000"/>
                </a:solidFill>
              </a:rPr>
              <a:t>The Likelihood function, denoted L, is the probability of the data, regarded as a function of the unknown parameters with the data values fixed.  (Remember when we used least squares, we modeled the sums of squares as a function of the parameters with the data held fixed for regular regression.)</a:t>
            </a:r>
            <a:r>
              <a:rPr lang="en-US" baseline="30000" dirty="0" smtClean="0">
                <a:solidFill>
                  <a:srgbClr val="000000"/>
                </a:solidFill>
              </a:rPr>
              <a:t>1</a:t>
            </a:r>
          </a:p>
          <a:p>
            <a:endParaRPr lang="en-US" dirty="0" smtClean="0">
              <a:solidFill>
                <a:srgbClr val="000000"/>
              </a:solidFill>
            </a:endParaRPr>
          </a:p>
          <a:p>
            <a:r>
              <a:rPr lang="en-US" dirty="0" smtClean="0">
                <a:solidFill>
                  <a:srgbClr val="000000"/>
                </a:solidFill>
              </a:rPr>
              <a:t>We rearrange what is fixed and what is considered random to think of likelihood as the likelihood of that value being the parameter, given the data that we have currently.</a:t>
            </a:r>
            <a:endParaRPr lang="en-US" dirty="0">
              <a:solidFill>
                <a:srgbClr val="000000"/>
              </a:solidFill>
            </a:endParaRPr>
          </a:p>
        </p:txBody>
      </p:sp>
      <p:sp>
        <p:nvSpPr>
          <p:cNvPr id="5" name="TextBox 4"/>
          <p:cNvSpPr txBox="1"/>
          <p:nvPr/>
        </p:nvSpPr>
        <p:spPr>
          <a:xfrm>
            <a:off x="457200" y="6172200"/>
            <a:ext cx="7620000" cy="338554"/>
          </a:xfrm>
          <a:prstGeom prst="rect">
            <a:avLst/>
          </a:prstGeom>
          <a:noFill/>
        </p:spPr>
        <p:txBody>
          <a:bodyPr wrap="square" rtlCol="0">
            <a:spAutoFit/>
          </a:bodyPr>
          <a:lstStyle/>
          <a:p>
            <a:r>
              <a:rPr lang="en-US" sz="1600" dirty="0" smtClean="0"/>
              <a:t>1 Stat 2: Building Models for a World of Data.  Cannon, Ann R. et al. Freeman (2013)</a:t>
            </a:r>
            <a:endParaRPr lang="en-US" sz="1600" dirty="0"/>
          </a:p>
        </p:txBody>
      </p:sp>
      <p:pic>
        <p:nvPicPr>
          <p:cNvPr id="2050" name="Picture 2" descr="http://latex.codecogs.com/gif.latex?%5Cfn_jvn%20%5CLARGE%20f%28x_1%2C%20x_2%2C%20...%2C%20x_n%7C%5Ctheta%29%20%3D%20%5CPi_%7Bi%3D1%7D%5En%20f%28x_i%7C%5Ctheta%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043" y="3271837"/>
            <a:ext cx="4238625" cy="3143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latex.codecogs.com/gif.latex?%5Cfn_jvn%20%5CLARGE%20L%28%5Ctheta%7Cx_1%2C%20x_2%2C%20...%2C%20x_n%29%20%3D%20%5CPi_%7Bi%3D1%7D%5En%20f%28x_i%7C%5Ctheta%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362" y="5019674"/>
            <a:ext cx="4257675" cy="314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Finding Parameter Estimates	</a:t>
            </a:r>
            <a:endParaRPr lang="en-US" b="1" dirty="0">
              <a:solidFill>
                <a:srgbClr val="000000"/>
              </a:solidFill>
            </a:endParaRPr>
          </a:p>
        </p:txBody>
      </p:sp>
      <p:sp>
        <p:nvSpPr>
          <p:cNvPr id="4" name="Slide Number Placeholder 3"/>
          <p:cNvSpPr>
            <a:spLocks noGrp="1"/>
          </p:cNvSpPr>
          <p:nvPr>
            <p:ph type="sldNum" sz="quarter" idx="4"/>
          </p:nvPr>
        </p:nvSpPr>
        <p:spPr/>
        <p:txBody>
          <a:bodyPr/>
          <a:lstStyle/>
          <a:p>
            <a:fld id="{06BAA373-880F-49D8-9FAA-29C179A59074}" type="slidenum">
              <a:rPr lang="en-US" smtClean="0"/>
              <a:pPr/>
              <a:t>28</a:t>
            </a:fld>
            <a:endParaRPr lang="en-US"/>
          </a:p>
        </p:txBody>
      </p:sp>
      <p:sp>
        <p:nvSpPr>
          <p:cNvPr id="3" name="Content Placeholder 2"/>
          <p:cNvSpPr>
            <a:spLocks noGrp="1"/>
          </p:cNvSpPr>
          <p:nvPr>
            <p:ph idx="1"/>
          </p:nvPr>
        </p:nvSpPr>
        <p:spPr>
          <a:xfrm>
            <a:off x="457200" y="1524000"/>
            <a:ext cx="7556313" cy="3810000"/>
          </a:xfrm>
        </p:spPr>
        <p:txBody>
          <a:bodyPr/>
          <a:lstStyle/>
          <a:p>
            <a:r>
              <a:rPr lang="en-US" dirty="0" smtClean="0">
                <a:solidFill>
                  <a:srgbClr val="000000"/>
                </a:solidFill>
              </a:rPr>
              <a:t>The parameters for the logistic regression model are found by maximizing the log-likelihood.  This is equivalent to minimizing the deviance, -2 log L.</a:t>
            </a:r>
          </a:p>
          <a:p>
            <a:r>
              <a:rPr lang="en-US" dirty="0" smtClean="0">
                <a:solidFill>
                  <a:srgbClr val="000000"/>
                </a:solidFill>
              </a:rPr>
              <a:t>For linear regression models, minimizing RSS had closed form solutions; for logistic regression models, we need an iterative method to find estimates such as Newton-</a:t>
            </a:r>
            <a:r>
              <a:rPr lang="en-US" dirty="0" err="1" smtClean="0">
                <a:solidFill>
                  <a:srgbClr val="000000"/>
                </a:solidFill>
              </a:rPr>
              <a:t>Raphson</a:t>
            </a:r>
            <a:r>
              <a:rPr lang="en-US" dirty="0" smtClean="0">
                <a:solidFill>
                  <a:srgbClr val="000000"/>
                </a:solidFill>
              </a:rPr>
              <a:t> or iteratively reweighted least squares.</a:t>
            </a:r>
            <a:endParaRPr lang="en-US" dirty="0">
              <a:solidFill>
                <a:srgbClr val="000000"/>
              </a:solidFill>
            </a:endParaRPr>
          </a:p>
        </p:txBody>
      </p:sp>
    </p:spTree>
    <p:extLst>
      <p:ext uri="{BB962C8B-B14F-4D97-AF65-F5344CB8AC3E}">
        <p14:creationId xmlns:p14="http://schemas.microsoft.com/office/powerpoint/2010/main" val="171316349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Likelihood</a:t>
            </a:r>
            <a:endParaRPr lang="en-US" b="1" dirty="0">
              <a:solidFill>
                <a:srgbClr val="000000"/>
              </a:solidFill>
            </a:endParaRPr>
          </a:p>
        </p:txBody>
      </p:sp>
      <p:sp>
        <p:nvSpPr>
          <p:cNvPr id="4" name="Slide Number Placeholder 3"/>
          <p:cNvSpPr>
            <a:spLocks noGrp="1"/>
          </p:cNvSpPr>
          <p:nvPr>
            <p:ph type="sldNum" sz="quarter" idx="4"/>
          </p:nvPr>
        </p:nvSpPr>
        <p:spPr/>
        <p:txBody>
          <a:bodyPr/>
          <a:lstStyle/>
          <a:p>
            <a:fld id="{06BAA373-880F-49D8-9FAA-29C179A59074}" type="slidenum">
              <a:rPr lang="en-US" smtClean="0"/>
              <a:pPr/>
              <a:t>29</a:t>
            </a:fld>
            <a:endParaRPr lang="en-US"/>
          </a:p>
        </p:txBody>
      </p:sp>
      <p:pic>
        <p:nvPicPr>
          <p:cNvPr id="5" name="Picture 4"/>
          <p:cNvPicPr>
            <a:picLocks noChangeAspect="1"/>
          </p:cNvPicPr>
          <p:nvPr/>
        </p:nvPicPr>
        <p:blipFill>
          <a:blip r:embed="rId2"/>
          <a:stretch>
            <a:fillRect/>
          </a:stretch>
        </p:blipFill>
        <p:spPr>
          <a:xfrm>
            <a:off x="304800" y="2133600"/>
            <a:ext cx="8305800" cy="3220395"/>
          </a:xfrm>
          <a:prstGeom prst="rect">
            <a:avLst/>
          </a:prstGeom>
        </p:spPr>
      </p:pic>
    </p:spTree>
    <p:extLst>
      <p:ext uri="{BB962C8B-B14F-4D97-AF65-F5344CB8AC3E}">
        <p14:creationId xmlns:p14="http://schemas.microsoft.com/office/powerpoint/2010/main" val="1174831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rPr>
              <a:t>Logistic Regression</a:t>
            </a:r>
            <a:endParaRPr lang="en-US" dirty="0">
              <a:solidFill>
                <a:srgbClr val="000000"/>
              </a:solidFill>
            </a:endParaRPr>
          </a:p>
        </p:txBody>
      </p:sp>
      <p:sp>
        <p:nvSpPr>
          <p:cNvPr id="5" name="Slide Number Placeholder 4"/>
          <p:cNvSpPr>
            <a:spLocks noGrp="1"/>
          </p:cNvSpPr>
          <p:nvPr>
            <p:ph type="sldNum" sz="quarter" idx="4"/>
          </p:nvPr>
        </p:nvSpPr>
        <p:spPr/>
        <p:txBody>
          <a:bodyPr/>
          <a:lstStyle/>
          <a:p>
            <a:fld id="{06BAA373-880F-49D8-9FAA-29C179A59074}" type="slidenum">
              <a:rPr lang="en-US" smtClean="0"/>
              <a:pPr/>
              <a:t>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087116172"/>
              </p:ext>
            </p:extLst>
          </p:nvPr>
        </p:nvGraphicFramePr>
        <p:xfrm>
          <a:off x="533400" y="1447800"/>
          <a:ext cx="7924800" cy="5275512"/>
        </p:xfrm>
        <a:graphic>
          <a:graphicData uri="http://schemas.openxmlformats.org/drawingml/2006/table">
            <a:tbl>
              <a:tblPr firstRow="1" bandRow="1">
                <a:tableStyleId>{D113A9D2-9D6B-4929-AA2D-F23B5EE8CBE7}</a:tableStyleId>
              </a:tblPr>
              <a:tblGrid>
                <a:gridCol w="2641600"/>
                <a:gridCol w="2641600"/>
                <a:gridCol w="2641600"/>
              </a:tblGrid>
              <a:tr h="964712">
                <a:tc>
                  <a:txBody>
                    <a:bodyPr/>
                    <a:lstStyle/>
                    <a:p>
                      <a:endParaRPr lang="en-US" sz="2400" dirty="0"/>
                    </a:p>
                  </a:txBody>
                  <a:tcPr>
                    <a:solidFill>
                      <a:srgbClr val="0C1794"/>
                    </a:solidFill>
                  </a:tcPr>
                </a:tc>
                <a:tc>
                  <a:txBody>
                    <a:bodyPr/>
                    <a:lstStyle/>
                    <a:p>
                      <a:pPr algn="ctr"/>
                      <a:r>
                        <a:rPr lang="en-US" sz="2400" dirty="0" smtClean="0"/>
                        <a:t>Response Variable</a:t>
                      </a:r>
                    </a:p>
                    <a:p>
                      <a:pPr algn="ctr"/>
                      <a:r>
                        <a:rPr lang="en-US" sz="2400" dirty="0" smtClean="0"/>
                        <a:t>Quantitative</a:t>
                      </a:r>
                      <a:endParaRPr lang="en-US" sz="2400" dirty="0"/>
                    </a:p>
                  </a:txBody>
                  <a:tcPr anchor="b">
                    <a:solidFill>
                      <a:srgbClr val="0C1794"/>
                    </a:solidFill>
                  </a:tcPr>
                </a:tc>
                <a:tc>
                  <a:txBody>
                    <a:bodyPr/>
                    <a:lstStyle/>
                    <a:p>
                      <a:pPr algn="ctr"/>
                      <a:r>
                        <a:rPr lang="en-US" sz="2400" dirty="0" smtClean="0"/>
                        <a:t>Response</a:t>
                      </a:r>
                      <a:r>
                        <a:rPr lang="en-US" sz="2400" baseline="0" dirty="0" smtClean="0"/>
                        <a:t> Variable </a:t>
                      </a:r>
                    </a:p>
                    <a:p>
                      <a:pPr algn="ctr"/>
                      <a:r>
                        <a:rPr lang="en-US" sz="2400" baseline="0" dirty="0" smtClean="0"/>
                        <a:t>Categorical</a:t>
                      </a:r>
                    </a:p>
                  </a:txBody>
                  <a:tcPr anchor="b">
                    <a:solidFill>
                      <a:srgbClr val="0C1794"/>
                    </a:solidFill>
                  </a:tcPr>
                </a:tc>
              </a:tr>
              <a:tr h="1378160">
                <a:tc>
                  <a:txBody>
                    <a:bodyPr/>
                    <a:lstStyle/>
                    <a:p>
                      <a:pPr algn="r"/>
                      <a:r>
                        <a:rPr lang="en-US" sz="2400" dirty="0" smtClean="0"/>
                        <a:t>Explanatory Variable</a:t>
                      </a:r>
                    </a:p>
                    <a:p>
                      <a:pPr algn="r"/>
                      <a:r>
                        <a:rPr lang="en-US" sz="2400" dirty="0" smtClean="0"/>
                        <a:t>Quantitative</a:t>
                      </a:r>
                      <a:endParaRPr lang="en-US" sz="2400" dirty="0"/>
                    </a:p>
                  </a:txBody>
                  <a:tcPr anchor="ctr">
                    <a:solidFill>
                      <a:schemeClr val="accent1"/>
                    </a:solidFill>
                  </a:tcPr>
                </a:tc>
                <a:tc>
                  <a:txBody>
                    <a:bodyPr/>
                    <a:lstStyle/>
                    <a:p>
                      <a:pPr algn="ctr"/>
                      <a:r>
                        <a:rPr lang="en-US" sz="2400" dirty="0" smtClean="0"/>
                        <a:t>Regression</a:t>
                      </a:r>
                      <a:endParaRPr lang="en-US" sz="2400" dirty="0"/>
                    </a:p>
                  </a:txBody>
                  <a:tcPr anchor="ctr"/>
                </a:tc>
                <a:tc>
                  <a:txBody>
                    <a:bodyPr/>
                    <a:lstStyle/>
                    <a:p>
                      <a:pPr algn="ctr"/>
                      <a:r>
                        <a:rPr lang="en-US" sz="2400" baseline="0" dirty="0" smtClean="0"/>
                        <a:t>Logistic Regression</a:t>
                      </a:r>
                    </a:p>
                  </a:txBody>
                  <a:tcPr anchor="ctr"/>
                </a:tc>
              </a:tr>
              <a:tr h="1378160">
                <a:tc>
                  <a:txBody>
                    <a:bodyPr/>
                    <a:lstStyle/>
                    <a:p>
                      <a:pPr algn="r"/>
                      <a:r>
                        <a:rPr lang="en-US" sz="2400" dirty="0" smtClean="0"/>
                        <a:t>Explanatory</a:t>
                      </a:r>
                      <a:r>
                        <a:rPr lang="en-US" sz="2400" baseline="0" dirty="0" smtClean="0"/>
                        <a:t> Variable</a:t>
                      </a:r>
                    </a:p>
                    <a:p>
                      <a:pPr algn="r"/>
                      <a:r>
                        <a:rPr lang="en-US" sz="2400" baseline="0" dirty="0" smtClean="0"/>
                        <a:t>Categorical</a:t>
                      </a:r>
                      <a:endParaRPr lang="en-US" sz="2400" dirty="0"/>
                    </a:p>
                  </a:txBody>
                  <a:tcPr anchor="ctr">
                    <a:solidFill>
                      <a:schemeClr val="accent1"/>
                    </a:solidFill>
                  </a:tcPr>
                </a:tc>
                <a:tc>
                  <a:txBody>
                    <a:bodyPr/>
                    <a:lstStyle/>
                    <a:p>
                      <a:pPr algn="ctr"/>
                      <a:r>
                        <a:rPr lang="en-US" sz="2400" dirty="0" smtClean="0"/>
                        <a:t>ANOVA</a:t>
                      </a:r>
                      <a:endParaRPr lang="en-US" sz="2400" dirty="0"/>
                    </a:p>
                  </a:txBody>
                  <a:tcPr anchor="ctr"/>
                </a:tc>
                <a:tc>
                  <a:txBody>
                    <a:bodyPr/>
                    <a:lstStyle/>
                    <a:p>
                      <a:pPr algn="ctr"/>
                      <a:r>
                        <a:rPr lang="en-US" sz="2400" baseline="0" dirty="0" smtClean="0"/>
                        <a:t>χ</a:t>
                      </a:r>
                      <a:r>
                        <a:rPr lang="en-US" sz="2400" baseline="30000" dirty="0" smtClean="0"/>
                        <a:t>2</a:t>
                      </a:r>
                      <a:r>
                        <a:rPr lang="en-US" sz="2400" baseline="0" dirty="0" smtClean="0"/>
                        <a:t> Tests</a:t>
                      </a:r>
                      <a:endParaRPr lang="en-US" sz="2400" baseline="30000" dirty="0" smtClean="0"/>
                    </a:p>
                  </a:txBody>
                  <a:tcPr anchor="ctr"/>
                </a:tc>
              </a:tr>
              <a:tr h="1378160">
                <a:tc>
                  <a:txBody>
                    <a:bodyPr/>
                    <a:lstStyle/>
                    <a:p>
                      <a:pPr algn="r"/>
                      <a:r>
                        <a:rPr lang="en-US" sz="2400" dirty="0" smtClean="0"/>
                        <a:t>Explanatory Variables</a:t>
                      </a:r>
                    </a:p>
                    <a:p>
                      <a:pPr algn="r"/>
                      <a:r>
                        <a:rPr lang="en-US" sz="2400" dirty="0" smtClean="0"/>
                        <a:t>Categorical &amp; Quantitative</a:t>
                      </a:r>
                      <a:endParaRPr lang="en-US" sz="2400" dirty="0"/>
                    </a:p>
                  </a:txBody>
                  <a:tcPr anchor="ctr">
                    <a:solidFill>
                      <a:schemeClr val="accent1"/>
                    </a:solidFill>
                  </a:tcPr>
                </a:tc>
                <a:tc>
                  <a:txBody>
                    <a:bodyPr/>
                    <a:lstStyle/>
                    <a:p>
                      <a:pPr algn="ctr"/>
                      <a:r>
                        <a:rPr lang="en-US" sz="2400" dirty="0" smtClean="0"/>
                        <a:t>ANCOVA</a:t>
                      </a:r>
                      <a:endParaRPr lang="en-US" sz="2400" dirty="0"/>
                    </a:p>
                  </a:txBody>
                  <a:tcPr anchor="ctr"/>
                </a:tc>
                <a:tc>
                  <a:txBody>
                    <a:bodyPr/>
                    <a:lstStyle/>
                    <a:p>
                      <a:pPr algn="ctr"/>
                      <a:r>
                        <a:rPr lang="en-US" sz="2400" baseline="0" dirty="0" smtClean="0"/>
                        <a:t>Logistic Regression</a:t>
                      </a:r>
                    </a:p>
                  </a:txBody>
                  <a:tcPr anchor="ctr"/>
                </a:tc>
              </a:tr>
            </a:tbl>
          </a:graphicData>
        </a:graphic>
      </p:graphicFrame>
    </p:spTree>
    <p:extLst>
      <p:ext uri="{BB962C8B-B14F-4D97-AF65-F5344CB8AC3E}">
        <p14:creationId xmlns:p14="http://schemas.microsoft.com/office/powerpoint/2010/main" val="256468365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Hypothesis Tests &amp; Confidence Intervals</a:t>
            </a:r>
            <a:endParaRPr lang="en-US" b="1" dirty="0">
              <a:solidFill>
                <a:srgbClr val="000000"/>
              </a:solidFill>
            </a:endParaRPr>
          </a:p>
        </p:txBody>
      </p:sp>
      <p:sp>
        <p:nvSpPr>
          <p:cNvPr id="4" name="Slide Number Placeholder 3"/>
          <p:cNvSpPr>
            <a:spLocks noGrp="1"/>
          </p:cNvSpPr>
          <p:nvPr>
            <p:ph type="sldNum" sz="quarter" idx="4"/>
          </p:nvPr>
        </p:nvSpPr>
        <p:spPr/>
        <p:txBody>
          <a:bodyPr/>
          <a:lstStyle/>
          <a:p>
            <a:fld id="{06BAA373-880F-49D8-9FAA-29C179A59074}" type="slidenum">
              <a:rPr lang="en-US" smtClean="0"/>
              <a:pPr/>
              <a:t>30</a:t>
            </a:fld>
            <a:endParaRPr lang="en-US"/>
          </a:p>
        </p:txBody>
      </p:sp>
      <p:sp>
        <p:nvSpPr>
          <p:cNvPr id="3" name="Content Placeholder 2"/>
          <p:cNvSpPr>
            <a:spLocks noGrp="1"/>
          </p:cNvSpPr>
          <p:nvPr>
            <p:ph idx="1"/>
          </p:nvPr>
        </p:nvSpPr>
        <p:spPr>
          <a:xfrm>
            <a:off x="457200" y="1905000"/>
            <a:ext cx="8382000" cy="4191000"/>
          </a:xfrm>
        </p:spPr>
        <p:txBody>
          <a:bodyPr>
            <a:normAutofit/>
          </a:bodyPr>
          <a:lstStyle/>
          <a:p>
            <a:r>
              <a:rPr lang="en-US" dirty="0" smtClean="0">
                <a:solidFill>
                  <a:srgbClr val="000000"/>
                </a:solidFill>
              </a:rPr>
              <a:t>The standard error of the parameter estimates is based on the information statistic, the second derivative of the log likelihood.</a:t>
            </a:r>
          </a:p>
          <a:p>
            <a:endParaRPr lang="en-US" dirty="0" smtClean="0">
              <a:solidFill>
                <a:srgbClr val="000000"/>
              </a:solidFill>
            </a:endParaRPr>
          </a:p>
          <a:p>
            <a:pPr marL="0" indent="0">
              <a:spcBef>
                <a:spcPts val="0"/>
              </a:spcBef>
              <a:buNone/>
            </a:pPr>
            <a:r>
              <a:rPr lang="fi-FI" dirty="0" smtClean="0">
                <a:solidFill>
                  <a:schemeClr val="tx1"/>
                </a:solidFill>
                <a:latin typeface="Courier New"/>
                <a:cs typeface="Courier New"/>
              </a:rPr>
              <a:t>             Estimate Std</a:t>
            </a:r>
            <a:r>
              <a:rPr lang="fi-FI" dirty="0">
                <a:solidFill>
                  <a:schemeClr val="tx1"/>
                </a:solidFill>
                <a:latin typeface="Courier New"/>
                <a:cs typeface="Courier New"/>
              </a:rPr>
              <a:t>. </a:t>
            </a:r>
            <a:r>
              <a:rPr lang="fi-FI" dirty="0" smtClean="0">
                <a:solidFill>
                  <a:schemeClr val="tx1"/>
                </a:solidFill>
                <a:latin typeface="Courier New"/>
                <a:cs typeface="Courier New"/>
              </a:rPr>
              <a:t>Error z </a:t>
            </a:r>
            <a:r>
              <a:rPr lang="fi-FI" dirty="0">
                <a:solidFill>
                  <a:schemeClr val="tx1"/>
                </a:solidFill>
                <a:latin typeface="Courier New"/>
                <a:cs typeface="Courier New"/>
              </a:rPr>
              <a:t>value Pr(&gt;|z|)    </a:t>
            </a:r>
          </a:p>
          <a:p>
            <a:pPr marL="0" indent="0">
              <a:spcBef>
                <a:spcPts val="0"/>
              </a:spcBef>
              <a:buNone/>
            </a:pPr>
            <a:r>
              <a:rPr lang="fi-FI" dirty="0">
                <a:solidFill>
                  <a:schemeClr val="tx1"/>
                </a:solidFill>
                <a:latin typeface="Courier New"/>
                <a:cs typeface="Courier New"/>
              </a:rPr>
              <a:t>(Intercept</a:t>
            </a:r>
            <a:r>
              <a:rPr lang="fi-FI" dirty="0" smtClean="0">
                <a:solidFill>
                  <a:schemeClr val="tx1"/>
                </a:solidFill>
                <a:latin typeface="Courier New"/>
                <a:cs typeface="Courier New"/>
              </a:rPr>
              <a:t>)  </a:t>
            </a:r>
            <a:r>
              <a:rPr lang="fi-FI" dirty="0">
                <a:solidFill>
                  <a:schemeClr val="tx1"/>
                </a:solidFill>
                <a:latin typeface="Courier New"/>
                <a:cs typeface="Courier New"/>
              </a:rPr>
              <a:t>-1.19620    0.11845 -10.099  &lt; 2e-16 ***</a:t>
            </a:r>
          </a:p>
          <a:p>
            <a:pPr marL="0" indent="0">
              <a:spcBef>
                <a:spcPts val="0"/>
              </a:spcBef>
              <a:buNone/>
            </a:pPr>
            <a:r>
              <a:rPr lang="fi-FI" dirty="0">
                <a:solidFill>
                  <a:schemeClr val="tx1"/>
                </a:solidFill>
                <a:latin typeface="Courier New"/>
                <a:cs typeface="Courier New"/>
              </a:rPr>
              <a:t>xnew       </a:t>
            </a:r>
            <a:r>
              <a:rPr lang="fi-FI" dirty="0" smtClean="0">
                <a:solidFill>
                  <a:schemeClr val="tx1"/>
                </a:solidFill>
                <a:latin typeface="Courier New"/>
                <a:cs typeface="Courier New"/>
              </a:rPr>
              <a:t>  </a:t>
            </a:r>
            <a:r>
              <a:rPr lang="fi-FI" dirty="0">
                <a:solidFill>
                  <a:schemeClr val="tx1"/>
                </a:solidFill>
                <a:latin typeface="Courier New"/>
                <a:cs typeface="Courier New"/>
              </a:rPr>
              <a:t>-0.29710    0.05485  -5.416 6.08e-08 </a:t>
            </a:r>
            <a:r>
              <a:rPr lang="fi-FI" dirty="0" smtClean="0">
                <a:solidFill>
                  <a:schemeClr val="tx1"/>
                </a:solidFill>
                <a:latin typeface="Courier New"/>
                <a:cs typeface="Courier New"/>
              </a:rPr>
              <a:t>***</a:t>
            </a:r>
          </a:p>
          <a:p>
            <a:pPr marL="0" indent="0">
              <a:spcBef>
                <a:spcPts val="0"/>
              </a:spcBef>
              <a:buNone/>
            </a:pPr>
            <a:endParaRPr lang="fi-FI" dirty="0">
              <a:solidFill>
                <a:schemeClr val="tx1"/>
              </a:solidFill>
              <a:latin typeface="Courier New"/>
              <a:cs typeface="Courier New"/>
            </a:endParaRPr>
          </a:p>
          <a:p>
            <a:pPr>
              <a:spcBef>
                <a:spcPts val="0"/>
              </a:spcBef>
            </a:pPr>
            <a:r>
              <a:rPr lang="en-US" dirty="0" smtClean="0">
                <a:solidFill>
                  <a:srgbClr val="000000"/>
                </a:solidFill>
              </a:rPr>
              <a:t>Test whether the area of an island is associated with whether a species goes extinct.  (Wald test: note z, not t!)</a:t>
            </a:r>
          </a:p>
        </p:txBody>
      </p:sp>
    </p:spTree>
    <p:extLst>
      <p:ext uri="{BB962C8B-B14F-4D97-AF65-F5344CB8AC3E}">
        <p14:creationId xmlns:p14="http://schemas.microsoft.com/office/powerpoint/2010/main" val="373722174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Hypothesis Tests &amp; Confidence Intervals</a:t>
            </a:r>
            <a:endParaRPr lang="en-US" b="1" dirty="0">
              <a:solidFill>
                <a:srgbClr val="000000"/>
              </a:solidFill>
            </a:endParaRPr>
          </a:p>
        </p:txBody>
      </p:sp>
      <p:sp>
        <p:nvSpPr>
          <p:cNvPr id="4" name="Slide Number Placeholder 3"/>
          <p:cNvSpPr>
            <a:spLocks noGrp="1"/>
          </p:cNvSpPr>
          <p:nvPr>
            <p:ph type="sldNum" sz="quarter" idx="4"/>
          </p:nvPr>
        </p:nvSpPr>
        <p:spPr/>
        <p:txBody>
          <a:bodyPr/>
          <a:lstStyle/>
          <a:p>
            <a:fld id="{06BAA373-880F-49D8-9FAA-29C179A59074}" type="slidenum">
              <a:rPr lang="en-US" smtClean="0"/>
              <a:pPr/>
              <a:t>31</a:t>
            </a:fld>
            <a:endParaRPr lang="en-US"/>
          </a:p>
        </p:txBody>
      </p:sp>
      <p:sp>
        <p:nvSpPr>
          <p:cNvPr id="3" name="Content Placeholder 2"/>
          <p:cNvSpPr>
            <a:spLocks noGrp="1"/>
          </p:cNvSpPr>
          <p:nvPr>
            <p:ph idx="1"/>
          </p:nvPr>
        </p:nvSpPr>
        <p:spPr>
          <a:xfrm>
            <a:off x="457200" y="1905000"/>
            <a:ext cx="7556313" cy="4191000"/>
          </a:xfrm>
        </p:spPr>
        <p:txBody>
          <a:bodyPr>
            <a:normAutofit/>
          </a:bodyPr>
          <a:lstStyle/>
          <a:p>
            <a:r>
              <a:rPr lang="en-US" dirty="0" smtClean="0">
                <a:solidFill>
                  <a:srgbClr val="000000"/>
                </a:solidFill>
              </a:rPr>
              <a:t>A 95% confidence interval for the parameter β</a:t>
            </a:r>
            <a:r>
              <a:rPr lang="en-US" baseline="-25000" dirty="0" smtClean="0">
                <a:solidFill>
                  <a:srgbClr val="000000"/>
                </a:solidFill>
              </a:rPr>
              <a:t>1</a:t>
            </a:r>
            <a:r>
              <a:rPr lang="en-US" dirty="0" smtClean="0">
                <a:solidFill>
                  <a:srgbClr val="000000"/>
                </a:solidFill>
              </a:rPr>
              <a:t> is:</a:t>
            </a:r>
          </a:p>
          <a:p>
            <a:pPr marL="0" indent="0" algn="ctr">
              <a:buNone/>
            </a:pPr>
            <a:r>
              <a:rPr lang="en-US" dirty="0" smtClean="0">
                <a:solidFill>
                  <a:srgbClr val="000000"/>
                </a:solidFill>
              </a:rPr>
              <a:t>-0.297 ± 1.96 (0.055)</a:t>
            </a:r>
          </a:p>
          <a:p>
            <a:pPr marL="0" indent="0" algn="ctr">
              <a:buNone/>
            </a:pPr>
            <a:r>
              <a:rPr lang="en-US" dirty="0" smtClean="0">
                <a:solidFill>
                  <a:srgbClr val="000000"/>
                </a:solidFill>
              </a:rPr>
              <a:t>(-0.405, -0.190)</a:t>
            </a:r>
          </a:p>
          <a:p>
            <a:pPr marL="0" indent="0" algn="ctr">
              <a:buNone/>
            </a:pPr>
            <a:r>
              <a:rPr lang="en-US" dirty="0" err="1">
                <a:solidFill>
                  <a:srgbClr val="000000"/>
                </a:solidFill>
              </a:rPr>
              <a:t>exp</a:t>
            </a:r>
            <a:r>
              <a:rPr lang="en-US" dirty="0" smtClean="0">
                <a:solidFill>
                  <a:srgbClr val="000000"/>
                </a:solidFill>
              </a:rPr>
              <a:t>(-0.405) = 0.67</a:t>
            </a:r>
          </a:p>
          <a:p>
            <a:pPr marL="0" indent="0" algn="ctr">
              <a:buNone/>
            </a:pPr>
            <a:r>
              <a:rPr lang="en-US" dirty="0" err="1" smtClean="0">
                <a:solidFill>
                  <a:srgbClr val="000000"/>
                </a:solidFill>
              </a:rPr>
              <a:t>exp</a:t>
            </a:r>
            <a:r>
              <a:rPr lang="en-US" dirty="0" smtClean="0">
                <a:solidFill>
                  <a:srgbClr val="000000"/>
                </a:solidFill>
              </a:rPr>
              <a:t>(-0.190) = 0.83</a:t>
            </a:r>
          </a:p>
          <a:p>
            <a:r>
              <a:rPr lang="en-US" dirty="0" smtClean="0">
                <a:solidFill>
                  <a:srgbClr val="000000"/>
                </a:solidFill>
              </a:rPr>
              <a:t>Interpretation:  I am 95% confident that when log land area increases by 1, the odds that a species goes extinct on that island are multiplied by between 0.67 and 0.83  (the odds decrease).</a:t>
            </a:r>
          </a:p>
          <a:p>
            <a:pPr marL="0" indent="0">
              <a:buNone/>
            </a:pPr>
            <a:endParaRPr lang="en-US" dirty="0" smtClean="0">
              <a:solidFill>
                <a:srgbClr val="000000"/>
              </a:solidFill>
            </a:endParaRPr>
          </a:p>
        </p:txBody>
      </p:sp>
    </p:spTree>
    <p:extLst>
      <p:ext uri="{BB962C8B-B14F-4D97-AF65-F5344CB8AC3E}">
        <p14:creationId xmlns:p14="http://schemas.microsoft.com/office/powerpoint/2010/main" val="356753612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Deviance</a:t>
            </a:r>
            <a:endParaRPr lang="en-US" dirty="0">
              <a:solidFill>
                <a:srgbClr val="000000"/>
              </a:solidFill>
            </a:endParaRPr>
          </a:p>
        </p:txBody>
      </p:sp>
      <p:sp>
        <p:nvSpPr>
          <p:cNvPr id="3" name="Content Placeholder 2"/>
          <p:cNvSpPr>
            <a:spLocks noGrp="1"/>
          </p:cNvSpPr>
          <p:nvPr>
            <p:ph idx="1"/>
          </p:nvPr>
        </p:nvSpPr>
        <p:spPr>
          <a:xfrm>
            <a:off x="533400" y="1600200"/>
            <a:ext cx="7556313" cy="2743200"/>
          </a:xfrm>
        </p:spPr>
        <p:txBody>
          <a:bodyPr>
            <a:normAutofit/>
          </a:bodyPr>
          <a:lstStyle/>
          <a:p>
            <a:r>
              <a:rPr lang="en-US" dirty="0" smtClean="0">
                <a:solidFill>
                  <a:srgbClr val="000000"/>
                </a:solidFill>
              </a:rPr>
              <a:t>In linear models, we measure how well our model works in part by how close the data are to the model.  The concept of residual sums of squares is replaced by deviance for logistic regression.</a:t>
            </a:r>
            <a:endParaRPr lang="en-US" dirty="0">
              <a:solidFill>
                <a:srgbClr val="000000"/>
              </a:solidFill>
            </a:endParaRPr>
          </a:p>
          <a:p>
            <a:r>
              <a:rPr lang="en-US" dirty="0" smtClean="0">
                <a:solidFill>
                  <a:srgbClr val="000000"/>
                </a:solidFill>
              </a:rPr>
              <a:t>Deviance measures the difference between the log likelihood from the saturated model (S) and the log likelihood from our model (M).  The saturated model is one with a separate proportion of successes for every value of x</a:t>
            </a:r>
            <a:r>
              <a:rPr lang="en-US" baseline="-25000" dirty="0" smtClean="0">
                <a:solidFill>
                  <a:srgbClr val="000000"/>
                </a:solidFill>
              </a:rPr>
              <a:t>i</a:t>
            </a:r>
            <a:r>
              <a:rPr lang="en-US" dirty="0" smtClean="0">
                <a:solidFill>
                  <a:srgbClr val="000000"/>
                </a:solidFill>
              </a:rPr>
              <a:t>; that is,                   </a:t>
            </a:r>
          </a:p>
        </p:txBody>
      </p:sp>
      <p:sp>
        <p:nvSpPr>
          <p:cNvPr id="4" name="Slide Number Placeholder 3"/>
          <p:cNvSpPr>
            <a:spLocks noGrp="1"/>
          </p:cNvSpPr>
          <p:nvPr>
            <p:ph type="sldNum" sz="quarter" idx="4"/>
          </p:nvPr>
        </p:nvSpPr>
        <p:spPr/>
        <p:txBody>
          <a:bodyPr/>
          <a:lstStyle/>
          <a:p>
            <a:fld id="{06BAA373-880F-49D8-9FAA-29C179A59074}" type="slidenum">
              <a:rPr lang="en-US" smtClean="0"/>
              <a:pPr/>
              <a:t>32</a:t>
            </a:fld>
            <a:endParaRPr lang="en-US"/>
          </a:p>
        </p:txBody>
      </p:sp>
      <p:pic>
        <p:nvPicPr>
          <p:cNvPr id="5" name="Picture 4"/>
          <p:cNvPicPr>
            <a:picLocks noChangeAspect="1"/>
          </p:cNvPicPr>
          <p:nvPr/>
        </p:nvPicPr>
        <p:blipFill>
          <a:blip r:embed="rId2"/>
          <a:stretch>
            <a:fillRect/>
          </a:stretch>
        </p:blipFill>
        <p:spPr>
          <a:xfrm>
            <a:off x="990600" y="4267200"/>
            <a:ext cx="6400800" cy="1179095"/>
          </a:xfrm>
          <a:prstGeom prst="rect">
            <a:avLst/>
          </a:prstGeom>
        </p:spPr>
      </p:pic>
      <p:pic>
        <p:nvPicPr>
          <p:cNvPr id="6" name="Picture 5"/>
          <p:cNvPicPr>
            <a:picLocks noChangeAspect="1"/>
          </p:cNvPicPr>
          <p:nvPr/>
        </p:nvPicPr>
        <p:blipFill>
          <a:blip r:embed="rId3"/>
          <a:stretch>
            <a:fillRect/>
          </a:stretch>
        </p:blipFill>
        <p:spPr>
          <a:xfrm>
            <a:off x="3733800" y="3733800"/>
            <a:ext cx="952500" cy="41563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Deviance</a:t>
            </a:r>
            <a:endParaRPr lang="en-US" b="1" dirty="0">
              <a:solidFill>
                <a:srgbClr val="00000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01611252"/>
              </p:ext>
            </p:extLst>
          </p:nvPr>
        </p:nvGraphicFramePr>
        <p:xfrm>
          <a:off x="304800" y="2133600"/>
          <a:ext cx="8416926" cy="4167895"/>
        </p:xfrm>
        <a:graphic>
          <a:graphicData uri="http://schemas.openxmlformats.org/drawingml/2006/table">
            <a:tbl>
              <a:tblPr firstRow="1" bandRow="1">
                <a:tableStyleId>{5C22544A-7EE6-4342-B048-85BDC9FD1C3A}</a:tableStyleId>
              </a:tblPr>
              <a:tblGrid>
                <a:gridCol w="1828800"/>
                <a:gridCol w="838200"/>
                <a:gridCol w="1828800"/>
                <a:gridCol w="609600"/>
                <a:gridCol w="1752600"/>
                <a:gridCol w="1558926"/>
              </a:tblGrid>
              <a:tr h="815586">
                <a:tc>
                  <a:txBody>
                    <a:bodyPr/>
                    <a:lstStyle/>
                    <a:p>
                      <a:pPr algn="ctr" fontAlgn="b"/>
                      <a:r>
                        <a:rPr lang="en-US" sz="2800" b="1" i="0" u="none" strike="noStrike" dirty="0">
                          <a:solidFill>
                            <a:schemeClr val="bg1"/>
                          </a:solidFill>
                          <a:effectLst/>
                          <a:latin typeface="Calibri"/>
                        </a:rPr>
                        <a:t>Island</a:t>
                      </a:r>
                    </a:p>
                  </a:txBody>
                  <a:tcPr marL="12700" marR="12700" marT="12700" marB="0" anchor="b"/>
                </a:tc>
                <a:tc>
                  <a:txBody>
                    <a:bodyPr/>
                    <a:lstStyle/>
                    <a:p>
                      <a:pPr algn="ctr" fontAlgn="b"/>
                      <a:r>
                        <a:rPr lang="en-US" sz="2800" b="1" i="0" u="none" strike="noStrike" dirty="0">
                          <a:solidFill>
                            <a:schemeClr val="bg1"/>
                          </a:solidFill>
                          <a:effectLst/>
                          <a:latin typeface="Calibri"/>
                        </a:rPr>
                        <a:t>Area</a:t>
                      </a:r>
                    </a:p>
                  </a:txBody>
                  <a:tcPr marL="12700" marR="12700" marT="12700" marB="0" anchor="b"/>
                </a:tc>
                <a:tc>
                  <a:txBody>
                    <a:bodyPr/>
                    <a:lstStyle/>
                    <a:p>
                      <a:pPr algn="ctr" fontAlgn="b"/>
                      <a:r>
                        <a:rPr lang="en-US" sz="2800" b="1" i="0" u="none" strike="noStrike">
                          <a:solidFill>
                            <a:schemeClr val="bg1"/>
                          </a:solidFill>
                          <a:effectLst/>
                          <a:latin typeface="Calibri"/>
                        </a:rPr>
                        <a:t>SpeciesRisk</a:t>
                      </a:r>
                    </a:p>
                  </a:txBody>
                  <a:tcPr marL="12700" marR="12700" marT="12700" marB="0" anchor="b"/>
                </a:tc>
                <a:tc>
                  <a:txBody>
                    <a:bodyPr/>
                    <a:lstStyle/>
                    <a:p>
                      <a:pPr algn="ctr" fontAlgn="b"/>
                      <a:r>
                        <a:rPr lang="en-US" sz="2800" b="1" i="0" u="none" strike="noStrike" dirty="0">
                          <a:solidFill>
                            <a:schemeClr val="bg1"/>
                          </a:solidFill>
                          <a:effectLst/>
                          <a:latin typeface="Calibri"/>
                        </a:rPr>
                        <a:t>Ext</a:t>
                      </a:r>
                    </a:p>
                  </a:txBody>
                  <a:tcPr marL="12700" marR="12700" marT="12700" marB="0" anchor="b"/>
                </a:tc>
                <a:tc>
                  <a:txBody>
                    <a:bodyPr/>
                    <a:lstStyle/>
                    <a:p>
                      <a:pPr algn="ctr"/>
                      <a:r>
                        <a:rPr lang="en-US" sz="2800" b="1" dirty="0" smtClean="0">
                          <a:solidFill>
                            <a:schemeClr val="bg1"/>
                          </a:solidFill>
                        </a:rPr>
                        <a:t>Saturated:</a:t>
                      </a:r>
                    </a:p>
                    <a:p>
                      <a:pPr algn="ctr"/>
                      <a:r>
                        <a:rPr lang="en-US" sz="2800" b="1" dirty="0" err="1" smtClean="0">
                          <a:solidFill>
                            <a:schemeClr val="bg1"/>
                          </a:solidFill>
                        </a:rPr>
                        <a:t>y</a:t>
                      </a:r>
                      <a:r>
                        <a:rPr lang="en-US" sz="2800" b="1" baseline="-25000" dirty="0" err="1" smtClean="0">
                          <a:solidFill>
                            <a:schemeClr val="bg1"/>
                          </a:solidFill>
                        </a:rPr>
                        <a:t>i</a:t>
                      </a:r>
                      <a:r>
                        <a:rPr lang="en-US" sz="2800" b="1" dirty="0" smtClean="0">
                          <a:solidFill>
                            <a:schemeClr val="bg1"/>
                          </a:solidFill>
                        </a:rPr>
                        <a:t>/m</a:t>
                      </a:r>
                      <a:r>
                        <a:rPr lang="en-US" sz="2800" b="1" baseline="-25000" dirty="0" smtClean="0">
                          <a:solidFill>
                            <a:schemeClr val="bg1"/>
                          </a:solidFill>
                        </a:rPr>
                        <a:t>i</a:t>
                      </a:r>
                      <a:endParaRPr lang="en-US" sz="2800" b="1" baseline="-25000" dirty="0">
                        <a:solidFill>
                          <a:schemeClr val="bg1"/>
                        </a:solidFill>
                      </a:endParaRPr>
                    </a:p>
                  </a:txBody>
                  <a:tcPr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schemeClr val="bg1"/>
                          </a:solidFill>
                        </a:rPr>
                        <a:t>Logistic Model:</a:t>
                      </a:r>
                    </a:p>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err="1" smtClean="0">
                          <a:solidFill>
                            <a:schemeClr val="bg1"/>
                          </a:solidFill>
                        </a:rPr>
                        <a:t>θ</a:t>
                      </a:r>
                      <a:r>
                        <a:rPr lang="en-US" sz="2800" b="1" dirty="0" smtClean="0">
                          <a:solidFill>
                            <a:schemeClr val="bg1"/>
                          </a:solidFill>
                        </a:rPr>
                        <a:t>-hat</a:t>
                      </a:r>
                    </a:p>
                  </a:txBody>
                  <a:tcPr anchor="b"/>
                </a:tc>
              </a:tr>
              <a:tr h="699074">
                <a:tc>
                  <a:txBody>
                    <a:bodyPr/>
                    <a:lstStyle/>
                    <a:p>
                      <a:pPr algn="l" fontAlgn="b"/>
                      <a:r>
                        <a:rPr lang="en-US" sz="2400" b="0" i="0" u="none" strike="noStrike">
                          <a:solidFill>
                            <a:srgbClr val="000000"/>
                          </a:solidFill>
                          <a:effectLst/>
                          <a:latin typeface="Calibri"/>
                        </a:rPr>
                        <a:t>Ulkokrunni</a:t>
                      </a:r>
                    </a:p>
                  </a:txBody>
                  <a:tcPr marL="12700" marR="12700" marT="12700" marB="0" anchor="ctr"/>
                </a:tc>
                <a:tc>
                  <a:txBody>
                    <a:bodyPr/>
                    <a:lstStyle/>
                    <a:p>
                      <a:pPr algn="ctr" fontAlgn="b"/>
                      <a:r>
                        <a:rPr lang="en-US" sz="2400" b="0" i="0" u="none" strike="noStrike">
                          <a:solidFill>
                            <a:srgbClr val="000000"/>
                          </a:solidFill>
                          <a:effectLst/>
                          <a:latin typeface="Calibri"/>
                        </a:rPr>
                        <a:t>185.8</a:t>
                      </a:r>
                    </a:p>
                  </a:txBody>
                  <a:tcPr marL="12700" marR="12700" marT="12700" marB="0" anchor="ctr"/>
                </a:tc>
                <a:tc>
                  <a:txBody>
                    <a:bodyPr/>
                    <a:lstStyle/>
                    <a:p>
                      <a:pPr algn="ctr" fontAlgn="b"/>
                      <a:r>
                        <a:rPr lang="en-US" sz="2400" b="0" i="0" u="none" strike="noStrike" dirty="0">
                          <a:solidFill>
                            <a:srgbClr val="000000"/>
                          </a:solidFill>
                          <a:effectLst/>
                          <a:latin typeface="Calibri"/>
                        </a:rPr>
                        <a:t>75</a:t>
                      </a:r>
                    </a:p>
                  </a:txBody>
                  <a:tcPr marL="12700" marR="12700" marT="12700" marB="0" anchor="ctr"/>
                </a:tc>
                <a:tc>
                  <a:txBody>
                    <a:bodyPr/>
                    <a:lstStyle/>
                    <a:p>
                      <a:pPr algn="ctr" fontAlgn="b"/>
                      <a:r>
                        <a:rPr lang="en-US" sz="2400" b="0" i="0" u="none" strike="noStrike">
                          <a:solidFill>
                            <a:srgbClr val="000000"/>
                          </a:solidFill>
                          <a:effectLst/>
                          <a:latin typeface="Calibri"/>
                        </a:rPr>
                        <a:t>5</a:t>
                      </a:r>
                    </a:p>
                  </a:txBody>
                  <a:tcPr marL="12700" marR="12700" marT="12700" marB="0" anchor="ctr"/>
                </a:tc>
                <a:tc>
                  <a:txBody>
                    <a:bodyPr/>
                    <a:lstStyle/>
                    <a:p>
                      <a:pPr algn="ctr"/>
                      <a:r>
                        <a:rPr lang="en-US" sz="2400" dirty="0" smtClean="0"/>
                        <a:t>0.067</a:t>
                      </a:r>
                      <a:endParaRPr lang="en-US" sz="2400" dirty="0"/>
                    </a:p>
                  </a:txBody>
                  <a:tcPr anchor="ctr"/>
                </a:tc>
                <a:tc>
                  <a:txBody>
                    <a:bodyPr/>
                    <a:lstStyle/>
                    <a:p>
                      <a:pPr algn="ctr"/>
                      <a:r>
                        <a:rPr lang="en-US" sz="2400" dirty="0" smtClean="0"/>
                        <a:t>0.060</a:t>
                      </a:r>
                      <a:endParaRPr lang="en-US" sz="2400" dirty="0"/>
                    </a:p>
                  </a:txBody>
                  <a:tcPr anchor="ctr"/>
                </a:tc>
              </a:tr>
              <a:tr h="699074">
                <a:tc>
                  <a:txBody>
                    <a:bodyPr/>
                    <a:lstStyle/>
                    <a:p>
                      <a:pPr algn="l" fontAlgn="b"/>
                      <a:r>
                        <a:rPr lang="en-US" sz="2400" b="0" i="0" u="none" strike="noStrike">
                          <a:solidFill>
                            <a:srgbClr val="000000"/>
                          </a:solidFill>
                          <a:effectLst/>
                          <a:latin typeface="Calibri"/>
                        </a:rPr>
                        <a:t>Maakrunni</a:t>
                      </a:r>
                    </a:p>
                  </a:txBody>
                  <a:tcPr marL="12700" marR="12700" marT="12700" marB="0" anchor="ctr"/>
                </a:tc>
                <a:tc>
                  <a:txBody>
                    <a:bodyPr/>
                    <a:lstStyle/>
                    <a:p>
                      <a:pPr algn="ctr" fontAlgn="b"/>
                      <a:r>
                        <a:rPr lang="en-US" sz="2400" b="0" i="0" u="none" strike="noStrike">
                          <a:solidFill>
                            <a:srgbClr val="000000"/>
                          </a:solidFill>
                          <a:effectLst/>
                          <a:latin typeface="Calibri"/>
                        </a:rPr>
                        <a:t>105.8</a:t>
                      </a:r>
                    </a:p>
                  </a:txBody>
                  <a:tcPr marL="12700" marR="12700" marT="12700" marB="0" anchor="ctr"/>
                </a:tc>
                <a:tc>
                  <a:txBody>
                    <a:bodyPr/>
                    <a:lstStyle/>
                    <a:p>
                      <a:pPr algn="ctr" fontAlgn="b"/>
                      <a:r>
                        <a:rPr lang="en-US" sz="2400" b="0" i="0" u="none" strike="noStrike" dirty="0">
                          <a:solidFill>
                            <a:srgbClr val="000000"/>
                          </a:solidFill>
                          <a:effectLst/>
                          <a:latin typeface="Calibri"/>
                        </a:rPr>
                        <a:t>67</a:t>
                      </a:r>
                    </a:p>
                  </a:txBody>
                  <a:tcPr marL="12700" marR="12700" marT="12700" marB="0" anchor="ctr"/>
                </a:tc>
                <a:tc>
                  <a:txBody>
                    <a:bodyPr/>
                    <a:lstStyle/>
                    <a:p>
                      <a:pPr algn="ctr" fontAlgn="b"/>
                      <a:r>
                        <a:rPr lang="en-US" sz="2400" b="0" i="0" u="none" strike="noStrike">
                          <a:solidFill>
                            <a:srgbClr val="000000"/>
                          </a:solidFill>
                          <a:effectLst/>
                          <a:latin typeface="Calibri"/>
                        </a:rPr>
                        <a:t>3</a:t>
                      </a:r>
                    </a:p>
                  </a:txBody>
                  <a:tcPr marL="12700" marR="12700" marT="12700" marB="0" anchor="ctr"/>
                </a:tc>
                <a:tc>
                  <a:txBody>
                    <a:bodyPr/>
                    <a:lstStyle/>
                    <a:p>
                      <a:pPr algn="ctr"/>
                      <a:r>
                        <a:rPr lang="en-US" sz="2400" dirty="0" smtClean="0"/>
                        <a:t>0.045</a:t>
                      </a:r>
                      <a:endParaRPr lang="en-US" sz="2400" dirty="0"/>
                    </a:p>
                  </a:txBody>
                  <a:tcPr anchor="ctr"/>
                </a:tc>
                <a:tc>
                  <a:txBody>
                    <a:bodyPr/>
                    <a:lstStyle/>
                    <a:p>
                      <a:pPr algn="ctr"/>
                      <a:r>
                        <a:rPr lang="en-US" sz="2400" dirty="0" smtClean="0"/>
                        <a:t>0.070</a:t>
                      </a:r>
                      <a:endParaRPr lang="en-US" sz="2400" dirty="0"/>
                    </a:p>
                  </a:txBody>
                  <a:tcPr anchor="ctr"/>
                </a:tc>
              </a:tr>
              <a:tr h="699074">
                <a:tc>
                  <a:txBody>
                    <a:bodyPr/>
                    <a:lstStyle/>
                    <a:p>
                      <a:pPr algn="l" fontAlgn="b"/>
                      <a:r>
                        <a:rPr lang="en-US" sz="2400" b="0" i="0" u="none" strike="noStrike" dirty="0" err="1">
                          <a:solidFill>
                            <a:srgbClr val="000000"/>
                          </a:solidFill>
                          <a:effectLst/>
                          <a:latin typeface="Calibri"/>
                        </a:rPr>
                        <a:t>Ristikari</a:t>
                      </a:r>
                      <a:endParaRPr lang="en-US" sz="2400" b="0" i="0" u="none" strike="noStrike" dirty="0">
                        <a:solidFill>
                          <a:srgbClr val="000000"/>
                        </a:solidFill>
                        <a:effectLst/>
                        <a:latin typeface="Calibri"/>
                      </a:endParaRPr>
                    </a:p>
                  </a:txBody>
                  <a:tcPr marL="12700" marR="12700" marT="12700" marB="0" anchor="ctr"/>
                </a:tc>
                <a:tc>
                  <a:txBody>
                    <a:bodyPr/>
                    <a:lstStyle/>
                    <a:p>
                      <a:pPr algn="ctr" fontAlgn="b"/>
                      <a:r>
                        <a:rPr lang="en-US" sz="2400" b="0" i="0" u="none" strike="noStrike">
                          <a:solidFill>
                            <a:srgbClr val="000000"/>
                          </a:solidFill>
                          <a:effectLst/>
                          <a:latin typeface="Calibri"/>
                        </a:rPr>
                        <a:t>30.7</a:t>
                      </a:r>
                    </a:p>
                  </a:txBody>
                  <a:tcPr marL="12700" marR="12700" marT="12700" marB="0" anchor="ctr"/>
                </a:tc>
                <a:tc>
                  <a:txBody>
                    <a:bodyPr/>
                    <a:lstStyle/>
                    <a:p>
                      <a:pPr algn="ctr" fontAlgn="b"/>
                      <a:r>
                        <a:rPr lang="en-US" sz="2400" b="0" i="0" u="none" strike="noStrike">
                          <a:solidFill>
                            <a:srgbClr val="000000"/>
                          </a:solidFill>
                          <a:effectLst/>
                          <a:latin typeface="Calibri"/>
                        </a:rPr>
                        <a:t>66</a:t>
                      </a:r>
                    </a:p>
                  </a:txBody>
                  <a:tcPr marL="12700" marR="12700" marT="12700" marB="0" anchor="ctr"/>
                </a:tc>
                <a:tc>
                  <a:txBody>
                    <a:bodyPr/>
                    <a:lstStyle/>
                    <a:p>
                      <a:pPr algn="ctr" fontAlgn="b"/>
                      <a:r>
                        <a:rPr lang="en-US" sz="2400" b="0" i="0" u="none" strike="noStrike">
                          <a:solidFill>
                            <a:srgbClr val="000000"/>
                          </a:solidFill>
                          <a:effectLst/>
                          <a:latin typeface="Calibri"/>
                        </a:rPr>
                        <a:t>10</a:t>
                      </a:r>
                    </a:p>
                  </a:txBody>
                  <a:tcPr marL="12700" marR="12700" marT="12700" marB="0" anchor="ctr"/>
                </a:tc>
                <a:tc>
                  <a:txBody>
                    <a:bodyPr/>
                    <a:lstStyle/>
                    <a:p>
                      <a:pPr algn="ctr"/>
                      <a:r>
                        <a:rPr lang="en-US" sz="2400" dirty="0" smtClean="0"/>
                        <a:t>0.152</a:t>
                      </a:r>
                      <a:endParaRPr lang="en-US" sz="2400" dirty="0"/>
                    </a:p>
                  </a:txBody>
                  <a:tcPr anchor="ctr"/>
                </a:tc>
                <a:tc>
                  <a:txBody>
                    <a:bodyPr/>
                    <a:lstStyle/>
                    <a:p>
                      <a:pPr algn="ctr"/>
                      <a:r>
                        <a:rPr lang="en-US" sz="2400" dirty="0" smtClean="0"/>
                        <a:t>0.099</a:t>
                      </a:r>
                      <a:endParaRPr lang="en-US" sz="2400" dirty="0"/>
                    </a:p>
                  </a:txBody>
                  <a:tcPr anchor="ctr"/>
                </a:tc>
              </a:tr>
              <a:tr h="699074">
                <a:tc>
                  <a:txBody>
                    <a:bodyPr/>
                    <a:lstStyle/>
                    <a:p>
                      <a:pPr algn="l" fontAlgn="b"/>
                      <a:r>
                        <a:rPr lang="en-US" sz="2400" b="0" i="0" u="none" strike="noStrike" dirty="0" err="1">
                          <a:solidFill>
                            <a:srgbClr val="000000"/>
                          </a:solidFill>
                          <a:effectLst/>
                          <a:latin typeface="Calibri"/>
                        </a:rPr>
                        <a:t>Isonkivenletto</a:t>
                      </a:r>
                      <a:endParaRPr lang="en-US" sz="2400" b="0" i="0" u="none" strike="noStrike" dirty="0">
                        <a:solidFill>
                          <a:srgbClr val="000000"/>
                        </a:solidFill>
                        <a:effectLst/>
                        <a:latin typeface="Calibri"/>
                      </a:endParaRPr>
                    </a:p>
                  </a:txBody>
                  <a:tcPr marL="12700" marR="12700" marT="12700" marB="0" anchor="ctr"/>
                </a:tc>
                <a:tc>
                  <a:txBody>
                    <a:bodyPr/>
                    <a:lstStyle/>
                    <a:p>
                      <a:pPr algn="ctr" fontAlgn="b"/>
                      <a:r>
                        <a:rPr lang="en-US" sz="2400" b="0" i="0" u="none" strike="noStrike" dirty="0">
                          <a:solidFill>
                            <a:srgbClr val="000000"/>
                          </a:solidFill>
                          <a:effectLst/>
                          <a:latin typeface="Calibri"/>
                        </a:rPr>
                        <a:t>8.5</a:t>
                      </a:r>
                    </a:p>
                  </a:txBody>
                  <a:tcPr marL="12700" marR="12700" marT="12700" marB="0" anchor="ctr"/>
                </a:tc>
                <a:tc>
                  <a:txBody>
                    <a:bodyPr/>
                    <a:lstStyle/>
                    <a:p>
                      <a:pPr algn="ctr" fontAlgn="b"/>
                      <a:r>
                        <a:rPr lang="en-US" sz="2400" b="0" i="0" u="none" strike="noStrike">
                          <a:solidFill>
                            <a:srgbClr val="000000"/>
                          </a:solidFill>
                          <a:effectLst/>
                          <a:latin typeface="Calibri"/>
                        </a:rPr>
                        <a:t>51</a:t>
                      </a:r>
                    </a:p>
                  </a:txBody>
                  <a:tcPr marL="12700" marR="12700" marT="12700" marB="0" anchor="ctr"/>
                </a:tc>
                <a:tc>
                  <a:txBody>
                    <a:bodyPr/>
                    <a:lstStyle/>
                    <a:p>
                      <a:pPr algn="ctr" fontAlgn="b"/>
                      <a:r>
                        <a:rPr lang="en-US" sz="2400" b="0" i="0" u="none" strike="noStrike" dirty="0">
                          <a:solidFill>
                            <a:srgbClr val="000000"/>
                          </a:solidFill>
                          <a:effectLst/>
                          <a:latin typeface="Calibri"/>
                        </a:rPr>
                        <a:t>6</a:t>
                      </a:r>
                    </a:p>
                  </a:txBody>
                  <a:tcPr marL="12700" marR="12700" marT="12700" marB="0" anchor="ctr"/>
                </a:tc>
                <a:tc>
                  <a:txBody>
                    <a:bodyPr/>
                    <a:lstStyle/>
                    <a:p>
                      <a:pPr algn="ctr"/>
                      <a:r>
                        <a:rPr lang="en-US" sz="2400" dirty="0" smtClean="0"/>
                        <a:t>0.118</a:t>
                      </a:r>
                      <a:endParaRPr lang="en-US" sz="2400" dirty="0"/>
                    </a:p>
                  </a:txBody>
                  <a:tcPr anchor="ctr"/>
                </a:tc>
                <a:tc>
                  <a:txBody>
                    <a:bodyPr/>
                    <a:lstStyle/>
                    <a:p>
                      <a:pPr algn="ctr"/>
                      <a:r>
                        <a:rPr lang="en-US" sz="2400" dirty="0" smtClean="0"/>
                        <a:t>0.138</a:t>
                      </a:r>
                      <a:endParaRPr lang="en-US" sz="2400" dirty="0"/>
                    </a:p>
                  </a:txBody>
                  <a:tcPr anchor="ctr"/>
                </a:tc>
              </a:tr>
            </a:tbl>
          </a:graphicData>
        </a:graphic>
      </p:graphicFrame>
      <p:sp>
        <p:nvSpPr>
          <p:cNvPr id="4" name="Slide Number Placeholder 3"/>
          <p:cNvSpPr>
            <a:spLocks noGrp="1"/>
          </p:cNvSpPr>
          <p:nvPr>
            <p:ph type="sldNum" sz="quarter" idx="4"/>
          </p:nvPr>
        </p:nvSpPr>
        <p:spPr/>
        <p:txBody>
          <a:bodyPr/>
          <a:lstStyle/>
          <a:p>
            <a:fld id="{06BAA373-880F-49D8-9FAA-29C179A59074}" type="slidenum">
              <a:rPr lang="en-US" smtClean="0"/>
              <a:pPr/>
              <a:t>33</a:t>
            </a:fld>
            <a:endParaRPr lang="en-US"/>
          </a:p>
        </p:txBody>
      </p:sp>
    </p:spTree>
    <p:extLst>
      <p:ext uri="{BB962C8B-B14F-4D97-AF65-F5344CB8AC3E}">
        <p14:creationId xmlns:p14="http://schemas.microsoft.com/office/powerpoint/2010/main" val="2549096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Deviance</a:t>
            </a:r>
            <a:endParaRPr lang="en-US" b="1" dirty="0">
              <a:solidFill>
                <a:srgbClr val="000000"/>
              </a:solidFill>
            </a:endParaRPr>
          </a:p>
        </p:txBody>
      </p:sp>
      <p:sp>
        <p:nvSpPr>
          <p:cNvPr id="3" name="Content Placeholder 2"/>
          <p:cNvSpPr>
            <a:spLocks noGrp="1"/>
          </p:cNvSpPr>
          <p:nvPr>
            <p:ph idx="1"/>
          </p:nvPr>
        </p:nvSpPr>
        <p:spPr>
          <a:xfrm>
            <a:off x="533400" y="1447800"/>
            <a:ext cx="7556313" cy="4495800"/>
          </a:xfrm>
        </p:spPr>
        <p:txBody>
          <a:bodyPr>
            <a:normAutofit lnSpcReduction="10000"/>
          </a:bodyPr>
          <a:lstStyle/>
          <a:p>
            <a:r>
              <a:rPr lang="en-US" dirty="0" smtClean="0">
                <a:solidFill>
                  <a:schemeClr val="tx1"/>
                </a:solidFill>
              </a:rPr>
              <a:t>When each m</a:t>
            </a:r>
            <a:r>
              <a:rPr lang="en-US" baseline="-25000" dirty="0" smtClean="0">
                <a:solidFill>
                  <a:schemeClr val="tx1"/>
                </a:solidFill>
              </a:rPr>
              <a:t>i</a:t>
            </a:r>
            <a:r>
              <a:rPr lang="en-US" dirty="0" smtClean="0">
                <a:solidFill>
                  <a:schemeClr val="tx1"/>
                </a:solidFill>
              </a:rPr>
              <a:t> is large enough, the deviance statistic can be used as a chi-squared goodness-of-fit test for the logistic regression model.</a:t>
            </a:r>
          </a:p>
          <a:p>
            <a:r>
              <a:rPr lang="en-US" dirty="0" smtClean="0">
                <a:solidFill>
                  <a:schemeClr val="tx1"/>
                </a:solidFill>
              </a:rPr>
              <a:t>We wanted residual sums of squares to be small because we wanted the model to fit the data well.  We also want deviance to be small because we want the model to fit the data well.  If deviance is large, it means the saturated model has a very different fit to the data from our model of interest.</a:t>
            </a:r>
          </a:p>
          <a:p>
            <a:r>
              <a:rPr lang="en-US" dirty="0" smtClean="0">
                <a:solidFill>
                  <a:schemeClr val="tx1"/>
                </a:solidFill>
              </a:rPr>
              <a:t>Ho: The logistic regression model is appropriate.</a:t>
            </a:r>
          </a:p>
          <a:p>
            <a:pPr marL="0" indent="0">
              <a:spcBef>
                <a:spcPts val="0"/>
              </a:spcBef>
              <a:buNone/>
            </a:pPr>
            <a:r>
              <a:rPr lang="en-US" dirty="0" smtClean="0">
                <a:solidFill>
                  <a:schemeClr val="tx1"/>
                </a:solidFill>
              </a:rPr>
              <a:t>    Ha: The logistic regression model is inappropriate.</a:t>
            </a:r>
          </a:p>
          <a:p>
            <a:r>
              <a:rPr lang="en-US" dirty="0" smtClean="0">
                <a:solidFill>
                  <a:schemeClr val="tx1"/>
                </a:solidFill>
              </a:rPr>
              <a:t>G</a:t>
            </a:r>
            <a:r>
              <a:rPr lang="en-US" baseline="30000" dirty="0" smtClean="0">
                <a:solidFill>
                  <a:schemeClr val="tx1"/>
                </a:solidFill>
              </a:rPr>
              <a:t>2</a:t>
            </a:r>
            <a:r>
              <a:rPr lang="en-US" dirty="0" smtClean="0">
                <a:solidFill>
                  <a:schemeClr val="tx1"/>
                </a:solidFill>
              </a:rPr>
              <a:t> has the χ</a:t>
            </a:r>
            <a:r>
              <a:rPr lang="en-US" baseline="30000" dirty="0" smtClean="0">
                <a:solidFill>
                  <a:schemeClr val="tx1"/>
                </a:solidFill>
              </a:rPr>
              <a:t>2</a:t>
            </a:r>
            <a:r>
              <a:rPr lang="en-US" dirty="0" smtClean="0">
                <a:solidFill>
                  <a:schemeClr val="tx1"/>
                </a:solidFill>
              </a:rPr>
              <a:t> distribution with n – p – 1 degrees of freedom, where n is the number of </a:t>
            </a:r>
            <a:r>
              <a:rPr lang="en-US" i="1" dirty="0" smtClean="0">
                <a:solidFill>
                  <a:schemeClr val="tx1"/>
                </a:solidFill>
              </a:rPr>
              <a:t>binomial</a:t>
            </a:r>
            <a:r>
              <a:rPr lang="en-US" dirty="0" smtClean="0">
                <a:solidFill>
                  <a:schemeClr val="tx1"/>
                </a:solidFill>
              </a:rPr>
              <a:t> samples, not the total sample size!</a:t>
            </a:r>
          </a:p>
          <a:p>
            <a:r>
              <a:rPr lang="en-US" dirty="0" smtClean="0">
                <a:solidFill>
                  <a:schemeClr val="tx1"/>
                </a:solidFill>
              </a:rPr>
              <a:t>Beware sample sizes that are too </a:t>
            </a:r>
            <a:r>
              <a:rPr lang="en-US" i="1" dirty="0" smtClean="0">
                <a:solidFill>
                  <a:schemeClr val="tx1"/>
                </a:solidFill>
              </a:rPr>
              <a:t>large</a:t>
            </a:r>
            <a:r>
              <a:rPr lang="en-US" dirty="0" smtClean="0">
                <a:solidFill>
                  <a:schemeClr val="tx1"/>
                </a:solidFill>
              </a:rPr>
              <a:t>.</a:t>
            </a:r>
            <a:endParaRPr lang="en-US" dirty="0">
              <a:solidFill>
                <a:schemeClr val="tx1"/>
              </a:solidFill>
            </a:endParaRPr>
          </a:p>
        </p:txBody>
      </p:sp>
      <p:sp>
        <p:nvSpPr>
          <p:cNvPr id="4" name="Slide Number Placeholder 3"/>
          <p:cNvSpPr>
            <a:spLocks noGrp="1"/>
          </p:cNvSpPr>
          <p:nvPr>
            <p:ph type="sldNum" sz="quarter" idx="4"/>
          </p:nvPr>
        </p:nvSpPr>
        <p:spPr/>
        <p:txBody>
          <a:bodyPr/>
          <a:lstStyle/>
          <a:p>
            <a:fld id="{06BAA373-880F-49D8-9FAA-29C179A59074}" type="slidenum">
              <a:rPr lang="en-US" smtClean="0"/>
              <a:pPr/>
              <a:t>34</a:t>
            </a:fld>
            <a:endParaRPr lang="en-US"/>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Deviance</a:t>
            </a:r>
            <a:endParaRPr lang="en-US" b="1" dirty="0">
              <a:solidFill>
                <a:schemeClr val="tx1"/>
              </a:solidFill>
            </a:endParaRPr>
          </a:p>
        </p:txBody>
      </p:sp>
      <p:sp>
        <p:nvSpPr>
          <p:cNvPr id="3" name="Content Placeholder 2"/>
          <p:cNvSpPr>
            <a:spLocks noGrp="1"/>
          </p:cNvSpPr>
          <p:nvPr>
            <p:ph idx="1"/>
          </p:nvPr>
        </p:nvSpPr>
        <p:spPr>
          <a:xfrm>
            <a:off x="498474" y="1524000"/>
            <a:ext cx="8035926" cy="4602163"/>
          </a:xfrm>
        </p:spPr>
        <p:txBody>
          <a:bodyPr>
            <a:normAutofit/>
          </a:bodyPr>
          <a:lstStyle/>
          <a:p>
            <a:r>
              <a:rPr lang="en-US" dirty="0" smtClean="0">
                <a:solidFill>
                  <a:srgbClr val="000000"/>
                </a:solidFill>
              </a:rPr>
              <a:t>The model summary output gives:</a:t>
            </a:r>
          </a:p>
          <a:p>
            <a:endParaRPr lang="en-US" dirty="0" smtClean="0">
              <a:solidFill>
                <a:srgbClr val="000000"/>
              </a:solidFill>
            </a:endParaRPr>
          </a:p>
          <a:p>
            <a:pPr marL="0" indent="0">
              <a:spcBef>
                <a:spcPts val="0"/>
              </a:spcBef>
              <a:buNone/>
            </a:pPr>
            <a:r>
              <a:rPr lang="en-US" sz="1800" dirty="0" smtClean="0">
                <a:solidFill>
                  <a:srgbClr val="000000"/>
                </a:solidFill>
                <a:latin typeface="Courier New"/>
                <a:cs typeface="Courier New"/>
              </a:rPr>
              <a:t>Null </a:t>
            </a:r>
            <a:r>
              <a:rPr lang="en-US" sz="1800" dirty="0">
                <a:solidFill>
                  <a:srgbClr val="000000"/>
                </a:solidFill>
                <a:latin typeface="Courier New"/>
                <a:cs typeface="Courier New"/>
              </a:rPr>
              <a:t>deviance: 45.338  on 17  degrees of </a:t>
            </a:r>
            <a:r>
              <a:rPr lang="en-US" sz="1800" dirty="0" smtClean="0">
                <a:solidFill>
                  <a:srgbClr val="000000"/>
                </a:solidFill>
                <a:latin typeface="Courier New"/>
                <a:cs typeface="Courier New"/>
              </a:rPr>
              <a:t>freedom</a:t>
            </a:r>
          </a:p>
          <a:p>
            <a:pPr marL="0" indent="0">
              <a:spcBef>
                <a:spcPts val="0"/>
              </a:spcBef>
              <a:buNone/>
            </a:pPr>
            <a:r>
              <a:rPr lang="en-US" sz="1800" dirty="0" smtClean="0">
                <a:solidFill>
                  <a:srgbClr val="000000"/>
                </a:solidFill>
                <a:latin typeface="Courier New"/>
                <a:cs typeface="Courier New"/>
              </a:rPr>
              <a:t>Residual </a:t>
            </a:r>
            <a:r>
              <a:rPr lang="en-US" sz="1800" dirty="0">
                <a:solidFill>
                  <a:srgbClr val="000000"/>
                </a:solidFill>
                <a:latin typeface="Courier New"/>
                <a:cs typeface="Courier New"/>
              </a:rPr>
              <a:t>deviance: 12.062  on 16  degrees of </a:t>
            </a:r>
            <a:r>
              <a:rPr lang="en-US" sz="1800" dirty="0" smtClean="0">
                <a:solidFill>
                  <a:srgbClr val="000000"/>
                </a:solidFill>
                <a:latin typeface="Courier New"/>
                <a:cs typeface="Courier New"/>
              </a:rPr>
              <a:t>freedom</a:t>
            </a:r>
          </a:p>
          <a:p>
            <a:pPr marL="0" indent="0">
              <a:buNone/>
            </a:pPr>
            <a:endParaRPr lang="en-US" dirty="0" smtClean="0">
              <a:solidFill>
                <a:srgbClr val="000000"/>
              </a:solidFill>
            </a:endParaRPr>
          </a:p>
          <a:p>
            <a:pPr>
              <a:spcBef>
                <a:spcPts val="0"/>
              </a:spcBef>
            </a:pPr>
            <a:r>
              <a:rPr lang="en-US" dirty="0" smtClean="0">
                <a:solidFill>
                  <a:srgbClr val="000000"/>
                </a:solidFill>
              </a:rPr>
              <a:t>The p-value is found by P(G</a:t>
            </a:r>
            <a:r>
              <a:rPr lang="en-US" baseline="30000" dirty="0" smtClean="0">
                <a:solidFill>
                  <a:srgbClr val="000000"/>
                </a:solidFill>
              </a:rPr>
              <a:t>2</a:t>
            </a:r>
            <a:r>
              <a:rPr lang="en-US" dirty="0" smtClean="0">
                <a:solidFill>
                  <a:srgbClr val="000000"/>
                </a:solidFill>
              </a:rPr>
              <a:t> &gt; 12.062) from a chi-squared distribution with 18 – 1 – 1 = 16 degrees of freedom:  0.74.</a:t>
            </a:r>
          </a:p>
          <a:p>
            <a:pPr marL="0" indent="0">
              <a:spcBef>
                <a:spcPts val="0"/>
              </a:spcBef>
              <a:buNone/>
            </a:pPr>
            <a:endParaRPr lang="en-US" sz="1800" dirty="0" smtClean="0">
              <a:solidFill>
                <a:srgbClr val="000000"/>
              </a:solidFill>
              <a:latin typeface="Courier New"/>
              <a:cs typeface="Courier New"/>
            </a:endParaRPr>
          </a:p>
          <a:p>
            <a:pPr marL="0" indent="0">
              <a:spcBef>
                <a:spcPts val="0"/>
              </a:spcBef>
              <a:buNone/>
            </a:pPr>
            <a:endParaRPr lang="en-US" dirty="0"/>
          </a:p>
        </p:txBody>
      </p:sp>
      <p:sp>
        <p:nvSpPr>
          <p:cNvPr id="4" name="Slide Number Placeholder 3"/>
          <p:cNvSpPr>
            <a:spLocks noGrp="1"/>
          </p:cNvSpPr>
          <p:nvPr>
            <p:ph type="sldNum" sz="quarter" idx="4"/>
          </p:nvPr>
        </p:nvSpPr>
        <p:spPr/>
        <p:txBody>
          <a:bodyPr/>
          <a:lstStyle/>
          <a:p>
            <a:fld id="{06BAA373-880F-49D8-9FAA-29C179A59074}" type="slidenum">
              <a:rPr lang="en-US" smtClean="0"/>
              <a:pPr/>
              <a:t>35</a:t>
            </a:fld>
            <a:endParaRPr lang="en-US"/>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Deviance</a:t>
            </a:r>
            <a:endParaRPr lang="en-US" dirty="0">
              <a:solidFill>
                <a:schemeClr val="tx1"/>
              </a:solidFill>
            </a:endParaRPr>
          </a:p>
        </p:txBody>
      </p:sp>
      <p:sp>
        <p:nvSpPr>
          <p:cNvPr id="3" name="Content Placeholder 2"/>
          <p:cNvSpPr>
            <a:spLocks noGrp="1"/>
          </p:cNvSpPr>
          <p:nvPr>
            <p:ph idx="1"/>
          </p:nvPr>
        </p:nvSpPr>
        <p:spPr>
          <a:xfrm>
            <a:off x="498474" y="1981200"/>
            <a:ext cx="7556313" cy="4784725"/>
          </a:xfrm>
        </p:spPr>
        <p:txBody>
          <a:bodyPr>
            <a:normAutofit/>
          </a:bodyPr>
          <a:lstStyle/>
          <a:p>
            <a:r>
              <a:rPr lang="en-US" dirty="0" smtClean="0">
                <a:solidFill>
                  <a:srgbClr val="000000"/>
                </a:solidFill>
              </a:rPr>
              <a:t>We can also use deviance to test whether two nested models are significantly different.  For example, we could test whether our model is equivalent to the null model:</a:t>
            </a:r>
          </a:p>
          <a:p>
            <a:r>
              <a:rPr lang="en-US" dirty="0" smtClean="0">
                <a:solidFill>
                  <a:srgbClr val="000000"/>
                </a:solidFill>
              </a:rPr>
              <a:t>H</a:t>
            </a:r>
            <a:r>
              <a:rPr lang="en-US" baseline="-25000" dirty="0" smtClean="0">
                <a:solidFill>
                  <a:srgbClr val="000000"/>
                </a:solidFill>
              </a:rPr>
              <a:t>0</a:t>
            </a:r>
            <a:r>
              <a:rPr lang="en-US" dirty="0" smtClean="0">
                <a:solidFill>
                  <a:srgbClr val="000000"/>
                </a:solidFill>
              </a:rPr>
              <a:t>: </a:t>
            </a:r>
            <a:r>
              <a:rPr lang="en-US" dirty="0">
                <a:solidFill>
                  <a:srgbClr val="000000"/>
                </a:solidFill>
              </a:rPr>
              <a:t>β</a:t>
            </a:r>
            <a:r>
              <a:rPr lang="en-US" baseline="-25000" dirty="0">
                <a:solidFill>
                  <a:srgbClr val="000000"/>
                </a:solidFill>
              </a:rPr>
              <a:t>1</a:t>
            </a:r>
            <a:r>
              <a:rPr lang="en-US" dirty="0">
                <a:solidFill>
                  <a:srgbClr val="000000"/>
                </a:solidFill>
              </a:rPr>
              <a:t> = </a:t>
            </a:r>
            <a:r>
              <a:rPr lang="en-US" dirty="0" smtClean="0">
                <a:solidFill>
                  <a:srgbClr val="000000"/>
                </a:solidFill>
              </a:rPr>
              <a:t>0   vs. H</a:t>
            </a:r>
            <a:r>
              <a:rPr lang="en-US" baseline="-25000" dirty="0" smtClean="0">
                <a:solidFill>
                  <a:srgbClr val="000000"/>
                </a:solidFill>
              </a:rPr>
              <a:t>a</a:t>
            </a:r>
            <a:r>
              <a:rPr lang="en-US" dirty="0" smtClean="0">
                <a:solidFill>
                  <a:srgbClr val="000000"/>
                </a:solidFill>
              </a:rPr>
              <a:t>: </a:t>
            </a:r>
            <a:r>
              <a:rPr lang="en-US" dirty="0">
                <a:solidFill>
                  <a:srgbClr val="000000"/>
                </a:solidFill>
              </a:rPr>
              <a:t>β</a:t>
            </a:r>
            <a:r>
              <a:rPr lang="en-US" baseline="-25000" dirty="0">
                <a:solidFill>
                  <a:srgbClr val="000000"/>
                </a:solidFill>
              </a:rPr>
              <a:t>1</a:t>
            </a:r>
            <a:r>
              <a:rPr lang="en-US" dirty="0">
                <a:solidFill>
                  <a:srgbClr val="000000"/>
                </a:solidFill>
              </a:rPr>
              <a:t> </a:t>
            </a:r>
            <a:r>
              <a:rPr lang="en-US" dirty="0" smtClean="0">
                <a:solidFill>
                  <a:srgbClr val="000000"/>
                </a:solidFill>
              </a:rPr>
              <a:t>≠ 0</a:t>
            </a:r>
          </a:p>
          <a:p>
            <a:r>
              <a:rPr lang="en-US" dirty="0" smtClean="0">
                <a:solidFill>
                  <a:srgbClr val="000000"/>
                </a:solidFill>
              </a:rPr>
              <a:t>The difference between the deviances for the two models is compared to a χ</a:t>
            </a:r>
            <a:r>
              <a:rPr lang="en-US" baseline="30000" dirty="0" smtClean="0">
                <a:solidFill>
                  <a:srgbClr val="000000"/>
                </a:solidFill>
              </a:rPr>
              <a:t>2</a:t>
            </a:r>
            <a:r>
              <a:rPr lang="en-US" dirty="0" smtClean="0">
                <a:solidFill>
                  <a:srgbClr val="000000"/>
                </a:solidFill>
              </a:rPr>
              <a:t> distribution with the difference between the degrees of freedoms for the two models.</a:t>
            </a:r>
          </a:p>
          <a:p>
            <a:r>
              <a:rPr lang="en-US" dirty="0" smtClean="0">
                <a:solidFill>
                  <a:srgbClr val="000000"/>
                </a:solidFill>
              </a:rPr>
              <a:t>This </a:t>
            </a:r>
            <a:r>
              <a:rPr lang="en-US" b="1" dirty="0" smtClean="0">
                <a:solidFill>
                  <a:srgbClr val="000000"/>
                </a:solidFill>
              </a:rPr>
              <a:t>doesn’t</a:t>
            </a:r>
            <a:r>
              <a:rPr lang="en-US" dirty="0" smtClean="0">
                <a:solidFill>
                  <a:srgbClr val="000000"/>
                </a:solidFill>
              </a:rPr>
              <a:t> give the same result in general as the Wald z-test for whether β</a:t>
            </a:r>
            <a:r>
              <a:rPr lang="en-US" baseline="-25000" dirty="0" smtClean="0">
                <a:solidFill>
                  <a:srgbClr val="000000"/>
                </a:solidFill>
              </a:rPr>
              <a:t>1</a:t>
            </a:r>
            <a:r>
              <a:rPr lang="en-US" dirty="0" smtClean="0">
                <a:solidFill>
                  <a:srgbClr val="000000"/>
                </a:solidFill>
              </a:rPr>
              <a:t> = 0.</a:t>
            </a:r>
            <a:endParaRPr lang="en-US" dirty="0">
              <a:solidFill>
                <a:srgbClr val="000000"/>
              </a:solidFill>
            </a:endParaRPr>
          </a:p>
        </p:txBody>
      </p:sp>
      <p:sp>
        <p:nvSpPr>
          <p:cNvPr id="4" name="Slide Number Placeholder 3"/>
          <p:cNvSpPr>
            <a:spLocks noGrp="1"/>
          </p:cNvSpPr>
          <p:nvPr>
            <p:ph type="sldNum" sz="quarter" idx="4"/>
          </p:nvPr>
        </p:nvSpPr>
        <p:spPr>
          <a:prstGeom prst="rect">
            <a:avLst/>
          </a:prstGeom>
        </p:spPr>
        <p:txBody>
          <a:bodyPr/>
          <a:lstStyle/>
          <a:p>
            <a:fld id="{06BAA373-880F-49D8-9FAA-29C179A59074}" type="slidenum">
              <a:rPr lang="en-US" smtClean="0"/>
              <a:pPr/>
              <a:t>36</a:t>
            </a:fld>
            <a:endParaRPr lang="en-US"/>
          </a:p>
        </p:txBody>
      </p:sp>
      <p:sp>
        <p:nvSpPr>
          <p:cNvPr id="35841"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57132" tIns="45720" rIns="57132"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
            </a:r>
            <a:br>
              <a:rPr kumimoji="0" lang="en-US" sz="1800" b="0" i="0" u="none" strike="noStrike" cap="none" normalizeH="0" baseline="0" smtClean="0">
                <a:ln>
                  <a:noFill/>
                </a:ln>
                <a:solidFill>
                  <a:srgbClr val="000000"/>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57132" tIns="45720" rIns="57132"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
            </a:r>
            <a:br>
              <a:rPr kumimoji="0" lang="en-US" sz="1800" b="0" i="0" u="none" strike="noStrike" cap="none" normalizeH="0" baseline="0" smtClean="0">
                <a:ln>
                  <a:noFill/>
                </a:ln>
                <a:solidFill>
                  <a:srgbClr val="000000"/>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8987544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Deviance</a:t>
            </a:r>
            <a:endParaRPr lang="en-US" dirty="0">
              <a:solidFill>
                <a:schemeClr val="tx1"/>
              </a:solidFill>
            </a:endParaRPr>
          </a:p>
        </p:txBody>
      </p:sp>
      <p:sp>
        <p:nvSpPr>
          <p:cNvPr id="3" name="Content Placeholder 2"/>
          <p:cNvSpPr>
            <a:spLocks noGrp="1"/>
          </p:cNvSpPr>
          <p:nvPr>
            <p:ph idx="1"/>
          </p:nvPr>
        </p:nvSpPr>
        <p:spPr>
          <a:xfrm>
            <a:off x="498474" y="1981200"/>
            <a:ext cx="7956280" cy="4784725"/>
          </a:xfrm>
        </p:spPr>
        <p:txBody>
          <a:bodyPr>
            <a:normAutofit/>
          </a:bodyPr>
          <a:lstStyle/>
          <a:p>
            <a:pPr marL="0" indent="0">
              <a:spcBef>
                <a:spcPts val="0"/>
              </a:spcBef>
              <a:buNone/>
            </a:pPr>
            <a:r>
              <a:rPr lang="en-US" sz="1800" dirty="0">
                <a:solidFill>
                  <a:srgbClr val="000000"/>
                </a:solidFill>
                <a:latin typeface="Courier New"/>
                <a:cs typeface="Courier New"/>
              </a:rPr>
              <a:t>Null deviance: 45.338  on 17  degrees of freedom</a:t>
            </a:r>
          </a:p>
          <a:p>
            <a:pPr marL="0" indent="0">
              <a:spcBef>
                <a:spcPts val="0"/>
              </a:spcBef>
              <a:buNone/>
            </a:pPr>
            <a:r>
              <a:rPr lang="en-US" sz="1800" dirty="0">
                <a:solidFill>
                  <a:srgbClr val="000000"/>
                </a:solidFill>
                <a:latin typeface="Courier New"/>
                <a:cs typeface="Courier New"/>
              </a:rPr>
              <a:t>Residual deviance: 12.062  on 16  degrees of freedom</a:t>
            </a:r>
          </a:p>
          <a:p>
            <a:r>
              <a:rPr lang="en-US" dirty="0" smtClean="0">
                <a:solidFill>
                  <a:srgbClr val="000000"/>
                </a:solidFill>
              </a:rPr>
              <a:t>45.338 – 12.062 = 33.276,   </a:t>
            </a:r>
            <a:r>
              <a:rPr lang="en-US" dirty="0" err="1" smtClean="0">
                <a:solidFill>
                  <a:srgbClr val="000000"/>
                </a:solidFill>
              </a:rPr>
              <a:t>df</a:t>
            </a:r>
            <a:r>
              <a:rPr lang="en-US" dirty="0" smtClean="0">
                <a:solidFill>
                  <a:srgbClr val="000000"/>
                </a:solidFill>
              </a:rPr>
              <a:t> = 17 – 16 = 1</a:t>
            </a:r>
          </a:p>
          <a:p>
            <a:pPr marL="0" indent="0">
              <a:buNone/>
            </a:pPr>
            <a:r>
              <a:rPr lang="en-US" dirty="0" smtClean="0">
                <a:solidFill>
                  <a:srgbClr val="000000"/>
                </a:solidFill>
              </a:rPr>
              <a:t>p-value &lt; 0.0001</a:t>
            </a:r>
          </a:p>
          <a:p>
            <a:r>
              <a:rPr lang="en-US" dirty="0" smtClean="0">
                <a:solidFill>
                  <a:srgbClr val="000000"/>
                </a:solidFill>
              </a:rPr>
              <a:t>We have strong evidence that log area of an island is somewhat associated with whether a species goes extinct.</a:t>
            </a:r>
          </a:p>
          <a:p>
            <a:r>
              <a:rPr lang="en-US" dirty="0" smtClean="0">
                <a:solidFill>
                  <a:srgbClr val="000000"/>
                </a:solidFill>
              </a:rPr>
              <a:t>Notice that the p-value for the Wald test is not the same as that of the deviance test.</a:t>
            </a:r>
            <a:endParaRPr lang="en-US" dirty="0">
              <a:solidFill>
                <a:srgbClr val="000000"/>
              </a:solidFill>
            </a:endParaRPr>
          </a:p>
        </p:txBody>
      </p:sp>
      <p:sp>
        <p:nvSpPr>
          <p:cNvPr id="4" name="Slide Number Placeholder 3"/>
          <p:cNvSpPr>
            <a:spLocks noGrp="1"/>
          </p:cNvSpPr>
          <p:nvPr>
            <p:ph type="sldNum" sz="quarter" idx="4"/>
          </p:nvPr>
        </p:nvSpPr>
        <p:spPr>
          <a:prstGeom prst="rect">
            <a:avLst/>
          </a:prstGeom>
        </p:spPr>
        <p:txBody>
          <a:bodyPr/>
          <a:lstStyle/>
          <a:p>
            <a:fld id="{06BAA373-880F-49D8-9FAA-29C179A59074}" type="slidenum">
              <a:rPr lang="en-US" smtClean="0"/>
              <a:pPr/>
              <a:t>37</a:t>
            </a:fld>
            <a:endParaRPr lang="en-US"/>
          </a:p>
        </p:txBody>
      </p:sp>
      <p:sp>
        <p:nvSpPr>
          <p:cNvPr id="35841"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57132" tIns="45720" rIns="57132"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
            </a:r>
            <a:br>
              <a:rPr kumimoji="0" lang="en-US" sz="1800" b="0" i="0" u="none" strike="noStrike" cap="none" normalizeH="0" baseline="0" smtClean="0">
                <a:ln>
                  <a:noFill/>
                </a:ln>
                <a:solidFill>
                  <a:srgbClr val="000000"/>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57132" tIns="45720" rIns="57132"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
            </a:r>
            <a:br>
              <a:rPr kumimoji="0" lang="en-US" sz="1800" b="0" i="0" u="none" strike="noStrike" cap="none" normalizeH="0" baseline="0" smtClean="0">
                <a:ln>
                  <a:noFill/>
                </a:ln>
                <a:solidFill>
                  <a:srgbClr val="000000"/>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6813348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Deviance: R</a:t>
            </a:r>
            <a:r>
              <a:rPr lang="en-US" b="1" baseline="30000" dirty="0" smtClean="0">
                <a:solidFill>
                  <a:schemeClr val="tx1"/>
                </a:solidFill>
              </a:rPr>
              <a:t>2</a:t>
            </a:r>
            <a:r>
              <a:rPr lang="en-US" b="1" dirty="0" smtClean="0">
                <a:solidFill>
                  <a:schemeClr val="tx1"/>
                </a:solidFill>
              </a:rPr>
              <a:t> for logistic regression</a:t>
            </a:r>
            <a:endParaRPr lang="en-US" b="1" dirty="0">
              <a:solidFill>
                <a:schemeClr val="tx1"/>
              </a:solidFill>
            </a:endParaRPr>
          </a:p>
        </p:txBody>
      </p:sp>
      <p:sp>
        <p:nvSpPr>
          <p:cNvPr id="3" name="Content Placeholder 2"/>
          <p:cNvSpPr>
            <a:spLocks noGrp="1"/>
          </p:cNvSpPr>
          <p:nvPr>
            <p:ph idx="1"/>
          </p:nvPr>
        </p:nvSpPr>
        <p:spPr>
          <a:xfrm>
            <a:off x="498474" y="1600200"/>
            <a:ext cx="7556313" cy="4525963"/>
          </a:xfrm>
        </p:spPr>
        <p:txBody>
          <a:bodyPr>
            <a:normAutofit/>
          </a:bodyPr>
          <a:lstStyle/>
          <a:p>
            <a:r>
              <a:rPr lang="en-US" dirty="0" smtClean="0">
                <a:solidFill>
                  <a:schemeClr val="tx1"/>
                </a:solidFill>
              </a:rPr>
              <a:t>Recall that for linear regression:</a:t>
            </a:r>
          </a:p>
          <a:p>
            <a:endParaRPr lang="en-US" dirty="0">
              <a:solidFill>
                <a:schemeClr val="tx1"/>
              </a:solidFill>
            </a:endParaRPr>
          </a:p>
          <a:p>
            <a:r>
              <a:rPr lang="en-US" dirty="0" smtClean="0">
                <a:solidFill>
                  <a:schemeClr val="tx1"/>
                </a:solidFill>
              </a:rPr>
              <a:t>Since the deviance is a generalization of the residual sum of squares in linear regression, one version of R</a:t>
            </a:r>
            <a:r>
              <a:rPr lang="en-US" baseline="30000" dirty="0" smtClean="0">
                <a:solidFill>
                  <a:schemeClr val="tx1"/>
                </a:solidFill>
              </a:rPr>
              <a:t>2</a:t>
            </a:r>
            <a:r>
              <a:rPr lang="en-US" dirty="0" smtClean="0">
                <a:solidFill>
                  <a:schemeClr val="tx1"/>
                </a:solidFill>
              </a:rPr>
              <a:t> for logistic regression is:</a:t>
            </a:r>
          </a:p>
          <a:p>
            <a:endParaRPr lang="en-US" dirty="0">
              <a:solidFill>
                <a:schemeClr val="tx1"/>
              </a:solidFill>
            </a:endParaRPr>
          </a:p>
          <a:p>
            <a:endParaRPr lang="en-US" dirty="0" smtClean="0">
              <a:solidFill>
                <a:schemeClr val="tx1"/>
              </a:solidFill>
            </a:endParaRPr>
          </a:p>
          <a:p>
            <a:r>
              <a:rPr lang="en-US" dirty="0" smtClean="0">
                <a:solidFill>
                  <a:schemeClr val="tx1"/>
                </a:solidFill>
              </a:rPr>
              <a:t>So for the cereal data, R</a:t>
            </a:r>
            <a:r>
              <a:rPr lang="en-US" baseline="30000" dirty="0" smtClean="0">
                <a:solidFill>
                  <a:schemeClr val="tx1"/>
                </a:solidFill>
              </a:rPr>
              <a:t>2</a:t>
            </a:r>
            <a:r>
              <a:rPr lang="en-US" dirty="0" smtClean="0">
                <a:solidFill>
                  <a:schemeClr val="tx1"/>
                </a:solidFill>
              </a:rPr>
              <a:t> = 1 – 12.062 / 45.338 = 0.73.</a:t>
            </a:r>
          </a:p>
          <a:p>
            <a:r>
              <a:rPr lang="en-US" dirty="0" smtClean="0">
                <a:solidFill>
                  <a:schemeClr val="tx1"/>
                </a:solidFill>
              </a:rPr>
              <a:t>This still has the issue of increasing when we add useless predictors to the model.</a:t>
            </a:r>
            <a:endParaRPr lang="en-US" dirty="0">
              <a:solidFill>
                <a:schemeClr val="tx1"/>
              </a:solidFill>
            </a:endParaRPr>
          </a:p>
        </p:txBody>
      </p:sp>
      <p:sp>
        <p:nvSpPr>
          <p:cNvPr id="4" name="Slide Number Placeholder 3"/>
          <p:cNvSpPr>
            <a:spLocks noGrp="1"/>
          </p:cNvSpPr>
          <p:nvPr>
            <p:ph type="sldNum" sz="quarter" idx="4"/>
          </p:nvPr>
        </p:nvSpPr>
        <p:spPr/>
        <p:txBody>
          <a:bodyPr/>
          <a:lstStyle/>
          <a:p>
            <a:fld id="{06BAA373-880F-49D8-9FAA-29C179A59074}" type="slidenum">
              <a:rPr lang="en-US" smtClean="0"/>
              <a:pPr/>
              <a:t>38</a:t>
            </a:fld>
            <a:endParaRPr lang="en-US"/>
          </a:p>
        </p:txBody>
      </p:sp>
      <p:pic>
        <p:nvPicPr>
          <p:cNvPr id="1028" name="Picture 4" descr="http://latex.codecogs.com/gif.latex?%5Cfn_jvn%20%5CLARGE%20R%5E2%20%3D%201%20-%20%5Cfrac%7BRSS%7D%7BSST%7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0792" y="2106871"/>
            <a:ext cx="1971675" cy="6286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latex.codecogs.com/gif.latex?%5Cfn_jvn%20%5CLARGE%20R%5E2_%7Bdev%7D%20%3D%201%20-%20%5Cfrac%7BG%5E2_%7BH_A%7D%7D%7BG%5E2_%7BH_0%7D%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116" y="3581400"/>
            <a:ext cx="21050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68220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Pearson goodness-of-fit statistic</a:t>
            </a:r>
            <a:endParaRPr lang="en-US" dirty="0">
              <a:solidFill>
                <a:schemeClr val="tx1"/>
              </a:solidFill>
            </a:endParaRPr>
          </a:p>
        </p:txBody>
      </p:sp>
      <p:sp>
        <p:nvSpPr>
          <p:cNvPr id="3" name="Content Placeholder 2"/>
          <p:cNvSpPr>
            <a:spLocks noGrp="1"/>
          </p:cNvSpPr>
          <p:nvPr>
            <p:ph idx="1"/>
          </p:nvPr>
        </p:nvSpPr>
        <p:spPr>
          <a:xfrm>
            <a:off x="498474" y="1981200"/>
            <a:ext cx="7556313" cy="3436077"/>
          </a:xfrm>
        </p:spPr>
        <p:txBody>
          <a:bodyPr/>
          <a:lstStyle/>
          <a:p>
            <a:r>
              <a:rPr lang="en-US" dirty="0" smtClean="0">
                <a:solidFill>
                  <a:srgbClr val="000000"/>
                </a:solidFill>
              </a:rPr>
              <a:t>Alternative measure of deviance:  Pearson χ</a:t>
            </a:r>
            <a:r>
              <a:rPr lang="en-US" baseline="30000" dirty="0" smtClean="0">
                <a:solidFill>
                  <a:srgbClr val="000000"/>
                </a:solidFill>
              </a:rPr>
              <a:t>2</a:t>
            </a:r>
            <a:r>
              <a:rPr lang="en-US" dirty="0" smtClean="0">
                <a:solidFill>
                  <a:srgbClr val="000000"/>
                </a:solidFill>
              </a:rPr>
              <a:t> statistic</a:t>
            </a:r>
          </a:p>
          <a:p>
            <a:endParaRPr lang="en-US" dirty="0">
              <a:solidFill>
                <a:srgbClr val="000000"/>
              </a:solidFill>
            </a:endParaRPr>
          </a:p>
          <a:p>
            <a:endParaRPr lang="en-US" dirty="0" smtClean="0">
              <a:solidFill>
                <a:srgbClr val="000000"/>
              </a:solidFill>
            </a:endParaRPr>
          </a:p>
          <a:p>
            <a:r>
              <a:rPr lang="en-US" dirty="0" smtClean="0">
                <a:solidFill>
                  <a:srgbClr val="000000"/>
                </a:solidFill>
              </a:rPr>
              <a:t>Same degrees of freedom as deviance: </a:t>
            </a:r>
            <a:r>
              <a:rPr lang="en-US" dirty="0" err="1" smtClean="0">
                <a:solidFill>
                  <a:srgbClr val="000000"/>
                </a:solidFill>
              </a:rPr>
              <a:t>df</a:t>
            </a:r>
            <a:r>
              <a:rPr lang="en-US" dirty="0" smtClean="0">
                <a:solidFill>
                  <a:srgbClr val="000000"/>
                </a:solidFill>
              </a:rPr>
              <a:t> = n – p – 1. </a:t>
            </a:r>
          </a:p>
          <a:p>
            <a:r>
              <a:rPr lang="en-US" dirty="0" smtClean="0">
                <a:solidFill>
                  <a:srgbClr val="000000"/>
                </a:solidFill>
              </a:rPr>
              <a:t>Same requirement:  the statistic has the </a:t>
            </a:r>
            <a:r>
              <a:rPr lang="en-US" dirty="0">
                <a:solidFill>
                  <a:srgbClr val="000000"/>
                </a:solidFill>
              </a:rPr>
              <a:t>χ</a:t>
            </a:r>
            <a:r>
              <a:rPr lang="en-US" baseline="30000" dirty="0">
                <a:solidFill>
                  <a:srgbClr val="000000"/>
                </a:solidFill>
              </a:rPr>
              <a:t>2</a:t>
            </a:r>
            <a:r>
              <a:rPr lang="en-US" dirty="0">
                <a:solidFill>
                  <a:srgbClr val="000000"/>
                </a:solidFill>
              </a:rPr>
              <a:t> </a:t>
            </a:r>
            <a:r>
              <a:rPr lang="en-US" dirty="0" smtClean="0">
                <a:solidFill>
                  <a:srgbClr val="000000"/>
                </a:solidFill>
              </a:rPr>
              <a:t>distribution as long as each of the m</a:t>
            </a:r>
            <a:r>
              <a:rPr lang="en-US" baseline="-25000" dirty="0" smtClean="0">
                <a:solidFill>
                  <a:srgbClr val="000000"/>
                </a:solidFill>
              </a:rPr>
              <a:t>i</a:t>
            </a:r>
            <a:r>
              <a:rPr lang="en-US" dirty="0" smtClean="0">
                <a:solidFill>
                  <a:srgbClr val="000000"/>
                </a:solidFill>
              </a:rPr>
              <a:t> are large enough.  If this is true, G</a:t>
            </a:r>
            <a:r>
              <a:rPr lang="en-US" baseline="30000" dirty="0" smtClean="0">
                <a:solidFill>
                  <a:srgbClr val="000000"/>
                </a:solidFill>
              </a:rPr>
              <a:t>2</a:t>
            </a:r>
            <a:r>
              <a:rPr lang="en-US" dirty="0" smtClean="0">
                <a:solidFill>
                  <a:srgbClr val="000000"/>
                </a:solidFill>
              </a:rPr>
              <a:t> and </a:t>
            </a:r>
            <a:r>
              <a:rPr lang="en-US" dirty="0">
                <a:solidFill>
                  <a:srgbClr val="000000"/>
                </a:solidFill>
              </a:rPr>
              <a:t>χ</a:t>
            </a:r>
            <a:r>
              <a:rPr lang="en-US" baseline="30000" dirty="0">
                <a:solidFill>
                  <a:srgbClr val="000000"/>
                </a:solidFill>
              </a:rPr>
              <a:t>2</a:t>
            </a:r>
            <a:r>
              <a:rPr lang="en-US" dirty="0">
                <a:solidFill>
                  <a:srgbClr val="000000"/>
                </a:solidFill>
              </a:rPr>
              <a:t> </a:t>
            </a:r>
            <a:r>
              <a:rPr lang="en-US" dirty="0" smtClean="0">
                <a:solidFill>
                  <a:srgbClr val="000000"/>
                </a:solidFill>
              </a:rPr>
              <a:t>are similar; we prefer G</a:t>
            </a:r>
            <a:r>
              <a:rPr lang="en-US" baseline="30000" dirty="0" smtClean="0">
                <a:solidFill>
                  <a:srgbClr val="000000"/>
                </a:solidFill>
              </a:rPr>
              <a:t>2</a:t>
            </a:r>
            <a:r>
              <a:rPr lang="en-US" dirty="0" smtClean="0">
                <a:solidFill>
                  <a:srgbClr val="000000"/>
                </a:solidFill>
              </a:rPr>
              <a:t> if they yield different conclusions.</a:t>
            </a:r>
            <a:r>
              <a:rPr lang="en-US" baseline="30000" dirty="0" smtClean="0">
                <a:solidFill>
                  <a:srgbClr val="000000"/>
                </a:solidFill>
              </a:rPr>
              <a:t>1</a:t>
            </a:r>
            <a:endParaRPr lang="en-US" baseline="30000" dirty="0">
              <a:solidFill>
                <a:srgbClr val="000000"/>
              </a:solidFill>
            </a:endParaRPr>
          </a:p>
        </p:txBody>
      </p:sp>
      <p:sp>
        <p:nvSpPr>
          <p:cNvPr id="4" name="Slide Number Placeholder 3"/>
          <p:cNvSpPr>
            <a:spLocks noGrp="1"/>
          </p:cNvSpPr>
          <p:nvPr>
            <p:ph type="sldNum" sz="quarter" idx="4"/>
          </p:nvPr>
        </p:nvSpPr>
        <p:spPr>
          <a:prstGeom prst="rect">
            <a:avLst/>
          </a:prstGeom>
        </p:spPr>
        <p:txBody>
          <a:bodyPr/>
          <a:lstStyle/>
          <a:p>
            <a:fld id="{06BAA373-880F-49D8-9FAA-29C179A59074}" type="slidenum">
              <a:rPr lang="en-US" smtClean="0"/>
              <a:pPr/>
              <a:t>39</a:t>
            </a:fld>
            <a:endParaRPr lang="en-US"/>
          </a:p>
        </p:txBody>
      </p:sp>
      <p:sp>
        <p:nvSpPr>
          <p:cNvPr id="35841"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57132" tIns="45720" rIns="57132"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
            </a:r>
            <a:br>
              <a:rPr kumimoji="0" lang="en-US" sz="1800" b="0" i="0" u="none" strike="noStrike" cap="none" normalizeH="0" baseline="0" smtClean="0">
                <a:ln>
                  <a:noFill/>
                </a:ln>
                <a:solidFill>
                  <a:srgbClr val="000000"/>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57132" tIns="45720" rIns="57132"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
            </a:r>
            <a:br>
              <a:rPr kumimoji="0" lang="en-US" sz="1800" b="0" i="0" u="none" strike="noStrike" cap="none" normalizeH="0" baseline="0" smtClean="0">
                <a:ln>
                  <a:noFill/>
                </a:ln>
                <a:solidFill>
                  <a:srgbClr val="000000"/>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 name="Picture 4"/>
          <p:cNvPicPr>
            <a:picLocks noChangeAspect="1"/>
          </p:cNvPicPr>
          <p:nvPr/>
        </p:nvPicPr>
        <p:blipFill>
          <a:blip r:embed="rId2"/>
          <a:stretch>
            <a:fillRect/>
          </a:stretch>
        </p:blipFill>
        <p:spPr>
          <a:xfrm>
            <a:off x="1350498" y="2642575"/>
            <a:ext cx="6136308" cy="818175"/>
          </a:xfrm>
          <a:prstGeom prst="rect">
            <a:avLst/>
          </a:prstGeom>
        </p:spPr>
      </p:pic>
      <p:sp>
        <p:nvSpPr>
          <p:cNvPr id="6" name="TextBox 5"/>
          <p:cNvSpPr txBox="1"/>
          <p:nvPr/>
        </p:nvSpPr>
        <p:spPr>
          <a:xfrm>
            <a:off x="498474" y="5931678"/>
            <a:ext cx="7926064" cy="584776"/>
          </a:xfrm>
          <a:prstGeom prst="rect">
            <a:avLst/>
          </a:prstGeom>
          <a:noFill/>
        </p:spPr>
        <p:txBody>
          <a:bodyPr wrap="square" rtlCol="0">
            <a:spAutoFit/>
          </a:bodyPr>
          <a:lstStyle/>
          <a:p>
            <a:r>
              <a:rPr lang="en-US" sz="1600" dirty="0" err="1" smtClean="0"/>
              <a:t>McCullagh</a:t>
            </a:r>
            <a:r>
              <a:rPr lang="en-US" sz="1600" dirty="0" smtClean="0"/>
              <a:t> &amp; </a:t>
            </a:r>
            <a:r>
              <a:rPr lang="en-US" sz="1600" dirty="0" err="1" smtClean="0"/>
              <a:t>Nelder</a:t>
            </a:r>
            <a:r>
              <a:rPr lang="en-US" sz="1600" dirty="0" smtClean="0"/>
              <a:t> (1989) p. 398: Distributional properties for deviance residuals are closer to the residuals from a Gaussian linear regression model.</a:t>
            </a:r>
            <a:endParaRPr lang="en-US" sz="1600" dirty="0"/>
          </a:p>
        </p:txBody>
      </p:sp>
    </p:spTree>
    <p:extLst>
      <p:ext uri="{BB962C8B-B14F-4D97-AF65-F5344CB8AC3E}">
        <p14:creationId xmlns:p14="http://schemas.microsoft.com/office/powerpoint/2010/main" val="5738645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rPr>
              <a:t>Logistic Regression</a:t>
            </a:r>
            <a:endParaRPr lang="en-US" dirty="0">
              <a:solidFill>
                <a:srgbClr val="000000"/>
              </a:solidFill>
            </a:endParaRPr>
          </a:p>
        </p:txBody>
      </p:sp>
      <p:sp>
        <p:nvSpPr>
          <p:cNvPr id="5" name="Slide Number Placeholder 4"/>
          <p:cNvSpPr>
            <a:spLocks noGrp="1"/>
          </p:cNvSpPr>
          <p:nvPr>
            <p:ph type="sldNum" sz="quarter" idx="4"/>
          </p:nvPr>
        </p:nvSpPr>
        <p:spPr/>
        <p:txBody>
          <a:bodyPr/>
          <a:lstStyle/>
          <a:p>
            <a:fld id="{06BAA373-880F-49D8-9FAA-29C179A59074}" type="slidenum">
              <a:rPr lang="en-US" smtClean="0"/>
              <a:pPr/>
              <a:t>4</a:t>
            </a:fld>
            <a:endParaRPr lang="en-US"/>
          </a:p>
        </p:txBody>
      </p:sp>
      <p:pic>
        <p:nvPicPr>
          <p:cNvPr id="3" name="Picture 2"/>
          <p:cNvPicPr>
            <a:picLocks noChangeAspect="1"/>
          </p:cNvPicPr>
          <p:nvPr/>
        </p:nvPicPr>
        <p:blipFill>
          <a:blip r:embed="rId2"/>
          <a:stretch>
            <a:fillRect/>
          </a:stretch>
        </p:blipFill>
        <p:spPr>
          <a:xfrm>
            <a:off x="838200" y="1524000"/>
            <a:ext cx="4876800" cy="4876800"/>
          </a:xfrm>
          <a:prstGeom prst="rect">
            <a:avLst/>
          </a:prstGeom>
        </p:spPr>
      </p:pic>
      <p:sp>
        <p:nvSpPr>
          <p:cNvPr id="4" name="TextBox 3"/>
          <p:cNvSpPr txBox="1"/>
          <p:nvPr/>
        </p:nvSpPr>
        <p:spPr>
          <a:xfrm>
            <a:off x="5791200" y="2971800"/>
            <a:ext cx="3124200" cy="1938992"/>
          </a:xfrm>
          <a:prstGeom prst="rect">
            <a:avLst/>
          </a:prstGeom>
          <a:noFill/>
        </p:spPr>
        <p:txBody>
          <a:bodyPr wrap="square" rtlCol="0">
            <a:spAutoFit/>
          </a:bodyPr>
          <a:lstStyle/>
          <a:p>
            <a:r>
              <a:rPr lang="en-US" sz="2000" dirty="0" smtClean="0"/>
              <a:t>Why not use our usual linear regression methods, creating a dummy variable for y, and fitting a least squares regression line between x and y?</a:t>
            </a:r>
            <a:endParaRPr lang="en-US" sz="2000" dirty="0"/>
          </a:p>
        </p:txBody>
      </p:sp>
    </p:spTree>
    <p:extLst>
      <p:ext uri="{BB962C8B-B14F-4D97-AF65-F5344CB8AC3E}">
        <p14:creationId xmlns:p14="http://schemas.microsoft.com/office/powerpoint/2010/main" val="136745512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rPr>
              <a:t>Residuals for Logistic Regression</a:t>
            </a:r>
            <a:endParaRPr lang="en-US" dirty="0">
              <a:solidFill>
                <a:srgbClr val="000000"/>
              </a:solidFill>
            </a:endParaRPr>
          </a:p>
        </p:txBody>
      </p:sp>
      <p:sp>
        <p:nvSpPr>
          <p:cNvPr id="3" name="Content Placeholder 2"/>
          <p:cNvSpPr>
            <a:spLocks noGrp="1"/>
          </p:cNvSpPr>
          <p:nvPr>
            <p:ph idx="1"/>
          </p:nvPr>
        </p:nvSpPr>
        <p:spPr>
          <a:xfrm>
            <a:off x="498474" y="1981201"/>
            <a:ext cx="7556313" cy="1716052"/>
          </a:xfrm>
        </p:spPr>
        <p:txBody>
          <a:bodyPr>
            <a:normAutofit/>
          </a:bodyPr>
          <a:lstStyle/>
          <a:p>
            <a:r>
              <a:rPr lang="en-US" sz="2400" dirty="0" smtClean="0">
                <a:solidFill>
                  <a:srgbClr val="000000"/>
                </a:solidFill>
              </a:rPr>
              <a:t>Three Types of Residuals:</a:t>
            </a:r>
          </a:p>
          <a:p>
            <a:pPr marL="571500" lvl="1" indent="-342900">
              <a:buFont typeface="+mj-lt"/>
              <a:buAutoNum type="arabicPeriod"/>
            </a:pPr>
            <a:r>
              <a:rPr lang="en-US" sz="2000" b="1" dirty="0" smtClean="0">
                <a:solidFill>
                  <a:schemeClr val="accent1">
                    <a:lumMod val="60000"/>
                    <a:lumOff val="40000"/>
                  </a:schemeClr>
                </a:solidFill>
              </a:rPr>
              <a:t>Response residuals</a:t>
            </a:r>
          </a:p>
          <a:p>
            <a:pPr marL="571500" lvl="1" indent="-342900">
              <a:buFont typeface="+mj-lt"/>
              <a:buAutoNum type="arabicPeriod"/>
            </a:pPr>
            <a:r>
              <a:rPr lang="en-US" sz="2000" b="1" dirty="0" smtClean="0">
                <a:solidFill>
                  <a:schemeClr val="accent3">
                    <a:lumMod val="75000"/>
                  </a:schemeClr>
                </a:solidFill>
              </a:rPr>
              <a:t>Pearson Residuals</a:t>
            </a:r>
          </a:p>
          <a:p>
            <a:pPr marL="571500" lvl="1" indent="-342900">
              <a:buFont typeface="+mj-lt"/>
              <a:buAutoNum type="arabicPeriod"/>
            </a:pPr>
            <a:r>
              <a:rPr lang="en-US" sz="2000" b="1" dirty="0" smtClean="0">
                <a:solidFill>
                  <a:schemeClr val="accent5">
                    <a:lumMod val="50000"/>
                  </a:schemeClr>
                </a:solidFill>
              </a:rPr>
              <a:t>Deviance Residuals</a:t>
            </a:r>
            <a:endParaRPr lang="en-US" sz="2000" b="1" dirty="0">
              <a:solidFill>
                <a:schemeClr val="accent5">
                  <a:lumMod val="50000"/>
                </a:schemeClr>
              </a:solidFill>
            </a:endParaRPr>
          </a:p>
        </p:txBody>
      </p:sp>
      <p:sp>
        <p:nvSpPr>
          <p:cNvPr id="4" name="Slide Number Placeholder 3"/>
          <p:cNvSpPr>
            <a:spLocks noGrp="1"/>
          </p:cNvSpPr>
          <p:nvPr>
            <p:ph type="sldNum" sz="quarter" idx="4"/>
          </p:nvPr>
        </p:nvSpPr>
        <p:spPr>
          <a:prstGeom prst="rect">
            <a:avLst/>
          </a:prstGeom>
        </p:spPr>
        <p:txBody>
          <a:bodyPr/>
          <a:lstStyle/>
          <a:p>
            <a:fld id="{06BAA373-880F-49D8-9FAA-29C179A59074}" type="slidenum">
              <a:rPr lang="en-US" smtClean="0"/>
              <a:pPr/>
              <a:t>40</a:t>
            </a:fld>
            <a:endParaRPr lang="en-US"/>
          </a:p>
        </p:txBody>
      </p:sp>
    </p:spTree>
    <p:extLst>
      <p:ext uri="{BB962C8B-B14F-4D97-AF65-F5344CB8AC3E}">
        <p14:creationId xmlns:p14="http://schemas.microsoft.com/office/powerpoint/2010/main" val="247751101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60000"/>
                    <a:lumOff val="40000"/>
                  </a:schemeClr>
                </a:solidFill>
              </a:rPr>
              <a:t>Response Residuals</a:t>
            </a:r>
            <a:endParaRPr lang="en-US" dirty="0">
              <a:solidFill>
                <a:schemeClr val="accent1">
                  <a:lumMod val="60000"/>
                  <a:lumOff val="40000"/>
                </a:schemeClr>
              </a:solidFill>
            </a:endParaRPr>
          </a:p>
        </p:txBody>
      </p:sp>
      <p:sp>
        <p:nvSpPr>
          <p:cNvPr id="3" name="Content Placeholder 2"/>
          <p:cNvSpPr>
            <a:spLocks noGrp="1"/>
          </p:cNvSpPr>
          <p:nvPr>
            <p:ph idx="1"/>
          </p:nvPr>
        </p:nvSpPr>
        <p:spPr>
          <a:xfrm>
            <a:off x="498474" y="1981200"/>
            <a:ext cx="7556313" cy="4223753"/>
          </a:xfrm>
        </p:spPr>
        <p:txBody>
          <a:bodyPr>
            <a:normAutofit/>
          </a:bodyPr>
          <a:lstStyle/>
          <a:p>
            <a:r>
              <a:rPr lang="en-US" dirty="0" smtClean="0">
                <a:solidFill>
                  <a:schemeClr val="accent1">
                    <a:lumMod val="60000"/>
                    <a:lumOff val="40000"/>
                  </a:schemeClr>
                </a:solidFill>
              </a:rPr>
              <a:t>Response residuals are the difference between the observed and the fitted proportions:</a:t>
            </a:r>
          </a:p>
          <a:p>
            <a:endParaRPr lang="en-US" dirty="0">
              <a:solidFill>
                <a:schemeClr val="accent1">
                  <a:lumMod val="60000"/>
                  <a:lumOff val="40000"/>
                </a:schemeClr>
              </a:solidFill>
            </a:endParaRPr>
          </a:p>
          <a:p>
            <a:endParaRPr lang="en-US" dirty="0" smtClean="0">
              <a:solidFill>
                <a:schemeClr val="accent1">
                  <a:lumMod val="60000"/>
                  <a:lumOff val="40000"/>
                </a:schemeClr>
              </a:solidFill>
            </a:endParaRPr>
          </a:p>
          <a:p>
            <a:pPr marL="0" indent="0">
              <a:buNone/>
            </a:pPr>
            <a:r>
              <a:rPr lang="en-US" dirty="0" smtClean="0">
                <a:solidFill>
                  <a:schemeClr val="accent1">
                    <a:lumMod val="60000"/>
                    <a:lumOff val="40000"/>
                  </a:schemeClr>
                </a:solidFill>
              </a:rPr>
              <a:t>where         is the </a:t>
            </a:r>
            <a:r>
              <a:rPr lang="en-US" dirty="0" err="1" smtClean="0">
                <a:solidFill>
                  <a:schemeClr val="accent1">
                    <a:lumMod val="60000"/>
                    <a:lumOff val="40000"/>
                  </a:schemeClr>
                </a:solidFill>
              </a:rPr>
              <a:t>i</a:t>
            </a:r>
            <a:r>
              <a:rPr lang="en-US" baseline="30000" dirty="0" err="1" smtClean="0">
                <a:solidFill>
                  <a:schemeClr val="accent1">
                    <a:lumMod val="60000"/>
                    <a:lumOff val="40000"/>
                  </a:schemeClr>
                </a:solidFill>
              </a:rPr>
              <a:t>th</a:t>
            </a:r>
            <a:r>
              <a:rPr lang="en-US" dirty="0" smtClean="0">
                <a:solidFill>
                  <a:schemeClr val="accent1">
                    <a:lumMod val="60000"/>
                    <a:lumOff val="40000"/>
                  </a:schemeClr>
                </a:solidFill>
              </a:rPr>
              <a:t> fitted value from the logistic regression model.</a:t>
            </a:r>
          </a:p>
          <a:p>
            <a:r>
              <a:rPr lang="en-US" dirty="0" smtClean="0">
                <a:solidFill>
                  <a:schemeClr val="accent1">
                    <a:lumMod val="60000"/>
                    <a:lumOff val="40000"/>
                  </a:schemeClr>
                </a:solidFill>
              </a:rPr>
              <a:t>The variance of </a:t>
            </a:r>
            <a:r>
              <a:rPr lang="en-US" dirty="0" err="1" smtClean="0">
                <a:solidFill>
                  <a:schemeClr val="accent1">
                    <a:lumMod val="60000"/>
                    <a:lumOff val="40000"/>
                  </a:schemeClr>
                </a:solidFill>
              </a:rPr>
              <a:t>y</a:t>
            </a:r>
            <a:r>
              <a:rPr lang="en-US" baseline="-25000" dirty="0" err="1" smtClean="0">
                <a:solidFill>
                  <a:schemeClr val="accent1">
                    <a:lumMod val="60000"/>
                    <a:lumOff val="40000"/>
                  </a:schemeClr>
                </a:solidFill>
              </a:rPr>
              <a:t>i</a:t>
            </a:r>
            <a:r>
              <a:rPr lang="en-US" dirty="0" smtClean="0">
                <a:solidFill>
                  <a:schemeClr val="accent1">
                    <a:lumMod val="60000"/>
                    <a:lumOff val="40000"/>
                  </a:schemeClr>
                </a:solidFill>
              </a:rPr>
              <a:t>/m</a:t>
            </a:r>
            <a:r>
              <a:rPr lang="en-US" baseline="-25000" dirty="0" smtClean="0">
                <a:solidFill>
                  <a:schemeClr val="accent1">
                    <a:lumMod val="60000"/>
                    <a:lumOff val="40000"/>
                  </a:schemeClr>
                </a:solidFill>
              </a:rPr>
              <a:t>i</a:t>
            </a:r>
            <a:r>
              <a:rPr lang="en-US" dirty="0" smtClean="0">
                <a:solidFill>
                  <a:schemeClr val="accent1">
                    <a:lumMod val="60000"/>
                    <a:lumOff val="40000"/>
                  </a:schemeClr>
                </a:solidFill>
              </a:rPr>
              <a:t> is not constant, so response residuals are difficult to interpret in practice.</a:t>
            </a:r>
          </a:p>
        </p:txBody>
      </p:sp>
      <p:sp>
        <p:nvSpPr>
          <p:cNvPr id="4" name="Slide Number Placeholder 3"/>
          <p:cNvSpPr>
            <a:spLocks noGrp="1"/>
          </p:cNvSpPr>
          <p:nvPr>
            <p:ph type="sldNum" sz="quarter" idx="4"/>
          </p:nvPr>
        </p:nvSpPr>
        <p:spPr>
          <a:prstGeom prst="rect">
            <a:avLst/>
          </a:prstGeom>
        </p:spPr>
        <p:txBody>
          <a:bodyPr/>
          <a:lstStyle/>
          <a:p>
            <a:fld id="{06BAA373-880F-49D8-9FAA-29C179A59074}" type="slidenum">
              <a:rPr lang="en-US" smtClean="0"/>
              <a:pPr/>
              <a:t>41</a:t>
            </a:fld>
            <a:endParaRPr lang="en-US"/>
          </a:p>
        </p:txBody>
      </p:sp>
      <p:pic>
        <p:nvPicPr>
          <p:cNvPr id="5" name="Picture 4"/>
          <p:cNvPicPr>
            <a:picLocks noChangeAspect="1"/>
          </p:cNvPicPr>
          <p:nvPr/>
        </p:nvPicPr>
        <p:blipFill>
          <a:blip r:embed="rId2"/>
          <a:stretch>
            <a:fillRect/>
          </a:stretch>
        </p:blipFill>
        <p:spPr>
          <a:xfrm>
            <a:off x="2133600" y="2743200"/>
            <a:ext cx="3378200" cy="533400"/>
          </a:xfrm>
          <a:prstGeom prst="rect">
            <a:avLst/>
          </a:prstGeom>
        </p:spPr>
      </p:pic>
      <p:pic>
        <p:nvPicPr>
          <p:cNvPr id="7" name="Picture 6"/>
          <p:cNvPicPr>
            <a:picLocks noChangeAspect="1"/>
          </p:cNvPicPr>
          <p:nvPr/>
        </p:nvPicPr>
        <p:blipFill>
          <a:blip r:embed="rId3"/>
          <a:stretch>
            <a:fillRect/>
          </a:stretch>
        </p:blipFill>
        <p:spPr>
          <a:xfrm>
            <a:off x="1295400" y="4038600"/>
            <a:ext cx="444500" cy="266700"/>
          </a:xfrm>
          <a:prstGeom prst="rect">
            <a:avLst/>
          </a:prstGeom>
        </p:spPr>
      </p:pic>
    </p:spTree>
    <p:extLst>
      <p:ext uri="{BB962C8B-B14F-4D97-AF65-F5344CB8AC3E}">
        <p14:creationId xmlns:p14="http://schemas.microsoft.com/office/powerpoint/2010/main" val="2387987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50000"/>
                  </a:schemeClr>
                </a:solidFill>
              </a:rPr>
              <a:t>Pearson Residuals</a:t>
            </a:r>
            <a:endParaRPr lang="en-US" b="1" dirty="0">
              <a:solidFill>
                <a:schemeClr val="accent3">
                  <a:lumMod val="50000"/>
                </a:schemeClr>
              </a:solidFill>
            </a:endParaRPr>
          </a:p>
        </p:txBody>
      </p:sp>
      <p:sp>
        <p:nvSpPr>
          <p:cNvPr id="3" name="Content Placeholder 2"/>
          <p:cNvSpPr>
            <a:spLocks noGrp="1"/>
          </p:cNvSpPr>
          <p:nvPr>
            <p:ph idx="1"/>
          </p:nvPr>
        </p:nvSpPr>
        <p:spPr>
          <a:xfrm>
            <a:off x="498474" y="1981200"/>
            <a:ext cx="7556313" cy="1137351"/>
          </a:xfrm>
        </p:spPr>
        <p:txBody>
          <a:bodyPr>
            <a:normAutofit/>
          </a:bodyPr>
          <a:lstStyle/>
          <a:p>
            <a:r>
              <a:rPr lang="en-US" dirty="0" smtClean="0">
                <a:solidFill>
                  <a:schemeClr val="accent3">
                    <a:lumMod val="50000"/>
                  </a:schemeClr>
                </a:solidFill>
              </a:rPr>
              <a:t>The problem of </a:t>
            </a:r>
            <a:r>
              <a:rPr lang="en-US" dirty="0" err="1" smtClean="0">
                <a:solidFill>
                  <a:schemeClr val="accent3">
                    <a:lumMod val="50000"/>
                  </a:schemeClr>
                </a:solidFill>
              </a:rPr>
              <a:t>nonconstant</a:t>
            </a:r>
            <a:r>
              <a:rPr lang="en-US" dirty="0" smtClean="0">
                <a:solidFill>
                  <a:schemeClr val="accent3">
                    <a:lumMod val="50000"/>
                  </a:schemeClr>
                </a:solidFill>
              </a:rPr>
              <a:t> variance is overcome by Pearson residuals, the square root of the individual contributions to the Pearson </a:t>
            </a:r>
            <a:r>
              <a:rPr lang="en-US" dirty="0">
                <a:solidFill>
                  <a:schemeClr val="accent3">
                    <a:lumMod val="50000"/>
                  </a:schemeClr>
                </a:solidFill>
              </a:rPr>
              <a:t>χ</a:t>
            </a:r>
            <a:r>
              <a:rPr lang="en-US" baseline="30000" dirty="0">
                <a:solidFill>
                  <a:schemeClr val="accent3">
                    <a:lumMod val="50000"/>
                  </a:schemeClr>
                </a:solidFill>
              </a:rPr>
              <a:t>2</a:t>
            </a:r>
            <a:r>
              <a:rPr lang="en-US" dirty="0">
                <a:solidFill>
                  <a:schemeClr val="accent3">
                    <a:lumMod val="50000"/>
                  </a:schemeClr>
                </a:solidFill>
              </a:rPr>
              <a:t> </a:t>
            </a:r>
            <a:r>
              <a:rPr lang="en-US" dirty="0" smtClean="0">
                <a:solidFill>
                  <a:schemeClr val="accent3">
                    <a:lumMod val="50000"/>
                  </a:schemeClr>
                </a:solidFill>
              </a:rPr>
              <a:t>statistic.</a:t>
            </a:r>
            <a:endParaRPr lang="en-US" dirty="0">
              <a:solidFill>
                <a:schemeClr val="accent3">
                  <a:lumMod val="50000"/>
                </a:schemeClr>
              </a:solidFill>
            </a:endParaRPr>
          </a:p>
        </p:txBody>
      </p:sp>
      <p:sp>
        <p:nvSpPr>
          <p:cNvPr id="4" name="Slide Number Placeholder 3"/>
          <p:cNvSpPr>
            <a:spLocks noGrp="1"/>
          </p:cNvSpPr>
          <p:nvPr>
            <p:ph type="sldNum" sz="quarter" idx="4"/>
          </p:nvPr>
        </p:nvSpPr>
        <p:spPr>
          <a:prstGeom prst="rect">
            <a:avLst/>
          </a:prstGeom>
        </p:spPr>
        <p:txBody>
          <a:bodyPr/>
          <a:lstStyle/>
          <a:p>
            <a:fld id="{06BAA373-880F-49D8-9FAA-29C179A59074}" type="slidenum">
              <a:rPr lang="en-US" smtClean="0"/>
              <a:pPr/>
              <a:t>42</a:t>
            </a:fld>
            <a:endParaRPr lang="en-US"/>
          </a:p>
        </p:txBody>
      </p:sp>
      <p:pic>
        <p:nvPicPr>
          <p:cNvPr id="6" name="Picture 5"/>
          <p:cNvPicPr>
            <a:picLocks noChangeAspect="1"/>
          </p:cNvPicPr>
          <p:nvPr/>
        </p:nvPicPr>
        <p:blipFill>
          <a:blip r:embed="rId2"/>
          <a:stretch>
            <a:fillRect/>
          </a:stretch>
        </p:blipFill>
        <p:spPr>
          <a:xfrm>
            <a:off x="1315664" y="3118551"/>
            <a:ext cx="5759715" cy="1311510"/>
          </a:xfrm>
          <a:prstGeom prst="rect">
            <a:avLst/>
          </a:prstGeom>
        </p:spPr>
      </p:pic>
    </p:spTree>
    <p:extLst>
      <p:ext uri="{BB962C8B-B14F-4D97-AF65-F5344CB8AC3E}">
        <p14:creationId xmlns:p14="http://schemas.microsoft.com/office/powerpoint/2010/main" val="389083842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186A5D"/>
                </a:solidFill>
              </a:rPr>
              <a:t>Standardized Pearson Residuals</a:t>
            </a:r>
            <a:endParaRPr lang="en-US" b="1" dirty="0">
              <a:solidFill>
                <a:srgbClr val="186A5D"/>
              </a:solidFill>
            </a:endParaRPr>
          </a:p>
        </p:txBody>
      </p:sp>
      <p:sp>
        <p:nvSpPr>
          <p:cNvPr id="3" name="Content Placeholder 2"/>
          <p:cNvSpPr>
            <a:spLocks noGrp="1"/>
          </p:cNvSpPr>
          <p:nvPr>
            <p:ph idx="1"/>
          </p:nvPr>
        </p:nvSpPr>
        <p:spPr>
          <a:xfrm>
            <a:off x="498474" y="1981201"/>
            <a:ext cx="7556313" cy="1217726"/>
          </a:xfrm>
        </p:spPr>
        <p:txBody>
          <a:bodyPr/>
          <a:lstStyle/>
          <a:p>
            <a:r>
              <a:rPr lang="en-US" dirty="0" smtClean="0">
                <a:solidFill>
                  <a:srgbClr val="186A5D"/>
                </a:solidFill>
              </a:rPr>
              <a:t>Pearson Residuals still don’t account for the variance of the model estimate          , so we correct for that:</a:t>
            </a:r>
          </a:p>
          <a:p>
            <a:endParaRPr lang="en-US" dirty="0"/>
          </a:p>
        </p:txBody>
      </p:sp>
      <p:sp>
        <p:nvSpPr>
          <p:cNvPr id="4" name="Slide Number Placeholder 3"/>
          <p:cNvSpPr>
            <a:spLocks noGrp="1"/>
          </p:cNvSpPr>
          <p:nvPr>
            <p:ph type="sldNum" sz="quarter" idx="4"/>
          </p:nvPr>
        </p:nvSpPr>
        <p:spPr>
          <a:prstGeom prst="rect">
            <a:avLst/>
          </a:prstGeom>
        </p:spPr>
        <p:txBody>
          <a:bodyPr/>
          <a:lstStyle/>
          <a:p>
            <a:fld id="{06BAA373-880F-49D8-9FAA-29C179A59074}" type="slidenum">
              <a:rPr lang="en-US" smtClean="0"/>
              <a:pPr/>
              <a:t>43</a:t>
            </a:fld>
            <a:endParaRPr lang="en-US"/>
          </a:p>
        </p:txBody>
      </p:sp>
      <p:pic>
        <p:nvPicPr>
          <p:cNvPr id="5" name="Picture 4"/>
          <p:cNvPicPr>
            <a:picLocks noChangeAspect="1"/>
          </p:cNvPicPr>
          <p:nvPr/>
        </p:nvPicPr>
        <p:blipFill>
          <a:blip r:embed="rId2"/>
          <a:stretch>
            <a:fillRect/>
          </a:stretch>
        </p:blipFill>
        <p:spPr>
          <a:xfrm>
            <a:off x="1748051" y="2364329"/>
            <a:ext cx="486703" cy="292022"/>
          </a:xfrm>
          <a:prstGeom prst="rect">
            <a:avLst/>
          </a:prstGeom>
        </p:spPr>
      </p:pic>
      <p:pic>
        <p:nvPicPr>
          <p:cNvPr id="8" name="Picture 7"/>
          <p:cNvPicPr>
            <a:picLocks noChangeAspect="1"/>
          </p:cNvPicPr>
          <p:nvPr/>
        </p:nvPicPr>
        <p:blipFill>
          <a:blip r:embed="rId3"/>
          <a:stretch>
            <a:fillRect/>
          </a:stretch>
        </p:blipFill>
        <p:spPr>
          <a:xfrm>
            <a:off x="799982" y="3198927"/>
            <a:ext cx="7254805" cy="970543"/>
          </a:xfrm>
          <a:prstGeom prst="rect">
            <a:avLst/>
          </a:prstGeom>
        </p:spPr>
      </p:pic>
    </p:spTree>
    <p:extLst>
      <p:ext uri="{BB962C8B-B14F-4D97-AF65-F5344CB8AC3E}">
        <p14:creationId xmlns:p14="http://schemas.microsoft.com/office/powerpoint/2010/main" val="39518450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50000"/>
                  </a:schemeClr>
                </a:solidFill>
              </a:rPr>
              <a:t>Deviance Residuals</a:t>
            </a:r>
            <a:endParaRPr lang="en-US" b="1" dirty="0">
              <a:solidFill>
                <a:schemeClr val="accent5">
                  <a:lumMod val="50000"/>
                </a:schemeClr>
              </a:solidFill>
            </a:endParaRPr>
          </a:p>
        </p:txBody>
      </p:sp>
      <p:sp>
        <p:nvSpPr>
          <p:cNvPr id="3" name="Content Placeholder 2"/>
          <p:cNvSpPr>
            <a:spLocks noGrp="1"/>
          </p:cNvSpPr>
          <p:nvPr>
            <p:ph idx="1"/>
          </p:nvPr>
        </p:nvSpPr>
        <p:spPr>
          <a:xfrm>
            <a:off x="498474" y="1981201"/>
            <a:ext cx="7556313" cy="4223752"/>
          </a:xfrm>
        </p:spPr>
        <p:txBody>
          <a:bodyPr>
            <a:normAutofit/>
          </a:bodyPr>
          <a:lstStyle/>
          <a:p>
            <a:r>
              <a:rPr lang="en-US" dirty="0" smtClean="0">
                <a:solidFill>
                  <a:srgbClr val="936A08"/>
                </a:solidFill>
              </a:rPr>
              <a:t>Deviance residuals are to the deviance statistic G2 as Pearson residuals are to the </a:t>
            </a:r>
            <a:r>
              <a:rPr lang="en-US" dirty="0">
                <a:solidFill>
                  <a:srgbClr val="936A08"/>
                </a:solidFill>
              </a:rPr>
              <a:t>χ</a:t>
            </a:r>
            <a:r>
              <a:rPr lang="en-US" baseline="30000" dirty="0">
                <a:solidFill>
                  <a:srgbClr val="936A08"/>
                </a:solidFill>
              </a:rPr>
              <a:t>2</a:t>
            </a:r>
            <a:r>
              <a:rPr lang="en-US" dirty="0">
                <a:solidFill>
                  <a:srgbClr val="936A08"/>
                </a:solidFill>
              </a:rPr>
              <a:t> </a:t>
            </a:r>
            <a:r>
              <a:rPr lang="en-US" dirty="0" smtClean="0">
                <a:solidFill>
                  <a:srgbClr val="936A08"/>
                </a:solidFill>
              </a:rPr>
              <a:t> Pearson statistic.</a:t>
            </a:r>
          </a:p>
          <a:p>
            <a:endParaRPr lang="en-US" dirty="0">
              <a:solidFill>
                <a:srgbClr val="936A08"/>
              </a:solidFill>
            </a:endParaRPr>
          </a:p>
          <a:p>
            <a:endParaRPr lang="en-US" dirty="0" smtClean="0">
              <a:solidFill>
                <a:srgbClr val="936A08"/>
              </a:solidFill>
            </a:endParaRPr>
          </a:p>
          <a:p>
            <a:endParaRPr lang="en-US" dirty="0" smtClean="0">
              <a:solidFill>
                <a:srgbClr val="936A08"/>
              </a:solidFill>
            </a:endParaRPr>
          </a:p>
          <a:p>
            <a:endParaRPr lang="en-US" dirty="0" smtClean="0">
              <a:solidFill>
                <a:srgbClr val="936A08"/>
              </a:solidFill>
            </a:endParaRPr>
          </a:p>
          <a:p>
            <a:r>
              <a:rPr lang="en-US" dirty="0" smtClean="0">
                <a:solidFill>
                  <a:srgbClr val="936A08"/>
                </a:solidFill>
              </a:rPr>
              <a:t>Standardized deviance residuals are defined to be:</a:t>
            </a:r>
            <a:endParaRPr lang="en-US" dirty="0">
              <a:solidFill>
                <a:srgbClr val="936A08"/>
              </a:solidFill>
            </a:endParaRPr>
          </a:p>
        </p:txBody>
      </p:sp>
      <p:sp>
        <p:nvSpPr>
          <p:cNvPr id="4" name="Slide Number Placeholder 3"/>
          <p:cNvSpPr>
            <a:spLocks noGrp="1"/>
          </p:cNvSpPr>
          <p:nvPr>
            <p:ph type="sldNum" sz="quarter" idx="4"/>
          </p:nvPr>
        </p:nvSpPr>
        <p:spPr>
          <a:prstGeom prst="rect">
            <a:avLst/>
          </a:prstGeom>
        </p:spPr>
        <p:txBody>
          <a:bodyPr/>
          <a:lstStyle/>
          <a:p>
            <a:fld id="{06BAA373-880F-49D8-9FAA-29C179A59074}" type="slidenum">
              <a:rPr lang="en-US" smtClean="0"/>
              <a:pPr/>
              <a:t>44</a:t>
            </a:fld>
            <a:endParaRPr lang="en-US"/>
          </a:p>
        </p:txBody>
      </p:sp>
      <p:pic>
        <p:nvPicPr>
          <p:cNvPr id="5" name="Picture 4"/>
          <p:cNvPicPr>
            <a:picLocks noChangeAspect="1"/>
          </p:cNvPicPr>
          <p:nvPr/>
        </p:nvPicPr>
        <p:blipFill>
          <a:blip r:embed="rId2"/>
          <a:stretch>
            <a:fillRect/>
          </a:stretch>
        </p:blipFill>
        <p:spPr>
          <a:xfrm>
            <a:off x="3182313" y="2709615"/>
            <a:ext cx="2112163" cy="740724"/>
          </a:xfrm>
          <a:prstGeom prst="rect">
            <a:avLst/>
          </a:prstGeom>
        </p:spPr>
      </p:pic>
      <p:pic>
        <p:nvPicPr>
          <p:cNvPr id="7" name="Picture 6"/>
          <p:cNvPicPr>
            <a:picLocks noChangeAspect="1"/>
          </p:cNvPicPr>
          <p:nvPr/>
        </p:nvPicPr>
        <p:blipFill>
          <a:blip r:embed="rId3"/>
          <a:stretch>
            <a:fillRect/>
          </a:stretch>
        </p:blipFill>
        <p:spPr>
          <a:xfrm>
            <a:off x="2404710" y="3637975"/>
            <a:ext cx="3945848" cy="348386"/>
          </a:xfrm>
          <a:prstGeom prst="rect">
            <a:avLst/>
          </a:prstGeom>
        </p:spPr>
      </p:pic>
      <p:pic>
        <p:nvPicPr>
          <p:cNvPr id="8" name="Picture 7"/>
          <p:cNvPicPr>
            <a:picLocks noChangeAspect="1"/>
          </p:cNvPicPr>
          <p:nvPr/>
        </p:nvPicPr>
        <p:blipFill>
          <a:blip r:embed="rId4"/>
          <a:stretch>
            <a:fillRect/>
          </a:stretch>
        </p:blipFill>
        <p:spPr>
          <a:xfrm>
            <a:off x="3424478" y="4182882"/>
            <a:ext cx="1321358" cy="741429"/>
          </a:xfrm>
          <a:prstGeom prst="rect">
            <a:avLst/>
          </a:prstGeom>
        </p:spPr>
      </p:pic>
      <p:pic>
        <p:nvPicPr>
          <p:cNvPr id="9" name="Picture 8"/>
          <p:cNvPicPr>
            <a:picLocks noChangeAspect="1"/>
          </p:cNvPicPr>
          <p:nvPr/>
        </p:nvPicPr>
        <p:blipFill>
          <a:blip r:embed="rId5"/>
          <a:stretch>
            <a:fillRect/>
          </a:stretch>
        </p:blipFill>
        <p:spPr>
          <a:xfrm>
            <a:off x="2601462" y="5844679"/>
            <a:ext cx="3475782" cy="299349"/>
          </a:xfrm>
          <a:prstGeom prst="rect">
            <a:avLst/>
          </a:prstGeom>
        </p:spPr>
      </p:pic>
    </p:spTree>
    <p:extLst>
      <p:ext uri="{BB962C8B-B14F-4D97-AF65-F5344CB8AC3E}">
        <p14:creationId xmlns:p14="http://schemas.microsoft.com/office/powerpoint/2010/main" val="117140418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Which residuals are best?</a:t>
            </a:r>
            <a:endParaRPr lang="en-US" b="1" dirty="0">
              <a:solidFill>
                <a:srgbClr val="000000"/>
              </a:solidFill>
            </a:endParaRPr>
          </a:p>
        </p:txBody>
      </p:sp>
      <p:sp>
        <p:nvSpPr>
          <p:cNvPr id="3" name="Content Placeholder 2"/>
          <p:cNvSpPr>
            <a:spLocks noGrp="1"/>
          </p:cNvSpPr>
          <p:nvPr>
            <p:ph idx="1"/>
          </p:nvPr>
        </p:nvSpPr>
        <p:spPr>
          <a:xfrm>
            <a:off x="498474" y="1294757"/>
            <a:ext cx="7556313" cy="4223752"/>
          </a:xfrm>
        </p:spPr>
        <p:txBody>
          <a:bodyPr>
            <a:normAutofit/>
          </a:bodyPr>
          <a:lstStyle/>
          <a:p>
            <a:r>
              <a:rPr lang="en-US" b="1" dirty="0" smtClean="0">
                <a:solidFill>
                  <a:schemeClr val="accent3">
                    <a:lumMod val="50000"/>
                  </a:schemeClr>
                </a:solidFill>
              </a:rPr>
              <a:t>Pearson residuals </a:t>
            </a:r>
            <a:r>
              <a:rPr lang="en-US" dirty="0" smtClean="0">
                <a:solidFill>
                  <a:schemeClr val="tx1"/>
                </a:solidFill>
              </a:rPr>
              <a:t>are most popular, but </a:t>
            </a:r>
            <a:r>
              <a:rPr lang="en-US" b="1" dirty="0" smtClean="0">
                <a:solidFill>
                  <a:schemeClr val="accent5">
                    <a:lumMod val="50000"/>
                  </a:schemeClr>
                </a:solidFill>
              </a:rPr>
              <a:t>deviance residuals </a:t>
            </a:r>
            <a:r>
              <a:rPr lang="en-US" dirty="0" smtClean="0">
                <a:solidFill>
                  <a:schemeClr val="tx1"/>
                </a:solidFill>
              </a:rPr>
              <a:t>are actually </a:t>
            </a:r>
            <a:r>
              <a:rPr lang="en-US" b="1" dirty="0" smtClean="0">
                <a:solidFill>
                  <a:schemeClr val="tx1"/>
                </a:solidFill>
              </a:rPr>
              <a:t>preferred</a:t>
            </a:r>
            <a:r>
              <a:rPr lang="en-US" dirty="0" smtClean="0">
                <a:solidFill>
                  <a:schemeClr val="tx1"/>
                </a:solidFill>
              </a:rPr>
              <a:t>; their distribution is closer to that of least squares residuals.</a:t>
            </a:r>
            <a:endParaRPr lang="en-US" dirty="0">
              <a:solidFill>
                <a:schemeClr val="accent3">
                  <a:lumMod val="75000"/>
                </a:schemeClr>
              </a:solidFill>
            </a:endParaRPr>
          </a:p>
        </p:txBody>
      </p:sp>
      <p:sp>
        <p:nvSpPr>
          <p:cNvPr id="4" name="Slide Number Placeholder 3"/>
          <p:cNvSpPr>
            <a:spLocks noGrp="1"/>
          </p:cNvSpPr>
          <p:nvPr>
            <p:ph type="sldNum" sz="quarter" idx="4"/>
          </p:nvPr>
        </p:nvSpPr>
        <p:spPr>
          <a:prstGeom prst="rect">
            <a:avLst/>
          </a:prstGeom>
        </p:spPr>
        <p:txBody>
          <a:bodyPr/>
          <a:lstStyle/>
          <a:p>
            <a:fld id="{06BAA373-880F-49D8-9FAA-29C179A59074}" type="slidenum">
              <a:rPr lang="en-US" smtClean="0"/>
              <a:pPr/>
              <a:t>45</a:t>
            </a:fld>
            <a:endParaRPr lang="en-US"/>
          </a:p>
        </p:txBody>
      </p:sp>
      <p:pic>
        <p:nvPicPr>
          <p:cNvPr id="5" name="Picture 4"/>
          <p:cNvPicPr>
            <a:picLocks noChangeAspect="1"/>
          </p:cNvPicPr>
          <p:nvPr/>
        </p:nvPicPr>
        <p:blipFill>
          <a:blip r:embed="rId2"/>
          <a:stretch>
            <a:fillRect/>
          </a:stretch>
        </p:blipFill>
        <p:spPr>
          <a:xfrm>
            <a:off x="592484" y="2425659"/>
            <a:ext cx="3674716" cy="3670341"/>
          </a:xfrm>
          <a:prstGeom prst="rect">
            <a:avLst/>
          </a:prstGeom>
        </p:spPr>
      </p:pic>
      <p:pic>
        <p:nvPicPr>
          <p:cNvPr id="6" name="Picture 5"/>
          <p:cNvPicPr>
            <a:picLocks noChangeAspect="1"/>
          </p:cNvPicPr>
          <p:nvPr/>
        </p:nvPicPr>
        <p:blipFill>
          <a:blip r:embed="rId3"/>
          <a:stretch>
            <a:fillRect/>
          </a:stretch>
        </p:blipFill>
        <p:spPr>
          <a:xfrm>
            <a:off x="4482167" y="2391627"/>
            <a:ext cx="3708789" cy="3704373"/>
          </a:xfrm>
          <a:prstGeom prst="rect">
            <a:avLst/>
          </a:prstGeom>
        </p:spPr>
      </p:pic>
    </p:spTree>
    <p:extLst>
      <p:ext uri="{BB962C8B-B14F-4D97-AF65-F5344CB8AC3E}">
        <p14:creationId xmlns:p14="http://schemas.microsoft.com/office/powerpoint/2010/main" val="179918689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8.2 Binary Logistic Regression</a:t>
            </a:r>
            <a:endParaRPr lang="en-US" dirty="0">
              <a:solidFill>
                <a:srgbClr val="000000"/>
              </a:solidFill>
            </a:endParaRPr>
          </a:p>
        </p:txBody>
      </p:sp>
      <p:sp>
        <p:nvSpPr>
          <p:cNvPr id="3" name="Content Placeholder 2"/>
          <p:cNvSpPr>
            <a:spLocks noGrp="1"/>
          </p:cNvSpPr>
          <p:nvPr>
            <p:ph idx="1"/>
          </p:nvPr>
        </p:nvSpPr>
        <p:spPr/>
        <p:txBody>
          <a:bodyPr/>
          <a:lstStyle/>
          <a:p>
            <a:r>
              <a:rPr lang="en-US" dirty="0" smtClean="0">
                <a:solidFill>
                  <a:schemeClr val="tx1"/>
                </a:solidFill>
              </a:rPr>
              <a:t>It is more common that we have only one observation at many values of the predictor variable.  (E.g. many predictors!)  Such data are called </a:t>
            </a:r>
            <a:r>
              <a:rPr lang="en-US" b="1" dirty="0" smtClean="0">
                <a:solidFill>
                  <a:schemeClr val="tx1"/>
                </a:solidFill>
              </a:rPr>
              <a:t>binary</a:t>
            </a:r>
            <a:r>
              <a:rPr lang="en-US" dirty="0" smtClean="0">
                <a:solidFill>
                  <a:schemeClr val="tx1"/>
                </a:solidFill>
              </a:rPr>
              <a:t>.</a:t>
            </a:r>
          </a:p>
          <a:p>
            <a:r>
              <a:rPr lang="en-US" dirty="0" smtClean="0">
                <a:solidFill>
                  <a:schemeClr val="tx1"/>
                </a:solidFill>
              </a:rPr>
              <a:t>Goodness of fit measures are problematic and plots of residuals are difficult to interpret.  (Two U-shaped curves!)</a:t>
            </a:r>
            <a:endParaRPr lang="en-US" dirty="0">
              <a:solidFill>
                <a:schemeClr val="tx1"/>
              </a:solidFill>
            </a:endParaRPr>
          </a:p>
        </p:txBody>
      </p:sp>
      <p:sp>
        <p:nvSpPr>
          <p:cNvPr id="4" name="Slide Number Placeholder 3"/>
          <p:cNvSpPr>
            <a:spLocks noGrp="1"/>
          </p:cNvSpPr>
          <p:nvPr>
            <p:ph type="sldNum" sz="quarter" idx="4"/>
          </p:nvPr>
        </p:nvSpPr>
        <p:spPr>
          <a:prstGeom prst="rect">
            <a:avLst/>
          </a:prstGeom>
        </p:spPr>
        <p:txBody>
          <a:bodyPr/>
          <a:lstStyle/>
          <a:p>
            <a:fld id="{06BAA373-880F-49D8-9FAA-29C179A59074}" type="slidenum">
              <a:rPr lang="en-US" smtClean="0"/>
              <a:pPr/>
              <a:t>46</a:t>
            </a:fld>
            <a:endParaRPr lang="en-US"/>
          </a:p>
        </p:txBody>
      </p:sp>
    </p:spTree>
    <p:extLst>
      <p:ext uri="{BB962C8B-B14F-4D97-AF65-F5344CB8AC3E}">
        <p14:creationId xmlns:p14="http://schemas.microsoft.com/office/powerpoint/2010/main" val="89299786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Compare Fits</a:t>
            </a:r>
            <a:r>
              <a:rPr lang="en-US" dirty="0" smtClean="0">
                <a:solidFill>
                  <a:srgbClr val="000000"/>
                </a:solidFill>
              </a:rPr>
              <a:t> </a:t>
            </a:r>
            <a:endParaRPr lang="en-US" dirty="0">
              <a:solidFill>
                <a:srgbClr val="000000"/>
              </a:solidFill>
            </a:endParaRPr>
          </a:p>
        </p:txBody>
      </p:sp>
      <p:sp>
        <p:nvSpPr>
          <p:cNvPr id="4" name="Slide Number Placeholder 3"/>
          <p:cNvSpPr>
            <a:spLocks noGrp="1"/>
          </p:cNvSpPr>
          <p:nvPr>
            <p:ph type="sldNum" sz="quarter" idx="4"/>
          </p:nvPr>
        </p:nvSpPr>
        <p:spPr>
          <a:xfrm>
            <a:off x="6705600" y="6400800"/>
            <a:ext cx="2133600" cy="365125"/>
          </a:xfrm>
          <a:prstGeom prst="rect">
            <a:avLst/>
          </a:prstGeom>
        </p:spPr>
        <p:txBody>
          <a:bodyPr/>
          <a:lstStyle/>
          <a:p>
            <a:fld id="{06BAA373-880F-49D8-9FAA-29C179A59074}" type="slidenum">
              <a:rPr lang="en-US" smtClean="0"/>
              <a:pPr/>
              <a:t>47</a:t>
            </a:fld>
            <a:endParaRPr lang="en-US"/>
          </a:p>
        </p:txBody>
      </p:sp>
      <p:sp>
        <p:nvSpPr>
          <p:cNvPr id="3" name="Content Placeholder 2"/>
          <p:cNvSpPr>
            <a:spLocks noGrp="1"/>
          </p:cNvSpPr>
          <p:nvPr>
            <p:ph idx="1"/>
          </p:nvPr>
        </p:nvSpPr>
        <p:spPr>
          <a:xfrm>
            <a:off x="498474" y="1252759"/>
            <a:ext cx="7556313" cy="5148041"/>
          </a:xfrm>
        </p:spPr>
        <p:txBody>
          <a:bodyPr>
            <a:normAutofit/>
          </a:bodyPr>
          <a:lstStyle/>
          <a:p>
            <a:pPr>
              <a:spcBef>
                <a:spcPts val="0"/>
              </a:spcBef>
            </a:pPr>
            <a:r>
              <a:rPr lang="en-US" dirty="0" smtClean="0">
                <a:solidFill>
                  <a:srgbClr val="000000"/>
                </a:solidFill>
              </a:rPr>
              <a:t>If we fit data with the assumption that all the m</a:t>
            </a:r>
            <a:r>
              <a:rPr lang="en-US" baseline="-25000" dirty="0" smtClean="0">
                <a:solidFill>
                  <a:srgbClr val="000000"/>
                </a:solidFill>
              </a:rPr>
              <a:t>i</a:t>
            </a:r>
            <a:r>
              <a:rPr lang="en-US" dirty="0" smtClean="0">
                <a:solidFill>
                  <a:srgbClr val="000000"/>
                </a:solidFill>
              </a:rPr>
              <a:t> equal 1, the parameter estimates, standard deviations, Wald z-scores, and p-values are all equivalent. </a:t>
            </a:r>
          </a:p>
          <a:p>
            <a:pPr>
              <a:spcBef>
                <a:spcPts val="0"/>
              </a:spcBef>
            </a:pPr>
            <a:endParaRPr lang="en-US" dirty="0">
              <a:solidFill>
                <a:srgbClr val="000000"/>
              </a:solidFill>
            </a:endParaRPr>
          </a:p>
          <a:p>
            <a:pPr>
              <a:spcBef>
                <a:spcPts val="0"/>
              </a:spcBef>
            </a:pPr>
            <a:r>
              <a:rPr lang="en-US" dirty="0" smtClean="0">
                <a:solidFill>
                  <a:srgbClr val="000000"/>
                </a:solidFill>
              </a:rPr>
              <a:t>The difference is in the deviance:</a:t>
            </a:r>
          </a:p>
          <a:p>
            <a:pPr>
              <a:spcBef>
                <a:spcPts val="0"/>
              </a:spcBef>
            </a:pPr>
            <a:endParaRPr lang="en-US" dirty="0" smtClean="0">
              <a:solidFill>
                <a:srgbClr val="000000"/>
              </a:solidFill>
            </a:endParaRPr>
          </a:p>
          <a:p>
            <a:pPr lvl="1">
              <a:spcBef>
                <a:spcPts val="0"/>
              </a:spcBef>
            </a:pPr>
            <a:r>
              <a:rPr lang="en-US" dirty="0" smtClean="0">
                <a:solidFill>
                  <a:srgbClr val="000000"/>
                </a:solidFill>
              </a:rPr>
              <a:t>Binomial Fit:</a:t>
            </a:r>
          </a:p>
          <a:p>
            <a:pPr marL="0" indent="0">
              <a:spcBef>
                <a:spcPts val="0"/>
              </a:spcBef>
              <a:buNone/>
            </a:pPr>
            <a:r>
              <a:rPr lang="en-US" sz="1600" dirty="0" smtClean="0">
                <a:solidFill>
                  <a:srgbClr val="000000"/>
                </a:solidFill>
                <a:latin typeface="Courier New"/>
                <a:cs typeface="Courier New"/>
              </a:rPr>
              <a:t>    Null </a:t>
            </a:r>
            <a:r>
              <a:rPr lang="en-US" sz="1600" dirty="0">
                <a:solidFill>
                  <a:srgbClr val="000000"/>
                </a:solidFill>
                <a:latin typeface="Courier New"/>
                <a:cs typeface="Courier New"/>
              </a:rPr>
              <a:t>deviance: 45.338  on 17  degrees of freedom</a:t>
            </a:r>
          </a:p>
          <a:p>
            <a:pPr marL="0" indent="0">
              <a:spcBef>
                <a:spcPts val="0"/>
              </a:spcBef>
              <a:buNone/>
            </a:pPr>
            <a:r>
              <a:rPr lang="en-US" sz="1600" dirty="0">
                <a:solidFill>
                  <a:srgbClr val="000000"/>
                </a:solidFill>
                <a:latin typeface="Courier New"/>
                <a:cs typeface="Courier New"/>
              </a:rPr>
              <a:t>Residual deviance: 12.062  on 16  degrees of freedom</a:t>
            </a:r>
          </a:p>
          <a:p>
            <a:pPr marL="0" indent="0">
              <a:spcBef>
                <a:spcPts val="0"/>
              </a:spcBef>
              <a:buNone/>
            </a:pPr>
            <a:endParaRPr lang="en-US" sz="1600" dirty="0" smtClean="0">
              <a:solidFill>
                <a:srgbClr val="000000"/>
              </a:solidFill>
              <a:latin typeface="Courier"/>
              <a:cs typeface="Courier"/>
            </a:endParaRPr>
          </a:p>
          <a:p>
            <a:pPr lvl="1">
              <a:spcBef>
                <a:spcPts val="0"/>
              </a:spcBef>
            </a:pPr>
            <a:r>
              <a:rPr lang="en-US" dirty="0" smtClean="0">
                <a:solidFill>
                  <a:srgbClr val="000000"/>
                </a:solidFill>
              </a:rPr>
              <a:t>Binary Fit:</a:t>
            </a:r>
          </a:p>
          <a:p>
            <a:pPr marL="0" indent="0">
              <a:spcBef>
                <a:spcPts val="0"/>
              </a:spcBef>
              <a:buNone/>
            </a:pPr>
            <a:r>
              <a:rPr lang="en-US" sz="1600" dirty="0">
                <a:solidFill>
                  <a:srgbClr val="000000"/>
                </a:solidFill>
                <a:latin typeface="Courier"/>
                <a:cs typeface="Courier"/>
              </a:rPr>
              <a:t> </a:t>
            </a:r>
            <a:r>
              <a:rPr lang="en-US" sz="1600" dirty="0" smtClean="0">
                <a:solidFill>
                  <a:srgbClr val="000000"/>
                </a:solidFill>
                <a:latin typeface="Courier"/>
                <a:cs typeface="Courier"/>
              </a:rPr>
              <a:t>   Null </a:t>
            </a:r>
            <a:r>
              <a:rPr lang="en-US" sz="1600" dirty="0">
                <a:solidFill>
                  <a:srgbClr val="000000"/>
                </a:solidFill>
                <a:latin typeface="Courier"/>
                <a:cs typeface="Courier"/>
              </a:rPr>
              <a:t>deviance: 578.01  on 631  degrees of freedom</a:t>
            </a:r>
          </a:p>
          <a:p>
            <a:pPr marL="0" indent="0">
              <a:spcBef>
                <a:spcPts val="0"/>
              </a:spcBef>
              <a:buNone/>
            </a:pPr>
            <a:r>
              <a:rPr lang="en-US" sz="1600" dirty="0">
                <a:solidFill>
                  <a:srgbClr val="000000"/>
                </a:solidFill>
                <a:latin typeface="Courier"/>
                <a:cs typeface="Courier"/>
              </a:rPr>
              <a:t>Residual deviance: 544.74  on 630  degrees of </a:t>
            </a:r>
            <a:r>
              <a:rPr lang="en-US" sz="1600" dirty="0" smtClean="0">
                <a:solidFill>
                  <a:srgbClr val="000000"/>
                </a:solidFill>
                <a:latin typeface="Courier"/>
                <a:cs typeface="Courier"/>
              </a:rPr>
              <a:t>freedom</a:t>
            </a:r>
          </a:p>
          <a:p>
            <a:pPr marL="0" indent="0">
              <a:spcBef>
                <a:spcPts val="0"/>
              </a:spcBef>
              <a:buNone/>
            </a:pPr>
            <a:endParaRPr lang="en-US" sz="1600" dirty="0" smtClean="0">
              <a:solidFill>
                <a:srgbClr val="000000"/>
              </a:solidFill>
              <a:latin typeface="Courier"/>
              <a:cs typeface="Courier"/>
            </a:endParaRPr>
          </a:p>
          <a:p>
            <a:pPr>
              <a:spcBef>
                <a:spcPts val="0"/>
              </a:spcBef>
            </a:pPr>
            <a:r>
              <a:rPr lang="en-US" dirty="0">
                <a:solidFill>
                  <a:srgbClr val="000000"/>
                </a:solidFill>
              </a:rPr>
              <a:t>AIC values are also different.</a:t>
            </a:r>
          </a:p>
          <a:p>
            <a:pPr marL="0" indent="0">
              <a:buNone/>
            </a:pPr>
            <a:endParaRPr lang="en-US" sz="1600" dirty="0">
              <a:solidFill>
                <a:srgbClr val="000000"/>
              </a:solidFill>
              <a:latin typeface="Courier"/>
              <a:cs typeface="Courier"/>
            </a:endParaRPr>
          </a:p>
        </p:txBody>
      </p:sp>
    </p:spTree>
    <p:extLst>
      <p:ext uri="{BB962C8B-B14F-4D97-AF65-F5344CB8AC3E}">
        <p14:creationId xmlns:p14="http://schemas.microsoft.com/office/powerpoint/2010/main" val="215112553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Binary Deviance</a:t>
            </a:r>
            <a:endParaRPr lang="en-US" dirty="0">
              <a:solidFill>
                <a:srgbClr val="000000"/>
              </a:solidFill>
            </a:endParaRPr>
          </a:p>
        </p:txBody>
      </p:sp>
      <p:sp>
        <p:nvSpPr>
          <p:cNvPr id="4" name="Slide Number Placeholder 3"/>
          <p:cNvSpPr>
            <a:spLocks noGrp="1"/>
          </p:cNvSpPr>
          <p:nvPr>
            <p:ph type="sldNum" sz="quarter" idx="4"/>
          </p:nvPr>
        </p:nvSpPr>
        <p:spPr>
          <a:xfrm>
            <a:off x="6705600" y="6400800"/>
            <a:ext cx="2133600" cy="365125"/>
          </a:xfrm>
          <a:prstGeom prst="rect">
            <a:avLst/>
          </a:prstGeom>
        </p:spPr>
        <p:txBody>
          <a:bodyPr/>
          <a:lstStyle/>
          <a:p>
            <a:fld id="{06BAA373-880F-49D8-9FAA-29C179A59074}" type="slidenum">
              <a:rPr lang="en-US" smtClean="0"/>
              <a:pPr/>
              <a:t>48</a:t>
            </a:fld>
            <a:endParaRPr lang="en-US"/>
          </a:p>
        </p:txBody>
      </p:sp>
      <p:sp>
        <p:nvSpPr>
          <p:cNvPr id="3" name="Content Placeholder 2"/>
          <p:cNvSpPr>
            <a:spLocks noGrp="1"/>
          </p:cNvSpPr>
          <p:nvPr>
            <p:ph idx="1"/>
          </p:nvPr>
        </p:nvSpPr>
        <p:spPr>
          <a:xfrm>
            <a:off x="498474" y="1252759"/>
            <a:ext cx="7556313" cy="5148041"/>
          </a:xfrm>
        </p:spPr>
        <p:txBody>
          <a:bodyPr>
            <a:normAutofit/>
          </a:bodyPr>
          <a:lstStyle/>
          <a:p>
            <a:pPr>
              <a:spcBef>
                <a:spcPts val="0"/>
              </a:spcBef>
            </a:pPr>
            <a:r>
              <a:rPr lang="en-US" dirty="0" smtClean="0">
                <a:solidFill>
                  <a:srgbClr val="000000"/>
                </a:solidFill>
              </a:rPr>
              <a:t>In the case that m</a:t>
            </a:r>
            <a:r>
              <a:rPr lang="en-US" baseline="-25000" dirty="0" smtClean="0">
                <a:solidFill>
                  <a:srgbClr val="000000"/>
                </a:solidFill>
              </a:rPr>
              <a:t>i</a:t>
            </a:r>
            <a:r>
              <a:rPr lang="en-US" dirty="0" smtClean="0">
                <a:solidFill>
                  <a:srgbClr val="000000"/>
                </a:solidFill>
              </a:rPr>
              <a:t> = 1, the log likelihood function is:</a:t>
            </a:r>
          </a:p>
          <a:p>
            <a:pPr>
              <a:spcBef>
                <a:spcPts val="0"/>
              </a:spcBef>
            </a:pPr>
            <a:endParaRPr lang="en-US" dirty="0">
              <a:solidFill>
                <a:srgbClr val="000000"/>
              </a:solidFill>
            </a:endParaRPr>
          </a:p>
          <a:p>
            <a:pPr>
              <a:spcBef>
                <a:spcPts val="0"/>
              </a:spcBef>
            </a:pPr>
            <a:endParaRPr lang="en-US" dirty="0" smtClean="0">
              <a:solidFill>
                <a:srgbClr val="000000"/>
              </a:solidFill>
            </a:endParaRPr>
          </a:p>
          <a:p>
            <a:pPr>
              <a:spcBef>
                <a:spcPts val="0"/>
              </a:spcBef>
            </a:pPr>
            <a:endParaRPr lang="en-US" dirty="0">
              <a:solidFill>
                <a:srgbClr val="000000"/>
              </a:solidFill>
            </a:endParaRPr>
          </a:p>
          <a:p>
            <a:pPr>
              <a:spcBef>
                <a:spcPts val="0"/>
              </a:spcBef>
            </a:pPr>
            <a:r>
              <a:rPr lang="en-US" dirty="0" smtClean="0">
                <a:solidFill>
                  <a:srgbClr val="000000"/>
                </a:solidFill>
              </a:rPr>
              <a:t>So for the saturated model, the log-likelihood function is:</a:t>
            </a:r>
          </a:p>
          <a:p>
            <a:pPr>
              <a:spcBef>
                <a:spcPts val="0"/>
              </a:spcBef>
            </a:pPr>
            <a:endParaRPr lang="en-US" dirty="0">
              <a:solidFill>
                <a:srgbClr val="000000"/>
              </a:solidFill>
            </a:endParaRPr>
          </a:p>
          <a:p>
            <a:pPr>
              <a:spcBef>
                <a:spcPts val="0"/>
              </a:spcBef>
            </a:pPr>
            <a:endParaRPr lang="en-US" dirty="0" smtClean="0">
              <a:solidFill>
                <a:srgbClr val="000000"/>
              </a:solidFill>
            </a:endParaRPr>
          </a:p>
          <a:p>
            <a:pPr marL="0" indent="0">
              <a:spcBef>
                <a:spcPts val="0"/>
              </a:spcBef>
              <a:buNone/>
            </a:pPr>
            <a:endParaRPr lang="en-US" dirty="0" smtClean="0">
              <a:solidFill>
                <a:srgbClr val="000000"/>
              </a:solidFill>
            </a:endParaRPr>
          </a:p>
          <a:p>
            <a:pPr>
              <a:spcBef>
                <a:spcPts val="0"/>
              </a:spcBef>
            </a:pPr>
            <a:endParaRPr lang="en-US" dirty="0">
              <a:solidFill>
                <a:srgbClr val="000000"/>
              </a:solidFill>
            </a:endParaRPr>
          </a:p>
          <a:p>
            <a:pPr>
              <a:spcBef>
                <a:spcPts val="0"/>
              </a:spcBef>
            </a:pPr>
            <a:r>
              <a:rPr lang="en-US" dirty="0" smtClean="0">
                <a:solidFill>
                  <a:srgbClr val="000000"/>
                </a:solidFill>
              </a:rPr>
              <a:t>If </a:t>
            </a:r>
            <a:r>
              <a:rPr lang="en-US" dirty="0" err="1" smtClean="0">
                <a:solidFill>
                  <a:srgbClr val="000000"/>
                </a:solidFill>
              </a:rPr>
              <a:t>y</a:t>
            </a:r>
            <a:r>
              <a:rPr lang="en-US" baseline="-25000" dirty="0" err="1" smtClean="0">
                <a:solidFill>
                  <a:srgbClr val="000000"/>
                </a:solidFill>
              </a:rPr>
              <a:t>i</a:t>
            </a:r>
            <a:r>
              <a:rPr lang="en-US" dirty="0" smtClean="0">
                <a:solidFill>
                  <a:srgbClr val="000000"/>
                </a:solidFill>
              </a:rPr>
              <a:t> = 0:</a:t>
            </a:r>
          </a:p>
          <a:p>
            <a:pPr>
              <a:spcBef>
                <a:spcPts val="0"/>
              </a:spcBef>
            </a:pPr>
            <a:endParaRPr lang="en-US" dirty="0">
              <a:solidFill>
                <a:srgbClr val="000000"/>
              </a:solidFill>
            </a:endParaRPr>
          </a:p>
          <a:p>
            <a:pPr>
              <a:spcBef>
                <a:spcPts val="0"/>
              </a:spcBef>
            </a:pPr>
            <a:endParaRPr lang="en-US" dirty="0" smtClean="0">
              <a:solidFill>
                <a:srgbClr val="000000"/>
              </a:solidFill>
            </a:endParaRPr>
          </a:p>
          <a:p>
            <a:pPr>
              <a:spcBef>
                <a:spcPts val="0"/>
              </a:spcBef>
            </a:pPr>
            <a:endParaRPr lang="en-US" dirty="0">
              <a:solidFill>
                <a:srgbClr val="000000"/>
              </a:solidFill>
            </a:endParaRPr>
          </a:p>
          <a:p>
            <a:pPr>
              <a:spcBef>
                <a:spcPts val="0"/>
              </a:spcBef>
            </a:pPr>
            <a:r>
              <a:rPr lang="en-US" dirty="0" smtClean="0">
                <a:solidFill>
                  <a:srgbClr val="000000"/>
                </a:solidFill>
              </a:rPr>
              <a:t>If </a:t>
            </a:r>
            <a:r>
              <a:rPr lang="en-US" dirty="0" err="1" smtClean="0">
                <a:solidFill>
                  <a:srgbClr val="000000"/>
                </a:solidFill>
              </a:rPr>
              <a:t>y</a:t>
            </a:r>
            <a:r>
              <a:rPr lang="en-US" baseline="-25000" dirty="0" err="1" smtClean="0">
                <a:solidFill>
                  <a:srgbClr val="000000"/>
                </a:solidFill>
              </a:rPr>
              <a:t>i</a:t>
            </a:r>
            <a:r>
              <a:rPr lang="en-US" dirty="0" smtClean="0">
                <a:solidFill>
                  <a:srgbClr val="000000"/>
                </a:solidFill>
              </a:rPr>
              <a:t> = 1:</a:t>
            </a:r>
            <a:endParaRPr lang="en-US" dirty="0">
              <a:solidFill>
                <a:srgbClr val="000000"/>
              </a:solidFill>
            </a:endParaRPr>
          </a:p>
          <a:p>
            <a:pPr marL="0" indent="0">
              <a:buNone/>
            </a:pPr>
            <a:endParaRPr lang="en-US" sz="1600" dirty="0">
              <a:solidFill>
                <a:srgbClr val="000000"/>
              </a:solidFill>
              <a:latin typeface="Courier"/>
              <a:cs typeface="Courier"/>
            </a:endParaRPr>
          </a:p>
        </p:txBody>
      </p:sp>
      <p:pic>
        <p:nvPicPr>
          <p:cNvPr id="5" name="Picture 4"/>
          <p:cNvPicPr>
            <a:picLocks noChangeAspect="1"/>
          </p:cNvPicPr>
          <p:nvPr/>
        </p:nvPicPr>
        <p:blipFill>
          <a:blip r:embed="rId2"/>
          <a:stretch>
            <a:fillRect/>
          </a:stretch>
        </p:blipFill>
        <p:spPr>
          <a:xfrm>
            <a:off x="1224046" y="1738290"/>
            <a:ext cx="5802866" cy="599887"/>
          </a:xfrm>
          <a:prstGeom prst="rect">
            <a:avLst/>
          </a:prstGeom>
        </p:spPr>
      </p:pic>
    </p:spTree>
    <p:extLst>
      <p:ext uri="{BB962C8B-B14F-4D97-AF65-F5344CB8AC3E}">
        <p14:creationId xmlns:p14="http://schemas.microsoft.com/office/powerpoint/2010/main" val="296452859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Binary Deviance</a:t>
            </a:r>
            <a:endParaRPr lang="en-US" dirty="0">
              <a:solidFill>
                <a:srgbClr val="000000"/>
              </a:solidFill>
            </a:endParaRPr>
          </a:p>
        </p:txBody>
      </p:sp>
      <p:sp>
        <p:nvSpPr>
          <p:cNvPr id="4" name="Slide Number Placeholder 3"/>
          <p:cNvSpPr>
            <a:spLocks noGrp="1"/>
          </p:cNvSpPr>
          <p:nvPr>
            <p:ph type="sldNum" sz="quarter" idx="4"/>
          </p:nvPr>
        </p:nvSpPr>
        <p:spPr>
          <a:xfrm>
            <a:off x="6705600" y="6400800"/>
            <a:ext cx="2133600" cy="365125"/>
          </a:xfrm>
          <a:prstGeom prst="rect">
            <a:avLst/>
          </a:prstGeom>
        </p:spPr>
        <p:txBody>
          <a:bodyPr/>
          <a:lstStyle/>
          <a:p>
            <a:fld id="{06BAA373-880F-49D8-9FAA-29C179A59074}" type="slidenum">
              <a:rPr lang="en-US" smtClean="0"/>
              <a:pPr/>
              <a:t>49</a:t>
            </a:fld>
            <a:endParaRPr lang="en-US"/>
          </a:p>
        </p:txBody>
      </p:sp>
      <p:sp>
        <p:nvSpPr>
          <p:cNvPr id="3" name="Content Placeholder 2"/>
          <p:cNvSpPr>
            <a:spLocks noGrp="1"/>
          </p:cNvSpPr>
          <p:nvPr>
            <p:ph idx="1"/>
          </p:nvPr>
        </p:nvSpPr>
        <p:spPr>
          <a:xfrm>
            <a:off x="498474" y="1744143"/>
            <a:ext cx="7556313" cy="4656657"/>
          </a:xfrm>
        </p:spPr>
        <p:txBody>
          <a:bodyPr>
            <a:normAutofit/>
          </a:bodyPr>
          <a:lstStyle/>
          <a:p>
            <a:pPr>
              <a:spcBef>
                <a:spcPts val="0"/>
              </a:spcBef>
            </a:pPr>
            <a:r>
              <a:rPr lang="en-US" dirty="0" smtClean="0">
                <a:solidFill>
                  <a:srgbClr val="000000"/>
                </a:solidFill>
              </a:rPr>
              <a:t>So in the case where mi = 1, the deviance between the saturated model and the current model only depends on log(L</a:t>
            </a:r>
            <a:r>
              <a:rPr lang="en-US" baseline="-25000" dirty="0" smtClean="0">
                <a:solidFill>
                  <a:srgbClr val="000000"/>
                </a:solidFill>
              </a:rPr>
              <a:t>M</a:t>
            </a:r>
            <a:r>
              <a:rPr lang="en-US" dirty="0" smtClean="0">
                <a:solidFill>
                  <a:srgbClr val="000000"/>
                </a:solidFill>
              </a:rPr>
              <a:t>).</a:t>
            </a:r>
          </a:p>
          <a:p>
            <a:pPr>
              <a:spcBef>
                <a:spcPts val="0"/>
              </a:spcBef>
            </a:pPr>
            <a:endParaRPr lang="en-US" dirty="0" smtClean="0">
              <a:solidFill>
                <a:srgbClr val="000000"/>
              </a:solidFill>
            </a:endParaRPr>
          </a:p>
          <a:p>
            <a:pPr>
              <a:spcBef>
                <a:spcPts val="0"/>
              </a:spcBef>
            </a:pPr>
            <a:r>
              <a:rPr lang="en-US" dirty="0" smtClean="0">
                <a:solidFill>
                  <a:srgbClr val="000000"/>
                </a:solidFill>
              </a:rPr>
              <a:t>Deviance doesn’t provide an assessment of the goodness-of-fit of the model!  It also doesn’t have a χ</a:t>
            </a:r>
            <a:r>
              <a:rPr lang="en-US" baseline="30000" dirty="0" smtClean="0">
                <a:solidFill>
                  <a:srgbClr val="000000"/>
                </a:solidFill>
              </a:rPr>
              <a:t>2</a:t>
            </a:r>
            <a:r>
              <a:rPr lang="en-US" dirty="0" smtClean="0">
                <a:solidFill>
                  <a:srgbClr val="000000"/>
                </a:solidFill>
              </a:rPr>
              <a:t> distribution.</a:t>
            </a:r>
          </a:p>
          <a:p>
            <a:pPr>
              <a:spcBef>
                <a:spcPts val="0"/>
              </a:spcBef>
            </a:pPr>
            <a:endParaRPr lang="en-US" dirty="0">
              <a:solidFill>
                <a:srgbClr val="000000"/>
              </a:solidFill>
            </a:endParaRPr>
          </a:p>
          <a:p>
            <a:pPr>
              <a:spcBef>
                <a:spcPts val="0"/>
              </a:spcBef>
            </a:pPr>
            <a:r>
              <a:rPr lang="en-US" dirty="0" smtClean="0">
                <a:solidFill>
                  <a:srgbClr val="000000"/>
                </a:solidFill>
              </a:rPr>
              <a:t>However, we </a:t>
            </a:r>
            <a:r>
              <a:rPr lang="en-US" i="1" dirty="0" smtClean="0">
                <a:solidFill>
                  <a:srgbClr val="000000"/>
                </a:solidFill>
              </a:rPr>
              <a:t>can</a:t>
            </a:r>
            <a:r>
              <a:rPr lang="en-US" dirty="0" smtClean="0">
                <a:solidFill>
                  <a:srgbClr val="000000"/>
                </a:solidFill>
              </a:rPr>
              <a:t> use deviance to compare two models; the difference between two deviances still has an approximate </a:t>
            </a:r>
            <a:r>
              <a:rPr lang="en-US" dirty="0">
                <a:solidFill>
                  <a:srgbClr val="000000"/>
                </a:solidFill>
              </a:rPr>
              <a:t>χ</a:t>
            </a:r>
            <a:r>
              <a:rPr lang="en-US" baseline="30000" dirty="0">
                <a:solidFill>
                  <a:srgbClr val="000000"/>
                </a:solidFill>
              </a:rPr>
              <a:t>2</a:t>
            </a:r>
            <a:r>
              <a:rPr lang="en-US" dirty="0">
                <a:solidFill>
                  <a:srgbClr val="000000"/>
                </a:solidFill>
              </a:rPr>
              <a:t> </a:t>
            </a:r>
            <a:r>
              <a:rPr lang="en-US" dirty="0" smtClean="0">
                <a:solidFill>
                  <a:srgbClr val="000000"/>
                </a:solidFill>
              </a:rPr>
              <a:t>distribution.</a:t>
            </a:r>
            <a:endParaRPr lang="en-US" dirty="0">
              <a:solidFill>
                <a:srgbClr val="000000"/>
              </a:solidFill>
            </a:endParaRPr>
          </a:p>
          <a:p>
            <a:pPr marL="0" indent="0">
              <a:buNone/>
            </a:pPr>
            <a:endParaRPr lang="en-US" sz="1600" dirty="0">
              <a:solidFill>
                <a:srgbClr val="000000"/>
              </a:solidFill>
              <a:latin typeface="Courier"/>
              <a:cs typeface="Courier"/>
            </a:endParaRPr>
          </a:p>
        </p:txBody>
      </p:sp>
    </p:spTree>
    <p:extLst>
      <p:ext uri="{BB962C8B-B14F-4D97-AF65-F5344CB8AC3E}">
        <p14:creationId xmlns:p14="http://schemas.microsoft.com/office/powerpoint/2010/main" val="11692848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rPr>
              <a:t>Logistic Regression</a:t>
            </a:r>
            <a:endParaRPr lang="en-US" dirty="0">
              <a:solidFill>
                <a:srgbClr val="000000"/>
              </a:solidFill>
            </a:endParaRPr>
          </a:p>
        </p:txBody>
      </p:sp>
      <p:sp>
        <p:nvSpPr>
          <p:cNvPr id="6" name="Content Placeholder 5"/>
          <p:cNvSpPr>
            <a:spLocks noGrp="1"/>
          </p:cNvSpPr>
          <p:nvPr>
            <p:ph idx="1"/>
          </p:nvPr>
        </p:nvSpPr>
        <p:spPr>
          <a:xfrm>
            <a:off x="498474" y="1981200"/>
            <a:ext cx="8264526" cy="1905000"/>
          </a:xfrm>
        </p:spPr>
        <p:txBody>
          <a:bodyPr>
            <a:noAutofit/>
          </a:bodyPr>
          <a:lstStyle/>
          <a:p>
            <a:r>
              <a:rPr lang="en-US" sz="2400" dirty="0" smtClean="0">
                <a:solidFill>
                  <a:srgbClr val="000000"/>
                </a:solidFill>
              </a:rPr>
              <a:t>How do we turn a binary variable into something continuous?</a:t>
            </a:r>
          </a:p>
          <a:p>
            <a:pPr lvl="1"/>
            <a:r>
              <a:rPr lang="en-US" sz="2000" dirty="0" smtClean="0">
                <a:solidFill>
                  <a:srgbClr val="000000"/>
                </a:solidFill>
              </a:rPr>
              <a:t>What about using proportion of successes?</a:t>
            </a:r>
          </a:p>
          <a:p>
            <a:pPr lvl="1"/>
            <a:endParaRPr lang="en-US" sz="2000" dirty="0">
              <a:solidFill>
                <a:srgbClr val="000000"/>
              </a:solidFill>
            </a:endParaRPr>
          </a:p>
          <a:p>
            <a:pPr lvl="1"/>
            <a:endParaRPr lang="en-US" sz="2000" dirty="0" smtClean="0">
              <a:solidFill>
                <a:srgbClr val="000000"/>
              </a:solidFill>
            </a:endParaRPr>
          </a:p>
          <a:p>
            <a:pPr lvl="1"/>
            <a:r>
              <a:rPr lang="en-US" sz="2000" dirty="0" smtClean="0">
                <a:solidFill>
                  <a:srgbClr val="000000"/>
                </a:solidFill>
              </a:rPr>
              <a:t>What about using odds of success?</a:t>
            </a:r>
            <a:endParaRPr lang="en-US" sz="2000" dirty="0">
              <a:solidFill>
                <a:srgbClr val="000000"/>
              </a:solidFill>
            </a:endParaRPr>
          </a:p>
        </p:txBody>
      </p:sp>
      <p:sp>
        <p:nvSpPr>
          <p:cNvPr id="5" name="Slide Number Placeholder 4"/>
          <p:cNvSpPr>
            <a:spLocks noGrp="1"/>
          </p:cNvSpPr>
          <p:nvPr>
            <p:ph type="sldNum" sz="quarter" idx="4"/>
          </p:nvPr>
        </p:nvSpPr>
        <p:spPr/>
        <p:txBody>
          <a:bodyPr/>
          <a:lstStyle/>
          <a:p>
            <a:fld id="{06BAA373-880F-49D8-9FAA-29C179A59074}" type="slidenum">
              <a:rPr lang="en-US" smtClean="0"/>
              <a:pPr/>
              <a:t>5</a:t>
            </a:fld>
            <a:endParaRPr lang="en-US"/>
          </a:p>
        </p:txBody>
      </p:sp>
      <p:pic>
        <p:nvPicPr>
          <p:cNvPr id="7" name="Picture 6"/>
          <p:cNvPicPr>
            <a:picLocks noChangeAspect="1"/>
          </p:cNvPicPr>
          <p:nvPr/>
        </p:nvPicPr>
        <p:blipFill>
          <a:blip r:embed="rId2"/>
          <a:stretch>
            <a:fillRect/>
          </a:stretch>
        </p:blipFill>
        <p:spPr>
          <a:xfrm>
            <a:off x="6019800" y="3657600"/>
            <a:ext cx="1992527" cy="685800"/>
          </a:xfrm>
          <a:prstGeom prst="rect">
            <a:avLst/>
          </a:prstGeom>
        </p:spPr>
      </p:pic>
    </p:spTree>
    <p:extLst>
      <p:ext uri="{BB962C8B-B14F-4D97-AF65-F5344CB8AC3E}">
        <p14:creationId xmlns:p14="http://schemas.microsoft.com/office/powerpoint/2010/main" val="367242903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Binary Residuals</a:t>
            </a:r>
            <a:endParaRPr lang="en-US" b="1" dirty="0">
              <a:solidFill>
                <a:srgbClr val="000000"/>
              </a:solidFill>
            </a:endParaRPr>
          </a:p>
        </p:txBody>
      </p:sp>
      <p:sp>
        <p:nvSpPr>
          <p:cNvPr id="4" name="Slide Number Placeholder 3"/>
          <p:cNvSpPr>
            <a:spLocks noGrp="1"/>
          </p:cNvSpPr>
          <p:nvPr>
            <p:ph type="sldNum" sz="quarter" idx="4"/>
          </p:nvPr>
        </p:nvSpPr>
        <p:spPr>
          <a:xfrm>
            <a:off x="6705600" y="6400800"/>
            <a:ext cx="2133600" cy="365125"/>
          </a:xfrm>
          <a:prstGeom prst="rect">
            <a:avLst/>
          </a:prstGeom>
        </p:spPr>
        <p:txBody>
          <a:bodyPr/>
          <a:lstStyle/>
          <a:p>
            <a:fld id="{06BAA373-880F-49D8-9FAA-29C179A59074}" type="slidenum">
              <a:rPr lang="en-US" smtClean="0"/>
              <a:pPr/>
              <a:t>50</a:t>
            </a:fld>
            <a:endParaRPr lang="en-US"/>
          </a:p>
        </p:txBody>
      </p:sp>
      <p:pic>
        <p:nvPicPr>
          <p:cNvPr id="3" name="Picture 2"/>
          <p:cNvPicPr>
            <a:picLocks noChangeAspect="1"/>
          </p:cNvPicPr>
          <p:nvPr/>
        </p:nvPicPr>
        <p:blipFill>
          <a:blip r:embed="rId2"/>
          <a:stretch>
            <a:fillRect/>
          </a:stretch>
        </p:blipFill>
        <p:spPr>
          <a:xfrm>
            <a:off x="1511300" y="901700"/>
            <a:ext cx="6121400" cy="5054600"/>
          </a:xfrm>
          <a:prstGeom prst="rect">
            <a:avLst/>
          </a:prstGeom>
        </p:spPr>
      </p:pic>
    </p:spTree>
    <p:extLst>
      <p:ext uri="{BB962C8B-B14F-4D97-AF65-F5344CB8AC3E}">
        <p14:creationId xmlns:p14="http://schemas.microsoft.com/office/powerpoint/2010/main" val="31715713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Binary Residuals</a:t>
            </a:r>
            <a:endParaRPr lang="en-US" b="1" dirty="0">
              <a:solidFill>
                <a:srgbClr val="000000"/>
              </a:solidFill>
            </a:endParaRPr>
          </a:p>
        </p:txBody>
      </p:sp>
      <p:sp>
        <p:nvSpPr>
          <p:cNvPr id="5" name="Content Placeholder 4"/>
          <p:cNvSpPr>
            <a:spLocks noGrp="1"/>
          </p:cNvSpPr>
          <p:nvPr>
            <p:ph idx="1"/>
          </p:nvPr>
        </p:nvSpPr>
        <p:spPr>
          <a:xfrm>
            <a:off x="498474" y="1600200"/>
            <a:ext cx="7556313" cy="4144963"/>
          </a:xfrm>
        </p:spPr>
        <p:txBody>
          <a:bodyPr/>
          <a:lstStyle/>
          <a:p>
            <a:r>
              <a:rPr lang="en-US" dirty="0" smtClean="0">
                <a:solidFill>
                  <a:srgbClr val="000000"/>
                </a:solidFill>
              </a:rPr>
              <a:t>Residual plots are problematic when the data are binary.</a:t>
            </a:r>
          </a:p>
          <a:p>
            <a:r>
              <a:rPr lang="en-US" dirty="0" smtClean="0">
                <a:solidFill>
                  <a:srgbClr val="000000"/>
                </a:solidFill>
              </a:rPr>
              <a:t>Instead of examining residual plots, compare the fitted model to a nonparametric fit.</a:t>
            </a:r>
            <a:endParaRPr lang="en-US" dirty="0">
              <a:solidFill>
                <a:srgbClr val="000000"/>
              </a:solidFill>
            </a:endParaRPr>
          </a:p>
        </p:txBody>
      </p:sp>
      <p:sp>
        <p:nvSpPr>
          <p:cNvPr id="4" name="Slide Number Placeholder 3"/>
          <p:cNvSpPr>
            <a:spLocks noGrp="1"/>
          </p:cNvSpPr>
          <p:nvPr>
            <p:ph type="sldNum" sz="quarter" idx="4"/>
          </p:nvPr>
        </p:nvSpPr>
        <p:spPr>
          <a:prstGeom prst="rect">
            <a:avLst/>
          </a:prstGeom>
        </p:spPr>
        <p:txBody>
          <a:bodyPr/>
          <a:lstStyle/>
          <a:p>
            <a:fld id="{06BAA373-880F-49D8-9FAA-29C179A59074}" type="slidenum">
              <a:rPr lang="en-US" smtClean="0"/>
              <a:pPr/>
              <a:t>51</a:t>
            </a:fld>
            <a:endParaRPr lang="en-US"/>
          </a:p>
        </p:txBody>
      </p:sp>
      <p:pic>
        <p:nvPicPr>
          <p:cNvPr id="7" name="Picture 6"/>
          <p:cNvPicPr>
            <a:picLocks noChangeAspect="1"/>
          </p:cNvPicPr>
          <p:nvPr/>
        </p:nvPicPr>
        <p:blipFill>
          <a:blip r:embed="rId2"/>
          <a:stretch>
            <a:fillRect/>
          </a:stretch>
        </p:blipFill>
        <p:spPr>
          <a:xfrm>
            <a:off x="1981200" y="2960448"/>
            <a:ext cx="3657600" cy="3653246"/>
          </a:xfrm>
          <a:prstGeom prst="rect">
            <a:avLst/>
          </a:prstGeom>
        </p:spPr>
      </p:pic>
    </p:spTree>
    <p:extLst>
      <p:ext uri="{BB962C8B-B14F-4D97-AF65-F5344CB8AC3E}">
        <p14:creationId xmlns:p14="http://schemas.microsoft.com/office/powerpoint/2010/main" val="379639588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Binary Residuals</a:t>
            </a:r>
            <a:endParaRPr lang="en-US" b="1" dirty="0">
              <a:solidFill>
                <a:srgbClr val="000000"/>
              </a:solidFill>
            </a:endParaRPr>
          </a:p>
        </p:txBody>
      </p:sp>
      <p:sp>
        <p:nvSpPr>
          <p:cNvPr id="4" name="Slide Number Placeholder 3"/>
          <p:cNvSpPr>
            <a:spLocks noGrp="1"/>
          </p:cNvSpPr>
          <p:nvPr>
            <p:ph type="sldNum" sz="quarter" idx="4"/>
          </p:nvPr>
        </p:nvSpPr>
        <p:spPr>
          <a:prstGeom prst="rect">
            <a:avLst/>
          </a:prstGeom>
        </p:spPr>
        <p:txBody>
          <a:bodyPr/>
          <a:lstStyle/>
          <a:p>
            <a:fld id="{06BAA373-880F-49D8-9FAA-29C179A59074}" type="slidenum">
              <a:rPr lang="en-US" smtClean="0"/>
              <a:pPr/>
              <a:t>52</a:t>
            </a:fld>
            <a:endParaRPr lang="en-US"/>
          </a:p>
        </p:txBody>
      </p:sp>
      <p:pic>
        <p:nvPicPr>
          <p:cNvPr id="3" name="Picture 2"/>
          <p:cNvPicPr>
            <a:picLocks noChangeAspect="1"/>
          </p:cNvPicPr>
          <p:nvPr/>
        </p:nvPicPr>
        <p:blipFill>
          <a:blip r:embed="rId2"/>
          <a:stretch>
            <a:fillRect/>
          </a:stretch>
        </p:blipFill>
        <p:spPr>
          <a:xfrm>
            <a:off x="1580482" y="1707296"/>
            <a:ext cx="5163908" cy="4296687"/>
          </a:xfrm>
          <a:prstGeom prst="rect">
            <a:avLst/>
          </a:prstGeom>
        </p:spPr>
      </p:pic>
    </p:spTree>
    <p:extLst>
      <p:ext uri="{BB962C8B-B14F-4D97-AF65-F5344CB8AC3E}">
        <p14:creationId xmlns:p14="http://schemas.microsoft.com/office/powerpoint/2010/main" val="185167656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000000"/>
                </a:solidFill>
              </a:rPr>
              <a:t>Transforming Predictors for Binary Data</a:t>
            </a:r>
            <a:endParaRPr lang="en-US" sz="3200" dirty="0">
              <a:solidFill>
                <a:srgbClr val="000000"/>
              </a:solidFill>
            </a:endParaRPr>
          </a:p>
        </p:txBody>
      </p:sp>
      <p:sp>
        <p:nvSpPr>
          <p:cNvPr id="3" name="Content Placeholder 2"/>
          <p:cNvSpPr>
            <a:spLocks noGrp="1"/>
          </p:cNvSpPr>
          <p:nvPr>
            <p:ph idx="1"/>
          </p:nvPr>
        </p:nvSpPr>
        <p:spPr/>
        <p:txBody>
          <a:bodyPr/>
          <a:lstStyle/>
          <a:p>
            <a:r>
              <a:rPr lang="en-US" dirty="0" smtClean="0">
                <a:solidFill>
                  <a:srgbClr val="000000"/>
                </a:solidFill>
              </a:rPr>
              <a:t>Why transform predictor variables?  </a:t>
            </a:r>
          </a:p>
          <a:p>
            <a:r>
              <a:rPr lang="en-US" dirty="0" smtClean="0">
                <a:solidFill>
                  <a:srgbClr val="000000"/>
                </a:solidFill>
              </a:rPr>
              <a:t>Quick review:  Suppose 30% of </a:t>
            </a:r>
            <a:r>
              <a:rPr lang="en-US" dirty="0">
                <a:solidFill>
                  <a:srgbClr val="000000"/>
                </a:solidFill>
              </a:rPr>
              <a:t>D</a:t>
            </a:r>
            <a:r>
              <a:rPr lang="en-US" dirty="0" smtClean="0">
                <a:solidFill>
                  <a:srgbClr val="000000"/>
                </a:solidFill>
              </a:rPr>
              <a:t>almatians are deaf.  If I randomly select 1 Dalmatian, how many are expected to be deaf?</a:t>
            </a:r>
            <a:endParaRPr lang="en-US" dirty="0">
              <a:solidFill>
                <a:srgbClr val="000000"/>
              </a:solidFill>
            </a:endParaRPr>
          </a:p>
        </p:txBody>
      </p:sp>
      <p:sp>
        <p:nvSpPr>
          <p:cNvPr id="4" name="Slide Number Placeholder 3"/>
          <p:cNvSpPr>
            <a:spLocks noGrp="1"/>
          </p:cNvSpPr>
          <p:nvPr>
            <p:ph type="sldNum" sz="quarter" idx="4"/>
          </p:nvPr>
        </p:nvSpPr>
        <p:spPr>
          <a:prstGeom prst="rect">
            <a:avLst/>
          </a:prstGeom>
        </p:spPr>
        <p:txBody>
          <a:bodyPr/>
          <a:lstStyle/>
          <a:p>
            <a:fld id="{06BAA373-880F-49D8-9FAA-29C179A59074}" type="slidenum">
              <a:rPr lang="en-US" smtClean="0"/>
              <a:pPr/>
              <a:t>53</a:t>
            </a:fld>
            <a:endParaRPr lang="en-US"/>
          </a:p>
        </p:txBody>
      </p:sp>
      <p:pic>
        <p:nvPicPr>
          <p:cNvPr id="5" name="Picture 4"/>
          <p:cNvPicPr>
            <a:picLocks noChangeAspect="1"/>
          </p:cNvPicPr>
          <p:nvPr/>
        </p:nvPicPr>
        <p:blipFill>
          <a:blip r:embed="rId2"/>
          <a:stretch>
            <a:fillRect/>
          </a:stretch>
        </p:blipFill>
        <p:spPr>
          <a:xfrm>
            <a:off x="1447800" y="4495800"/>
            <a:ext cx="5435599" cy="1010155"/>
          </a:xfrm>
          <a:prstGeom prst="rect">
            <a:avLst/>
          </a:prstGeom>
        </p:spPr>
      </p:pic>
    </p:spTree>
    <p:extLst>
      <p:ext uri="{BB962C8B-B14F-4D97-AF65-F5344CB8AC3E}">
        <p14:creationId xmlns:p14="http://schemas.microsoft.com/office/powerpoint/2010/main" val="241870925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0000"/>
                </a:solidFill>
              </a:rPr>
              <a:t>Transforming Predictors for Binary </a:t>
            </a:r>
            <a:r>
              <a:rPr lang="en-US" sz="3200" b="1" dirty="0" smtClean="0">
                <a:solidFill>
                  <a:srgbClr val="000000"/>
                </a:solidFill>
              </a:rPr>
              <a:t>Data: Binary Predictor</a:t>
            </a:r>
            <a:endParaRPr lang="en-US" sz="3200" dirty="0">
              <a:solidFill>
                <a:srgbClr val="000000"/>
              </a:solidFill>
            </a:endParaRPr>
          </a:p>
        </p:txBody>
      </p:sp>
      <p:sp>
        <p:nvSpPr>
          <p:cNvPr id="3" name="Content Placeholder 2"/>
          <p:cNvSpPr>
            <a:spLocks noGrp="1"/>
          </p:cNvSpPr>
          <p:nvPr>
            <p:ph idx="1"/>
          </p:nvPr>
        </p:nvSpPr>
        <p:spPr/>
        <p:txBody>
          <a:bodyPr/>
          <a:lstStyle/>
          <a:p>
            <a:r>
              <a:rPr lang="en-US" dirty="0" smtClean="0">
                <a:solidFill>
                  <a:srgbClr val="000000"/>
                </a:solidFill>
              </a:rPr>
              <a:t>First suppose the predictor is a dummy variable:</a:t>
            </a: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r>
              <a:rPr lang="en-US" dirty="0" smtClean="0">
                <a:solidFill>
                  <a:srgbClr val="000000"/>
                </a:solidFill>
              </a:rPr>
              <a:t>Take logs of both sides:</a:t>
            </a:r>
            <a:endParaRPr lang="en-US" dirty="0">
              <a:solidFill>
                <a:srgbClr val="000000"/>
              </a:solidFill>
            </a:endParaRPr>
          </a:p>
        </p:txBody>
      </p:sp>
      <p:sp>
        <p:nvSpPr>
          <p:cNvPr id="4" name="Slide Number Placeholder 3"/>
          <p:cNvSpPr>
            <a:spLocks noGrp="1"/>
          </p:cNvSpPr>
          <p:nvPr>
            <p:ph type="sldNum" sz="quarter" idx="4"/>
          </p:nvPr>
        </p:nvSpPr>
        <p:spPr>
          <a:prstGeom prst="rect">
            <a:avLst/>
          </a:prstGeom>
        </p:spPr>
        <p:txBody>
          <a:bodyPr/>
          <a:lstStyle/>
          <a:p>
            <a:fld id="{06BAA373-880F-49D8-9FAA-29C179A59074}" type="slidenum">
              <a:rPr lang="en-US" smtClean="0"/>
              <a:pPr/>
              <a:t>54</a:t>
            </a:fld>
            <a:endParaRPr lang="en-US"/>
          </a:p>
        </p:txBody>
      </p:sp>
      <p:pic>
        <p:nvPicPr>
          <p:cNvPr id="5" name="Picture 4"/>
          <p:cNvPicPr>
            <a:picLocks noChangeAspect="1"/>
          </p:cNvPicPr>
          <p:nvPr/>
        </p:nvPicPr>
        <p:blipFill>
          <a:blip r:embed="rId2"/>
          <a:stretch>
            <a:fillRect/>
          </a:stretch>
        </p:blipFill>
        <p:spPr>
          <a:xfrm>
            <a:off x="2011445" y="2571569"/>
            <a:ext cx="4445393" cy="2095898"/>
          </a:xfrm>
          <a:prstGeom prst="rect">
            <a:avLst/>
          </a:prstGeom>
        </p:spPr>
      </p:pic>
      <p:pic>
        <p:nvPicPr>
          <p:cNvPr id="7" name="Picture 6"/>
          <p:cNvPicPr>
            <a:picLocks noChangeAspect="1"/>
          </p:cNvPicPr>
          <p:nvPr/>
        </p:nvPicPr>
        <p:blipFill>
          <a:blip r:embed="rId3"/>
          <a:stretch>
            <a:fillRect/>
          </a:stretch>
        </p:blipFill>
        <p:spPr>
          <a:xfrm>
            <a:off x="1250950" y="5374017"/>
            <a:ext cx="6337300" cy="577930"/>
          </a:xfrm>
          <a:prstGeom prst="rect">
            <a:avLst/>
          </a:prstGeom>
        </p:spPr>
      </p:pic>
    </p:spTree>
    <p:extLst>
      <p:ext uri="{BB962C8B-B14F-4D97-AF65-F5344CB8AC3E}">
        <p14:creationId xmlns:p14="http://schemas.microsoft.com/office/powerpoint/2010/main" val="62208845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rPr>
              <a:t>Transforming Predictors for Binary Data: </a:t>
            </a:r>
            <a:r>
              <a:rPr lang="en-US" b="1" dirty="0" smtClean="0">
                <a:solidFill>
                  <a:srgbClr val="000000"/>
                </a:solidFill>
              </a:rPr>
              <a:t>Continuous </a:t>
            </a:r>
            <a:r>
              <a:rPr lang="en-US" b="1" dirty="0">
                <a:solidFill>
                  <a:srgbClr val="000000"/>
                </a:solidFill>
              </a:rPr>
              <a:t>Predictor</a:t>
            </a:r>
            <a:endParaRPr lang="en-US" dirty="0">
              <a:solidFill>
                <a:srgbClr val="000000"/>
              </a:solidFill>
            </a:endParaRPr>
          </a:p>
        </p:txBody>
      </p:sp>
      <p:sp>
        <p:nvSpPr>
          <p:cNvPr id="3" name="Content Placeholder 2"/>
          <p:cNvSpPr>
            <a:spLocks noGrp="1"/>
          </p:cNvSpPr>
          <p:nvPr>
            <p:ph idx="1"/>
          </p:nvPr>
        </p:nvSpPr>
        <p:spPr/>
        <p:txBody>
          <a:bodyPr/>
          <a:lstStyle/>
          <a:p>
            <a:r>
              <a:rPr lang="en-US" dirty="0" smtClean="0">
                <a:solidFill>
                  <a:srgbClr val="000000"/>
                </a:solidFill>
              </a:rPr>
              <a:t>When X is binary:</a:t>
            </a:r>
          </a:p>
          <a:p>
            <a:endParaRPr lang="en-US" dirty="0">
              <a:solidFill>
                <a:srgbClr val="000000"/>
              </a:solidFill>
            </a:endParaRPr>
          </a:p>
          <a:p>
            <a:endParaRPr lang="en-US" dirty="0" smtClean="0">
              <a:solidFill>
                <a:srgbClr val="000000"/>
              </a:solidFill>
            </a:endParaRPr>
          </a:p>
          <a:p>
            <a:r>
              <a:rPr lang="en-US" dirty="0" smtClean="0">
                <a:solidFill>
                  <a:srgbClr val="000000"/>
                </a:solidFill>
              </a:rPr>
              <a:t>Similarly, when X is continuous:</a:t>
            </a:r>
          </a:p>
          <a:p>
            <a:endParaRPr lang="en-US" dirty="0">
              <a:solidFill>
                <a:srgbClr val="000000"/>
              </a:solidFill>
            </a:endParaRPr>
          </a:p>
          <a:p>
            <a:endParaRPr lang="en-US" dirty="0" smtClean="0">
              <a:solidFill>
                <a:srgbClr val="000000"/>
              </a:solidFill>
            </a:endParaRPr>
          </a:p>
          <a:p>
            <a:r>
              <a:rPr lang="en-US" dirty="0" smtClean="0">
                <a:solidFill>
                  <a:srgbClr val="000000"/>
                </a:solidFill>
              </a:rPr>
              <a:t>We ignore the first term either way when discussing transformations of X.</a:t>
            </a:r>
            <a:endParaRPr lang="en-US" dirty="0">
              <a:solidFill>
                <a:srgbClr val="000000"/>
              </a:solidFill>
            </a:endParaRPr>
          </a:p>
        </p:txBody>
      </p:sp>
      <p:sp>
        <p:nvSpPr>
          <p:cNvPr id="4" name="Slide Number Placeholder 3"/>
          <p:cNvSpPr>
            <a:spLocks noGrp="1"/>
          </p:cNvSpPr>
          <p:nvPr>
            <p:ph type="sldNum" sz="quarter" idx="4"/>
          </p:nvPr>
        </p:nvSpPr>
        <p:spPr>
          <a:prstGeom prst="rect">
            <a:avLst/>
          </a:prstGeom>
        </p:spPr>
        <p:txBody>
          <a:bodyPr/>
          <a:lstStyle/>
          <a:p>
            <a:fld id="{06BAA373-880F-49D8-9FAA-29C179A59074}" type="slidenum">
              <a:rPr lang="en-US" smtClean="0"/>
              <a:pPr/>
              <a:t>55</a:t>
            </a:fld>
            <a:endParaRPr lang="en-US"/>
          </a:p>
        </p:txBody>
      </p:sp>
      <p:pic>
        <p:nvPicPr>
          <p:cNvPr id="7" name="Picture 6"/>
          <p:cNvPicPr>
            <a:picLocks noChangeAspect="1"/>
          </p:cNvPicPr>
          <p:nvPr/>
        </p:nvPicPr>
        <p:blipFill>
          <a:blip r:embed="rId2"/>
          <a:stretch>
            <a:fillRect/>
          </a:stretch>
        </p:blipFill>
        <p:spPr>
          <a:xfrm>
            <a:off x="1250950" y="2770517"/>
            <a:ext cx="6337300" cy="577930"/>
          </a:xfrm>
          <a:prstGeom prst="rect">
            <a:avLst/>
          </a:prstGeom>
        </p:spPr>
      </p:pic>
      <p:pic>
        <p:nvPicPr>
          <p:cNvPr id="6" name="Picture 5"/>
          <p:cNvPicPr>
            <a:picLocks noChangeAspect="1"/>
          </p:cNvPicPr>
          <p:nvPr/>
        </p:nvPicPr>
        <p:blipFill>
          <a:blip r:embed="rId3"/>
          <a:stretch>
            <a:fillRect/>
          </a:stretch>
        </p:blipFill>
        <p:spPr>
          <a:xfrm>
            <a:off x="1250950" y="4311177"/>
            <a:ext cx="6194425" cy="618731"/>
          </a:xfrm>
          <a:prstGeom prst="rect">
            <a:avLst/>
          </a:prstGeom>
        </p:spPr>
      </p:pic>
    </p:spTree>
    <p:extLst>
      <p:ext uri="{BB962C8B-B14F-4D97-AF65-F5344CB8AC3E}">
        <p14:creationId xmlns:p14="http://schemas.microsoft.com/office/powerpoint/2010/main" val="419025449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rPr>
              <a:t>Transforming Predictors for Binary Data: </a:t>
            </a:r>
            <a:r>
              <a:rPr lang="en-US" b="1" dirty="0" smtClean="0">
                <a:solidFill>
                  <a:srgbClr val="000000"/>
                </a:solidFill>
              </a:rPr>
              <a:t>Normal Predictor</a:t>
            </a:r>
            <a:endParaRPr lang="en-US" dirty="0">
              <a:solidFill>
                <a:srgbClr val="000000"/>
              </a:solidFill>
            </a:endParaRPr>
          </a:p>
        </p:txBody>
      </p:sp>
      <p:sp>
        <p:nvSpPr>
          <p:cNvPr id="3" name="Content Placeholder 2"/>
          <p:cNvSpPr>
            <a:spLocks noGrp="1"/>
          </p:cNvSpPr>
          <p:nvPr>
            <p:ph idx="1"/>
          </p:nvPr>
        </p:nvSpPr>
        <p:spPr/>
        <p:txBody>
          <a:bodyPr>
            <a:normAutofit/>
          </a:bodyPr>
          <a:lstStyle/>
          <a:p>
            <a:r>
              <a:rPr lang="en-US" dirty="0" smtClean="0">
                <a:solidFill>
                  <a:srgbClr val="000000"/>
                </a:solidFill>
              </a:rPr>
              <a:t>When f(</a:t>
            </a:r>
            <a:r>
              <a:rPr lang="en-US" dirty="0" err="1" smtClean="0">
                <a:solidFill>
                  <a:srgbClr val="000000"/>
                </a:solidFill>
              </a:rPr>
              <a:t>x|Y</a:t>
            </a:r>
            <a:r>
              <a:rPr lang="en-US" dirty="0">
                <a:solidFill>
                  <a:srgbClr val="000000"/>
                </a:solidFill>
              </a:rPr>
              <a:t> </a:t>
            </a:r>
            <a:r>
              <a:rPr lang="en-US" dirty="0" smtClean="0">
                <a:solidFill>
                  <a:srgbClr val="000000"/>
                </a:solidFill>
              </a:rPr>
              <a:t>= j), j = 0, 1, is a normal density (possibly with two different means and variances):</a:t>
            </a:r>
          </a:p>
          <a:p>
            <a:endParaRPr lang="en-US" dirty="0" smtClean="0">
              <a:solidFill>
                <a:srgbClr val="000000"/>
              </a:solidFill>
            </a:endParaRPr>
          </a:p>
          <a:p>
            <a:r>
              <a:rPr lang="en-US" dirty="0" smtClean="0">
                <a:solidFill>
                  <a:srgbClr val="000000"/>
                </a:solidFill>
              </a:rPr>
              <a:t>Then that piece of the log odds we were worried about:</a:t>
            </a:r>
            <a:endParaRPr lang="en-US" dirty="0">
              <a:solidFill>
                <a:srgbClr val="000000"/>
              </a:solidFill>
            </a:endParaRPr>
          </a:p>
        </p:txBody>
      </p:sp>
      <p:sp>
        <p:nvSpPr>
          <p:cNvPr id="4" name="Slide Number Placeholder 3"/>
          <p:cNvSpPr>
            <a:spLocks noGrp="1"/>
          </p:cNvSpPr>
          <p:nvPr>
            <p:ph type="sldNum" sz="quarter" idx="4"/>
          </p:nvPr>
        </p:nvSpPr>
        <p:spPr>
          <a:prstGeom prst="rect">
            <a:avLst/>
          </a:prstGeom>
        </p:spPr>
        <p:txBody>
          <a:bodyPr/>
          <a:lstStyle/>
          <a:p>
            <a:fld id="{06BAA373-880F-49D8-9FAA-29C179A59074}" type="slidenum">
              <a:rPr lang="en-US" smtClean="0"/>
              <a:pPr/>
              <a:t>56</a:t>
            </a:fld>
            <a:endParaRPr lang="en-US"/>
          </a:p>
        </p:txBody>
      </p:sp>
      <p:pic>
        <p:nvPicPr>
          <p:cNvPr id="5" name="Picture 4"/>
          <p:cNvPicPr>
            <a:picLocks noChangeAspect="1"/>
          </p:cNvPicPr>
          <p:nvPr/>
        </p:nvPicPr>
        <p:blipFill>
          <a:blip r:embed="rId2"/>
          <a:stretch>
            <a:fillRect/>
          </a:stretch>
        </p:blipFill>
        <p:spPr>
          <a:xfrm>
            <a:off x="2047875" y="2740026"/>
            <a:ext cx="4270375" cy="628166"/>
          </a:xfrm>
          <a:prstGeom prst="rect">
            <a:avLst/>
          </a:prstGeom>
        </p:spPr>
      </p:pic>
      <p:pic>
        <p:nvPicPr>
          <p:cNvPr id="12" name="Picture 11"/>
          <p:cNvPicPr>
            <a:picLocks noChangeAspect="1"/>
          </p:cNvPicPr>
          <p:nvPr/>
        </p:nvPicPr>
        <p:blipFill>
          <a:blip r:embed="rId3"/>
          <a:stretch>
            <a:fillRect/>
          </a:stretch>
        </p:blipFill>
        <p:spPr>
          <a:xfrm>
            <a:off x="593537" y="4059290"/>
            <a:ext cx="7461250" cy="1910607"/>
          </a:xfrm>
          <a:prstGeom prst="rect">
            <a:avLst/>
          </a:prstGeom>
        </p:spPr>
      </p:pic>
    </p:spTree>
    <p:extLst>
      <p:ext uri="{BB962C8B-B14F-4D97-AF65-F5344CB8AC3E}">
        <p14:creationId xmlns:p14="http://schemas.microsoft.com/office/powerpoint/2010/main" val="216485538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rPr>
              <a:t>Transforming Predictors for Binary Data: </a:t>
            </a:r>
            <a:r>
              <a:rPr lang="en-US" b="1" dirty="0" smtClean="0">
                <a:solidFill>
                  <a:srgbClr val="000000"/>
                </a:solidFill>
              </a:rPr>
              <a:t>Normal Predictor</a:t>
            </a:r>
            <a:endParaRPr lang="en-US" dirty="0">
              <a:solidFill>
                <a:srgbClr val="000000"/>
              </a:solidFill>
            </a:endParaRPr>
          </a:p>
        </p:txBody>
      </p:sp>
      <p:sp>
        <p:nvSpPr>
          <p:cNvPr id="3" name="Content Placeholder 2"/>
          <p:cNvSpPr>
            <a:spLocks noGrp="1"/>
          </p:cNvSpPr>
          <p:nvPr>
            <p:ph idx="1"/>
          </p:nvPr>
        </p:nvSpPr>
        <p:spPr>
          <a:xfrm>
            <a:off x="498474" y="1981200"/>
            <a:ext cx="7556313" cy="4419600"/>
          </a:xfrm>
        </p:spPr>
        <p:txBody>
          <a:bodyPr>
            <a:normAutofit/>
          </a:bodyPr>
          <a:lstStyle/>
          <a:p>
            <a:r>
              <a:rPr lang="en-US" dirty="0" smtClean="0">
                <a:solidFill>
                  <a:srgbClr val="000000"/>
                </a:solidFill>
              </a:rPr>
              <a:t>Conclusions: </a:t>
            </a:r>
          </a:p>
          <a:p>
            <a:pPr marL="685800" lvl="1" indent="-457200">
              <a:buFont typeface="+mj-lt"/>
              <a:buAutoNum type="arabicPeriod"/>
            </a:pPr>
            <a:r>
              <a:rPr lang="en-US" dirty="0" smtClean="0">
                <a:solidFill>
                  <a:srgbClr val="000000"/>
                </a:solidFill>
              </a:rPr>
              <a:t>When x is normal, log odds are a quadratic function of x.</a:t>
            </a:r>
          </a:p>
          <a:p>
            <a:pPr marL="685800" lvl="1" indent="-457200">
              <a:buFont typeface="+mj-lt"/>
              <a:buAutoNum type="arabicPeriod"/>
            </a:pPr>
            <a:r>
              <a:rPr lang="en-US" dirty="0" smtClean="0">
                <a:solidFill>
                  <a:srgbClr val="000000"/>
                </a:solidFill>
              </a:rPr>
              <a:t>When the variances are equal, the log odds is a linear function of x with:</a:t>
            </a:r>
          </a:p>
          <a:p>
            <a:pPr marL="685800" lvl="1" indent="-457200">
              <a:buFont typeface="+mj-lt"/>
              <a:buAutoNum type="arabicPeriod"/>
            </a:pPr>
            <a:endParaRPr lang="en-US" dirty="0">
              <a:solidFill>
                <a:srgbClr val="000000"/>
              </a:solidFill>
            </a:endParaRPr>
          </a:p>
          <a:p>
            <a:pPr marL="685800" lvl="1" indent="-457200">
              <a:buFont typeface="+mj-lt"/>
              <a:buAutoNum type="arabicPeriod"/>
            </a:pPr>
            <a:endParaRPr lang="en-US" dirty="0" smtClean="0">
              <a:solidFill>
                <a:srgbClr val="000000"/>
              </a:solidFill>
            </a:endParaRPr>
          </a:p>
        </p:txBody>
      </p:sp>
      <p:sp>
        <p:nvSpPr>
          <p:cNvPr id="4" name="Slide Number Placeholder 3"/>
          <p:cNvSpPr>
            <a:spLocks noGrp="1"/>
          </p:cNvSpPr>
          <p:nvPr>
            <p:ph type="sldNum" sz="quarter" idx="4"/>
          </p:nvPr>
        </p:nvSpPr>
        <p:spPr>
          <a:prstGeom prst="rect">
            <a:avLst/>
          </a:prstGeom>
        </p:spPr>
        <p:txBody>
          <a:bodyPr/>
          <a:lstStyle/>
          <a:p>
            <a:fld id="{06BAA373-880F-49D8-9FAA-29C179A59074}" type="slidenum">
              <a:rPr lang="en-US" smtClean="0"/>
              <a:pPr/>
              <a:t>57</a:t>
            </a:fld>
            <a:endParaRPr lang="en-US"/>
          </a:p>
        </p:txBody>
      </p:sp>
      <p:pic>
        <p:nvPicPr>
          <p:cNvPr id="6" name="Picture 5"/>
          <p:cNvPicPr>
            <a:picLocks noChangeAspect="1"/>
          </p:cNvPicPr>
          <p:nvPr/>
        </p:nvPicPr>
        <p:blipFill>
          <a:blip r:embed="rId2"/>
          <a:stretch>
            <a:fillRect/>
          </a:stretch>
        </p:blipFill>
        <p:spPr>
          <a:xfrm>
            <a:off x="3190875" y="3309937"/>
            <a:ext cx="1684210" cy="563563"/>
          </a:xfrm>
          <a:prstGeom prst="rect">
            <a:avLst/>
          </a:prstGeom>
        </p:spPr>
      </p:pic>
    </p:spTree>
    <p:extLst>
      <p:ext uri="{BB962C8B-B14F-4D97-AF65-F5344CB8AC3E}">
        <p14:creationId xmlns:p14="http://schemas.microsoft.com/office/powerpoint/2010/main" val="390910150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rPr>
              <a:t>Transforming Predictors for Binary Data: </a:t>
            </a:r>
            <a:r>
              <a:rPr lang="en-US" b="1" dirty="0" smtClean="0">
                <a:solidFill>
                  <a:srgbClr val="000000"/>
                </a:solidFill>
              </a:rPr>
              <a:t>Multivariate Normal</a:t>
            </a:r>
            <a:endParaRPr lang="en-US" dirty="0">
              <a:solidFill>
                <a:srgbClr val="000000"/>
              </a:solidFill>
            </a:endParaRPr>
          </a:p>
        </p:txBody>
      </p:sp>
      <p:sp>
        <p:nvSpPr>
          <p:cNvPr id="3" name="Content Placeholder 2"/>
          <p:cNvSpPr>
            <a:spLocks noGrp="1"/>
          </p:cNvSpPr>
          <p:nvPr>
            <p:ph idx="1"/>
          </p:nvPr>
        </p:nvSpPr>
        <p:spPr>
          <a:xfrm>
            <a:off x="498474" y="1981200"/>
            <a:ext cx="7883526" cy="4419600"/>
          </a:xfrm>
        </p:spPr>
        <p:txBody>
          <a:bodyPr>
            <a:normAutofit/>
          </a:bodyPr>
          <a:lstStyle/>
          <a:p>
            <a:r>
              <a:rPr lang="en-US" dirty="0">
                <a:solidFill>
                  <a:srgbClr val="000000"/>
                </a:solidFill>
              </a:rPr>
              <a:t>After some more math… when we have p predictors that are multivariate normal, with different covariance matrices for Y= 0 and Y = 1, then the log odds are a function of x</a:t>
            </a:r>
            <a:r>
              <a:rPr lang="en-US" baseline="-25000" dirty="0">
                <a:solidFill>
                  <a:srgbClr val="000000"/>
                </a:solidFill>
              </a:rPr>
              <a:t>i</a:t>
            </a:r>
            <a:r>
              <a:rPr lang="en-US" dirty="0">
                <a:solidFill>
                  <a:srgbClr val="000000"/>
                </a:solidFill>
              </a:rPr>
              <a:t>, x</a:t>
            </a:r>
            <a:r>
              <a:rPr lang="en-US" baseline="-25000" dirty="0">
                <a:solidFill>
                  <a:srgbClr val="000000"/>
                </a:solidFill>
              </a:rPr>
              <a:t>i</a:t>
            </a:r>
            <a:r>
              <a:rPr lang="en-US" baseline="30000" dirty="0">
                <a:solidFill>
                  <a:srgbClr val="000000"/>
                </a:solidFill>
              </a:rPr>
              <a:t>2</a:t>
            </a:r>
            <a:r>
              <a:rPr lang="en-US" dirty="0">
                <a:solidFill>
                  <a:srgbClr val="000000"/>
                </a:solidFill>
              </a:rPr>
              <a:t>, and </a:t>
            </a:r>
            <a:r>
              <a:rPr lang="en-US" dirty="0" err="1">
                <a:solidFill>
                  <a:srgbClr val="000000"/>
                </a:solidFill>
              </a:rPr>
              <a:t>x</a:t>
            </a:r>
            <a:r>
              <a:rPr lang="en-US" baseline="-25000" dirty="0" err="1">
                <a:solidFill>
                  <a:srgbClr val="000000"/>
                </a:solidFill>
              </a:rPr>
              <a:t>i</a:t>
            </a:r>
            <a:r>
              <a:rPr lang="en-US" dirty="0" err="1">
                <a:solidFill>
                  <a:srgbClr val="000000"/>
                </a:solidFill>
              </a:rPr>
              <a:t>x</a:t>
            </a:r>
            <a:r>
              <a:rPr lang="en-US" baseline="-25000" dirty="0" err="1">
                <a:solidFill>
                  <a:srgbClr val="000000"/>
                </a:solidFill>
              </a:rPr>
              <a:t>j</a:t>
            </a:r>
            <a:r>
              <a:rPr lang="en-US" dirty="0">
                <a:solidFill>
                  <a:srgbClr val="000000"/>
                </a:solidFill>
              </a:rPr>
              <a:t> (</a:t>
            </a:r>
            <a:r>
              <a:rPr lang="en-US" dirty="0" err="1">
                <a:solidFill>
                  <a:srgbClr val="000000"/>
                </a:solidFill>
              </a:rPr>
              <a:t>i</a:t>
            </a:r>
            <a:r>
              <a:rPr lang="en-US" dirty="0">
                <a:solidFill>
                  <a:srgbClr val="000000"/>
                </a:solidFill>
              </a:rPr>
              <a:t>, j = 1, …, p; </a:t>
            </a:r>
            <a:r>
              <a:rPr lang="en-US" dirty="0" err="1">
                <a:solidFill>
                  <a:srgbClr val="000000"/>
                </a:solidFill>
              </a:rPr>
              <a:t>i</a:t>
            </a:r>
            <a:r>
              <a:rPr lang="en-US" dirty="0">
                <a:solidFill>
                  <a:srgbClr val="000000"/>
                </a:solidFill>
              </a:rPr>
              <a:t> ≠ j)</a:t>
            </a:r>
            <a:r>
              <a:rPr lang="en-US" dirty="0" smtClean="0">
                <a:solidFill>
                  <a:srgbClr val="000000"/>
                </a:solidFill>
              </a:rPr>
              <a:t>.</a:t>
            </a:r>
          </a:p>
          <a:p>
            <a:endParaRPr lang="en-US" dirty="0">
              <a:solidFill>
                <a:srgbClr val="000000"/>
              </a:solidFill>
            </a:endParaRPr>
          </a:p>
          <a:p>
            <a:pPr marL="571500" lvl="1" indent="-342900">
              <a:buFont typeface="+mj-lt"/>
              <a:buAutoNum type="arabicPeriod"/>
            </a:pPr>
            <a:r>
              <a:rPr lang="en-US" dirty="0">
                <a:solidFill>
                  <a:srgbClr val="000000"/>
                </a:solidFill>
              </a:rPr>
              <a:t>If the variance of x</a:t>
            </a:r>
            <a:r>
              <a:rPr lang="en-US" baseline="-25000" dirty="0">
                <a:solidFill>
                  <a:srgbClr val="000000"/>
                </a:solidFill>
              </a:rPr>
              <a:t>i</a:t>
            </a:r>
            <a:r>
              <a:rPr lang="en-US" dirty="0">
                <a:solidFill>
                  <a:srgbClr val="000000"/>
                </a:solidFill>
              </a:rPr>
              <a:t> is different for Y = 0 and Y = 1, add a quadratic term in x</a:t>
            </a:r>
            <a:r>
              <a:rPr lang="en-US" baseline="-25000" dirty="0">
                <a:solidFill>
                  <a:srgbClr val="000000"/>
                </a:solidFill>
              </a:rPr>
              <a:t>i</a:t>
            </a:r>
            <a:r>
              <a:rPr lang="en-US" dirty="0">
                <a:solidFill>
                  <a:srgbClr val="000000"/>
                </a:solidFill>
              </a:rPr>
              <a:t>.</a:t>
            </a:r>
          </a:p>
          <a:p>
            <a:pPr marL="571500" lvl="1" indent="-342900">
              <a:buFont typeface="+mj-lt"/>
              <a:buAutoNum type="arabicPeriod"/>
            </a:pPr>
            <a:r>
              <a:rPr lang="en-US" dirty="0">
                <a:solidFill>
                  <a:srgbClr val="000000"/>
                </a:solidFill>
              </a:rPr>
              <a:t>If the regression of x</a:t>
            </a:r>
            <a:r>
              <a:rPr lang="en-US" baseline="-25000" dirty="0">
                <a:solidFill>
                  <a:srgbClr val="000000"/>
                </a:solidFill>
              </a:rPr>
              <a:t>i</a:t>
            </a:r>
            <a:r>
              <a:rPr lang="en-US" dirty="0">
                <a:solidFill>
                  <a:srgbClr val="000000"/>
                </a:solidFill>
              </a:rPr>
              <a:t> on </a:t>
            </a:r>
            <a:r>
              <a:rPr lang="en-US" dirty="0" err="1">
                <a:solidFill>
                  <a:srgbClr val="000000"/>
                </a:solidFill>
              </a:rPr>
              <a:t>x</a:t>
            </a:r>
            <a:r>
              <a:rPr lang="en-US" baseline="-25000" dirty="0" err="1">
                <a:solidFill>
                  <a:srgbClr val="000000"/>
                </a:solidFill>
              </a:rPr>
              <a:t>j</a:t>
            </a:r>
            <a:r>
              <a:rPr lang="en-US" dirty="0">
                <a:solidFill>
                  <a:srgbClr val="000000"/>
                </a:solidFill>
              </a:rPr>
              <a:t> has a different slope for Y = 0 and Y = 1, add the interaction </a:t>
            </a:r>
            <a:r>
              <a:rPr lang="en-US" dirty="0" err="1">
                <a:solidFill>
                  <a:srgbClr val="000000"/>
                </a:solidFill>
              </a:rPr>
              <a:t>x</a:t>
            </a:r>
            <a:r>
              <a:rPr lang="en-US" baseline="-25000" dirty="0" err="1">
                <a:solidFill>
                  <a:srgbClr val="000000"/>
                </a:solidFill>
              </a:rPr>
              <a:t>i</a:t>
            </a:r>
            <a:r>
              <a:rPr lang="en-US" dirty="0" err="1">
                <a:solidFill>
                  <a:srgbClr val="000000"/>
                </a:solidFill>
              </a:rPr>
              <a:t>x</a:t>
            </a:r>
            <a:r>
              <a:rPr lang="en-US" baseline="-25000" dirty="0" err="1">
                <a:solidFill>
                  <a:srgbClr val="000000"/>
                </a:solidFill>
              </a:rPr>
              <a:t>j</a:t>
            </a:r>
            <a:r>
              <a:rPr lang="en-US" dirty="0">
                <a:solidFill>
                  <a:srgbClr val="000000"/>
                </a:solidFill>
              </a:rPr>
              <a:t>.</a:t>
            </a:r>
          </a:p>
          <a:p>
            <a:pPr marL="685800" lvl="1" indent="-457200">
              <a:buFont typeface="+mj-lt"/>
              <a:buAutoNum type="arabicPeriod"/>
            </a:pPr>
            <a:endParaRPr lang="en-US" dirty="0">
              <a:solidFill>
                <a:srgbClr val="000000"/>
              </a:solidFill>
            </a:endParaRPr>
          </a:p>
          <a:p>
            <a:pPr marL="685800" lvl="1" indent="-457200">
              <a:buFont typeface="+mj-lt"/>
              <a:buAutoNum type="arabicPeriod"/>
            </a:pPr>
            <a:endParaRPr lang="en-US" dirty="0" smtClean="0">
              <a:solidFill>
                <a:srgbClr val="000000"/>
              </a:solidFill>
            </a:endParaRPr>
          </a:p>
        </p:txBody>
      </p:sp>
      <p:sp>
        <p:nvSpPr>
          <p:cNvPr id="4" name="Slide Number Placeholder 3"/>
          <p:cNvSpPr>
            <a:spLocks noGrp="1"/>
          </p:cNvSpPr>
          <p:nvPr>
            <p:ph type="sldNum" sz="quarter" idx="4"/>
          </p:nvPr>
        </p:nvSpPr>
        <p:spPr>
          <a:prstGeom prst="rect">
            <a:avLst/>
          </a:prstGeom>
        </p:spPr>
        <p:txBody>
          <a:bodyPr/>
          <a:lstStyle/>
          <a:p>
            <a:fld id="{06BAA373-880F-49D8-9FAA-29C179A59074}" type="slidenum">
              <a:rPr lang="en-US" smtClean="0"/>
              <a:pPr/>
              <a:t>58</a:t>
            </a:fld>
            <a:endParaRPr lang="en-US"/>
          </a:p>
        </p:txBody>
      </p:sp>
    </p:spTree>
    <p:extLst>
      <p:ext uri="{BB962C8B-B14F-4D97-AF65-F5344CB8AC3E}">
        <p14:creationId xmlns:p14="http://schemas.microsoft.com/office/powerpoint/2010/main" val="195508648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Interactions</a:t>
            </a:r>
            <a:endParaRPr lang="en-US" b="1" dirty="0">
              <a:solidFill>
                <a:srgbClr val="000000"/>
              </a:solidFill>
            </a:endParaRPr>
          </a:p>
        </p:txBody>
      </p:sp>
      <p:sp>
        <p:nvSpPr>
          <p:cNvPr id="3" name="Content Placeholder 2"/>
          <p:cNvSpPr>
            <a:spLocks noGrp="1"/>
          </p:cNvSpPr>
          <p:nvPr>
            <p:ph idx="1"/>
          </p:nvPr>
        </p:nvSpPr>
        <p:spPr/>
        <p:txBody>
          <a:bodyPr/>
          <a:lstStyle/>
          <a:p>
            <a:r>
              <a:rPr lang="en-US" dirty="0" smtClean="0">
                <a:solidFill>
                  <a:srgbClr val="000000"/>
                </a:solidFill>
              </a:rPr>
              <a:t>Recall: an interaction between x</a:t>
            </a:r>
            <a:r>
              <a:rPr lang="en-US" baseline="-25000" dirty="0" smtClean="0">
                <a:solidFill>
                  <a:srgbClr val="000000"/>
                </a:solidFill>
              </a:rPr>
              <a:t>i</a:t>
            </a:r>
            <a:r>
              <a:rPr lang="en-US" dirty="0" smtClean="0">
                <a:solidFill>
                  <a:srgbClr val="000000"/>
                </a:solidFill>
              </a:rPr>
              <a:t> and </a:t>
            </a:r>
            <a:r>
              <a:rPr lang="en-US" dirty="0" err="1" smtClean="0">
                <a:solidFill>
                  <a:srgbClr val="000000"/>
                </a:solidFill>
              </a:rPr>
              <a:t>x</a:t>
            </a:r>
            <a:r>
              <a:rPr lang="en-US" baseline="-25000" dirty="0" err="1" smtClean="0">
                <a:solidFill>
                  <a:srgbClr val="000000"/>
                </a:solidFill>
              </a:rPr>
              <a:t>j</a:t>
            </a:r>
            <a:r>
              <a:rPr lang="en-US" dirty="0" smtClean="0">
                <a:solidFill>
                  <a:srgbClr val="000000"/>
                </a:solidFill>
              </a:rPr>
              <a:t> means the relationship between x</a:t>
            </a:r>
            <a:r>
              <a:rPr lang="en-US" baseline="-25000" dirty="0" smtClean="0">
                <a:solidFill>
                  <a:srgbClr val="000000"/>
                </a:solidFill>
              </a:rPr>
              <a:t>i</a:t>
            </a:r>
            <a:r>
              <a:rPr lang="en-US" dirty="0" smtClean="0">
                <a:solidFill>
                  <a:srgbClr val="000000"/>
                </a:solidFill>
              </a:rPr>
              <a:t> and y is different depending on the value of </a:t>
            </a:r>
            <a:r>
              <a:rPr lang="en-US" dirty="0" err="1" smtClean="0">
                <a:solidFill>
                  <a:srgbClr val="000000"/>
                </a:solidFill>
              </a:rPr>
              <a:t>x</a:t>
            </a:r>
            <a:r>
              <a:rPr lang="en-US" baseline="-25000" dirty="0" err="1" smtClean="0">
                <a:solidFill>
                  <a:srgbClr val="000000"/>
                </a:solidFill>
              </a:rPr>
              <a:t>j</a:t>
            </a:r>
            <a:r>
              <a:rPr lang="en-US" dirty="0" smtClean="0">
                <a:solidFill>
                  <a:srgbClr val="000000"/>
                </a:solidFill>
              </a:rPr>
              <a:t>.</a:t>
            </a:r>
          </a:p>
          <a:p>
            <a:r>
              <a:rPr lang="en-US" dirty="0" smtClean="0">
                <a:solidFill>
                  <a:srgbClr val="000000"/>
                </a:solidFill>
              </a:rPr>
              <a:t>That means the relationship between x</a:t>
            </a:r>
            <a:r>
              <a:rPr lang="en-US" baseline="-25000" dirty="0" smtClean="0">
                <a:solidFill>
                  <a:srgbClr val="000000"/>
                </a:solidFill>
              </a:rPr>
              <a:t>i</a:t>
            </a:r>
            <a:r>
              <a:rPr lang="en-US" dirty="0" smtClean="0">
                <a:solidFill>
                  <a:srgbClr val="000000"/>
                </a:solidFill>
              </a:rPr>
              <a:t> and </a:t>
            </a:r>
            <a:r>
              <a:rPr lang="en-US" dirty="0" err="1" smtClean="0">
                <a:solidFill>
                  <a:srgbClr val="000000"/>
                </a:solidFill>
              </a:rPr>
              <a:t>x</a:t>
            </a:r>
            <a:r>
              <a:rPr lang="en-US" baseline="-25000" dirty="0" err="1" smtClean="0">
                <a:solidFill>
                  <a:srgbClr val="000000"/>
                </a:solidFill>
              </a:rPr>
              <a:t>j</a:t>
            </a:r>
            <a:r>
              <a:rPr lang="en-US" dirty="0" smtClean="0">
                <a:solidFill>
                  <a:srgbClr val="000000"/>
                </a:solidFill>
              </a:rPr>
              <a:t> will be different depending on the value of y.</a:t>
            </a:r>
          </a:p>
          <a:p>
            <a:r>
              <a:rPr lang="en-US" dirty="0" smtClean="0">
                <a:solidFill>
                  <a:srgbClr val="000000"/>
                </a:solidFill>
              </a:rPr>
              <a:t>Plot x</a:t>
            </a:r>
            <a:r>
              <a:rPr lang="en-US" baseline="-25000" dirty="0" smtClean="0">
                <a:solidFill>
                  <a:srgbClr val="000000"/>
                </a:solidFill>
              </a:rPr>
              <a:t>i</a:t>
            </a:r>
            <a:r>
              <a:rPr lang="en-US" dirty="0" smtClean="0">
                <a:solidFill>
                  <a:srgbClr val="000000"/>
                </a:solidFill>
              </a:rPr>
              <a:t> and </a:t>
            </a:r>
            <a:r>
              <a:rPr lang="en-US" dirty="0" err="1" smtClean="0">
                <a:solidFill>
                  <a:srgbClr val="000000"/>
                </a:solidFill>
              </a:rPr>
              <a:t>x</a:t>
            </a:r>
            <a:r>
              <a:rPr lang="en-US" baseline="-25000" dirty="0" err="1" smtClean="0">
                <a:solidFill>
                  <a:srgbClr val="000000"/>
                </a:solidFill>
              </a:rPr>
              <a:t>j</a:t>
            </a:r>
            <a:r>
              <a:rPr lang="en-US" dirty="0" smtClean="0">
                <a:solidFill>
                  <a:srgbClr val="000000"/>
                </a:solidFill>
              </a:rPr>
              <a:t>, fitting separate slopes for the values of y (0 and 1).  The farther apart the slopes, the more important it is to fit an interaction. </a:t>
            </a:r>
            <a:endParaRPr lang="en-US" dirty="0">
              <a:solidFill>
                <a:srgbClr val="000000"/>
              </a:solidFill>
            </a:endParaRPr>
          </a:p>
        </p:txBody>
      </p:sp>
      <p:sp>
        <p:nvSpPr>
          <p:cNvPr id="4" name="Slide Number Placeholder 3"/>
          <p:cNvSpPr>
            <a:spLocks noGrp="1"/>
          </p:cNvSpPr>
          <p:nvPr>
            <p:ph type="sldNum" sz="quarter" idx="4"/>
          </p:nvPr>
        </p:nvSpPr>
        <p:spPr/>
        <p:txBody>
          <a:bodyPr/>
          <a:lstStyle/>
          <a:p>
            <a:fld id="{06BAA373-880F-49D8-9FAA-29C179A59074}" type="slidenum">
              <a:rPr lang="en-US" smtClean="0"/>
              <a:pPr/>
              <a:t>59</a:t>
            </a:fld>
            <a:endParaRPr lang="en-US"/>
          </a:p>
        </p:txBody>
      </p:sp>
    </p:spTree>
    <p:extLst>
      <p:ext uri="{BB962C8B-B14F-4D97-AF65-F5344CB8AC3E}">
        <p14:creationId xmlns:p14="http://schemas.microsoft.com/office/powerpoint/2010/main" val="153951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From Probability to Log Odds</a:t>
            </a:r>
            <a:endParaRPr lang="en-US" dirty="0">
              <a:solidFill>
                <a:srgbClr val="000000"/>
              </a:solidFill>
            </a:endParaRPr>
          </a:p>
        </p:txBody>
      </p:sp>
      <p:sp>
        <p:nvSpPr>
          <p:cNvPr id="5" name="Slide Number Placeholder 4"/>
          <p:cNvSpPr>
            <a:spLocks noGrp="1"/>
          </p:cNvSpPr>
          <p:nvPr>
            <p:ph type="sldNum" sz="quarter" idx="4"/>
          </p:nvPr>
        </p:nvSpPr>
        <p:spPr/>
        <p:txBody>
          <a:bodyPr/>
          <a:lstStyle/>
          <a:p>
            <a:fld id="{06BAA373-880F-49D8-9FAA-29C179A59074}" type="slidenum">
              <a:rPr lang="en-US" smtClean="0"/>
              <a:pPr/>
              <a:t>6</a:t>
            </a:fld>
            <a:endParaRPr lang="en-US"/>
          </a:p>
        </p:txBody>
      </p:sp>
      <p:pic>
        <p:nvPicPr>
          <p:cNvPr id="4" name="Picture 3"/>
          <p:cNvPicPr>
            <a:picLocks noChangeAspect="1"/>
          </p:cNvPicPr>
          <p:nvPr/>
        </p:nvPicPr>
        <p:blipFill>
          <a:blip r:embed="rId2"/>
          <a:stretch>
            <a:fillRect/>
          </a:stretch>
        </p:blipFill>
        <p:spPr>
          <a:xfrm>
            <a:off x="1143000" y="1524000"/>
            <a:ext cx="6045200" cy="5118100"/>
          </a:xfrm>
          <a:prstGeom prst="rect">
            <a:avLst/>
          </a:prstGeom>
        </p:spPr>
      </p:pic>
    </p:spTree>
    <p:extLst>
      <p:ext uri="{BB962C8B-B14F-4D97-AF65-F5344CB8AC3E}">
        <p14:creationId xmlns:p14="http://schemas.microsoft.com/office/powerpoint/2010/main" val="190273533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rPr>
              <a:t>Transforming Predictors for Binary Data: </a:t>
            </a:r>
            <a:r>
              <a:rPr lang="en-US" b="1" dirty="0" smtClean="0">
                <a:solidFill>
                  <a:srgbClr val="000000"/>
                </a:solidFill>
              </a:rPr>
              <a:t>Poisson Predictor</a:t>
            </a:r>
            <a:endParaRPr lang="en-US" dirty="0">
              <a:solidFill>
                <a:srgbClr val="000000"/>
              </a:solidFill>
            </a:endParaRPr>
          </a:p>
        </p:txBody>
      </p:sp>
      <p:sp>
        <p:nvSpPr>
          <p:cNvPr id="3" name="Content Placeholder 2"/>
          <p:cNvSpPr>
            <a:spLocks noGrp="1"/>
          </p:cNvSpPr>
          <p:nvPr>
            <p:ph idx="1"/>
          </p:nvPr>
        </p:nvSpPr>
        <p:spPr>
          <a:xfrm>
            <a:off x="498474" y="1981200"/>
            <a:ext cx="7556313" cy="4784725"/>
          </a:xfrm>
        </p:spPr>
        <p:txBody>
          <a:bodyPr>
            <a:normAutofit/>
          </a:bodyPr>
          <a:lstStyle/>
          <a:p>
            <a:r>
              <a:rPr lang="en-US" dirty="0" smtClean="0">
                <a:solidFill>
                  <a:srgbClr val="000000"/>
                </a:solidFill>
              </a:rPr>
              <a:t>Distribution of X (possibly with different means again):</a:t>
            </a:r>
          </a:p>
          <a:p>
            <a:endParaRPr lang="en-US" dirty="0" smtClean="0">
              <a:solidFill>
                <a:srgbClr val="000000"/>
              </a:solidFill>
            </a:endParaRPr>
          </a:p>
          <a:p>
            <a:endParaRPr lang="en-US" dirty="0" smtClean="0">
              <a:solidFill>
                <a:srgbClr val="000000"/>
              </a:solidFill>
            </a:endParaRPr>
          </a:p>
          <a:p>
            <a:r>
              <a:rPr lang="en-US" dirty="0" smtClean="0">
                <a:solidFill>
                  <a:srgbClr val="000000"/>
                </a:solidFill>
              </a:rPr>
              <a:t>Starting over again with the piece of the log odds that varies with X:</a:t>
            </a:r>
          </a:p>
          <a:p>
            <a:endParaRPr lang="en-US" dirty="0">
              <a:solidFill>
                <a:srgbClr val="000000"/>
              </a:solidFill>
            </a:endParaRPr>
          </a:p>
          <a:p>
            <a:endParaRPr lang="en-US" dirty="0" smtClean="0">
              <a:solidFill>
                <a:srgbClr val="000000"/>
              </a:solidFill>
            </a:endParaRPr>
          </a:p>
          <a:p>
            <a:r>
              <a:rPr lang="en-US" dirty="0" smtClean="0">
                <a:solidFill>
                  <a:srgbClr val="000000"/>
                </a:solidFill>
              </a:rPr>
              <a:t>Again, we end up with log odds being a linear function of x. </a:t>
            </a:r>
            <a:endParaRPr lang="en-US" dirty="0">
              <a:solidFill>
                <a:srgbClr val="000000"/>
              </a:solidFill>
            </a:endParaRPr>
          </a:p>
        </p:txBody>
      </p:sp>
      <p:sp>
        <p:nvSpPr>
          <p:cNvPr id="4" name="Slide Number Placeholder 3"/>
          <p:cNvSpPr>
            <a:spLocks noGrp="1"/>
          </p:cNvSpPr>
          <p:nvPr>
            <p:ph type="sldNum" sz="quarter" idx="4"/>
          </p:nvPr>
        </p:nvSpPr>
        <p:spPr>
          <a:prstGeom prst="rect">
            <a:avLst/>
          </a:prstGeom>
        </p:spPr>
        <p:txBody>
          <a:bodyPr/>
          <a:lstStyle/>
          <a:p>
            <a:fld id="{06BAA373-880F-49D8-9FAA-29C179A59074}" type="slidenum">
              <a:rPr lang="en-US" smtClean="0"/>
              <a:pPr/>
              <a:t>60</a:t>
            </a:fld>
            <a:endParaRPr lang="en-US"/>
          </a:p>
        </p:txBody>
      </p:sp>
      <p:pic>
        <p:nvPicPr>
          <p:cNvPr id="5" name="Picture 4"/>
          <p:cNvPicPr>
            <a:picLocks noChangeAspect="1"/>
          </p:cNvPicPr>
          <p:nvPr/>
        </p:nvPicPr>
        <p:blipFill>
          <a:blip r:embed="rId2"/>
          <a:stretch>
            <a:fillRect/>
          </a:stretch>
        </p:blipFill>
        <p:spPr>
          <a:xfrm>
            <a:off x="1739900" y="2536825"/>
            <a:ext cx="4705350" cy="737406"/>
          </a:xfrm>
          <a:prstGeom prst="rect">
            <a:avLst/>
          </a:prstGeom>
        </p:spPr>
      </p:pic>
      <p:pic>
        <p:nvPicPr>
          <p:cNvPr id="7" name="Picture 6"/>
          <p:cNvPicPr>
            <a:picLocks noChangeAspect="1"/>
          </p:cNvPicPr>
          <p:nvPr/>
        </p:nvPicPr>
        <p:blipFill>
          <a:blip r:embed="rId3"/>
          <a:stretch>
            <a:fillRect/>
          </a:stretch>
        </p:blipFill>
        <p:spPr>
          <a:xfrm>
            <a:off x="1438275" y="4200407"/>
            <a:ext cx="5981700" cy="671494"/>
          </a:xfrm>
          <a:prstGeom prst="rect">
            <a:avLst/>
          </a:prstGeom>
        </p:spPr>
      </p:pic>
    </p:spTree>
    <p:extLst>
      <p:ext uri="{BB962C8B-B14F-4D97-AF65-F5344CB8AC3E}">
        <p14:creationId xmlns:p14="http://schemas.microsoft.com/office/powerpoint/2010/main" val="1241351897"/>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Marginal Model Plots</a:t>
            </a:r>
            <a:endParaRPr lang="en-US" dirty="0">
              <a:solidFill>
                <a:srgbClr val="000000"/>
              </a:solidFill>
            </a:endParaRPr>
          </a:p>
        </p:txBody>
      </p:sp>
      <p:sp>
        <p:nvSpPr>
          <p:cNvPr id="3" name="Content Placeholder 2"/>
          <p:cNvSpPr>
            <a:spLocks noGrp="1"/>
          </p:cNvSpPr>
          <p:nvPr>
            <p:ph idx="1"/>
          </p:nvPr>
        </p:nvSpPr>
        <p:spPr>
          <a:xfrm>
            <a:off x="498474" y="1981201"/>
            <a:ext cx="7556313" cy="3479800"/>
          </a:xfrm>
        </p:spPr>
        <p:txBody>
          <a:bodyPr>
            <a:normAutofit/>
          </a:bodyPr>
          <a:lstStyle/>
          <a:p>
            <a:r>
              <a:rPr lang="en-US" dirty="0" smtClean="0">
                <a:solidFill>
                  <a:srgbClr val="000000"/>
                </a:solidFill>
              </a:rPr>
              <a:t>Residual plots are difficult to interpret; instead we use marginal model plots.</a:t>
            </a:r>
          </a:p>
          <a:p>
            <a:r>
              <a:rPr lang="en-US" dirty="0" smtClean="0">
                <a:solidFill>
                  <a:srgbClr val="000000"/>
                </a:solidFill>
              </a:rPr>
              <a:t>Same concept as for multiple linear regression: compare nonparametric estimates of (for every variable x</a:t>
            </a:r>
            <a:r>
              <a:rPr lang="en-US" baseline="-25000" dirty="0" smtClean="0">
                <a:solidFill>
                  <a:srgbClr val="000000"/>
                </a:solidFill>
              </a:rPr>
              <a:t>i</a:t>
            </a:r>
            <a:r>
              <a:rPr lang="en-US" dirty="0" smtClean="0">
                <a:solidFill>
                  <a:srgbClr val="000000"/>
                </a:solidFill>
              </a:rPr>
              <a:t>):</a:t>
            </a:r>
          </a:p>
          <a:p>
            <a:endParaRPr lang="en-US" dirty="0">
              <a:solidFill>
                <a:srgbClr val="000000"/>
              </a:solidFill>
            </a:endParaRPr>
          </a:p>
          <a:p>
            <a:r>
              <a:rPr lang="en-US" dirty="0" smtClean="0">
                <a:solidFill>
                  <a:srgbClr val="000000"/>
                </a:solidFill>
              </a:rPr>
              <a:t>If they agree, we conclude that x</a:t>
            </a:r>
            <a:r>
              <a:rPr lang="en-US" baseline="-25000" dirty="0" smtClean="0">
                <a:solidFill>
                  <a:srgbClr val="000000"/>
                </a:solidFill>
              </a:rPr>
              <a:t>i</a:t>
            </a:r>
            <a:r>
              <a:rPr lang="en-US" dirty="0" smtClean="0">
                <a:solidFill>
                  <a:srgbClr val="000000"/>
                </a:solidFill>
              </a:rPr>
              <a:t> is modeled correctly by our model.  If not, then x</a:t>
            </a:r>
            <a:r>
              <a:rPr lang="en-US" baseline="-25000" dirty="0" smtClean="0">
                <a:solidFill>
                  <a:srgbClr val="000000"/>
                </a:solidFill>
              </a:rPr>
              <a:t>i</a:t>
            </a:r>
            <a:r>
              <a:rPr lang="en-US" dirty="0" smtClean="0">
                <a:solidFill>
                  <a:srgbClr val="000000"/>
                </a:solidFill>
              </a:rPr>
              <a:t> is not modeled correctly by our model.</a:t>
            </a:r>
            <a:endParaRPr lang="en-US" dirty="0">
              <a:solidFill>
                <a:srgbClr val="000000"/>
              </a:solidFill>
            </a:endParaRPr>
          </a:p>
        </p:txBody>
      </p:sp>
      <p:sp>
        <p:nvSpPr>
          <p:cNvPr id="4" name="Slide Number Placeholder 3"/>
          <p:cNvSpPr>
            <a:spLocks noGrp="1"/>
          </p:cNvSpPr>
          <p:nvPr>
            <p:ph type="sldNum" sz="quarter" idx="4"/>
          </p:nvPr>
        </p:nvSpPr>
        <p:spPr>
          <a:prstGeom prst="rect">
            <a:avLst/>
          </a:prstGeom>
        </p:spPr>
        <p:txBody>
          <a:bodyPr/>
          <a:lstStyle/>
          <a:p>
            <a:fld id="{06BAA373-880F-49D8-9FAA-29C179A59074}" type="slidenum">
              <a:rPr lang="en-US" smtClean="0"/>
              <a:pPr/>
              <a:t>61</a:t>
            </a:fld>
            <a:endParaRPr lang="en-US"/>
          </a:p>
        </p:txBody>
      </p:sp>
      <p:pic>
        <p:nvPicPr>
          <p:cNvPr id="6" name="Picture 5"/>
          <p:cNvPicPr>
            <a:picLocks noChangeAspect="1"/>
          </p:cNvPicPr>
          <p:nvPr/>
        </p:nvPicPr>
        <p:blipFill>
          <a:blip r:embed="rId2"/>
          <a:stretch>
            <a:fillRect/>
          </a:stretch>
        </p:blipFill>
        <p:spPr>
          <a:xfrm>
            <a:off x="2641600" y="3766741"/>
            <a:ext cx="2232025" cy="337741"/>
          </a:xfrm>
          <a:prstGeom prst="rect">
            <a:avLst/>
          </a:prstGeom>
        </p:spPr>
      </p:pic>
    </p:spTree>
    <p:extLst>
      <p:ext uri="{BB962C8B-B14F-4D97-AF65-F5344CB8AC3E}">
        <p14:creationId xmlns:p14="http://schemas.microsoft.com/office/powerpoint/2010/main" val="393786961"/>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a:t>
            </a:r>
            <a:endParaRPr lang="en-US" dirty="0"/>
          </a:p>
        </p:txBody>
      </p:sp>
      <p:sp>
        <p:nvSpPr>
          <p:cNvPr id="3" name="Content Placeholder 2"/>
          <p:cNvSpPr>
            <a:spLocks noGrp="1"/>
          </p:cNvSpPr>
          <p:nvPr>
            <p:ph idx="1"/>
          </p:nvPr>
        </p:nvSpPr>
        <p:spPr/>
        <p:txBody>
          <a:bodyPr>
            <a:normAutofit/>
          </a:bodyPr>
          <a:lstStyle/>
          <a:p>
            <a:r>
              <a:rPr lang="en-US" sz="2400" dirty="0" smtClean="0">
                <a:solidFill>
                  <a:srgbClr val="000000"/>
                </a:solidFill>
              </a:rPr>
              <a:t>Obtained from weighted least squares approximation to the MLEs.</a:t>
            </a:r>
          </a:p>
          <a:p>
            <a:r>
              <a:rPr lang="en-US" sz="2400" dirty="0" smtClean="0">
                <a:solidFill>
                  <a:srgbClr val="000000"/>
                </a:solidFill>
              </a:rPr>
              <a:t>Average leverage = (p+1)/n; cutoff = 2(p+1)/n.</a:t>
            </a:r>
            <a:endParaRPr lang="en-US" sz="2400" dirty="0">
              <a:solidFill>
                <a:srgbClr val="000000"/>
              </a:solidFill>
            </a:endParaRPr>
          </a:p>
        </p:txBody>
      </p:sp>
      <p:sp>
        <p:nvSpPr>
          <p:cNvPr id="4" name="Slide Number Placeholder 3"/>
          <p:cNvSpPr>
            <a:spLocks noGrp="1"/>
          </p:cNvSpPr>
          <p:nvPr>
            <p:ph type="sldNum" sz="quarter" idx="4"/>
          </p:nvPr>
        </p:nvSpPr>
        <p:spPr/>
        <p:txBody>
          <a:bodyPr/>
          <a:lstStyle/>
          <a:p>
            <a:fld id="{06BAA373-880F-49D8-9FAA-29C179A59074}" type="slidenum">
              <a:rPr lang="en-US" smtClean="0"/>
              <a:pPr/>
              <a:t>62</a:t>
            </a:fld>
            <a:endParaRPr lang="en-US"/>
          </a:p>
        </p:txBody>
      </p:sp>
    </p:spTree>
    <p:extLst>
      <p:ext uri="{BB962C8B-B14F-4D97-AF65-F5344CB8AC3E}">
        <p14:creationId xmlns:p14="http://schemas.microsoft.com/office/powerpoint/2010/main" val="392803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rPr>
              <a:t>From Probability to Log Odds</a:t>
            </a:r>
            <a:endParaRPr lang="en-US" dirty="0">
              <a:solidFill>
                <a:srgbClr val="000000"/>
              </a:solidFill>
            </a:endParaRPr>
          </a:p>
        </p:txBody>
      </p:sp>
      <p:sp>
        <p:nvSpPr>
          <p:cNvPr id="5" name="Slide Number Placeholder 4"/>
          <p:cNvSpPr>
            <a:spLocks noGrp="1"/>
          </p:cNvSpPr>
          <p:nvPr>
            <p:ph type="sldNum" sz="quarter" idx="4"/>
          </p:nvPr>
        </p:nvSpPr>
        <p:spPr/>
        <p:txBody>
          <a:bodyPr/>
          <a:lstStyle/>
          <a:p>
            <a:fld id="{06BAA373-880F-49D8-9FAA-29C179A59074}" type="slidenum">
              <a:rPr lang="en-US" smtClean="0"/>
              <a:pPr/>
              <a:t>7</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052721780"/>
              </p:ext>
            </p:extLst>
          </p:nvPr>
        </p:nvGraphicFramePr>
        <p:xfrm>
          <a:off x="838200" y="2590800"/>
          <a:ext cx="7162800" cy="1371600"/>
        </p:xfrm>
        <a:graphic>
          <a:graphicData uri="http://schemas.openxmlformats.org/drawingml/2006/table">
            <a:tbl>
              <a:tblPr firstRow="1" bandRow="1">
                <a:tableStyleId>{69CF1AB2-1976-4502-BF36-3FF5EA218861}</a:tableStyleId>
              </a:tblPr>
              <a:tblGrid>
                <a:gridCol w="2209800"/>
                <a:gridCol w="1066800"/>
                <a:gridCol w="1066800"/>
                <a:gridCol w="990600"/>
                <a:gridCol w="914400"/>
                <a:gridCol w="914400"/>
              </a:tblGrid>
              <a:tr h="370840">
                <a:tc>
                  <a:txBody>
                    <a:bodyPr/>
                    <a:lstStyle/>
                    <a:p>
                      <a:r>
                        <a:rPr lang="en-US" sz="2400" b="1" dirty="0" smtClean="0">
                          <a:solidFill>
                            <a:schemeClr val="bg1"/>
                          </a:solidFill>
                        </a:rPr>
                        <a:t>Probability</a:t>
                      </a:r>
                      <a:endParaRPr lang="en-US" sz="2400" b="1" dirty="0">
                        <a:solidFill>
                          <a:schemeClr val="bg1"/>
                        </a:solidFill>
                      </a:endParaRPr>
                    </a:p>
                  </a:txBody>
                  <a:tcPr>
                    <a:solidFill>
                      <a:srgbClr val="0C1794"/>
                    </a:solidFill>
                  </a:tcPr>
                </a:tc>
                <a:tc>
                  <a:txBody>
                    <a:bodyPr/>
                    <a:lstStyle/>
                    <a:p>
                      <a:r>
                        <a:rPr lang="en-US" sz="2400" b="0" dirty="0" smtClean="0"/>
                        <a:t>0.1</a:t>
                      </a:r>
                      <a:endParaRPr lang="en-US" sz="2400" b="0" dirty="0"/>
                    </a:p>
                  </a:txBody>
                  <a:tcPr>
                    <a:lnR w="12700" cap="flat" cmpd="sng" algn="ctr">
                      <a:solidFill>
                        <a:scrgbClr r="0" g="0" b="0"/>
                      </a:solidFill>
                      <a:prstDash val="solid"/>
                      <a:round/>
                      <a:headEnd type="none" w="med" len="med"/>
                      <a:tailEnd type="none" w="med" len="med"/>
                    </a:lnR>
                  </a:tcPr>
                </a:tc>
                <a:tc>
                  <a:txBody>
                    <a:bodyPr/>
                    <a:lstStyle/>
                    <a:p>
                      <a:r>
                        <a:rPr lang="en-US" sz="2400" b="0" dirty="0" smtClean="0"/>
                        <a:t>0.25</a:t>
                      </a:r>
                      <a:endParaRPr lang="en-US"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r>
                        <a:rPr lang="en-US" sz="2400" b="0" dirty="0" smtClean="0"/>
                        <a:t>0.5</a:t>
                      </a:r>
                      <a:endParaRPr lang="en-US"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r>
                        <a:rPr lang="en-US" sz="2400" b="0" dirty="0" smtClean="0"/>
                        <a:t>0.75</a:t>
                      </a:r>
                      <a:endParaRPr lang="en-US"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r>
                        <a:rPr lang="en-US" sz="2400" b="0" dirty="0" smtClean="0"/>
                        <a:t>0.9</a:t>
                      </a:r>
                      <a:endParaRPr lang="en-US" sz="2400" b="0" dirty="0"/>
                    </a:p>
                  </a:txBody>
                  <a:tcPr>
                    <a:lnL w="12700" cap="flat" cmpd="sng" algn="ctr">
                      <a:solidFill>
                        <a:scrgbClr r="0" g="0" b="0"/>
                      </a:solidFill>
                      <a:prstDash val="solid"/>
                      <a:round/>
                      <a:headEnd type="none" w="med" len="med"/>
                      <a:tailEnd type="none" w="med" len="med"/>
                    </a:lnL>
                  </a:tcPr>
                </a:tc>
              </a:tr>
              <a:tr h="370840">
                <a:tc>
                  <a:txBody>
                    <a:bodyPr/>
                    <a:lstStyle/>
                    <a:p>
                      <a:r>
                        <a:rPr lang="en-US" sz="2400" b="1" dirty="0" smtClean="0">
                          <a:solidFill>
                            <a:schemeClr val="bg1"/>
                          </a:solidFill>
                        </a:rPr>
                        <a:t>Odds</a:t>
                      </a:r>
                      <a:endParaRPr lang="en-US" sz="2400" b="1" dirty="0">
                        <a:solidFill>
                          <a:schemeClr val="bg1"/>
                        </a:solidFill>
                      </a:endParaRPr>
                    </a:p>
                  </a:txBody>
                  <a:tcPr>
                    <a:solidFill>
                      <a:srgbClr val="0C1794"/>
                    </a:solidFill>
                  </a:tcPr>
                </a:tc>
                <a:tc>
                  <a:txBody>
                    <a:bodyPr/>
                    <a:lstStyle/>
                    <a:p>
                      <a:r>
                        <a:rPr lang="en-US" sz="2400" dirty="0" smtClean="0"/>
                        <a:t>0.111</a:t>
                      </a:r>
                      <a:endParaRPr lang="en-US" sz="2400" dirty="0"/>
                    </a:p>
                  </a:txBody>
                  <a:tcPr>
                    <a:lnR w="12700" cap="flat" cmpd="sng" algn="ctr">
                      <a:solidFill>
                        <a:scrgbClr r="0" g="0" b="0"/>
                      </a:solidFill>
                      <a:prstDash val="solid"/>
                      <a:round/>
                      <a:headEnd type="none" w="med" len="med"/>
                      <a:tailEnd type="none" w="med" len="med"/>
                    </a:lnR>
                  </a:tcPr>
                </a:tc>
                <a:tc>
                  <a:txBody>
                    <a:bodyPr/>
                    <a:lstStyle/>
                    <a:p>
                      <a:r>
                        <a:rPr lang="en-US" sz="2400" dirty="0" smtClean="0"/>
                        <a:t>0.333</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r>
                        <a:rPr lang="en-US" sz="2400" dirty="0" smtClean="0"/>
                        <a:t>1</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r>
                        <a:rPr lang="en-US" sz="2400" dirty="0" smtClean="0"/>
                        <a:t>3</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r>
                        <a:rPr lang="en-US" sz="2400" dirty="0" smtClean="0"/>
                        <a:t>9</a:t>
                      </a:r>
                      <a:endParaRPr lang="en-US" sz="2400" dirty="0"/>
                    </a:p>
                  </a:txBody>
                  <a:tcPr>
                    <a:lnL w="12700" cap="flat" cmpd="sng" algn="ctr">
                      <a:solidFill>
                        <a:scrgbClr r="0" g="0" b="0"/>
                      </a:solidFill>
                      <a:prstDash val="solid"/>
                      <a:round/>
                      <a:headEnd type="none" w="med" len="med"/>
                      <a:tailEnd type="none" w="med" len="med"/>
                    </a:lnL>
                  </a:tcPr>
                </a:tc>
              </a:tr>
              <a:tr h="370840">
                <a:tc>
                  <a:txBody>
                    <a:bodyPr/>
                    <a:lstStyle/>
                    <a:p>
                      <a:r>
                        <a:rPr lang="en-US" sz="2400" b="1" dirty="0" smtClean="0">
                          <a:solidFill>
                            <a:schemeClr val="bg1"/>
                          </a:solidFill>
                        </a:rPr>
                        <a:t>Log(Odds)</a:t>
                      </a:r>
                      <a:endParaRPr lang="en-US" sz="2400" b="1" dirty="0">
                        <a:solidFill>
                          <a:schemeClr val="bg1"/>
                        </a:solidFill>
                      </a:endParaRPr>
                    </a:p>
                  </a:txBody>
                  <a:tcPr>
                    <a:solidFill>
                      <a:srgbClr val="0C1794"/>
                    </a:solidFill>
                  </a:tcPr>
                </a:tc>
                <a:tc>
                  <a:txBody>
                    <a:bodyPr/>
                    <a:lstStyle/>
                    <a:p>
                      <a:r>
                        <a:rPr lang="en-US" sz="2400" dirty="0" smtClean="0"/>
                        <a:t>-2.2</a:t>
                      </a:r>
                      <a:endParaRPr lang="en-US" sz="2400" dirty="0"/>
                    </a:p>
                  </a:txBody>
                  <a:tcPr>
                    <a:lnR w="12700" cap="flat" cmpd="sng" algn="ctr">
                      <a:solidFill>
                        <a:scrgbClr r="0" g="0" b="0"/>
                      </a:solidFill>
                      <a:prstDash val="solid"/>
                      <a:round/>
                      <a:headEnd type="none" w="med" len="med"/>
                      <a:tailEnd type="none" w="med" len="med"/>
                    </a:lnR>
                  </a:tcPr>
                </a:tc>
                <a:tc>
                  <a:txBody>
                    <a:bodyPr/>
                    <a:lstStyle/>
                    <a:p>
                      <a:r>
                        <a:rPr lang="en-US" sz="2400" dirty="0" smtClean="0"/>
                        <a:t>-1.1</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r>
                        <a:rPr lang="en-US" sz="2400" dirty="0" smtClean="0"/>
                        <a:t>0</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r>
                        <a:rPr lang="en-US" sz="2400" dirty="0" smtClean="0"/>
                        <a:t>1.1</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r>
                        <a:rPr lang="en-US" sz="2400" dirty="0" smtClean="0"/>
                        <a:t>2.2</a:t>
                      </a:r>
                      <a:endParaRPr lang="en-US" sz="2400" dirty="0"/>
                    </a:p>
                  </a:txBody>
                  <a:tcPr>
                    <a:lnL w="12700" cap="flat" cmpd="sng" algn="ctr">
                      <a:solidFill>
                        <a:scrgbClr r="0" g="0" b="0"/>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231557736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rPr>
              <a:t>Example: Bird Extinctions on Islands</a:t>
            </a:r>
            <a:endParaRPr lang="en-US" dirty="0">
              <a:solidFill>
                <a:srgbClr val="000000"/>
              </a:solidFill>
            </a:endParaRPr>
          </a:p>
        </p:txBody>
      </p:sp>
      <p:sp>
        <p:nvSpPr>
          <p:cNvPr id="4" name="Slide Number Placeholder 3"/>
          <p:cNvSpPr>
            <a:spLocks noGrp="1"/>
          </p:cNvSpPr>
          <p:nvPr>
            <p:ph type="sldNum" sz="quarter" idx="4"/>
          </p:nvPr>
        </p:nvSpPr>
        <p:spPr/>
        <p:txBody>
          <a:bodyPr/>
          <a:lstStyle/>
          <a:p>
            <a:fld id="{06BAA373-880F-49D8-9FAA-29C179A59074}" type="slidenum">
              <a:rPr lang="en-US" smtClean="0"/>
              <a:pPr/>
              <a:t>8</a:t>
            </a:fld>
            <a:endParaRPr lang="en-US"/>
          </a:p>
        </p:txBody>
      </p:sp>
      <p:pic>
        <p:nvPicPr>
          <p:cNvPr id="6" name="Picture 5"/>
          <p:cNvPicPr>
            <a:picLocks noChangeAspect="1"/>
          </p:cNvPicPr>
          <p:nvPr/>
        </p:nvPicPr>
        <p:blipFill>
          <a:blip r:embed="rId2"/>
          <a:stretch>
            <a:fillRect/>
          </a:stretch>
        </p:blipFill>
        <p:spPr>
          <a:xfrm>
            <a:off x="659902" y="1295400"/>
            <a:ext cx="7112498" cy="5116985"/>
          </a:xfrm>
          <a:prstGeom prst="rect">
            <a:avLst/>
          </a:prstGeom>
        </p:spPr>
      </p:pic>
    </p:spTree>
    <p:extLst>
      <p:ext uri="{BB962C8B-B14F-4D97-AF65-F5344CB8AC3E}">
        <p14:creationId xmlns:p14="http://schemas.microsoft.com/office/powerpoint/2010/main" val="87532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rPr>
              <a:t>Example: Bird Extinctions on Islands</a:t>
            </a:r>
            <a:endParaRPr lang="en-US" dirty="0">
              <a:solidFill>
                <a:srgbClr val="000000"/>
              </a:solidFill>
            </a:endParaRPr>
          </a:p>
        </p:txBody>
      </p:sp>
      <p:sp>
        <p:nvSpPr>
          <p:cNvPr id="5" name="Slide Number Placeholder 4"/>
          <p:cNvSpPr>
            <a:spLocks noGrp="1"/>
          </p:cNvSpPr>
          <p:nvPr>
            <p:ph type="sldNum" sz="quarter" idx="4"/>
          </p:nvPr>
        </p:nvSpPr>
        <p:spPr/>
        <p:txBody>
          <a:bodyPr/>
          <a:lstStyle/>
          <a:p>
            <a:fld id="{06BAA373-880F-49D8-9FAA-29C179A59074}" type="slidenum">
              <a:rPr lang="en-US" smtClean="0"/>
              <a:pPr/>
              <a:t>9</a:t>
            </a:fld>
            <a:endParaRPr lang="en-US"/>
          </a:p>
        </p:txBody>
      </p:sp>
      <p:pic>
        <p:nvPicPr>
          <p:cNvPr id="4" name="Picture 3"/>
          <p:cNvPicPr>
            <a:picLocks noChangeAspect="1"/>
          </p:cNvPicPr>
          <p:nvPr/>
        </p:nvPicPr>
        <p:blipFill>
          <a:blip r:embed="rId2"/>
          <a:stretch>
            <a:fillRect/>
          </a:stretch>
        </p:blipFill>
        <p:spPr>
          <a:xfrm>
            <a:off x="1719209" y="1292048"/>
            <a:ext cx="5114841" cy="5108752"/>
          </a:xfrm>
          <a:prstGeom prst="rect">
            <a:avLst/>
          </a:prstGeom>
        </p:spPr>
      </p:pic>
    </p:spTree>
    <p:extLst>
      <p:ext uri="{BB962C8B-B14F-4D97-AF65-F5344CB8AC3E}">
        <p14:creationId xmlns:p14="http://schemas.microsoft.com/office/powerpoint/2010/main" val="29567543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heather Text II">
  <a:themeElements>
    <a:clrScheme name="Custom 5">
      <a:dk1>
        <a:sysClr val="windowText" lastClr="000000"/>
      </a:dk1>
      <a:lt1>
        <a:sysClr val="window" lastClr="FFFFFF"/>
      </a:lt1>
      <a:dk2>
        <a:srgbClr val="073E87"/>
      </a:dk2>
      <a:lt2>
        <a:srgbClr val="C6E7FC"/>
      </a:lt2>
      <a:accent1>
        <a:srgbClr val="0C1794"/>
      </a:accent1>
      <a:accent2>
        <a:srgbClr val="4584D3"/>
      </a:accent2>
      <a:accent3>
        <a:srgbClr val="34D0B8"/>
      </a:accent3>
      <a:accent4>
        <a:srgbClr val="3DE7ED"/>
      </a:accent4>
      <a:accent5>
        <a:srgbClr val="F5C040"/>
      </a:accent5>
      <a:accent6>
        <a:srgbClr val="44E0A4"/>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Sheather Text II.thmx</Template>
  <TotalTime>14858</TotalTime>
  <Words>3195</Words>
  <Application>Microsoft Macintosh PowerPoint</Application>
  <PresentationFormat>On-screen Show (4:3)</PresentationFormat>
  <Paragraphs>482</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Sheather Text II</vt:lpstr>
      <vt:lpstr>Chapter 8 </vt:lpstr>
      <vt:lpstr>Logistic Regression</vt:lpstr>
      <vt:lpstr>Logistic Regression</vt:lpstr>
      <vt:lpstr>Logistic Regression</vt:lpstr>
      <vt:lpstr>Logistic Regression</vt:lpstr>
      <vt:lpstr>From Probability to Log Odds</vt:lpstr>
      <vt:lpstr>From Probability to Log Odds</vt:lpstr>
      <vt:lpstr>Example: Bird Extinctions on Islands</vt:lpstr>
      <vt:lpstr>Example: Bird Extinctions on Islands</vt:lpstr>
      <vt:lpstr>Example: Bird Extinctions on Islands</vt:lpstr>
      <vt:lpstr>Example: Bird Extinctions on Islands</vt:lpstr>
      <vt:lpstr>Example: Bird Extinctions on Islands</vt:lpstr>
      <vt:lpstr>Example: Bird Extinctions on Islands</vt:lpstr>
      <vt:lpstr>How β0 Affects Model</vt:lpstr>
      <vt:lpstr>How β1 Affects Model</vt:lpstr>
      <vt:lpstr>Interpret Slope</vt:lpstr>
      <vt:lpstr>Interpret Slope</vt:lpstr>
      <vt:lpstr>Ratios</vt:lpstr>
      <vt:lpstr>What is an Odds Ratio? Physicians Health Study</vt:lpstr>
      <vt:lpstr>What is an Odds Ratio? Physicians Health Study</vt:lpstr>
      <vt:lpstr>Odds Ratios</vt:lpstr>
      <vt:lpstr>Odds Ratios</vt:lpstr>
      <vt:lpstr>8.1:  A sample of size mi at every observed value of xi</vt:lpstr>
      <vt:lpstr>8.1:  A sample of size mi at every observed value of xi</vt:lpstr>
      <vt:lpstr>8.1:  A sample of size mi at every observed value of xi</vt:lpstr>
      <vt:lpstr>Relationship between θ and θ(1 – θ)</vt:lpstr>
      <vt:lpstr>Finding Parameter Estimates </vt:lpstr>
      <vt:lpstr>Finding Parameter Estimates </vt:lpstr>
      <vt:lpstr>Likelihood</vt:lpstr>
      <vt:lpstr>Hypothesis Tests &amp; Confidence Intervals</vt:lpstr>
      <vt:lpstr>Hypothesis Tests &amp; Confidence Intervals</vt:lpstr>
      <vt:lpstr>Deviance</vt:lpstr>
      <vt:lpstr>Deviance</vt:lpstr>
      <vt:lpstr>Deviance</vt:lpstr>
      <vt:lpstr>Deviance</vt:lpstr>
      <vt:lpstr>Deviance</vt:lpstr>
      <vt:lpstr>Deviance</vt:lpstr>
      <vt:lpstr>Deviance: R2 for logistic regression</vt:lpstr>
      <vt:lpstr>Pearson goodness-of-fit statistic</vt:lpstr>
      <vt:lpstr>Residuals for Logistic Regression</vt:lpstr>
      <vt:lpstr>Response Residuals</vt:lpstr>
      <vt:lpstr>Pearson Residuals</vt:lpstr>
      <vt:lpstr>Standardized Pearson Residuals</vt:lpstr>
      <vt:lpstr>Deviance Residuals</vt:lpstr>
      <vt:lpstr>Which residuals are best?</vt:lpstr>
      <vt:lpstr>8.2 Binary Logistic Regression</vt:lpstr>
      <vt:lpstr>Compare Fits </vt:lpstr>
      <vt:lpstr>Binary Deviance</vt:lpstr>
      <vt:lpstr>Binary Deviance</vt:lpstr>
      <vt:lpstr>Binary Residuals</vt:lpstr>
      <vt:lpstr>Binary Residuals</vt:lpstr>
      <vt:lpstr>Binary Residuals</vt:lpstr>
      <vt:lpstr>Transforming Predictors for Binary Data</vt:lpstr>
      <vt:lpstr>Transforming Predictors for Binary Data: Binary Predictor</vt:lpstr>
      <vt:lpstr>Transforming Predictors for Binary Data: Continuous Predictor</vt:lpstr>
      <vt:lpstr>Transforming Predictors for Binary Data: Normal Predictor</vt:lpstr>
      <vt:lpstr>Transforming Predictors for Binary Data: Normal Predictor</vt:lpstr>
      <vt:lpstr>Transforming Predictors for Binary Data: Multivariate Normal</vt:lpstr>
      <vt:lpstr>Interactions</vt:lpstr>
      <vt:lpstr>Transforming Predictors for Binary Data: Poisson Predictor</vt:lpstr>
      <vt:lpstr>Marginal Model Plots</vt:lpstr>
      <vt:lpstr>Leverage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mspeed</dc:creator>
  <cp:lastModifiedBy>Elizabeth Kolodziej</cp:lastModifiedBy>
  <cp:revision>273</cp:revision>
  <dcterms:created xsi:type="dcterms:W3CDTF">2010-03-15T15:51:18Z</dcterms:created>
  <dcterms:modified xsi:type="dcterms:W3CDTF">2015-04-09T16:03:03Z</dcterms:modified>
</cp:coreProperties>
</file>