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37" r:id="rId2"/>
    <p:sldId id="474" r:id="rId3"/>
    <p:sldId id="677" r:id="rId4"/>
    <p:sldId id="715" r:id="rId5"/>
    <p:sldId id="666" r:id="rId6"/>
    <p:sldId id="678" r:id="rId7"/>
    <p:sldId id="701" r:id="rId8"/>
    <p:sldId id="667" r:id="rId9"/>
    <p:sldId id="689" r:id="rId10"/>
    <p:sldId id="704" r:id="rId11"/>
    <p:sldId id="711" r:id="rId12"/>
    <p:sldId id="716" r:id="rId13"/>
    <p:sldId id="261" r:id="rId14"/>
    <p:sldId id="647" r:id="rId15"/>
    <p:sldId id="659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383C4-277B-4A59-806D-6130E779FE2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997F-F2E7-4708-896C-2DC6A71B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39C67F-ECBF-4654-80C3-AD205C9908A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7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n-GB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39C67F-ECBF-4654-80C3-AD205C9908A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2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315132-33C4-4C40-B09C-1804764FFBD1}"/>
              </a:ext>
            </a:extLst>
          </p:cNvPr>
          <p:cNvSpPr/>
          <p:nvPr/>
        </p:nvSpPr>
        <p:spPr>
          <a:xfrm>
            <a:off x="0" y="6473229"/>
            <a:ext cx="9144000" cy="412155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11000">
                <a:schemeClr val="accent2">
                  <a:shade val="93000"/>
                  <a:satMod val="130000"/>
                </a:schemeClr>
              </a:gs>
              <a:gs pos="65000">
                <a:schemeClr val="accent2">
                  <a:shade val="94000"/>
                  <a:satMod val="135000"/>
                  <a:lumMod val="85000"/>
                  <a:lumOff val="15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dobe Garamond Pro Bold" panose="02020702060506020403" pitchFamily="18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6FDC04-A35A-410E-A9A5-2B09475CF2CA}"/>
              </a:ext>
            </a:extLst>
          </p:cNvPr>
          <p:cNvSpPr/>
          <p:nvPr/>
        </p:nvSpPr>
        <p:spPr>
          <a:xfrm>
            <a:off x="-7105" y="6473229"/>
            <a:ext cx="9144000" cy="412155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11000">
                <a:schemeClr val="accent2">
                  <a:shade val="93000"/>
                  <a:satMod val="130000"/>
                </a:schemeClr>
              </a:gs>
              <a:gs pos="65000">
                <a:schemeClr val="accent2">
                  <a:shade val="94000"/>
                  <a:satMod val="135000"/>
                  <a:lumMod val="85000"/>
                  <a:lumOff val="15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BFAC8FEC-9222-4AF8-AA7D-A669457D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1306488" cy="365125"/>
          </a:xfrm>
        </p:spPr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D2E17E35-BF09-4A21-979B-4F64FD78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7744" y="6520259"/>
            <a:ext cx="410445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D3B080A-D33E-4C81-8D48-BBA26B49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dobe Garamond Pro Bold" panose="02020702060506020403" pitchFamily="18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BE5DA8-FE5F-4501-B3F2-07C87225A4CE}"/>
              </a:ext>
            </a:extLst>
          </p:cNvPr>
          <p:cNvSpPr/>
          <p:nvPr/>
        </p:nvSpPr>
        <p:spPr>
          <a:xfrm>
            <a:off x="-7105" y="6473229"/>
            <a:ext cx="9144000" cy="412155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11000">
                <a:schemeClr val="accent2">
                  <a:shade val="93000"/>
                  <a:satMod val="130000"/>
                </a:schemeClr>
              </a:gs>
              <a:gs pos="65000">
                <a:schemeClr val="accent2">
                  <a:shade val="94000"/>
                  <a:satMod val="135000"/>
                  <a:lumMod val="85000"/>
                  <a:lumOff val="15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7B4A96F-63A7-4BA6-90B6-4AC98C39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1306488" cy="365125"/>
          </a:xfrm>
        </p:spPr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F55A774-D089-423E-ABDA-56E05E86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7744" y="6520259"/>
            <a:ext cx="410445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6B218DF-5275-4F65-98B2-0605B6F3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dobe Garamond Pro Bold" panose="02020702060506020403" pitchFamily="18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67744" y="6520259"/>
            <a:ext cx="4104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000" b="1" smtClean="0">
                <a:effectLst/>
                <a:latin typeface="Century Schoolbook" panose="020406040505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5888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logo">
            <a:extLst>
              <a:ext uri="{FF2B5EF4-FFF2-40B4-BE49-F238E27FC236}">
                <a16:creationId xmlns:a16="http://schemas.microsoft.com/office/drawing/2014/main" id="{A17E38CE-D52D-EAB6-A76A-989DB6869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" y="125235"/>
            <a:ext cx="1706726" cy="713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81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.aboayaad@ejust.edu.e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kaggle.com/datasets/shreyapmaher/fruits-dataset-images?resource=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.aboayaad@ejust.edu.e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667" y="1871417"/>
            <a:ext cx="8196666" cy="646331"/>
          </a:xfrm>
          <a:prstGeom prst="rect">
            <a:avLst/>
          </a:prstGeom>
        </p:spPr>
        <p:txBody>
          <a:bodyPr wrap="square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ctr"/>
            <a:r>
              <a:rPr lang="en-US" sz="2400" b="1" i="1" dirty="0">
                <a:ln w="0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Cambria Math" panose="02040503050406030204" pitchFamily="18" charset="0"/>
              </a:rPr>
              <a:t>Federated Meta Learning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72007" y="4281448"/>
            <a:ext cx="91265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ook Antiqua" pitchFamily="18" charset="0"/>
              </a:rPr>
              <a:t>Presented By</a:t>
            </a:r>
          </a:p>
          <a:p>
            <a:pPr algn="ctr" eaLnBrk="1" hangingPunct="1">
              <a:defRPr/>
            </a:pPr>
            <a:r>
              <a:rPr lang="en-US" altLang="zh-CN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 Antiqua" pitchFamily="18" charset="0"/>
              </a:rPr>
              <a:t>Mahmoud Mohammed Taha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690" y="5329655"/>
            <a:ext cx="778314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Assistant Lecturer, Shoubra faculty of Engineering, </a:t>
            </a:r>
            <a:r>
              <a:rPr lang="en-US" sz="2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Benha</a:t>
            </a: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University, MOHE PhD student at E-JUST University, Egypt.</a:t>
            </a:r>
            <a:b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mahmoud.aboayaad@ejust.edu.eg</a:t>
            </a:r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B362DB03-C066-89DA-5079-AE35EB9EC1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" y="23908"/>
            <a:ext cx="2845297" cy="1188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Ahmed El-Mahdy…">
            <a:extLst>
              <a:ext uri="{FF2B5EF4-FFF2-40B4-BE49-F238E27FC236}">
                <a16:creationId xmlns:a16="http://schemas.microsoft.com/office/drawing/2014/main" id="{B695C082-01DF-1FDA-1C6C-2FA853D0769D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CA130-C5CB-88EF-9D7F-3A62BEF6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z="2800" b="1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C0A3D90-498A-C494-B7AE-30ECFCBD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7" y="2929660"/>
            <a:ext cx="91265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ook Antiqua" pitchFamily="18" charset="0"/>
              </a:rPr>
              <a:t>Under Supervision</a:t>
            </a:r>
          </a:p>
          <a:p>
            <a:pPr algn="ctr" eaLnBrk="1" hangingPunct="1">
              <a:defRPr/>
            </a:pPr>
            <a:r>
              <a:rPr lang="en-US" altLang="zh-CN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 Antiqua" pitchFamily="18" charset="0"/>
              </a:rPr>
              <a:t>Asst. Prof. Rami Zewail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54209-6FBC-76EE-6AAE-05FB891D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114C-AA1E-06F9-BC48-D74DF2C0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3756"/>
            <a:ext cx="8229600" cy="74002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Dataset: Fruits Dataset</a:t>
            </a:r>
            <a:r>
              <a:rPr lang="en-US" sz="3600" b="1" baseline="30000" dirty="0">
                <a:solidFill>
                  <a:srgbClr val="C00000"/>
                </a:solidFill>
              </a:rPr>
              <a:t>1</a:t>
            </a:r>
            <a:endParaRPr sz="3600" b="1" baseline="30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08BE9-0C97-112E-83D8-264A290B8C2F}"/>
              </a:ext>
            </a:extLst>
          </p:cNvPr>
          <p:cNvSpPr txBox="1"/>
          <p:nvPr/>
        </p:nvSpPr>
        <p:spPr>
          <a:xfrm>
            <a:off x="277094" y="5719227"/>
            <a:ext cx="852727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/>
              <a:t>1 </a:t>
            </a:r>
            <a:r>
              <a:rPr lang="en-US" sz="1600" dirty="0">
                <a:hlinkClick r:id="rId2"/>
              </a:rPr>
              <a:t>https://www.kaggle.com/datasets/shreyapmaher/fruits-dataset-images?resource=download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91344-501C-A144-A9AC-4EAF3173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" y="2948383"/>
            <a:ext cx="1994159" cy="2325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410237-D87C-466E-23ED-EBBCE576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300" y="3132666"/>
            <a:ext cx="2609986" cy="1956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7EFEBE-4BB2-BF5A-C202-9CD8D39E0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286" y="2975056"/>
            <a:ext cx="2451463" cy="230927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BC5B5D-7E7C-CBAC-2CC8-FD334464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8092"/>
            <a:ext cx="8229600" cy="1083318"/>
          </a:xfrm>
        </p:spPr>
        <p:txBody>
          <a:bodyPr/>
          <a:lstStyle/>
          <a:p>
            <a:r>
              <a:rPr lang="en-US" dirty="0"/>
              <a:t>The database contains 75 images (224 x 224) of three fruits (Apple, Banana, Orange). </a:t>
            </a:r>
          </a:p>
        </p:txBody>
      </p:sp>
    </p:spTree>
    <p:extLst>
      <p:ext uri="{BB962C8B-B14F-4D97-AF65-F5344CB8AC3E}">
        <p14:creationId xmlns:p14="http://schemas.microsoft.com/office/powerpoint/2010/main" val="3483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6049-A85B-3896-185D-47CD333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8D23-CCF9-3E1E-259B-0394081A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645"/>
            <a:ext cx="8229600" cy="71572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Federated Meta Learning Implementation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885F7F-1CF9-301A-9D25-6D9E918A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8" y="1736290"/>
            <a:ext cx="7697244" cy="4525963"/>
          </a:xfrm>
        </p:spPr>
        <p:txBody>
          <a:bodyPr/>
          <a:lstStyle/>
          <a:p>
            <a:pPr algn="just"/>
            <a:r>
              <a:rPr lang="en-US" dirty="0"/>
              <a:t>The implementation in the Federated MAML Learning lab involves several key with python such as (</a:t>
            </a:r>
            <a:r>
              <a:rPr lang="en-US" dirty="0">
                <a:solidFill>
                  <a:srgbClr val="FF0000"/>
                </a:solidFill>
              </a:rPr>
              <a:t>preprocessing dataset </a:t>
            </a:r>
            <a:r>
              <a:rPr lang="en-US" dirty="0"/>
              <a:t>to resize images).</a:t>
            </a:r>
          </a:p>
          <a:p>
            <a:r>
              <a:rPr lang="en-US" dirty="0"/>
              <a:t>Necessary libraries such as </a:t>
            </a:r>
            <a:r>
              <a:rPr lang="en-US" dirty="0">
                <a:solidFill>
                  <a:srgbClr val="FF0000"/>
                </a:solidFill>
              </a:rPr>
              <a:t>matplotlib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torch</a:t>
            </a:r>
            <a:r>
              <a:rPr lang="en-US" dirty="0"/>
              <a:t>, and </a:t>
            </a:r>
            <a:r>
              <a:rPr lang="en-US" dirty="0" err="1">
                <a:solidFill>
                  <a:srgbClr val="FF0000"/>
                </a:solidFill>
              </a:rPr>
              <a:t>torchvision</a:t>
            </a:r>
            <a:r>
              <a:rPr lang="en-US" dirty="0"/>
              <a:t> are loaded.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2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D9A83-8EA0-9475-222A-8321EF66A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ED8F-1EEC-D114-8D7F-FD4ECE13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645"/>
            <a:ext cx="8229600" cy="71572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Federated Meta Learning Implementation</a:t>
            </a:r>
            <a:endParaRPr sz="36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8A2D1-8125-E878-A463-B9AF93CDB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651" y="1714369"/>
            <a:ext cx="875469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4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754062"/>
          </a:xfrm>
        </p:spPr>
        <p:txBody>
          <a:bodyPr/>
          <a:lstStyle/>
          <a:p>
            <a:r>
              <a:rPr sz="3600" b="1" dirty="0">
                <a:solidFill>
                  <a:srgbClr val="C00000"/>
                </a:solidFill>
              </a:rPr>
              <a:t>Final </a:t>
            </a:r>
            <a:r>
              <a:rPr lang="en-US" sz="3600" b="1" dirty="0">
                <a:solidFill>
                  <a:srgbClr val="C00000"/>
                </a:solidFill>
              </a:rPr>
              <a:t>r</a:t>
            </a:r>
            <a:r>
              <a:rPr sz="3600" b="1" dirty="0">
                <a:solidFill>
                  <a:srgbClr val="C00000"/>
                </a:solidFill>
              </a:rPr>
              <a:t>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9783" cy="4525963"/>
          </a:xfrm>
        </p:spPr>
        <p:txBody>
          <a:bodyPr/>
          <a:lstStyle/>
          <a:p>
            <a:pPr algn="just"/>
            <a:r>
              <a:rPr lang="en-US" dirty="0"/>
              <a:t>Federated Meta Learning have achieved accuracy of </a:t>
            </a:r>
            <a:r>
              <a:rPr lang="en-US" dirty="0">
                <a:solidFill>
                  <a:srgbClr val="FF0000"/>
                </a:solidFill>
              </a:rPr>
              <a:t>53 % </a:t>
            </a:r>
            <a:r>
              <a:rPr lang="en-US" dirty="0"/>
              <a:t>due to challenges of limited data samples and distributed agents.</a:t>
            </a:r>
          </a:p>
          <a:p>
            <a:pPr algn="just"/>
            <a:r>
              <a:rPr lang="en-US" dirty="0"/>
              <a:t>Federated Meta learning demonstrates the potential to classify new categories with </a:t>
            </a:r>
            <a:r>
              <a:rPr lang="en-US" dirty="0">
                <a:solidFill>
                  <a:srgbClr val="FF0000"/>
                </a:solidFill>
              </a:rPr>
              <a:t>minimal labeled data</a:t>
            </a:r>
            <a:r>
              <a:rPr lang="en-US" dirty="0"/>
              <a:t>, addressing real-world problems where large datasets are unavailable.</a:t>
            </a:r>
          </a:p>
          <a:p>
            <a:pPr algn="just"/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olBoran" panose="020B0100010101010101" pitchFamily="34" charset="0"/>
                <a:cs typeface="MoolBoran" panose="020B0100010101010101" pitchFamily="34" charset="0"/>
              </a:rPr>
            </a:b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olBoran" panose="020B0100010101010101" pitchFamily="34" charset="0"/>
                <a:cs typeface="MoolBoran" panose="020B0100010101010101" pitchFamily="34" charset="0"/>
              </a:rPr>
              <a:t>References</a:t>
            </a:r>
            <a:endParaRPr lang="en-GB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392" y="2024070"/>
            <a:ext cx="7890048" cy="3781194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zh-TW" sz="2800" dirty="0" err="1"/>
              <a:t>Vinyal</a:t>
            </a:r>
            <a:r>
              <a:rPr lang="en-US" altLang="zh-TW" sz="2800" dirty="0"/>
              <a:t> et al., Matching networks for </a:t>
            </a:r>
            <a:r>
              <a:rPr lang="en-US" altLang="zh-TW" sz="2800" dirty="0" err="1"/>
              <a:t>oneshot</a:t>
            </a:r>
            <a:r>
              <a:rPr lang="en-US" altLang="zh-TW" sz="2800" dirty="0"/>
              <a:t> learning, </a:t>
            </a:r>
            <a:r>
              <a:rPr lang="en-US" altLang="zh-TW" sz="2800" dirty="0" err="1"/>
              <a:t>NeurIPS</a:t>
            </a:r>
            <a:r>
              <a:rPr lang="en-US" altLang="zh-TW" sz="2800" dirty="0"/>
              <a:t> 2016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800" dirty="0"/>
              <a:t>Snell et al., Prototypical networks for few-shot learning, </a:t>
            </a:r>
            <a:r>
              <a:rPr lang="en-US" altLang="zh-TW" sz="2800" dirty="0" err="1"/>
              <a:t>NeurIPS</a:t>
            </a:r>
            <a:r>
              <a:rPr lang="en-US" altLang="zh-TW" sz="2800" dirty="0"/>
              <a:t> 2017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800" dirty="0"/>
              <a:t>Finn et al., Model-agnostic meta-learning for fast adaptation of deep network, ICML 2017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800" dirty="0"/>
              <a:t>Sung et al., Learning to compare: Relation network for few-shot learning, CVPR 2018</a:t>
            </a:r>
          </a:p>
        </p:txBody>
      </p:sp>
      <p:sp>
        <p:nvSpPr>
          <p:cNvPr id="4" name="Ahmed El-Mahdy…">
            <a:extLst>
              <a:ext uri="{FF2B5EF4-FFF2-40B4-BE49-F238E27FC236}">
                <a16:creationId xmlns:a16="http://schemas.microsoft.com/office/drawing/2014/main" id="{7D68FEEB-08EC-E4BC-8C4A-AF080B9D9B01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F6BB35-BB3C-A8B3-7E69-D85D820C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F7F55A-7EB6-4423-9CEA-4F3FB15F0A90}"/>
              </a:ext>
            </a:extLst>
          </p:cNvPr>
          <p:cNvSpPr txBox="1"/>
          <p:nvPr/>
        </p:nvSpPr>
        <p:spPr>
          <a:xfrm>
            <a:off x="-7680" y="206084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>
                <a:solidFill>
                  <a:srgbClr val="C00000"/>
                </a:solidFill>
                <a:latin typeface="Book Antiqua" panose="02040602050305030304" pitchFamily="18" charset="0"/>
                <a:ea typeface="BatangChe" panose="02030609000101010101" pitchFamily="49" charset="-127"/>
                <a:cs typeface="Aparajita" panose="020B0604020202020204" pitchFamily="34" charset="0"/>
              </a:rPr>
              <a:t>Thank you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8" y="93410"/>
            <a:ext cx="284380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7069" y="4424337"/>
            <a:ext cx="5434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 Antiqua" pitchFamily="18" charset="0"/>
              </a:rPr>
              <a:t>Mahmoud Mohammed Taha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645024"/>
            <a:ext cx="9144000" cy="1077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29EEF52C-090B-0C0C-B6DE-8FEC9E13F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4" y="44624"/>
            <a:ext cx="2845297" cy="1188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7654CE-8988-8476-DDA2-22A507197C68}"/>
              </a:ext>
            </a:extLst>
          </p:cNvPr>
          <p:cNvSpPr/>
          <p:nvPr/>
        </p:nvSpPr>
        <p:spPr>
          <a:xfrm>
            <a:off x="945105" y="5085184"/>
            <a:ext cx="7380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Assistant Lecturer, Shoubra faculty of Engineering,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Benha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University, Scholarship student at E-JUST University, Egypt.</a:t>
            </a:r>
            <a:b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mahmoud.aboayaad@ejust.edu.eg</a:t>
            </a:r>
            <a:endParaRPr lang="en-US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hmed El-Mahdy…">
            <a:extLst>
              <a:ext uri="{FF2B5EF4-FFF2-40B4-BE49-F238E27FC236}">
                <a16:creationId xmlns:a16="http://schemas.microsoft.com/office/drawing/2014/main" id="{03EE49CF-EDA3-2DF7-7C01-704F0D6E3D8B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69E0D7-4481-E535-B58C-63204B20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z="2800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467543" y="1622571"/>
            <a:ext cx="820891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Significance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Objective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Current Status and Trends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Types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Federated Learning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Meta Learning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Implementation, Dataset and result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055005" y="463999"/>
            <a:ext cx="5033989" cy="75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sz="3600" b="1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D1F4B66-7F95-D9F7-58F4-3908C9C3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z="2800" b="1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F4A59-4B0E-550A-B1AB-65CB417E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BE83-25E6-6EE1-3BF1-FC918011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distributed</a:t>
            </a:r>
            <a:r>
              <a:rPr lang="en-US" dirty="0"/>
              <a:t> machine learning framework where multiple clients (devices or servers) </a:t>
            </a:r>
            <a:r>
              <a:rPr lang="en-US" b="1" dirty="0">
                <a:solidFill>
                  <a:srgbClr val="FF0000"/>
                </a:solidFill>
              </a:rPr>
              <a:t>collaboratively</a:t>
            </a:r>
            <a:r>
              <a:rPr lang="en-US" dirty="0"/>
              <a:t> train a shared model Clients keep their data local, enhancing privacy.</a:t>
            </a:r>
          </a:p>
          <a:p>
            <a:pPr algn="just"/>
            <a:r>
              <a:rPr lang="en-US" dirty="0"/>
              <a:t>Federated Learning is a specific type of collaborative learning that focuses on </a:t>
            </a:r>
            <a:r>
              <a:rPr lang="en-US" b="1" dirty="0">
                <a:solidFill>
                  <a:srgbClr val="FF0000"/>
                </a:solidFill>
              </a:rPr>
              <a:t>decentralized</a:t>
            </a:r>
            <a:r>
              <a:rPr lang="en-US" dirty="0"/>
              <a:t> model training while preserving data privacy.</a:t>
            </a:r>
            <a:endParaRPr lang="ar-EG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33BA0C-5349-773E-FC02-AB3FFE76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C00000"/>
                </a:solidFill>
              </a:rPr>
              <a:t>Terminology: Federated-learning</a:t>
            </a:r>
            <a:br>
              <a:rPr lang="en-GB" sz="3600" b="1" dirty="0">
                <a:solidFill>
                  <a:srgbClr val="C00000"/>
                </a:solidFill>
              </a:rPr>
            </a:br>
            <a:endParaRPr lang="en-GB" sz="3600" dirty="0"/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D9B8E79A-52F0-82DC-7FF1-34D8638C14CF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6E15B-B12E-C711-204C-70DB5556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A293-ECE9-5E5F-4B32-605E20215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3B9C-C4A7-D6F8-AD6E-F3E5C887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/>
          <a:lstStyle/>
          <a:p>
            <a:pPr algn="just"/>
            <a:r>
              <a:rPr lang="en-US" dirty="0"/>
              <a:t>In this approach, the model is trained on a variety of tasks so that it can learn how to learn quickly when given a few examples of a new task.</a:t>
            </a:r>
          </a:p>
          <a:p>
            <a:pPr algn="just"/>
            <a:r>
              <a:rPr lang="en-US" dirty="0"/>
              <a:t>The goal is for the model to </a:t>
            </a:r>
            <a:r>
              <a:rPr lang="en-US" b="1" dirty="0">
                <a:solidFill>
                  <a:srgbClr val="FF0000"/>
                </a:solidFill>
              </a:rPr>
              <a:t>generalize</a:t>
            </a:r>
            <a:r>
              <a:rPr lang="en-US" dirty="0"/>
              <a:t> across tasks and adapt quickly to new, unseen tasks with </a:t>
            </a:r>
            <a:r>
              <a:rPr lang="en-US" b="1" dirty="0">
                <a:solidFill>
                  <a:srgbClr val="FF0000"/>
                </a:solidFill>
              </a:rPr>
              <a:t>limited data</a:t>
            </a:r>
            <a:r>
              <a:rPr lang="en-US" dirty="0"/>
              <a:t>.</a:t>
            </a:r>
            <a:endParaRPr lang="ar-EG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E9FF81-5B47-8007-05AA-9656FED4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C00000"/>
                </a:solidFill>
              </a:rPr>
              <a:t>Terminology: Meta-learning</a:t>
            </a:r>
            <a:br>
              <a:rPr lang="en-GB" sz="3600" b="1" dirty="0">
                <a:solidFill>
                  <a:srgbClr val="C00000"/>
                </a:solidFill>
              </a:rPr>
            </a:br>
            <a:endParaRPr lang="en-GB" sz="3600" dirty="0"/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4B823A1D-175B-0F82-F94C-2310EBB8C48A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ED50-54C7-4661-FA52-F7E70AEC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8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576F-792B-AA02-CFB8-F15D30BC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C35325-0821-8A48-F6E3-9673939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160"/>
            <a:ext cx="8229600" cy="685801"/>
          </a:xfrm>
        </p:spPr>
        <p:txBody>
          <a:bodyPr/>
          <a:lstStyle/>
          <a:p>
            <a:r>
              <a:rPr lang="en-GB" sz="3600" b="1" dirty="0">
                <a:solidFill>
                  <a:srgbClr val="C00000"/>
                </a:solidFill>
              </a:rPr>
              <a:t>Different Meta-Learning Types</a:t>
            </a:r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51E84FB3-C303-D1A0-4017-8BEB18DAE0A6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3AF9-86E1-01BF-10D2-8347C761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6883FD3D-8BBE-42DA-BFE9-E6684DB2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87" y="1417961"/>
            <a:ext cx="3439005" cy="248637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743BAECD-722E-4818-B34F-48F93559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457" y="1552938"/>
            <a:ext cx="3410426" cy="244826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ECC77E35-3CC2-4B82-8882-07D3FC9D8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87" y="3931767"/>
            <a:ext cx="3410426" cy="251495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BC9446C1-0E8A-4700-B3D6-FC217C20E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457" y="3917477"/>
            <a:ext cx="347711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F4A59-4B0E-550A-B1AB-65CB417E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BE83-25E6-6EE1-3BF1-FC918011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28" y="1942112"/>
            <a:ext cx="8229600" cy="3845024"/>
          </a:xfrm>
        </p:spPr>
        <p:txBody>
          <a:bodyPr/>
          <a:lstStyle/>
          <a:p>
            <a:pPr algn="just"/>
            <a:r>
              <a:rPr lang="en-US" dirty="0"/>
              <a:t>MAML is a meta-learning method that enables strong </a:t>
            </a:r>
            <a:r>
              <a:rPr lang="en-US" b="1" dirty="0">
                <a:solidFill>
                  <a:srgbClr val="FF0000"/>
                </a:solidFill>
              </a:rPr>
              <a:t>generalization</a:t>
            </a:r>
            <a:r>
              <a:rPr lang="en-US" dirty="0"/>
              <a:t> with few samples per class. </a:t>
            </a:r>
          </a:p>
          <a:p>
            <a:pPr algn="just"/>
            <a:r>
              <a:rPr lang="en-US" dirty="0"/>
              <a:t>It uses small </a:t>
            </a:r>
            <a:r>
              <a:rPr lang="en-US" b="1" dirty="0">
                <a:solidFill>
                  <a:srgbClr val="FF0000"/>
                </a:solidFill>
              </a:rPr>
              <a:t>gradient steps </a:t>
            </a:r>
            <a:r>
              <a:rPr lang="en-US" dirty="0"/>
              <a:t>to facilitate quick adaptation to new tasks, focusing on the challenges of </a:t>
            </a:r>
            <a:r>
              <a:rPr lang="en-US" b="1" dirty="0">
                <a:solidFill>
                  <a:srgbClr val="FF0000"/>
                </a:solidFill>
              </a:rPr>
              <a:t>gradient-based learning</a:t>
            </a:r>
            <a:r>
              <a:rPr lang="en-US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33BA0C-5349-773E-FC02-AB3FFE76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C00000"/>
                </a:solidFill>
              </a:rPr>
              <a:t>MAML</a:t>
            </a:r>
            <a:br>
              <a:rPr lang="en-GB" sz="3600" b="1" dirty="0">
                <a:solidFill>
                  <a:srgbClr val="C00000"/>
                </a:solidFill>
              </a:rPr>
            </a:br>
            <a:endParaRPr lang="en-GB" sz="3600" dirty="0"/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D9B8E79A-52F0-82DC-7FF1-34D8638C14CF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6E15B-B12E-C711-204C-70DB5556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4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5944"/>
            <a:ext cx="8229600" cy="706090"/>
          </a:xfrm>
        </p:spPr>
        <p:txBody>
          <a:bodyPr/>
          <a:lstStyle/>
          <a:p>
            <a:r>
              <a:rPr lang="en-GB" sz="3600" b="1" dirty="0">
                <a:solidFill>
                  <a:srgbClr val="C00000"/>
                </a:solidFill>
              </a:rPr>
              <a:t>MAML: The Algorithm</a:t>
            </a:r>
            <a:endParaRPr lang="en-GB" sz="3200" dirty="0"/>
          </a:p>
        </p:txBody>
      </p:sp>
      <p:sp>
        <p:nvSpPr>
          <p:cNvPr id="7" name="Ahmed El-Mahdy…">
            <a:extLst>
              <a:ext uri="{FF2B5EF4-FFF2-40B4-BE49-F238E27FC236}">
                <a16:creationId xmlns:a16="http://schemas.microsoft.com/office/drawing/2014/main" id="{692C047D-C3DA-9241-77CA-16D25E17ADAB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8AD39A-3EF3-F009-7CE7-DE9A195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FF6EA-9151-49F8-BB66-EFAF0E730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627733"/>
            <a:ext cx="8220144" cy="36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3028A-6735-92AA-A519-F2F83553B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427E-E240-FF80-01B2-7B684A54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26287"/>
            <a:ext cx="3744416" cy="4449070"/>
          </a:xfrm>
        </p:spPr>
        <p:txBody>
          <a:bodyPr/>
          <a:lstStyle/>
          <a:p>
            <a:pPr algn="just"/>
            <a:r>
              <a:rPr lang="en-US" sz="2800" dirty="0"/>
              <a:t>MAML does not learn an update function or learning rule, it learns </a:t>
            </a:r>
            <a:r>
              <a:rPr lang="en-US" sz="2800" b="1" dirty="0">
                <a:solidFill>
                  <a:srgbClr val="FF0000"/>
                </a:solidFill>
              </a:rPr>
              <a:t>the model parameters in a fully differentiable way</a:t>
            </a:r>
            <a:r>
              <a:rPr lang="en-US" sz="2800" dirty="0"/>
              <a:t>.</a:t>
            </a:r>
            <a:endParaRPr lang="ar-EG" sz="2800" dirty="0"/>
          </a:p>
          <a:p>
            <a:pPr algn="just"/>
            <a:r>
              <a:rPr lang="en-US" sz="2800" dirty="0"/>
              <a:t>It has a </a:t>
            </a:r>
            <a:r>
              <a:rPr lang="en-US" sz="2800" b="1" dirty="0">
                <a:solidFill>
                  <a:srgbClr val="FF0000"/>
                </a:solidFill>
              </a:rPr>
              <a:t>probabilistic interpretation </a:t>
            </a:r>
            <a:r>
              <a:rPr lang="en-US" sz="2800" dirty="0"/>
              <a:t>in terms of hierarchical models.</a:t>
            </a:r>
          </a:p>
          <a:p>
            <a:pPr marL="0" lvl="0" indent="0" algn="just">
              <a:buNone/>
            </a:pPr>
            <a:endParaRPr lang="ar-EG" sz="2800" dirty="0"/>
          </a:p>
          <a:p>
            <a:pPr lvl="0" algn="just"/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91C56B-A9E8-DA30-6DA8-C44E3F84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C00000"/>
                </a:solidFill>
              </a:rPr>
              <a:t>MAML</a:t>
            </a:r>
            <a:br>
              <a:rPr lang="en-GB" sz="3600" b="1" dirty="0">
                <a:solidFill>
                  <a:srgbClr val="C00000"/>
                </a:solidFill>
              </a:rPr>
            </a:br>
            <a:endParaRPr lang="en-GB" sz="3600" dirty="0"/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E23E562C-E568-9EF7-2EF3-1972C509B26B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0E70-B9C3-C70B-247E-2DE18E65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9E6AA-EE68-4A02-B447-C760B5EBD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7944" y="2040461"/>
            <a:ext cx="4817640" cy="3112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55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3028A-6735-92AA-A519-F2F83553B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9427E-E240-FF80-01B2-7B684A54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6287"/>
            <a:ext cx="3672408" cy="4449070"/>
          </a:xfrm>
        </p:spPr>
        <p:txBody>
          <a:bodyPr/>
          <a:lstStyle/>
          <a:p>
            <a:pPr lvl="0" algn="just"/>
            <a:r>
              <a:rPr lang="en-US" sz="3000" b="1" dirty="0">
                <a:solidFill>
                  <a:srgbClr val="FF0000"/>
                </a:solidFill>
              </a:rPr>
              <a:t>Agnostic</a:t>
            </a:r>
            <a:r>
              <a:rPr lang="en-US" sz="3000" dirty="0"/>
              <a:t>, in the sense that the method can be used in different contexts, few-shot learning is a particular case.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91C56B-A9E8-DA30-6DA8-C44E3F84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C00000"/>
                </a:solidFill>
              </a:rPr>
              <a:t>MAML</a:t>
            </a:r>
            <a:br>
              <a:rPr lang="en-GB" sz="3600" b="1" dirty="0">
                <a:solidFill>
                  <a:srgbClr val="C00000"/>
                </a:solidFill>
              </a:rPr>
            </a:br>
            <a:endParaRPr lang="en-GB" sz="3600" dirty="0"/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E23E562C-E568-9EF7-2EF3-1972C509B26B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0E70-B9C3-C70B-247E-2DE18E65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9E6AA-EE68-4A02-B447-C760B5EB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040461"/>
            <a:ext cx="4817640" cy="3112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8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presentation_EJUST</Template>
  <TotalTime>301</TotalTime>
  <Words>520</Words>
  <Application>Microsoft Office PowerPoint</Application>
  <PresentationFormat>On-screen Show (4:3)</PresentationFormat>
  <Paragraphs>62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Adobe Garamond Pro Bold</vt:lpstr>
      <vt:lpstr>Aptos</vt:lpstr>
      <vt:lpstr>Arial</vt:lpstr>
      <vt:lpstr>Book Antiqua</vt:lpstr>
      <vt:lpstr>Calibri</vt:lpstr>
      <vt:lpstr>Cambria</vt:lpstr>
      <vt:lpstr>Century Schoolbook</vt:lpstr>
      <vt:lpstr>MoolBoran</vt:lpstr>
      <vt:lpstr>Times New Roman</vt:lpstr>
      <vt:lpstr>Wingdings</vt:lpstr>
      <vt:lpstr>Office 主题</vt:lpstr>
      <vt:lpstr>PowerPoint Presentation</vt:lpstr>
      <vt:lpstr>PowerPoint Presentation</vt:lpstr>
      <vt:lpstr> Terminology: Federated-learning </vt:lpstr>
      <vt:lpstr> Terminology: Meta-learning </vt:lpstr>
      <vt:lpstr>Different Meta-Learning Types</vt:lpstr>
      <vt:lpstr> MAML </vt:lpstr>
      <vt:lpstr>MAML: The Algorithm</vt:lpstr>
      <vt:lpstr> MAML </vt:lpstr>
      <vt:lpstr> MAML </vt:lpstr>
      <vt:lpstr>Dataset: Fruits Dataset1</vt:lpstr>
      <vt:lpstr>Federated Meta Learning Implementation</vt:lpstr>
      <vt:lpstr>Federated Meta Learning Implementation</vt:lpstr>
      <vt:lpstr>Final results</vt:lpstr>
      <vt:lpstr> 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mahmoud.taha17@feng.bu.edu.eg</cp:lastModifiedBy>
  <cp:revision>51</cp:revision>
  <dcterms:created xsi:type="dcterms:W3CDTF">2013-01-27T09:14:16Z</dcterms:created>
  <dcterms:modified xsi:type="dcterms:W3CDTF">2025-01-17T16:04:01Z</dcterms:modified>
  <cp:category/>
</cp:coreProperties>
</file>