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337" r:id="rId2"/>
    <p:sldId id="474" r:id="rId3"/>
    <p:sldId id="257" r:id="rId4"/>
    <p:sldId id="664" r:id="rId5"/>
    <p:sldId id="677" r:id="rId6"/>
    <p:sldId id="666" r:id="rId7"/>
    <p:sldId id="702" r:id="rId8"/>
    <p:sldId id="258" r:id="rId9"/>
    <p:sldId id="674" r:id="rId10"/>
    <p:sldId id="259" r:id="rId11"/>
    <p:sldId id="703" r:id="rId12"/>
    <p:sldId id="260" r:id="rId13"/>
    <p:sldId id="704" r:id="rId14"/>
    <p:sldId id="706" r:id="rId15"/>
    <p:sldId id="705" r:id="rId16"/>
    <p:sldId id="707" r:id="rId17"/>
    <p:sldId id="708" r:id="rId18"/>
    <p:sldId id="709" r:id="rId19"/>
    <p:sldId id="710" r:id="rId20"/>
    <p:sldId id="711" r:id="rId21"/>
    <p:sldId id="712" r:id="rId22"/>
    <p:sldId id="261" r:id="rId23"/>
    <p:sldId id="714" r:id="rId24"/>
    <p:sldId id="713" r:id="rId25"/>
    <p:sldId id="647" r:id="rId26"/>
    <p:sldId id="65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2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83C4-277B-4A59-806D-6130E779FE29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F997F-F2E7-4708-896C-2DC6A71B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5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39C67F-ECBF-4654-80C3-AD205C9908AC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75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10AC-AC75-BDBE-8DD6-31DCC217C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BA57A-630A-80CC-8422-316BB9465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2EBDF-EE8C-C21A-BB8D-48B708A23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A42-1FAD-2333-3E4D-FC9F27066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39C67F-ECBF-4654-80C3-AD205C9908A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94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10AC-AC75-BDBE-8DD6-31DCC217C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BA57A-630A-80CC-8422-316BB9465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2EBDF-EE8C-C21A-BB8D-48B708A23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A42-1FAD-2333-3E4D-FC9F27066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39C67F-ECBF-4654-80C3-AD205C9908A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49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10AC-AC75-BDBE-8DD6-31DCC217C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BA57A-630A-80CC-8422-316BB9465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2EBDF-EE8C-C21A-BB8D-48B708A23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A42-1FAD-2333-3E4D-FC9F27066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39C67F-ECBF-4654-80C3-AD205C9908A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3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0315132-33C4-4C40-B09C-1804764FFBD1}"/>
              </a:ext>
            </a:extLst>
          </p:cNvPr>
          <p:cNvSpPr/>
          <p:nvPr/>
        </p:nvSpPr>
        <p:spPr>
          <a:xfrm>
            <a:off x="0" y="6473229"/>
            <a:ext cx="9144000" cy="41215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11000">
                <a:schemeClr val="accent2">
                  <a:shade val="93000"/>
                  <a:satMod val="130000"/>
                </a:schemeClr>
              </a:gs>
              <a:gs pos="65000">
                <a:schemeClr val="accent2">
                  <a:shade val="94000"/>
                  <a:satMod val="135000"/>
                  <a:lumMod val="85000"/>
                  <a:lumOff val="15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="1">
                <a:solidFill>
                  <a:schemeClr val="tx1"/>
                </a:solidFill>
                <a:latin typeface="Adobe Garamond Pro Bold" panose="02020702060506020403" pitchFamily="18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46FDC04-A35A-410E-A9A5-2B09475CF2CA}"/>
              </a:ext>
            </a:extLst>
          </p:cNvPr>
          <p:cNvSpPr/>
          <p:nvPr/>
        </p:nvSpPr>
        <p:spPr>
          <a:xfrm>
            <a:off x="-7105" y="6473229"/>
            <a:ext cx="9144000" cy="41215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11000">
                <a:schemeClr val="accent2">
                  <a:shade val="93000"/>
                  <a:satMod val="130000"/>
                </a:schemeClr>
              </a:gs>
              <a:gs pos="65000">
                <a:schemeClr val="accent2">
                  <a:shade val="94000"/>
                  <a:satMod val="135000"/>
                  <a:lumMod val="85000"/>
                  <a:lumOff val="15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BFAC8FEC-9222-4AF8-AA7D-A669457D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306488" cy="365125"/>
          </a:xfrm>
        </p:spPr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D2E17E35-BF09-4A21-979B-4F64FD78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7744" y="6520259"/>
            <a:ext cx="410445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D3B080A-D33E-4C81-8D48-BBA26B4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Adobe Garamond Pro Bold" panose="02020702060506020403" pitchFamily="18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BE5DA8-FE5F-4501-B3F2-07C87225A4CE}"/>
              </a:ext>
            </a:extLst>
          </p:cNvPr>
          <p:cNvSpPr/>
          <p:nvPr/>
        </p:nvSpPr>
        <p:spPr>
          <a:xfrm>
            <a:off x="-7105" y="6473229"/>
            <a:ext cx="9144000" cy="412155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</a:schemeClr>
              </a:gs>
              <a:gs pos="11000">
                <a:schemeClr val="accent2">
                  <a:shade val="93000"/>
                  <a:satMod val="130000"/>
                </a:schemeClr>
              </a:gs>
              <a:gs pos="65000">
                <a:schemeClr val="accent2">
                  <a:shade val="94000"/>
                  <a:satMod val="135000"/>
                  <a:lumMod val="85000"/>
                  <a:lumOff val="15000"/>
                </a:schemeClr>
              </a:gs>
            </a:gsLst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7B4A96F-63A7-4BA6-90B6-4AC98C39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0259"/>
            <a:ext cx="1306488" cy="365125"/>
          </a:xfrm>
        </p:spPr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CF55A774-D089-423E-ABDA-56E05E86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7744" y="6520259"/>
            <a:ext cx="4104456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C6B218DF-5275-4F65-98B2-0605B6F3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dobe Garamond Pro Bold" panose="02020702060506020403" pitchFamily="18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130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67744" y="6520259"/>
            <a:ext cx="41044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000" b="1" smtClean="0">
                <a:effectLst/>
                <a:latin typeface="Century Schoolbook" panose="020406040505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75888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A17E38CE-D52D-EAB6-A76A-989DB6869D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" y="125235"/>
            <a:ext cx="1706726" cy="713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281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.aboayaad@ejust.edu.e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c.kth.se/cvap/actions/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.aboayaad@ejust.edu.e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3667" y="1871417"/>
            <a:ext cx="8196666" cy="646331"/>
          </a:xfrm>
          <a:prstGeom prst="rect">
            <a:avLst/>
          </a:prstGeom>
        </p:spPr>
        <p:txBody>
          <a:bodyPr wrap="square">
            <a:prstTxWarp prst="textPlain">
              <a:avLst>
                <a:gd name="adj" fmla="val 50000"/>
              </a:avLst>
            </a:prstTxWarp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Cambria Math" panose="02040503050406030204" pitchFamily="18" charset="0"/>
              </a:rPr>
              <a:t>Few-Shot Learning Techniques</a:t>
            </a:r>
          </a:p>
        </p:txBody>
      </p:sp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72007" y="4281448"/>
            <a:ext cx="91265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 Antiqua" pitchFamily="18" charset="0"/>
              </a:rPr>
              <a:t>Presented By</a:t>
            </a:r>
          </a:p>
          <a:p>
            <a:pPr algn="ctr" eaLnBrk="1" hangingPunct="1">
              <a:defRPr/>
            </a:pPr>
            <a:r>
              <a:rPr lang="en-US" altLang="zh-CN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Mahmoud Mohammed Taha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690" y="5329655"/>
            <a:ext cx="778314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Assistant Lecturer, Shoubra faculty of Engineering, </a:t>
            </a:r>
            <a:r>
              <a:rPr lang="en-US" sz="20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Benha</a:t>
            </a:r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University, MOHE PhD student at E-JUST University, Egypt.</a:t>
            </a:r>
            <a:b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mahmoud.aboayaad@ejust.edu.eg</a:t>
            </a:r>
            <a:endParaRPr lang="en-US" sz="2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B362DB03-C066-89DA-5079-AE35EB9EC1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6" y="23908"/>
            <a:ext cx="2845297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Ahmed El-Mahdy…">
            <a:extLst>
              <a:ext uri="{FF2B5EF4-FFF2-40B4-BE49-F238E27FC236}">
                <a16:creationId xmlns:a16="http://schemas.microsoft.com/office/drawing/2014/main" id="{B695C082-01DF-1FDA-1C6C-2FA853D0769D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CA130-C5CB-88EF-9D7F-3A62BEF6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z="2800" b="1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C0A3D90-498A-C494-B7AE-30ECFCBD6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7" y="2929660"/>
            <a:ext cx="912650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SimSun" pitchFamily="2" charset="-122"/>
              </a:defRPr>
            </a:lvl9pPr>
          </a:lstStyle>
          <a:p>
            <a:pPr algn="ctr" eaLnBrk="1" hangingPunct="1">
              <a:spcAft>
                <a:spcPts val="0"/>
              </a:spcAft>
              <a:defRPr/>
            </a:pPr>
            <a:r>
              <a:rPr lang="en-US" altLang="zh-CN" sz="28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Book Antiqua" pitchFamily="18" charset="0"/>
              </a:rPr>
              <a:t>Under Supervision</a:t>
            </a:r>
          </a:p>
          <a:p>
            <a:pPr algn="ctr" eaLnBrk="1" hangingPunct="1">
              <a:defRPr/>
            </a:pPr>
            <a:r>
              <a:rPr lang="en-US" altLang="zh-CN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Asst. Prof. Rami Zewail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sz="3600" b="1" dirty="0">
                <a:solidFill>
                  <a:srgbClr val="C00000"/>
                </a:solidFill>
              </a:rPr>
              <a:t>Matching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Matching Networks map both support and query samples to the same embedding space and use an </a:t>
            </a:r>
            <a:r>
              <a:rPr dirty="0">
                <a:solidFill>
                  <a:srgbClr val="FF0000"/>
                </a:solidFill>
              </a:rPr>
              <a:t>attention mechanism </a:t>
            </a:r>
            <a:r>
              <a:rPr dirty="0"/>
              <a:t>for classification.</a:t>
            </a:r>
          </a:p>
          <a:p>
            <a:r>
              <a:rPr dirty="0"/>
              <a:t>- Components: Embedding extractor, attention model, distance network.</a:t>
            </a:r>
          </a:p>
          <a:p>
            <a:r>
              <a:rPr dirty="0"/>
              <a:t>- Results: Achieved accuracy of </a:t>
            </a:r>
            <a:r>
              <a:rPr lang="en-US" dirty="0">
                <a:solidFill>
                  <a:srgbClr val="FF0000"/>
                </a:solidFill>
              </a:rPr>
              <a:t>67</a:t>
            </a:r>
            <a:r>
              <a:rPr dirty="0">
                <a:solidFill>
                  <a:srgbClr val="FF0000"/>
                </a:solidFill>
              </a:rPr>
              <a:t>.7%.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AB6D-956D-FD89-946F-FB825A06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DAA0E-BE0E-8ED3-3105-4DE352BD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1055"/>
            <a:ext cx="8229600" cy="864479"/>
          </a:xfrm>
        </p:spPr>
        <p:txBody>
          <a:bodyPr/>
          <a:lstStyle/>
          <a:p>
            <a:pPr lvl="1"/>
            <a:r>
              <a:rPr lang="en-US" sz="3600" b="1" kern="1200" dirty="0">
                <a:solidFill>
                  <a:srgbClr val="C00000"/>
                </a:solidFill>
                <a:cs typeface="+mj-cs"/>
              </a:rPr>
              <a:t>Relation Network</a:t>
            </a:r>
            <a:br>
              <a:rPr lang="en-US" sz="3600" b="1" kern="1200" dirty="0">
                <a:solidFill>
                  <a:srgbClr val="C00000"/>
                </a:solidFill>
                <a:cs typeface="+mj-cs"/>
              </a:rPr>
            </a:br>
            <a:endParaRPr lang="en-US" sz="3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B28B3C4B-2082-443F-C0C8-4F3FC440993E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B90E9E-6F6F-7DE4-311F-5D486C9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BB480-28DB-9138-F57D-7B2D515B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2132" y="1521793"/>
            <a:ext cx="3215059" cy="440493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E86C5-2C78-4B2B-B300-BE0EDD26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1304"/>
            <a:ext cx="5050904" cy="3084875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3000" dirty="0"/>
              <a:t>Uses a </a:t>
            </a:r>
            <a:r>
              <a:rPr lang="en-US" sz="3000" b="1" dirty="0">
                <a:solidFill>
                  <a:srgbClr val="FF0000"/>
                </a:solidFill>
              </a:rPr>
              <a:t>relation module </a:t>
            </a:r>
            <a:r>
              <a:rPr lang="en-US" sz="3000" dirty="0"/>
              <a:t>to compute how similar the query is to </a:t>
            </a:r>
            <a:r>
              <a:rPr lang="en-US" sz="3000" b="1" dirty="0">
                <a:solidFill>
                  <a:srgbClr val="FF0000"/>
                </a:solidFill>
              </a:rPr>
              <a:t>each</a:t>
            </a:r>
            <a:r>
              <a:rPr lang="en-US" sz="3000" dirty="0"/>
              <a:t> support example.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370B9-33C5-4CD4-82A1-15BD93771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447" y="3545268"/>
            <a:ext cx="331375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0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0314"/>
            <a:ext cx="8229600" cy="1143000"/>
          </a:xfrm>
        </p:spPr>
        <p:txBody>
          <a:bodyPr/>
          <a:lstStyle/>
          <a:p>
            <a:r>
              <a:rPr sz="3600" b="1" dirty="0">
                <a:solidFill>
                  <a:srgbClr val="C00000"/>
                </a:solidFill>
              </a:rPr>
              <a:t>Relation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Relation Networks learn </a:t>
            </a:r>
            <a:r>
              <a:rPr dirty="0">
                <a:solidFill>
                  <a:srgbClr val="FF0000"/>
                </a:solidFill>
              </a:rPr>
              <a:t>relationships between query and support examples dynamically</a:t>
            </a:r>
            <a:r>
              <a:rPr dirty="0"/>
              <a:t>.</a:t>
            </a:r>
          </a:p>
          <a:p>
            <a:r>
              <a:rPr dirty="0"/>
              <a:t>- Use a neural network to model similarity explicitly.</a:t>
            </a:r>
          </a:p>
          <a:p>
            <a:r>
              <a:rPr dirty="0"/>
              <a:t>- Results: Achieved accuracy of </a:t>
            </a:r>
            <a:r>
              <a:rPr lang="en-US" dirty="0">
                <a:solidFill>
                  <a:srgbClr val="FF0000"/>
                </a:solidFill>
              </a:rPr>
              <a:t>68</a:t>
            </a:r>
            <a:r>
              <a:rPr dirty="0">
                <a:solidFill>
                  <a:srgbClr val="FF0000"/>
                </a:solidFill>
              </a:rPr>
              <a:t>.1%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54209-6FBC-76EE-6AAE-05FB891D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114C-AA1E-06F9-BC48-D74DF2C0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03756"/>
            <a:ext cx="8229600" cy="74002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Dataset: Recognition of human actions</a:t>
            </a:r>
            <a:r>
              <a:rPr lang="en-US" sz="3600" b="1" baseline="30000" dirty="0">
                <a:solidFill>
                  <a:srgbClr val="C00000"/>
                </a:solidFill>
              </a:rPr>
              <a:t>1</a:t>
            </a:r>
            <a:endParaRPr sz="3600" b="1" baseline="30000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87C0F3-3297-EC4C-BC96-2FA22656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81" y="2123602"/>
            <a:ext cx="6396038" cy="322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108BE9-0C97-112E-83D8-264A290B8C2F}"/>
              </a:ext>
            </a:extLst>
          </p:cNvPr>
          <p:cNvSpPr txBox="1"/>
          <p:nvPr/>
        </p:nvSpPr>
        <p:spPr>
          <a:xfrm>
            <a:off x="773483" y="5851205"/>
            <a:ext cx="4628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/>
              <a:t>1 </a:t>
            </a:r>
            <a:r>
              <a:rPr lang="en-US" dirty="0">
                <a:hlinkClick r:id="rId3"/>
              </a:rPr>
              <a:t>https://www.csc.kth.se/cvap/</a:t>
            </a:r>
            <a:r>
              <a:rPr lang="en-US">
                <a:hlinkClick r:id="rId3"/>
              </a:rPr>
              <a:t>actions/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53F2A-7E9C-3E00-9F5A-120BCBF4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348B-C3C2-34CE-19EE-DE860CC4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356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Dataset: Recognition of human actions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1867-5AA1-A893-3A25-28B56C0A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8091"/>
            <a:ext cx="8229600" cy="4525963"/>
          </a:xfrm>
        </p:spPr>
        <p:txBody>
          <a:bodyPr/>
          <a:lstStyle/>
          <a:p>
            <a:r>
              <a:rPr lang="en-US" dirty="0"/>
              <a:t>The database contains 2391 video sequences featuring six actions (walking, jogging, running, boxing, hand waving, hand clapping) performed by 25 subjects across four scenarios (outdoors, scale variation, clothing variation, indoors). 0</a:t>
            </a:r>
          </a:p>
        </p:txBody>
      </p:sp>
    </p:spTree>
    <p:extLst>
      <p:ext uri="{BB962C8B-B14F-4D97-AF65-F5344CB8AC3E}">
        <p14:creationId xmlns:p14="http://schemas.microsoft.com/office/powerpoint/2010/main" val="301656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2BF88-AB5C-D2E6-0CAF-F96B40F5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A0BD-5742-EC21-B529-363EA072B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Dataset: Recognition of human actions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8293-1686-BE7F-CD0B-691AC6D1D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3764"/>
            <a:ext cx="8229600" cy="4525963"/>
          </a:xfrm>
        </p:spPr>
        <p:txBody>
          <a:bodyPr/>
          <a:lstStyle/>
          <a:p>
            <a:r>
              <a:rPr lang="en-US" dirty="0"/>
              <a:t>Each sequence is 4 seconds on average, recorded at 25fps with a resolution of 160x120 pixels. </a:t>
            </a:r>
          </a:p>
          <a:p>
            <a:r>
              <a:rPr lang="en-US" dirty="0"/>
              <a:t>The dataset is divided into training (8 subjects), validation (8 subjects), and test (9 subjects) sets.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026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57C73-C961-5EB8-007D-6ED9A0D9F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CC45-58EA-8FDB-F935-65ED2153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GEI (Gait Energy Image)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BFD2B-7494-2077-D2ED-81DE58C8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23764"/>
            <a:ext cx="8229600" cy="4525963"/>
          </a:xfrm>
        </p:spPr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is a widely used representation in action and gait recognition tasks.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It is a 2D image that encodes the motion and posture of a subject during walking or performing an action.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32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A5013-BC3A-233C-2094-C1564958D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D409-0087-02CB-DA70-AFDC839C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Example: GEI Image of Boxing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AED68D-939A-8B3D-CE30-3FC81824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090" y="1947798"/>
            <a:ext cx="3865820" cy="40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12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15BF-9150-170D-45D7-46BDD691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0E1B-22BB-E56A-D354-4BE4BE13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Example: GEI Image of Running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93E56B-862A-4466-6DC1-5F87E9688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773" y="1944580"/>
            <a:ext cx="4182454" cy="441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8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6F402-92C4-FB2F-564C-0DD58E302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791F-02BD-9044-139A-B1B1E0468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Example: GEI Image of Hand Waving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CDE4CC-8B16-BD04-4F95-DB41D208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236" y="1849173"/>
            <a:ext cx="4017527" cy="424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23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467543" y="1622571"/>
            <a:ext cx="82089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Significance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Objective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Current Status and Trends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Types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Prototypical Network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Matching Network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Relation Network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accent1"/>
                </a:solidFill>
              </a:rPr>
              <a:t>Implementation, Dataset and result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b="1">
                <a:solidFill>
                  <a:schemeClr val="accent1"/>
                </a:solidFill>
              </a:rPr>
              <a:t>Conclusion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2055005" y="463999"/>
            <a:ext cx="5033989" cy="75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sz="3600" b="1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D1F4B66-7F95-D9F7-58F4-3908C9C3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8880" y="6520259"/>
            <a:ext cx="2133600" cy="365125"/>
          </a:xfrm>
        </p:spPr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z="2800" b="1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441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6049-A85B-3896-185D-47CD333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8D23-CCF9-3E1E-259B-0394081A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GEI Classification, Implementation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885F7F-1CF9-301A-9D25-6D9E918A7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1736290"/>
            <a:ext cx="7697244" cy="4525963"/>
          </a:xfrm>
        </p:spPr>
        <p:txBody>
          <a:bodyPr/>
          <a:lstStyle/>
          <a:p>
            <a:pPr algn="just"/>
            <a:r>
              <a:rPr lang="en-US" dirty="0"/>
              <a:t>The implementation in the Few Shot Learning lab involves several key with python such as (</a:t>
            </a:r>
            <a:r>
              <a:rPr lang="en-US" dirty="0">
                <a:solidFill>
                  <a:srgbClr val="FF0000"/>
                </a:solidFill>
              </a:rPr>
              <a:t>preprocessing dataset </a:t>
            </a:r>
            <a:r>
              <a:rPr lang="en-US" dirty="0"/>
              <a:t>to generate GEI and training each few-shot type.</a:t>
            </a:r>
          </a:p>
          <a:p>
            <a:r>
              <a:rPr lang="en-US" dirty="0"/>
              <a:t>Necessary libraries such as </a:t>
            </a:r>
            <a:r>
              <a:rPr lang="en-US" dirty="0">
                <a:solidFill>
                  <a:srgbClr val="FF0000"/>
                </a:solidFill>
              </a:rPr>
              <a:t>matplotlib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numpy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torch</a:t>
            </a:r>
            <a:r>
              <a:rPr lang="en-US" dirty="0"/>
              <a:t>, and </a:t>
            </a:r>
            <a:r>
              <a:rPr lang="en-US" dirty="0" err="1">
                <a:solidFill>
                  <a:srgbClr val="FF0000"/>
                </a:solidFill>
              </a:rPr>
              <a:t>torchvision</a:t>
            </a:r>
            <a:r>
              <a:rPr lang="en-US" dirty="0"/>
              <a:t> are loaded.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728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7025-C4BF-9859-0737-515AD430A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7925-F20A-9BBB-1023-5BC20921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8188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Few-shot Training Example (Prototypical)</a:t>
            </a:r>
            <a:endParaRPr sz="3600" b="1" dirty="0">
              <a:solidFill>
                <a:srgbClr val="C0000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CCBCC6-09C3-D7AA-EB52-DC69B1BCA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323"/>
            <a:ext cx="914400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4B73285-F503-270D-7FBC-E60FBAC8D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1486"/>
            <a:ext cx="914400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63D05CE7-8EEF-42BD-38B3-4BFF9EE2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5649"/>
            <a:ext cx="9144000" cy="155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754062"/>
          </a:xfrm>
        </p:spPr>
        <p:txBody>
          <a:bodyPr/>
          <a:lstStyle/>
          <a:p>
            <a:r>
              <a:rPr sz="3600" b="1" dirty="0">
                <a:solidFill>
                  <a:srgbClr val="C00000"/>
                </a:solidFill>
              </a:rPr>
              <a:t>Final </a:t>
            </a:r>
            <a:r>
              <a:rPr lang="en-US" sz="3600" b="1" dirty="0">
                <a:solidFill>
                  <a:srgbClr val="C00000"/>
                </a:solidFill>
              </a:rPr>
              <a:t>r</a:t>
            </a:r>
            <a:r>
              <a:rPr sz="3600" b="1" dirty="0">
                <a:solidFill>
                  <a:srgbClr val="C00000"/>
                </a:solidFill>
              </a:rPr>
              <a:t>esults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20089" cy="4525963"/>
          </a:xfrm>
        </p:spPr>
        <p:txBody>
          <a:bodyPr/>
          <a:lstStyle/>
          <a:p>
            <a:r>
              <a:rPr dirty="0"/>
              <a:t>- Prototypical Networks: </a:t>
            </a:r>
            <a:r>
              <a:rPr lang="en-US" dirty="0"/>
              <a:t>70</a:t>
            </a:r>
            <a:r>
              <a:rPr dirty="0"/>
              <a:t>.3%</a:t>
            </a:r>
          </a:p>
          <a:p>
            <a:r>
              <a:rPr dirty="0"/>
              <a:t>- Matching Networks: </a:t>
            </a:r>
            <a:r>
              <a:rPr lang="en-US" dirty="0"/>
              <a:t>67</a:t>
            </a:r>
            <a:r>
              <a:rPr dirty="0"/>
              <a:t>.7%</a:t>
            </a:r>
          </a:p>
          <a:p>
            <a:r>
              <a:rPr dirty="0"/>
              <a:t>- Relation Networks: </a:t>
            </a:r>
            <a:r>
              <a:rPr lang="en-US" dirty="0"/>
              <a:t>68</a:t>
            </a:r>
            <a:r>
              <a:rPr dirty="0"/>
              <a:t>.1%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8C7F01-95F2-509A-7F20-B7A9762C3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3995803" y="3299550"/>
            <a:ext cx="4905896" cy="31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70403-8E0D-1D26-9D5A-91005D54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C131-1821-C347-E8C2-4008EB6F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4063"/>
            <a:ext cx="8229600" cy="669511"/>
          </a:xfrm>
        </p:spPr>
        <p:txBody>
          <a:bodyPr/>
          <a:lstStyle/>
          <a:p>
            <a:r>
              <a:rPr sz="3600" b="1" dirty="0">
                <a:solidFill>
                  <a:srgbClr val="C00000"/>
                </a:solidFill>
              </a:rPr>
              <a:t>Final </a:t>
            </a:r>
            <a:r>
              <a:rPr lang="en-US" sz="3600" b="1" dirty="0">
                <a:solidFill>
                  <a:srgbClr val="C00000"/>
                </a:solidFill>
              </a:rPr>
              <a:t>r</a:t>
            </a:r>
            <a:r>
              <a:rPr sz="3600" b="1" dirty="0">
                <a:solidFill>
                  <a:srgbClr val="C00000"/>
                </a:solidFill>
              </a:rPr>
              <a:t>esults and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608501-E286-464B-84F1-2AF5411D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014846"/>
              </p:ext>
            </p:extLst>
          </p:nvPr>
        </p:nvGraphicFramePr>
        <p:xfrm>
          <a:off x="579328" y="1396029"/>
          <a:ext cx="8188891" cy="482298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788091">
                  <a:extLst>
                    <a:ext uri="{9D8B030D-6E8A-4147-A177-3AD203B41FA5}">
                      <a16:colId xmlns:a16="http://schemas.microsoft.com/office/drawing/2014/main" val="2890711598"/>
                    </a:ext>
                  </a:extLst>
                </a:gridCol>
                <a:gridCol w="2204581">
                  <a:extLst>
                    <a:ext uri="{9D8B030D-6E8A-4147-A177-3AD203B41FA5}">
                      <a16:colId xmlns:a16="http://schemas.microsoft.com/office/drawing/2014/main" val="1155758967"/>
                    </a:ext>
                  </a:extLst>
                </a:gridCol>
                <a:gridCol w="2167003">
                  <a:extLst>
                    <a:ext uri="{9D8B030D-6E8A-4147-A177-3AD203B41FA5}">
                      <a16:colId xmlns:a16="http://schemas.microsoft.com/office/drawing/2014/main" val="3534086474"/>
                    </a:ext>
                  </a:extLst>
                </a:gridCol>
                <a:gridCol w="2029216">
                  <a:extLst>
                    <a:ext uri="{9D8B030D-6E8A-4147-A177-3AD203B41FA5}">
                      <a16:colId xmlns:a16="http://schemas.microsoft.com/office/drawing/2014/main" val="1000973779"/>
                    </a:ext>
                  </a:extLst>
                </a:gridCol>
              </a:tblGrid>
              <a:tr h="57388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Aspect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Prototypical Networks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Matching Networks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Relation Networks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811879369"/>
                  </a:ext>
                </a:extLst>
              </a:tr>
              <a:tr h="318974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Accuracy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70.3%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67.7%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68.1%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227085776"/>
                  </a:ext>
                </a:extLst>
              </a:tr>
              <a:tr h="777379"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Time to Train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Fast (simple averaging operation)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Moderate (uses attention)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Slow (relation module adds complexity)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284069502"/>
                  </a:ext>
                </a:extLst>
              </a:tr>
              <a:tr h="101647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Key Components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Embedding extractor, class prototypes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Embedding extractor, attention mechanism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Embedding extractor, relation module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754553650"/>
                  </a:ext>
                </a:extLst>
              </a:tr>
              <a:tr h="777379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Classification Method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Euclidean distance to prototypes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Attention-based similarity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Neural network for similarity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307487843"/>
                  </a:ext>
                </a:extLst>
              </a:tr>
              <a:tr h="101647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Strengths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Easy to implement, quick adaptation to new tasks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Effective for small datasets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Dynamic relationship learning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433923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47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EF5D7-013C-88B7-31F9-79E5737C5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692B-3CFE-038B-61C3-784EBF62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645"/>
            <a:ext cx="8229600" cy="715724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Conclusion</a:t>
            </a:r>
            <a:endParaRPr sz="3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00D75D-80F6-322F-8166-BE0F18D7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1736290"/>
            <a:ext cx="7697244" cy="4525963"/>
          </a:xfrm>
        </p:spPr>
        <p:txBody>
          <a:bodyPr/>
          <a:lstStyle/>
          <a:p>
            <a:pPr algn="just"/>
            <a:r>
              <a:rPr lang="en-US" dirty="0"/>
              <a:t>Few-shot learning demonstrates the potential to classify new categories with </a:t>
            </a:r>
            <a:r>
              <a:rPr lang="en-US" dirty="0">
                <a:solidFill>
                  <a:srgbClr val="FF0000"/>
                </a:solidFill>
              </a:rPr>
              <a:t>minimal labeled data</a:t>
            </a:r>
            <a:r>
              <a:rPr lang="en-US" dirty="0"/>
              <a:t>, addressing real-world problems where large datasets are unavailable.</a:t>
            </a:r>
          </a:p>
          <a:p>
            <a:pPr algn="just"/>
            <a:r>
              <a:rPr lang="en-US" dirty="0"/>
              <a:t>The quality of feature </a:t>
            </a:r>
            <a:r>
              <a:rPr lang="en-US" dirty="0">
                <a:solidFill>
                  <a:srgbClr val="FF0000"/>
                </a:solidFill>
              </a:rPr>
              <a:t>embeddings</a:t>
            </a:r>
            <a:r>
              <a:rPr lang="en-US" dirty="0"/>
              <a:t> significantly impacts the model's performance.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48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0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olBoran" panose="020B0100010101010101" pitchFamily="34" charset="0"/>
                <a:cs typeface="MoolBoran" panose="020B0100010101010101" pitchFamily="34" charset="0"/>
              </a:rPr>
            </a:b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MoolBoran" panose="020B0100010101010101" pitchFamily="34" charset="0"/>
                <a:cs typeface="MoolBoran" panose="020B0100010101010101" pitchFamily="34" charset="0"/>
              </a:rPr>
              <a:t>References</a:t>
            </a:r>
            <a:endParaRPr lang="en-GB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MoolBoran" panose="020B0100010101010101" pitchFamily="34" charset="0"/>
              <a:cs typeface="MoolBoran" panose="020B0100010101010101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392" y="2024070"/>
            <a:ext cx="7890048" cy="3781194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 err="1"/>
              <a:t>Vinyal</a:t>
            </a:r>
            <a:r>
              <a:rPr lang="en-US" altLang="zh-TW" sz="2800" dirty="0"/>
              <a:t> et al., Matching networks for </a:t>
            </a:r>
            <a:r>
              <a:rPr lang="en-US" altLang="zh-TW" sz="2800" dirty="0" err="1"/>
              <a:t>oneshot</a:t>
            </a:r>
            <a:r>
              <a:rPr lang="en-US" altLang="zh-TW" sz="2800" dirty="0"/>
              <a:t> learning, </a:t>
            </a:r>
            <a:r>
              <a:rPr lang="en-US" altLang="zh-TW" sz="2800" dirty="0" err="1"/>
              <a:t>NeurIPS</a:t>
            </a:r>
            <a:r>
              <a:rPr lang="en-US" altLang="zh-TW" sz="2800" dirty="0"/>
              <a:t> 2016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/>
              <a:t>Snell et al., Prototypical networks for few-shot learning, </a:t>
            </a:r>
            <a:r>
              <a:rPr lang="en-US" altLang="zh-TW" sz="2800" dirty="0" err="1"/>
              <a:t>NeurIPS</a:t>
            </a:r>
            <a:r>
              <a:rPr lang="en-US" altLang="zh-TW" sz="2800" dirty="0"/>
              <a:t> 2017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/>
              <a:t>Finn et al., Model-agnostic meta-learning for fast adaptation of deep network, ICML 2017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TW" sz="2800" dirty="0"/>
              <a:t>Sung et al., Learning to compare: Relation network for few-shot learning, CVPR 2018</a:t>
            </a:r>
          </a:p>
        </p:txBody>
      </p:sp>
      <p:sp>
        <p:nvSpPr>
          <p:cNvPr id="4" name="Ahmed El-Mahdy…">
            <a:extLst>
              <a:ext uri="{FF2B5EF4-FFF2-40B4-BE49-F238E27FC236}">
                <a16:creationId xmlns:a16="http://schemas.microsoft.com/office/drawing/2014/main" id="{7D68FEEB-08EC-E4BC-8C4A-AF080B9D9B01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F6BB35-BB3C-A8B3-7E69-D85D820C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44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F7F55A-7EB6-4423-9CEA-4F3FB15F0A90}"/>
              </a:ext>
            </a:extLst>
          </p:cNvPr>
          <p:cNvSpPr txBox="1"/>
          <p:nvPr/>
        </p:nvSpPr>
        <p:spPr>
          <a:xfrm>
            <a:off x="-7680" y="2060848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>
                <a:solidFill>
                  <a:srgbClr val="C00000"/>
                </a:solidFill>
                <a:latin typeface="Book Antiqua" panose="02040602050305030304" pitchFamily="18" charset="0"/>
                <a:ea typeface="BatangChe" panose="02030609000101010101" pitchFamily="49" charset="-127"/>
                <a:cs typeface="Aparajita" panose="020B0604020202020204" pitchFamily="34" charset="0"/>
              </a:rPr>
              <a:t>Thank you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8" y="93410"/>
            <a:ext cx="2843808" cy="8640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7069" y="4424337"/>
            <a:ext cx="54345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320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Book Antiqua" pitchFamily="18" charset="0"/>
              </a:rPr>
              <a:t>Mahmoud Mohammed Taha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645024"/>
            <a:ext cx="9144000" cy="1077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sz="100" dirty="0"/>
          </a:p>
        </p:txBody>
      </p:sp>
      <p:pic>
        <p:nvPicPr>
          <p:cNvPr id="4" name="Picture 3" descr="logo">
            <a:extLst>
              <a:ext uri="{FF2B5EF4-FFF2-40B4-BE49-F238E27FC236}">
                <a16:creationId xmlns:a16="http://schemas.microsoft.com/office/drawing/2014/main" id="{29EEF52C-090B-0C0C-B6DE-8FEC9E13F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34" y="44624"/>
            <a:ext cx="2845297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7654CE-8988-8476-DDA2-22A507197C68}"/>
              </a:ext>
            </a:extLst>
          </p:cNvPr>
          <p:cNvSpPr/>
          <p:nvPr/>
        </p:nvSpPr>
        <p:spPr>
          <a:xfrm>
            <a:off x="945105" y="5085184"/>
            <a:ext cx="738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Assistant Lecturer, Shoubra faculty of Engineering, </a:t>
            </a:r>
            <a:r>
              <a:rPr lang="en-US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Benha</a:t>
            </a:r>
            <a: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 University, Scholarship student at E-JUST University, Egypt.</a:t>
            </a:r>
            <a:br>
              <a:rPr lang="en-US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hlinkClick r:id="rId3"/>
              </a:rPr>
              <a:t>mahmoud.aboayaad@ejust.edu.eg</a:t>
            </a:r>
            <a:endParaRPr lang="en-US" sz="1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Ahmed El-Mahdy…">
            <a:extLst>
              <a:ext uri="{FF2B5EF4-FFF2-40B4-BE49-F238E27FC236}">
                <a16:creationId xmlns:a16="http://schemas.microsoft.com/office/drawing/2014/main" id="{03EE49CF-EDA3-2DF7-7C01-704F0D6E3D8B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69E0D7-4481-E535-B58C-63204B20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z="2800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sz="3600" b="1" dirty="0">
                <a:solidFill>
                  <a:srgbClr val="C00000"/>
                </a:solidFill>
              </a:rPr>
              <a:t>Introduction to Few-Shot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0826"/>
            <a:ext cx="8229600" cy="3084534"/>
          </a:xfrm>
        </p:spPr>
        <p:txBody>
          <a:bodyPr/>
          <a:lstStyle/>
          <a:p>
            <a:r>
              <a:rPr dirty="0"/>
              <a:t>Few-shot learning is a technique in machine learning where a model is trained to perform tasks with only </a:t>
            </a:r>
            <a:r>
              <a:rPr dirty="0">
                <a:solidFill>
                  <a:srgbClr val="FF0000"/>
                </a:solidFill>
              </a:rPr>
              <a:t>a few labeled examples per class</a:t>
            </a:r>
            <a:r>
              <a:rPr dirty="0"/>
              <a:t>.</a:t>
            </a:r>
            <a:endParaRPr lang="en-US" dirty="0"/>
          </a:p>
          <a:p>
            <a:r>
              <a:rPr dirty="0"/>
              <a:t>It is particularly useful in scenarios where labeled </a:t>
            </a:r>
            <a:r>
              <a:rPr dirty="0">
                <a:solidFill>
                  <a:srgbClr val="FF0000"/>
                </a:solidFill>
              </a:rPr>
              <a:t>data is scarce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4A59-4B0E-550A-B1AB-65CB417E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BE83-25E6-6EE1-3BF1-FC918011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/>
          <a:lstStyle/>
          <a:p>
            <a:pPr algn="just"/>
            <a:r>
              <a:rPr lang="en-US" sz="2800" dirty="0"/>
              <a:t>Recently, The Scientific community started to use Meta-Learning as term to indicate the "</a:t>
            </a:r>
            <a:r>
              <a:rPr lang="en-US" sz="2800" b="1" dirty="0">
                <a:solidFill>
                  <a:srgbClr val="FF0000"/>
                </a:solidFill>
              </a:rPr>
              <a:t>learning-to-learn</a:t>
            </a:r>
            <a:r>
              <a:rPr lang="en-US" sz="2800" dirty="0"/>
              <a:t>" paradigm.</a:t>
            </a:r>
          </a:p>
          <a:p>
            <a:pPr algn="just"/>
            <a:r>
              <a:rPr lang="en-US" sz="2800" dirty="0"/>
              <a:t>First Papers in the 80s, e.g. see </a:t>
            </a:r>
            <a:r>
              <a:rPr lang="en-US" sz="2800" dirty="0" err="1"/>
              <a:t>Schimidhuber</a:t>
            </a:r>
            <a:r>
              <a:rPr lang="en-US" sz="2800" dirty="0"/>
              <a:t> (1987).</a:t>
            </a:r>
          </a:p>
          <a:p>
            <a:pPr algn="just"/>
            <a:r>
              <a:rPr lang="en-US" sz="2800" dirty="0"/>
              <a:t>Most methods aimed learning meta-parameters via </a:t>
            </a:r>
            <a:r>
              <a:rPr lang="en-US" sz="2800" b="1" dirty="0">
                <a:solidFill>
                  <a:srgbClr val="FF0000"/>
                </a:solidFill>
              </a:rPr>
              <a:t>evolutionary algorithms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FF0000"/>
                </a:solidFill>
              </a:rPr>
              <a:t>recurrent networks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some methods aimed at learning a learning rule (see </a:t>
            </a:r>
            <a:r>
              <a:rPr lang="en-US" sz="2800" dirty="0" err="1"/>
              <a:t>Bengio</a:t>
            </a:r>
            <a:r>
              <a:rPr lang="en-US" sz="2800" dirty="0"/>
              <a:t>, 1990).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33BA0C-5349-773E-FC02-AB3FFE76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>Terminology: Meta-learning</a:t>
            </a:r>
            <a:br>
              <a:rPr lang="en-GB" sz="3600" b="1" dirty="0">
                <a:solidFill>
                  <a:srgbClr val="C00000"/>
                </a:solidFill>
              </a:rPr>
            </a:br>
            <a:endParaRPr lang="en-GB" sz="3600" dirty="0"/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D9B8E79A-52F0-82DC-7FF1-34D8638C14CF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E15B-B12E-C711-204C-70DB5556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BB952-BCAD-459C-939C-06865333ECC4}"/>
              </a:ext>
            </a:extLst>
          </p:cNvPr>
          <p:cNvSpPr txBox="1"/>
          <p:nvPr/>
        </p:nvSpPr>
        <p:spPr>
          <a:xfrm>
            <a:off x="575318" y="5445225"/>
            <a:ext cx="8111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baseline="-2500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Schmidhuber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J., &amp; Blog, A. I. (2020).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Machines Learn to Learn (1987).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URL https://people.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idsia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juergen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metalearning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html. https://people.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idsia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juergen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metalearning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html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41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F4A59-4B0E-550A-B1AB-65CB417E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BE83-25E6-6EE1-3BF1-FC918011A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/>
          <a:lstStyle/>
          <a:p>
            <a:pPr algn="just"/>
            <a:r>
              <a:rPr lang="en-US" dirty="0"/>
              <a:t>In this approach, the model is trained on a variety of tasks so that it can learn how to learn quickly when given a few examples of a new task.</a:t>
            </a:r>
          </a:p>
          <a:p>
            <a:pPr algn="just"/>
            <a:r>
              <a:rPr lang="en-US" dirty="0"/>
              <a:t>The goal is for the model to </a:t>
            </a:r>
            <a:r>
              <a:rPr lang="en-US" b="1" dirty="0">
                <a:solidFill>
                  <a:srgbClr val="FF0000"/>
                </a:solidFill>
              </a:rPr>
              <a:t>generalize</a:t>
            </a:r>
            <a:r>
              <a:rPr lang="en-US" dirty="0"/>
              <a:t> across tasks and adapt quickly to new, unseen tasks with </a:t>
            </a:r>
            <a:r>
              <a:rPr lang="en-US" b="1" dirty="0">
                <a:solidFill>
                  <a:srgbClr val="FF0000"/>
                </a:solidFill>
              </a:rPr>
              <a:t>limited data</a:t>
            </a:r>
            <a:r>
              <a:rPr lang="en-US" dirty="0"/>
              <a:t>.</a:t>
            </a:r>
            <a:endParaRPr lang="ar-EG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33BA0C-5349-773E-FC02-AB3FFE76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br>
              <a:rPr lang="en-GB" sz="3600" b="1" dirty="0">
                <a:solidFill>
                  <a:srgbClr val="C00000"/>
                </a:solidFill>
              </a:rPr>
            </a:br>
            <a:r>
              <a:rPr lang="en-GB" sz="3600" b="1" dirty="0">
                <a:solidFill>
                  <a:srgbClr val="C00000"/>
                </a:solidFill>
              </a:rPr>
              <a:t>Terminology: Meta-learning</a:t>
            </a:r>
            <a:br>
              <a:rPr lang="en-GB" sz="3600" b="1" dirty="0">
                <a:solidFill>
                  <a:srgbClr val="C00000"/>
                </a:solidFill>
              </a:rPr>
            </a:br>
            <a:endParaRPr lang="en-GB" sz="3600" dirty="0"/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D9B8E79A-52F0-82DC-7FF1-34D8638C14CF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E15B-B12E-C711-204C-70DB5556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7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576F-792B-AA02-CFB8-F15D30BCE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C35325-0821-8A48-F6E3-96739390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160"/>
            <a:ext cx="8229600" cy="685801"/>
          </a:xfrm>
        </p:spPr>
        <p:txBody>
          <a:bodyPr/>
          <a:lstStyle/>
          <a:p>
            <a:r>
              <a:rPr lang="en-GB" sz="3600" b="1" dirty="0">
                <a:solidFill>
                  <a:srgbClr val="C00000"/>
                </a:solidFill>
              </a:rPr>
              <a:t>Different Meta-Learning Types</a:t>
            </a:r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51E84FB3-C303-D1A0-4017-8BEB18DAE0A6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73AF9-86E1-01BF-10D2-8347C761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6883FD3D-8BBE-42DA-BFE9-E6684DB2C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87" y="1417961"/>
            <a:ext cx="3439005" cy="2486372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743BAECD-722E-4818-B34F-48F93559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457" y="1552938"/>
            <a:ext cx="3410426" cy="2448267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ECC77E35-3CC2-4B82-8882-07D3FC9D8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87" y="3931767"/>
            <a:ext cx="3410426" cy="251495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BC9446C1-0E8A-4700-B3D6-FC217C20E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457" y="3917477"/>
            <a:ext cx="3477110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9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AB6D-956D-FD89-946F-FB825A06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DAA0E-BE0E-8ED3-3105-4DE352BD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1055"/>
            <a:ext cx="8229600" cy="864479"/>
          </a:xfrm>
        </p:spPr>
        <p:txBody>
          <a:bodyPr/>
          <a:lstStyle/>
          <a:p>
            <a:pPr lvl="1"/>
            <a:r>
              <a:rPr lang="en-US" sz="3600" b="1" kern="1200" dirty="0">
                <a:solidFill>
                  <a:srgbClr val="C00000"/>
                </a:solidFill>
                <a:cs typeface="+mj-cs"/>
              </a:rPr>
              <a:t>Prototypical Network</a:t>
            </a:r>
            <a:br>
              <a:rPr lang="en-US" sz="3600" b="1" kern="1200" dirty="0">
                <a:solidFill>
                  <a:srgbClr val="C00000"/>
                </a:solidFill>
                <a:cs typeface="+mj-cs"/>
              </a:rPr>
            </a:br>
            <a:endParaRPr lang="en-US" sz="3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B28B3C4B-2082-443F-C0C8-4F3FC440993E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B90E9E-6F6F-7DE4-311F-5D486C9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BB480-28DB-9138-F57D-7B2D515B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2132" y="1471281"/>
            <a:ext cx="3215059" cy="45059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E86C5-2C78-4B2B-B300-BE0EDD26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1304"/>
            <a:ext cx="5050904" cy="3084875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3000" dirty="0"/>
              <a:t>Computes </a:t>
            </a:r>
            <a:r>
              <a:rPr lang="en-US" sz="3000" b="1" dirty="0">
                <a:solidFill>
                  <a:srgbClr val="FF0000"/>
                </a:solidFill>
              </a:rPr>
              <a:t>distances</a:t>
            </a:r>
            <a:r>
              <a:rPr lang="en-US" sz="3000" dirty="0"/>
              <a:t> from the query example to each prototype.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6370B9-33C5-4CD4-82A1-15BD93771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12" y="3545268"/>
            <a:ext cx="3410426" cy="24482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54F181-80CB-4BE9-9C6A-44D04850F4B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238998" y="3707700"/>
            <a:ext cx="2942099" cy="194764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3951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/>
          <a:lstStyle/>
          <a:p>
            <a:r>
              <a:rPr sz="3600" b="1" dirty="0">
                <a:solidFill>
                  <a:srgbClr val="C00000"/>
                </a:solidFill>
              </a:rPr>
              <a:t>Prototypical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Prototypical Networks classify new samples by comparing them to class </a:t>
            </a:r>
            <a:r>
              <a:rPr dirty="0">
                <a:solidFill>
                  <a:srgbClr val="FF0000"/>
                </a:solidFill>
              </a:rPr>
              <a:t>prototypes</a:t>
            </a:r>
            <a:r>
              <a:rPr dirty="0"/>
              <a:t> in a learned embedding space.</a:t>
            </a:r>
          </a:p>
          <a:p>
            <a:r>
              <a:rPr dirty="0"/>
              <a:t>- Compute class prototypes as the mean of support images.</a:t>
            </a:r>
          </a:p>
          <a:p>
            <a:r>
              <a:rPr dirty="0"/>
              <a:t>- Classify using Euclidean distance.</a:t>
            </a:r>
          </a:p>
          <a:p>
            <a:r>
              <a:rPr dirty="0"/>
              <a:t>- Results: Achieved accuracy of </a:t>
            </a:r>
            <a:r>
              <a:rPr lang="en-US" dirty="0">
                <a:solidFill>
                  <a:srgbClr val="FF0000"/>
                </a:solidFill>
              </a:rPr>
              <a:t>70</a:t>
            </a:r>
            <a:r>
              <a:rPr dirty="0">
                <a:solidFill>
                  <a:srgbClr val="FF0000"/>
                </a:solidFill>
              </a:rPr>
              <a:t>.3%</a:t>
            </a:r>
            <a:r>
              <a:rPr dirty="0"/>
              <a:t> on the dataset.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AB6D-956D-FD89-946F-FB825A06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7DAA0E-BE0E-8ED3-3105-4DE352BD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1055"/>
            <a:ext cx="8229600" cy="864479"/>
          </a:xfrm>
        </p:spPr>
        <p:txBody>
          <a:bodyPr/>
          <a:lstStyle/>
          <a:p>
            <a:pPr lvl="1"/>
            <a:r>
              <a:rPr lang="en-US" sz="3600" b="1" kern="1200" dirty="0">
                <a:solidFill>
                  <a:srgbClr val="C00000"/>
                </a:solidFill>
                <a:cs typeface="+mj-cs"/>
              </a:rPr>
              <a:t>Matching Network</a:t>
            </a:r>
            <a:br>
              <a:rPr lang="en-US" sz="3600" b="1" kern="1200" dirty="0">
                <a:solidFill>
                  <a:srgbClr val="C00000"/>
                </a:solidFill>
                <a:cs typeface="+mj-cs"/>
              </a:rPr>
            </a:br>
            <a:endParaRPr lang="en-US" sz="3600" b="1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hmed El-Mahdy…">
            <a:extLst>
              <a:ext uri="{FF2B5EF4-FFF2-40B4-BE49-F238E27FC236}">
                <a16:creationId xmlns:a16="http://schemas.microsoft.com/office/drawing/2014/main" id="{B28B3C4B-2082-443F-C0C8-4F3FC440993E}"/>
              </a:ext>
            </a:extLst>
          </p:cNvPr>
          <p:cNvSpPr txBox="1">
            <a:spLocks/>
          </p:cNvSpPr>
          <p:nvPr/>
        </p:nvSpPr>
        <p:spPr>
          <a:xfrm>
            <a:off x="1551619" y="6311610"/>
            <a:ext cx="6400800" cy="62141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96111">
              <a:defRPr sz="3136"/>
            </a:pPr>
            <a:endParaRPr lang="en-US" sz="1200" b="1" dirty="0">
              <a:latin typeface="Century Schoolbook" panose="02040604050505020304" pitchFamily="18" charset="0"/>
              <a:ea typeface="宋体" pitchFamily="2" charset="-122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B90E9E-6F6F-7DE4-311F-5D486C9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74426-F6A2-4199-8E0D-0E49F223E30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BB480-28DB-9138-F57D-7B2D515B8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6844" y="1471281"/>
            <a:ext cx="3305636" cy="45059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0E86C5-2C78-4B2B-B300-BE0EDD26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1304"/>
            <a:ext cx="5050904" cy="3084875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sz="3000" dirty="0"/>
              <a:t>Computes a similarity score between the query and all support examples using </a:t>
            </a:r>
            <a:r>
              <a:rPr lang="en-US" sz="3000" dirty="0">
                <a:solidFill>
                  <a:srgbClr val="FF0000"/>
                </a:solidFill>
              </a:rPr>
              <a:t>a learned attention mechanism</a:t>
            </a:r>
            <a:r>
              <a:rPr lang="en-US" sz="30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A5FF03-8920-45E9-B6ED-D221C5299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475" y="3658051"/>
            <a:ext cx="343900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presentation_EJUST</Template>
  <TotalTime>114</TotalTime>
  <Words>942</Words>
  <Application>Microsoft Office PowerPoint</Application>
  <PresentationFormat>On-screen Show (4:3)</PresentationFormat>
  <Paragraphs>119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Adobe Garamond Pro Bold</vt:lpstr>
      <vt:lpstr>Aptos</vt:lpstr>
      <vt:lpstr>Arial</vt:lpstr>
      <vt:lpstr>Book Antiqua</vt:lpstr>
      <vt:lpstr>Calibri</vt:lpstr>
      <vt:lpstr>Cambria</vt:lpstr>
      <vt:lpstr>Century Schoolbook</vt:lpstr>
      <vt:lpstr>MoolBoran</vt:lpstr>
      <vt:lpstr>Roboto</vt:lpstr>
      <vt:lpstr>Times New Roman</vt:lpstr>
      <vt:lpstr>Wingdings</vt:lpstr>
      <vt:lpstr>Office 主题</vt:lpstr>
      <vt:lpstr>PowerPoint Presentation</vt:lpstr>
      <vt:lpstr>PowerPoint Presentation</vt:lpstr>
      <vt:lpstr>Introduction to Few-Shot Learning</vt:lpstr>
      <vt:lpstr> Terminology: Meta-learning </vt:lpstr>
      <vt:lpstr> Terminology: Meta-learning </vt:lpstr>
      <vt:lpstr>Different Meta-Learning Types</vt:lpstr>
      <vt:lpstr>Prototypical Network </vt:lpstr>
      <vt:lpstr>Prototypical Networks</vt:lpstr>
      <vt:lpstr>Matching Network </vt:lpstr>
      <vt:lpstr>Matching Networks</vt:lpstr>
      <vt:lpstr>Relation Network </vt:lpstr>
      <vt:lpstr>Relation Networks</vt:lpstr>
      <vt:lpstr>Dataset: Recognition of human actions1</vt:lpstr>
      <vt:lpstr>Dataset: Recognition of human actions</vt:lpstr>
      <vt:lpstr>Dataset: Recognition of human actions</vt:lpstr>
      <vt:lpstr>GEI (Gait Energy Image)</vt:lpstr>
      <vt:lpstr>Example: GEI Image of Boxing</vt:lpstr>
      <vt:lpstr>Example: GEI Image of Running</vt:lpstr>
      <vt:lpstr>Example: GEI Image of Hand Waving</vt:lpstr>
      <vt:lpstr>GEI Classification, Implementation</vt:lpstr>
      <vt:lpstr>Few-shot Training Example (Prototypical)</vt:lpstr>
      <vt:lpstr>Final results and Comparison</vt:lpstr>
      <vt:lpstr>Final results and Comparison</vt:lpstr>
      <vt:lpstr>Conclusion</vt:lpstr>
      <vt:lpstr> 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mahmoud.taha17@feng.bu.edu.eg</cp:lastModifiedBy>
  <cp:revision>34</cp:revision>
  <dcterms:created xsi:type="dcterms:W3CDTF">2013-01-27T09:14:16Z</dcterms:created>
  <dcterms:modified xsi:type="dcterms:W3CDTF">2024-12-21T17:03:06Z</dcterms:modified>
  <cp:category/>
</cp:coreProperties>
</file>