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61" r:id="rId4"/>
    <p:sldId id="263" r:id="rId5"/>
    <p:sldId id="265" r:id="rId6"/>
    <p:sldId id="264" r:id="rId7"/>
    <p:sldId id="266" r:id="rId8"/>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BCB64-C0DB-4FD9-8174-876FED3A27C9}" type="datetimeFigureOut">
              <a:rPr lang="th-TH" smtClean="0"/>
              <a:t>01/08/63</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C254B-029F-4737-9E07-BE09270D7140}" type="slidenum">
              <a:rPr lang="th-TH" smtClean="0"/>
              <a:t>‹#›</a:t>
            </a:fld>
            <a:endParaRPr lang="th-TH"/>
          </a:p>
        </p:txBody>
      </p:sp>
    </p:spTree>
    <p:extLst>
      <p:ext uri="{BB962C8B-B14F-4D97-AF65-F5344CB8AC3E}">
        <p14:creationId xmlns:p14="http://schemas.microsoft.com/office/powerpoint/2010/main" val="155577473"/>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1</a:t>
            </a:fld>
            <a:endParaRPr lang="th-TH"/>
          </a:p>
        </p:txBody>
      </p:sp>
    </p:spTree>
    <p:extLst>
      <p:ext uri="{BB962C8B-B14F-4D97-AF65-F5344CB8AC3E}">
        <p14:creationId xmlns:p14="http://schemas.microsoft.com/office/powerpoint/2010/main" val="198004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2</a:t>
            </a:fld>
            <a:endParaRPr lang="th-TH"/>
          </a:p>
        </p:txBody>
      </p:sp>
    </p:spTree>
    <p:extLst>
      <p:ext uri="{BB962C8B-B14F-4D97-AF65-F5344CB8AC3E}">
        <p14:creationId xmlns:p14="http://schemas.microsoft.com/office/powerpoint/2010/main" val="359225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3</a:t>
            </a:fld>
            <a:endParaRPr lang="th-TH"/>
          </a:p>
        </p:txBody>
      </p:sp>
    </p:spTree>
    <p:extLst>
      <p:ext uri="{BB962C8B-B14F-4D97-AF65-F5344CB8AC3E}">
        <p14:creationId xmlns:p14="http://schemas.microsoft.com/office/powerpoint/2010/main" val="89189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4</a:t>
            </a:fld>
            <a:endParaRPr lang="th-TH"/>
          </a:p>
        </p:txBody>
      </p:sp>
    </p:spTree>
    <p:extLst>
      <p:ext uri="{BB962C8B-B14F-4D97-AF65-F5344CB8AC3E}">
        <p14:creationId xmlns:p14="http://schemas.microsoft.com/office/powerpoint/2010/main" val="13458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5</a:t>
            </a:fld>
            <a:endParaRPr lang="th-TH"/>
          </a:p>
        </p:txBody>
      </p:sp>
    </p:spTree>
    <p:extLst>
      <p:ext uri="{BB962C8B-B14F-4D97-AF65-F5344CB8AC3E}">
        <p14:creationId xmlns:p14="http://schemas.microsoft.com/office/powerpoint/2010/main" val="80515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6</a:t>
            </a:fld>
            <a:endParaRPr lang="th-TH"/>
          </a:p>
        </p:txBody>
      </p:sp>
    </p:spTree>
    <p:extLst>
      <p:ext uri="{BB962C8B-B14F-4D97-AF65-F5344CB8AC3E}">
        <p14:creationId xmlns:p14="http://schemas.microsoft.com/office/powerpoint/2010/main" val="313988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a:p>
        </p:txBody>
      </p:sp>
      <p:sp>
        <p:nvSpPr>
          <p:cNvPr id="4" name="ตัวแทนหมายเลขสไลด์ 3"/>
          <p:cNvSpPr>
            <a:spLocks noGrp="1"/>
          </p:cNvSpPr>
          <p:nvPr>
            <p:ph type="sldNum" sz="quarter" idx="5"/>
          </p:nvPr>
        </p:nvSpPr>
        <p:spPr/>
        <p:txBody>
          <a:bodyPr/>
          <a:lstStyle/>
          <a:p>
            <a:fld id="{862C254B-029F-4737-9E07-BE09270D7140}" type="slidenum">
              <a:rPr lang="th-TH" smtClean="0"/>
              <a:t>7</a:t>
            </a:fld>
            <a:endParaRPr lang="th-TH"/>
          </a:p>
        </p:txBody>
      </p:sp>
    </p:spTree>
    <p:extLst>
      <p:ext uri="{BB962C8B-B14F-4D97-AF65-F5344CB8AC3E}">
        <p14:creationId xmlns:p14="http://schemas.microsoft.com/office/powerpoint/2010/main" val="236695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19B447D-385B-405F-9E48-5013073B3DD5}"/>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p>
        </p:txBody>
      </p:sp>
      <p:sp>
        <p:nvSpPr>
          <p:cNvPr id="3" name="ชื่อเรื่องรอง 2">
            <a:extLst>
              <a:ext uri="{FF2B5EF4-FFF2-40B4-BE49-F238E27FC236}">
                <a16:creationId xmlns:a16="http://schemas.microsoft.com/office/drawing/2014/main" id="{38480E29-8CF1-478A-A7DF-311AA5B5F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p>
        </p:txBody>
      </p:sp>
      <p:sp>
        <p:nvSpPr>
          <p:cNvPr id="4" name="ตัวแทนวันที่ 3">
            <a:extLst>
              <a:ext uri="{FF2B5EF4-FFF2-40B4-BE49-F238E27FC236}">
                <a16:creationId xmlns:a16="http://schemas.microsoft.com/office/drawing/2014/main" id="{5C5C41A1-BEBA-4B0A-BF3D-DED95AD377B1}"/>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6AFE3709-7BAF-4696-9BC9-977913859C3D}"/>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50482EF5-FCF3-4E0A-8E7E-A5B4051BF898}"/>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295373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9BFB8A4-961D-4D68-BB35-3EBD894BAA82}"/>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C1F07963-5A8F-48E3-AF4A-ADDC3E98E24F}"/>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4773B65C-9514-4B6D-A409-3BFB24DF5664}"/>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23378379-DD9E-458B-B47D-AD65D2DC52FD}"/>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B01EA16C-7EE5-4EDA-BDCC-790A58FCC40B}"/>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23677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5B25685D-C4FB-4083-A28C-671AD02C6F9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p>
        </p:txBody>
      </p:sp>
      <p:sp>
        <p:nvSpPr>
          <p:cNvPr id="3" name="ตัวแทนข้อความแนวตั้ง 2">
            <a:extLst>
              <a:ext uri="{FF2B5EF4-FFF2-40B4-BE49-F238E27FC236}">
                <a16:creationId xmlns:a16="http://schemas.microsoft.com/office/drawing/2014/main" id="{324CE8AD-9B67-4C20-8975-0558392CF700}"/>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980420BB-DCF4-4165-8B68-E6881987C30B}"/>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180D7F53-ACB7-4281-BDFF-13B2E877F997}"/>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4BC8C01F-B681-445E-9621-9B4A09F4D71C}"/>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225717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E1D01D7-4752-4B21-8BCA-025CB1885E99}"/>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CCA97406-2897-42CF-B542-3CB402570090}"/>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67AF8852-D1B2-47CE-9029-F8E7FA2CD509}"/>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0CBF4974-1A71-4623-AA21-97EF7F7C383F}"/>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CCD5E3D0-0BD3-4FF7-BD05-FF25539A0B5F}"/>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94849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743A133-D2AB-4BDE-88B9-21CB37C45D4A}"/>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30E88008-9DB6-466D-98C8-13A51A2DD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E5C1AE2A-CAD5-44E3-8630-4586EA715267}"/>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239AEDCF-35F5-4065-A2F2-ECFCB32D3C82}"/>
              </a:ext>
            </a:extLst>
          </p:cNvPr>
          <p:cNvSpPr>
            <a:spLocks noGrp="1"/>
          </p:cNvSpPr>
          <p:nvPr>
            <p:ph type="ftr" sz="quarter" idx="11"/>
          </p:nvPr>
        </p:nvSpPr>
        <p:spPr/>
        <p:txBody>
          <a:bodyPr/>
          <a:lstStyle/>
          <a:p>
            <a:endParaRPr lang="th-TH"/>
          </a:p>
        </p:txBody>
      </p:sp>
      <p:sp>
        <p:nvSpPr>
          <p:cNvPr id="6" name="ตัวแทนหมายเลขสไลด์ 5">
            <a:extLst>
              <a:ext uri="{FF2B5EF4-FFF2-40B4-BE49-F238E27FC236}">
                <a16:creationId xmlns:a16="http://schemas.microsoft.com/office/drawing/2014/main" id="{0D96AC59-514B-47E0-A5F9-53BD72E2B7AE}"/>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319106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898EB9-D85D-431A-8378-FA124AC95720}"/>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9FADA385-5326-442A-8AB0-48DCBFDEF038}"/>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เนื้อหา 3">
            <a:extLst>
              <a:ext uri="{FF2B5EF4-FFF2-40B4-BE49-F238E27FC236}">
                <a16:creationId xmlns:a16="http://schemas.microsoft.com/office/drawing/2014/main" id="{1B0413FE-01D4-413A-B324-0D45662278F9}"/>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วันที่ 4">
            <a:extLst>
              <a:ext uri="{FF2B5EF4-FFF2-40B4-BE49-F238E27FC236}">
                <a16:creationId xmlns:a16="http://schemas.microsoft.com/office/drawing/2014/main" id="{A962C355-F1C5-4BBC-9F3F-BFBF366FC487}"/>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6" name="ตัวแทนท้ายกระดาษ 5">
            <a:extLst>
              <a:ext uri="{FF2B5EF4-FFF2-40B4-BE49-F238E27FC236}">
                <a16:creationId xmlns:a16="http://schemas.microsoft.com/office/drawing/2014/main" id="{D5B396CD-12E1-49F5-99A8-672F93A91450}"/>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71AB508F-4DF6-450A-8C7C-3DC6645F2979}"/>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63285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55AD4B4-B67B-4DCD-9276-ECD654EDA81B}"/>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E8D80F48-EEC5-47A6-A785-605583E30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D74C8E25-9A4D-4526-A05D-0FF08318B092}"/>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แทนข้อความ 4">
            <a:extLst>
              <a:ext uri="{FF2B5EF4-FFF2-40B4-BE49-F238E27FC236}">
                <a16:creationId xmlns:a16="http://schemas.microsoft.com/office/drawing/2014/main" id="{7C75D203-A6C8-4164-B8C4-A4451CD7E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8A747A36-75A0-4123-BFB3-8C437F62F577}"/>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ตัวแทนวันที่ 6">
            <a:extLst>
              <a:ext uri="{FF2B5EF4-FFF2-40B4-BE49-F238E27FC236}">
                <a16:creationId xmlns:a16="http://schemas.microsoft.com/office/drawing/2014/main" id="{50E0ECBD-CE83-451B-919F-D5DAB69BA63A}"/>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8" name="ตัวแทนท้ายกระดาษ 7">
            <a:extLst>
              <a:ext uri="{FF2B5EF4-FFF2-40B4-BE49-F238E27FC236}">
                <a16:creationId xmlns:a16="http://schemas.microsoft.com/office/drawing/2014/main" id="{BA628C7F-6D6C-4776-B862-6AEAC306089C}"/>
              </a:ext>
            </a:extLst>
          </p:cNvPr>
          <p:cNvSpPr>
            <a:spLocks noGrp="1"/>
          </p:cNvSpPr>
          <p:nvPr>
            <p:ph type="ftr" sz="quarter" idx="11"/>
          </p:nvPr>
        </p:nvSpPr>
        <p:spPr/>
        <p:txBody>
          <a:bodyPr/>
          <a:lstStyle/>
          <a:p>
            <a:endParaRPr lang="th-TH"/>
          </a:p>
        </p:txBody>
      </p:sp>
      <p:sp>
        <p:nvSpPr>
          <p:cNvPr id="9" name="ตัวแทนหมายเลขสไลด์ 8">
            <a:extLst>
              <a:ext uri="{FF2B5EF4-FFF2-40B4-BE49-F238E27FC236}">
                <a16:creationId xmlns:a16="http://schemas.microsoft.com/office/drawing/2014/main" id="{4D737F10-53CE-4E7D-BB09-616A50885C69}"/>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366088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8C0F30B-769C-462F-89AC-57C5630C7B9E}"/>
              </a:ext>
            </a:extLst>
          </p:cNvPr>
          <p:cNvSpPr>
            <a:spLocks noGrp="1"/>
          </p:cNvSpPr>
          <p:nvPr>
            <p:ph type="title"/>
          </p:nvPr>
        </p:nvSpPr>
        <p:spPr/>
        <p:txBody>
          <a:bodyPr/>
          <a:lstStyle/>
          <a:p>
            <a:r>
              <a:rPr lang="th-TH"/>
              <a:t>คลิกเพื่อแก้ไขสไตล์ชื่อเรื่องต้นแบบ</a:t>
            </a:r>
          </a:p>
        </p:txBody>
      </p:sp>
      <p:sp>
        <p:nvSpPr>
          <p:cNvPr id="3" name="ตัวแทนวันที่ 2">
            <a:extLst>
              <a:ext uri="{FF2B5EF4-FFF2-40B4-BE49-F238E27FC236}">
                <a16:creationId xmlns:a16="http://schemas.microsoft.com/office/drawing/2014/main" id="{4CC781FB-BA82-4834-9610-7549E7C90845}"/>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4" name="ตัวแทนท้ายกระดาษ 3">
            <a:extLst>
              <a:ext uri="{FF2B5EF4-FFF2-40B4-BE49-F238E27FC236}">
                <a16:creationId xmlns:a16="http://schemas.microsoft.com/office/drawing/2014/main" id="{B6B36CBE-C9D8-40DE-9823-06632DC79F4D}"/>
              </a:ext>
            </a:extLst>
          </p:cNvPr>
          <p:cNvSpPr>
            <a:spLocks noGrp="1"/>
          </p:cNvSpPr>
          <p:nvPr>
            <p:ph type="ftr" sz="quarter" idx="11"/>
          </p:nvPr>
        </p:nvSpPr>
        <p:spPr/>
        <p:txBody>
          <a:bodyPr/>
          <a:lstStyle/>
          <a:p>
            <a:endParaRPr lang="th-TH"/>
          </a:p>
        </p:txBody>
      </p:sp>
      <p:sp>
        <p:nvSpPr>
          <p:cNvPr id="5" name="ตัวแทนหมายเลขสไลด์ 4">
            <a:extLst>
              <a:ext uri="{FF2B5EF4-FFF2-40B4-BE49-F238E27FC236}">
                <a16:creationId xmlns:a16="http://schemas.microsoft.com/office/drawing/2014/main" id="{7CDD8F38-5D31-41E2-A267-C49A94F7EAB8}"/>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385104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85987824-E2C9-43C5-B0CA-006D9B00B226}"/>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3" name="ตัวแทนท้ายกระดาษ 2">
            <a:extLst>
              <a:ext uri="{FF2B5EF4-FFF2-40B4-BE49-F238E27FC236}">
                <a16:creationId xmlns:a16="http://schemas.microsoft.com/office/drawing/2014/main" id="{18F6D3F0-3826-4485-9EB2-36B8D0AA9FD4}"/>
              </a:ext>
            </a:extLst>
          </p:cNvPr>
          <p:cNvSpPr>
            <a:spLocks noGrp="1"/>
          </p:cNvSpPr>
          <p:nvPr>
            <p:ph type="ftr" sz="quarter" idx="11"/>
          </p:nvPr>
        </p:nvSpPr>
        <p:spPr/>
        <p:txBody>
          <a:bodyPr/>
          <a:lstStyle/>
          <a:p>
            <a:endParaRPr lang="th-TH"/>
          </a:p>
        </p:txBody>
      </p:sp>
      <p:sp>
        <p:nvSpPr>
          <p:cNvPr id="4" name="ตัวแทนหมายเลขสไลด์ 3">
            <a:extLst>
              <a:ext uri="{FF2B5EF4-FFF2-40B4-BE49-F238E27FC236}">
                <a16:creationId xmlns:a16="http://schemas.microsoft.com/office/drawing/2014/main" id="{257739AB-F62F-4A4D-A736-0BA0FBE41DC4}"/>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181329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06A0CAC-BA59-415C-B0D7-51D5A945F9DB}"/>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เนื้อหา 2">
            <a:extLst>
              <a:ext uri="{FF2B5EF4-FFF2-40B4-BE49-F238E27FC236}">
                <a16:creationId xmlns:a16="http://schemas.microsoft.com/office/drawing/2014/main" id="{2FD17C32-48BC-4F20-AA8F-0200C5A41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ข้อความ 3">
            <a:extLst>
              <a:ext uri="{FF2B5EF4-FFF2-40B4-BE49-F238E27FC236}">
                <a16:creationId xmlns:a16="http://schemas.microsoft.com/office/drawing/2014/main" id="{0A1683C3-7559-4D3D-A7C0-29300B6D9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0F7F2864-73FE-47FD-891B-75B03E9F692B}"/>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6" name="ตัวแทนท้ายกระดาษ 5">
            <a:extLst>
              <a:ext uri="{FF2B5EF4-FFF2-40B4-BE49-F238E27FC236}">
                <a16:creationId xmlns:a16="http://schemas.microsoft.com/office/drawing/2014/main" id="{32469EAE-AF8C-4F49-87E4-7C0B2AF6B2CC}"/>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0FD72675-8FE4-4271-B29E-4B49422C2E32}"/>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109839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E74B95E-8895-49F7-B90E-4F4AA9C025C4}"/>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p>
        </p:txBody>
      </p:sp>
      <p:sp>
        <p:nvSpPr>
          <p:cNvPr id="3" name="ตัวแทนรูปภาพ 2">
            <a:extLst>
              <a:ext uri="{FF2B5EF4-FFF2-40B4-BE49-F238E27FC236}">
                <a16:creationId xmlns:a16="http://schemas.microsoft.com/office/drawing/2014/main" id="{9A624DC7-ACB5-4BE2-A1D9-7A9F30A1B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แทนข้อความ 3">
            <a:extLst>
              <a:ext uri="{FF2B5EF4-FFF2-40B4-BE49-F238E27FC236}">
                <a16:creationId xmlns:a16="http://schemas.microsoft.com/office/drawing/2014/main" id="{22C266C7-8C60-4077-B5FF-3B85E92C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DAA3BFD0-8DCA-4DE0-9C15-74A121EE42CB}"/>
              </a:ext>
            </a:extLst>
          </p:cNvPr>
          <p:cNvSpPr>
            <a:spLocks noGrp="1"/>
          </p:cNvSpPr>
          <p:nvPr>
            <p:ph type="dt" sz="half" idx="10"/>
          </p:nvPr>
        </p:nvSpPr>
        <p:spPr/>
        <p:txBody>
          <a:bodyPr/>
          <a:lstStyle/>
          <a:p>
            <a:fld id="{62883B1C-19CE-43D8-AC52-B54B103EE913}" type="datetimeFigureOut">
              <a:rPr lang="th-TH" smtClean="0"/>
              <a:t>01/08/63</a:t>
            </a:fld>
            <a:endParaRPr lang="th-TH"/>
          </a:p>
        </p:txBody>
      </p:sp>
      <p:sp>
        <p:nvSpPr>
          <p:cNvPr id="6" name="ตัวแทนท้ายกระดาษ 5">
            <a:extLst>
              <a:ext uri="{FF2B5EF4-FFF2-40B4-BE49-F238E27FC236}">
                <a16:creationId xmlns:a16="http://schemas.microsoft.com/office/drawing/2014/main" id="{93A9D167-1958-480C-8F2F-35844F2A030D}"/>
              </a:ext>
            </a:extLst>
          </p:cNvPr>
          <p:cNvSpPr>
            <a:spLocks noGrp="1"/>
          </p:cNvSpPr>
          <p:nvPr>
            <p:ph type="ftr" sz="quarter" idx="11"/>
          </p:nvPr>
        </p:nvSpPr>
        <p:spPr/>
        <p:txBody>
          <a:bodyPr/>
          <a:lstStyle/>
          <a:p>
            <a:endParaRPr lang="th-TH"/>
          </a:p>
        </p:txBody>
      </p:sp>
      <p:sp>
        <p:nvSpPr>
          <p:cNvPr id="7" name="ตัวแทนหมายเลขสไลด์ 6">
            <a:extLst>
              <a:ext uri="{FF2B5EF4-FFF2-40B4-BE49-F238E27FC236}">
                <a16:creationId xmlns:a16="http://schemas.microsoft.com/office/drawing/2014/main" id="{B9BD97C3-21A3-4A8D-A147-2047A3F29813}"/>
              </a:ext>
            </a:extLst>
          </p:cNvPr>
          <p:cNvSpPr>
            <a:spLocks noGrp="1"/>
          </p:cNvSpPr>
          <p:nvPr>
            <p:ph type="sldNum" sz="quarter" idx="12"/>
          </p:nvPr>
        </p:nvSpPr>
        <p:spPr/>
        <p:txBody>
          <a:bodyPr/>
          <a:lstStyle/>
          <a:p>
            <a:fld id="{C94A4CFD-37A6-41AE-BFA6-FE72AE319AFB}" type="slidenum">
              <a:rPr lang="th-TH" smtClean="0"/>
              <a:t>‹#›</a:t>
            </a:fld>
            <a:endParaRPr lang="th-TH"/>
          </a:p>
        </p:txBody>
      </p:sp>
    </p:spTree>
    <p:extLst>
      <p:ext uri="{BB962C8B-B14F-4D97-AF65-F5344CB8AC3E}">
        <p14:creationId xmlns:p14="http://schemas.microsoft.com/office/powerpoint/2010/main" val="10692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EC5551FE-5B0F-49A2-AF53-B32113670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p>
        </p:txBody>
      </p:sp>
      <p:sp>
        <p:nvSpPr>
          <p:cNvPr id="3" name="ตัวแทนข้อความ 2">
            <a:extLst>
              <a:ext uri="{FF2B5EF4-FFF2-40B4-BE49-F238E27FC236}">
                <a16:creationId xmlns:a16="http://schemas.microsoft.com/office/drawing/2014/main" id="{F7835113-DE9E-48F4-A07E-95843854E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แทนวันที่ 3">
            <a:extLst>
              <a:ext uri="{FF2B5EF4-FFF2-40B4-BE49-F238E27FC236}">
                <a16:creationId xmlns:a16="http://schemas.microsoft.com/office/drawing/2014/main" id="{5C429B78-EE65-4FD2-BA62-4430D8270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83B1C-19CE-43D8-AC52-B54B103EE913}" type="datetimeFigureOut">
              <a:rPr lang="th-TH" smtClean="0"/>
              <a:t>01/08/63</a:t>
            </a:fld>
            <a:endParaRPr lang="th-TH"/>
          </a:p>
        </p:txBody>
      </p:sp>
      <p:sp>
        <p:nvSpPr>
          <p:cNvPr id="5" name="ตัวแทนท้ายกระดาษ 4">
            <a:extLst>
              <a:ext uri="{FF2B5EF4-FFF2-40B4-BE49-F238E27FC236}">
                <a16:creationId xmlns:a16="http://schemas.microsoft.com/office/drawing/2014/main" id="{06BF5F66-F5D3-42F7-A5B5-4FD56F788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แทนหมายเลขสไลด์ 5">
            <a:extLst>
              <a:ext uri="{FF2B5EF4-FFF2-40B4-BE49-F238E27FC236}">
                <a16:creationId xmlns:a16="http://schemas.microsoft.com/office/drawing/2014/main" id="{3ED79371-5313-4CF5-8AEC-E2B5C5792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A4CFD-37A6-41AE-BFA6-FE72AE319AFB}" type="slidenum">
              <a:rPr lang="th-TH" smtClean="0"/>
              <a:t>‹#›</a:t>
            </a:fld>
            <a:endParaRPr lang="th-TH"/>
          </a:p>
        </p:txBody>
      </p:sp>
    </p:spTree>
    <p:extLst>
      <p:ext uri="{BB962C8B-B14F-4D97-AF65-F5344CB8AC3E}">
        <p14:creationId xmlns:p14="http://schemas.microsoft.com/office/powerpoint/2010/main" val="399289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C6A2CC0-1958-45D4-8743-F80CE5E1220F}"/>
              </a:ext>
            </a:extLst>
          </p:cNvPr>
          <p:cNvSpPr>
            <a:spLocks noGrp="1"/>
          </p:cNvSpPr>
          <p:nvPr>
            <p:ph type="title"/>
          </p:nvPr>
        </p:nvSpPr>
        <p:spPr/>
        <p:txBody>
          <a:bodyPr/>
          <a:lstStyle/>
          <a:p>
            <a:r>
              <a:rPr lang="en-US" b="1" u="sng" dirty="0"/>
              <a:t>Problem</a:t>
            </a:r>
            <a:endParaRPr lang="th-TH" b="1" u="sng" dirty="0"/>
          </a:p>
        </p:txBody>
      </p:sp>
      <p:sp>
        <p:nvSpPr>
          <p:cNvPr id="3" name="ตัวแทนเนื้อหา 2">
            <a:extLst>
              <a:ext uri="{FF2B5EF4-FFF2-40B4-BE49-F238E27FC236}">
                <a16:creationId xmlns:a16="http://schemas.microsoft.com/office/drawing/2014/main" id="{F70E694A-3F09-4CA4-B86B-D382DB2DC3C8}"/>
              </a:ext>
            </a:extLst>
          </p:cNvPr>
          <p:cNvSpPr>
            <a:spLocks noGrp="1"/>
          </p:cNvSpPr>
          <p:nvPr>
            <p:ph idx="1"/>
          </p:nvPr>
        </p:nvSpPr>
        <p:spPr>
          <a:xfrm>
            <a:off x="838200" y="1825625"/>
            <a:ext cx="10515600" cy="943701"/>
          </a:xfrm>
        </p:spPr>
        <p:txBody>
          <a:bodyPr/>
          <a:lstStyle/>
          <a:p>
            <a:r>
              <a:rPr lang="en-US" dirty="0"/>
              <a:t>Trigger: How can maintain Maximize Thailand fishing cat population in the overview </a:t>
            </a:r>
          </a:p>
          <a:p>
            <a:endParaRPr lang="en-US" dirty="0"/>
          </a:p>
        </p:txBody>
      </p:sp>
      <p:sp>
        <p:nvSpPr>
          <p:cNvPr id="4" name="ตัวแทนเนื้อหา 2">
            <a:extLst>
              <a:ext uri="{FF2B5EF4-FFF2-40B4-BE49-F238E27FC236}">
                <a16:creationId xmlns:a16="http://schemas.microsoft.com/office/drawing/2014/main" id="{CA238B4B-88CF-49C4-9B64-56788D0E7D30}"/>
              </a:ext>
            </a:extLst>
          </p:cNvPr>
          <p:cNvSpPr txBox="1">
            <a:spLocks/>
          </p:cNvSpPr>
          <p:nvPr/>
        </p:nvSpPr>
        <p:spPr>
          <a:xfrm>
            <a:off x="838200" y="2903310"/>
            <a:ext cx="10515600" cy="525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Scope: Wetland-Agriculture of Gulf of Thailand </a:t>
            </a:r>
          </a:p>
          <a:p>
            <a:endParaRPr lang="en-US" dirty="0"/>
          </a:p>
        </p:txBody>
      </p:sp>
    </p:spTree>
    <p:extLst>
      <p:ext uri="{BB962C8B-B14F-4D97-AF65-F5344CB8AC3E}">
        <p14:creationId xmlns:p14="http://schemas.microsoft.com/office/powerpoint/2010/main" val="37845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F428E59-D585-4C48-A0F1-A11BCC4C4966}"/>
              </a:ext>
            </a:extLst>
          </p:cNvPr>
          <p:cNvSpPr>
            <a:spLocks noGrp="1"/>
          </p:cNvSpPr>
          <p:nvPr>
            <p:ph type="title"/>
          </p:nvPr>
        </p:nvSpPr>
        <p:spPr>
          <a:xfrm>
            <a:off x="47768" y="-231042"/>
            <a:ext cx="10515600" cy="1325563"/>
          </a:xfrm>
        </p:spPr>
        <p:txBody>
          <a:bodyPr/>
          <a:lstStyle/>
          <a:p>
            <a:r>
              <a:rPr lang="en-US" b="1" u="sng" dirty="0"/>
              <a:t>Object</a:t>
            </a:r>
            <a:endParaRPr lang="th-TH" b="1" u="sng" dirty="0"/>
          </a:p>
        </p:txBody>
      </p:sp>
      <p:sp>
        <p:nvSpPr>
          <p:cNvPr id="4" name="กล่องข้อความ 3">
            <a:extLst>
              <a:ext uri="{FF2B5EF4-FFF2-40B4-BE49-F238E27FC236}">
                <a16:creationId xmlns:a16="http://schemas.microsoft.com/office/drawing/2014/main" id="{6CF498F0-E6CF-40AA-B763-E162D88DECDB}"/>
              </a:ext>
            </a:extLst>
          </p:cNvPr>
          <p:cNvSpPr txBox="1"/>
          <p:nvPr/>
        </p:nvSpPr>
        <p:spPr>
          <a:xfrm>
            <a:off x="2943156" y="135092"/>
            <a:ext cx="7025468" cy="954107"/>
          </a:xfrm>
          <a:prstGeom prst="rect">
            <a:avLst/>
          </a:prstGeom>
          <a:solidFill>
            <a:schemeClr val="accent2"/>
          </a:solidFill>
          <a:ln>
            <a:solidFill>
              <a:schemeClr val="accent1"/>
            </a:solidFill>
          </a:ln>
        </p:spPr>
        <p:txBody>
          <a:bodyPr wrap="square" rtlCol="0">
            <a:spAutoFit/>
          </a:bodyPr>
          <a:lstStyle/>
          <a:p>
            <a:pPr algn="ctr"/>
            <a:r>
              <a:rPr lang="en-US" b="1" dirty="0"/>
              <a:t>Maintain </a:t>
            </a:r>
          </a:p>
          <a:p>
            <a:pPr algn="ctr"/>
            <a:r>
              <a:rPr lang="en-US" b="1" dirty="0"/>
              <a:t>Maximize Fishing cat population</a:t>
            </a:r>
            <a:endParaRPr lang="th-TH" b="1" dirty="0"/>
          </a:p>
        </p:txBody>
      </p:sp>
      <p:sp>
        <p:nvSpPr>
          <p:cNvPr id="5" name="กล่องข้อความ 4">
            <a:extLst>
              <a:ext uri="{FF2B5EF4-FFF2-40B4-BE49-F238E27FC236}">
                <a16:creationId xmlns:a16="http://schemas.microsoft.com/office/drawing/2014/main" id="{184F61DE-5324-4F4B-AC81-3900E8E4BA2C}"/>
              </a:ext>
            </a:extLst>
          </p:cNvPr>
          <p:cNvSpPr txBox="1"/>
          <p:nvPr/>
        </p:nvSpPr>
        <p:spPr>
          <a:xfrm>
            <a:off x="9235852" y="2411395"/>
            <a:ext cx="2655033" cy="369332"/>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a:t>Community participation</a:t>
            </a:r>
            <a:endParaRPr lang="th-TH" sz="1800" b="1" dirty="0"/>
          </a:p>
        </p:txBody>
      </p:sp>
      <p:sp>
        <p:nvSpPr>
          <p:cNvPr id="6" name="กล่องข้อความ 5">
            <a:extLst>
              <a:ext uri="{FF2B5EF4-FFF2-40B4-BE49-F238E27FC236}">
                <a16:creationId xmlns:a16="http://schemas.microsoft.com/office/drawing/2014/main" id="{9926B7BB-8FDB-45AA-A88B-36932082D8DE}"/>
              </a:ext>
            </a:extLst>
          </p:cNvPr>
          <p:cNvSpPr txBox="1"/>
          <p:nvPr/>
        </p:nvSpPr>
        <p:spPr>
          <a:xfrm>
            <a:off x="4073706" y="2426958"/>
            <a:ext cx="2400798" cy="369332"/>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a:t>Abundant and density </a:t>
            </a:r>
            <a:endParaRPr lang="th-TH" sz="1800" b="1" dirty="0"/>
          </a:p>
        </p:txBody>
      </p:sp>
      <p:sp>
        <p:nvSpPr>
          <p:cNvPr id="9" name="กล่องข้อความ 8">
            <a:extLst>
              <a:ext uri="{FF2B5EF4-FFF2-40B4-BE49-F238E27FC236}">
                <a16:creationId xmlns:a16="http://schemas.microsoft.com/office/drawing/2014/main" id="{DD78A91D-99E7-4E7C-9DE8-667332FF4FF0}"/>
              </a:ext>
            </a:extLst>
          </p:cNvPr>
          <p:cNvSpPr txBox="1"/>
          <p:nvPr/>
        </p:nvSpPr>
        <p:spPr>
          <a:xfrm>
            <a:off x="5148127" y="4130213"/>
            <a:ext cx="126746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b="1" dirty="0"/>
              <a:t>Food abundant</a:t>
            </a:r>
            <a:endParaRPr lang="th-TH" sz="1800" b="1" dirty="0"/>
          </a:p>
        </p:txBody>
      </p:sp>
      <p:sp>
        <p:nvSpPr>
          <p:cNvPr id="10" name="กล่องข้อความ 9">
            <a:extLst>
              <a:ext uri="{FF2B5EF4-FFF2-40B4-BE49-F238E27FC236}">
                <a16:creationId xmlns:a16="http://schemas.microsoft.com/office/drawing/2014/main" id="{14794EC3-401D-4AE0-AC81-3855109EA6F7}"/>
              </a:ext>
            </a:extLst>
          </p:cNvPr>
          <p:cNvSpPr txBox="1"/>
          <p:nvPr/>
        </p:nvSpPr>
        <p:spPr>
          <a:xfrm>
            <a:off x="6478398" y="3991143"/>
            <a:ext cx="21715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Reduce land change </a:t>
            </a:r>
            <a:endParaRPr lang="th-TH" sz="1800" b="1" dirty="0"/>
          </a:p>
        </p:txBody>
      </p:sp>
      <p:cxnSp>
        <p:nvCxnSpPr>
          <p:cNvPr id="12" name="ตัวเชื่อมต่อตรง 11">
            <a:extLst>
              <a:ext uri="{FF2B5EF4-FFF2-40B4-BE49-F238E27FC236}">
                <a16:creationId xmlns:a16="http://schemas.microsoft.com/office/drawing/2014/main" id="{511F8A0E-E22D-40A6-BC16-DD73DDCFC428}"/>
              </a:ext>
            </a:extLst>
          </p:cNvPr>
          <p:cNvCxnSpPr>
            <a:cxnSpLocks/>
            <a:stCxn id="396" idx="2"/>
          </p:cNvCxnSpPr>
          <p:nvPr/>
        </p:nvCxnSpPr>
        <p:spPr>
          <a:xfrm flipH="1">
            <a:off x="10353288" y="5174758"/>
            <a:ext cx="807202" cy="105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ตัวเชื่อมต่อตรง 14">
            <a:extLst>
              <a:ext uri="{FF2B5EF4-FFF2-40B4-BE49-F238E27FC236}">
                <a16:creationId xmlns:a16="http://schemas.microsoft.com/office/drawing/2014/main" id="{F2A80389-C9F6-42F5-95F6-9769751E8EC7}"/>
              </a:ext>
            </a:extLst>
          </p:cNvPr>
          <p:cNvCxnSpPr>
            <a:cxnSpLocks/>
            <a:stCxn id="6" idx="2"/>
            <a:endCxn id="10" idx="0"/>
          </p:cNvCxnSpPr>
          <p:nvPr/>
        </p:nvCxnSpPr>
        <p:spPr>
          <a:xfrm>
            <a:off x="5274105" y="2796290"/>
            <a:ext cx="2290045" cy="1194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ตัวเชื่อมต่อตรง 17">
            <a:extLst>
              <a:ext uri="{FF2B5EF4-FFF2-40B4-BE49-F238E27FC236}">
                <a16:creationId xmlns:a16="http://schemas.microsoft.com/office/drawing/2014/main" id="{AC9D72B5-BA7C-4838-930F-D7F6F318F5F7}"/>
              </a:ext>
            </a:extLst>
          </p:cNvPr>
          <p:cNvCxnSpPr>
            <a:cxnSpLocks/>
            <a:stCxn id="6" idx="2"/>
            <a:endCxn id="9" idx="0"/>
          </p:cNvCxnSpPr>
          <p:nvPr/>
        </p:nvCxnSpPr>
        <p:spPr>
          <a:xfrm>
            <a:off x="5274105" y="2796290"/>
            <a:ext cx="507752" cy="1333923"/>
          </a:xfrm>
          <a:prstGeom prst="line">
            <a:avLst/>
          </a:prstGeom>
        </p:spPr>
        <p:style>
          <a:lnRef idx="1">
            <a:schemeClr val="accent1"/>
          </a:lnRef>
          <a:fillRef idx="0">
            <a:schemeClr val="accent1"/>
          </a:fillRef>
          <a:effectRef idx="0">
            <a:schemeClr val="accent1"/>
          </a:effectRef>
          <a:fontRef idx="minor">
            <a:schemeClr val="tx1"/>
          </a:fontRef>
        </p:style>
      </p:cxnSp>
      <p:sp>
        <p:nvSpPr>
          <p:cNvPr id="21" name="กล่องข้อความ 20">
            <a:extLst>
              <a:ext uri="{FF2B5EF4-FFF2-40B4-BE49-F238E27FC236}">
                <a16:creationId xmlns:a16="http://schemas.microsoft.com/office/drawing/2014/main" id="{01004991-262F-41E0-9ABC-892FABFDACA2}"/>
              </a:ext>
            </a:extLst>
          </p:cNvPr>
          <p:cNvSpPr txBox="1"/>
          <p:nvPr/>
        </p:nvSpPr>
        <p:spPr>
          <a:xfrm>
            <a:off x="9066750" y="5998099"/>
            <a:ext cx="294734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t>Public known leg of ecology, Fishing cat ecology service</a:t>
            </a:r>
            <a:endParaRPr lang="th-TH" sz="1800" b="1" dirty="0"/>
          </a:p>
        </p:txBody>
      </p:sp>
      <p:cxnSp>
        <p:nvCxnSpPr>
          <p:cNvPr id="30" name="ตัวเชื่อมต่อตรง 29">
            <a:extLst>
              <a:ext uri="{FF2B5EF4-FFF2-40B4-BE49-F238E27FC236}">
                <a16:creationId xmlns:a16="http://schemas.microsoft.com/office/drawing/2014/main" id="{A5F7B062-D17A-42C8-8769-6C1198240B6F}"/>
              </a:ext>
            </a:extLst>
          </p:cNvPr>
          <p:cNvCxnSpPr>
            <a:cxnSpLocks/>
            <a:stCxn id="4" idx="2"/>
            <a:endCxn id="5" idx="0"/>
          </p:cNvCxnSpPr>
          <p:nvPr/>
        </p:nvCxnSpPr>
        <p:spPr>
          <a:xfrm>
            <a:off x="6455890" y="1089199"/>
            <a:ext cx="4107479" cy="1322196"/>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ตัวเชื่อมต่อตรง 34">
            <a:extLst>
              <a:ext uri="{FF2B5EF4-FFF2-40B4-BE49-F238E27FC236}">
                <a16:creationId xmlns:a16="http://schemas.microsoft.com/office/drawing/2014/main" id="{B3C51038-505B-43D4-A770-19994DD70E94}"/>
              </a:ext>
            </a:extLst>
          </p:cNvPr>
          <p:cNvCxnSpPr>
            <a:cxnSpLocks/>
            <a:stCxn id="4" idx="2"/>
            <a:endCxn id="6" idx="0"/>
          </p:cNvCxnSpPr>
          <p:nvPr/>
        </p:nvCxnSpPr>
        <p:spPr>
          <a:xfrm flipH="1">
            <a:off x="5274105" y="1089199"/>
            <a:ext cx="1181785" cy="1337759"/>
          </a:xfrm>
          <a:prstGeom prst="line">
            <a:avLst/>
          </a:prstGeom>
        </p:spPr>
        <p:style>
          <a:lnRef idx="1">
            <a:schemeClr val="accent2"/>
          </a:lnRef>
          <a:fillRef idx="0">
            <a:schemeClr val="accent2"/>
          </a:fillRef>
          <a:effectRef idx="0">
            <a:schemeClr val="accent2"/>
          </a:effectRef>
          <a:fontRef idx="minor">
            <a:schemeClr val="tx1"/>
          </a:fontRef>
        </p:style>
      </p:cxnSp>
      <p:cxnSp>
        <p:nvCxnSpPr>
          <p:cNvPr id="45" name="ตัวเชื่อมต่อตรง 44">
            <a:extLst>
              <a:ext uri="{FF2B5EF4-FFF2-40B4-BE49-F238E27FC236}">
                <a16:creationId xmlns:a16="http://schemas.microsoft.com/office/drawing/2014/main" id="{9FC527C7-C5C4-419E-A310-EC8EFF80F530}"/>
              </a:ext>
            </a:extLst>
          </p:cNvPr>
          <p:cNvCxnSpPr>
            <a:cxnSpLocks/>
            <a:stCxn id="4" idx="2"/>
            <a:endCxn id="67" idx="0"/>
          </p:cNvCxnSpPr>
          <p:nvPr/>
        </p:nvCxnSpPr>
        <p:spPr>
          <a:xfrm flipH="1">
            <a:off x="2943156" y="1089199"/>
            <a:ext cx="3512734" cy="1319287"/>
          </a:xfrm>
          <a:prstGeom prst="line">
            <a:avLst/>
          </a:prstGeom>
        </p:spPr>
        <p:style>
          <a:lnRef idx="1">
            <a:schemeClr val="accent2"/>
          </a:lnRef>
          <a:fillRef idx="0">
            <a:schemeClr val="accent2"/>
          </a:fillRef>
          <a:effectRef idx="0">
            <a:schemeClr val="accent2"/>
          </a:effectRef>
          <a:fontRef idx="minor">
            <a:schemeClr val="tx1"/>
          </a:fontRef>
        </p:style>
      </p:cxnSp>
      <p:sp>
        <p:nvSpPr>
          <p:cNvPr id="66" name="กล่องข้อความ 65">
            <a:extLst>
              <a:ext uri="{FF2B5EF4-FFF2-40B4-BE49-F238E27FC236}">
                <a16:creationId xmlns:a16="http://schemas.microsoft.com/office/drawing/2014/main" id="{1FAC1D51-80F9-4A81-8B08-3E2EB345332E}"/>
              </a:ext>
            </a:extLst>
          </p:cNvPr>
          <p:cNvSpPr txBox="1"/>
          <p:nvPr/>
        </p:nvSpPr>
        <p:spPr>
          <a:xfrm>
            <a:off x="4242422" y="5536079"/>
            <a:ext cx="1121364" cy="646331"/>
          </a:xfrm>
          <a:prstGeom prst="rect">
            <a:avLst/>
          </a:prstGeom>
          <a:noFill/>
          <a:ln>
            <a:solidFill>
              <a:schemeClr val="tx1"/>
            </a:solidFill>
          </a:ln>
        </p:spPr>
        <p:txBody>
          <a:bodyPr wrap="square" rtlCol="0">
            <a:spAutoFit/>
          </a:bodyPr>
          <a:lstStyle/>
          <a:p>
            <a:pPr algn="ctr"/>
            <a:r>
              <a:rPr lang="en-US" sz="1800" b="1" dirty="0"/>
              <a:t>Genetic diversity</a:t>
            </a:r>
            <a:endParaRPr lang="th-TH" sz="1800" b="1" dirty="0"/>
          </a:p>
        </p:txBody>
      </p:sp>
      <p:sp>
        <p:nvSpPr>
          <p:cNvPr id="67" name="กล่องข้อความ 66">
            <a:extLst>
              <a:ext uri="{FF2B5EF4-FFF2-40B4-BE49-F238E27FC236}">
                <a16:creationId xmlns:a16="http://schemas.microsoft.com/office/drawing/2014/main" id="{6B3A997B-384B-4463-9E8A-8A77618A5F1A}"/>
              </a:ext>
            </a:extLst>
          </p:cNvPr>
          <p:cNvSpPr txBox="1"/>
          <p:nvPr/>
        </p:nvSpPr>
        <p:spPr>
          <a:xfrm>
            <a:off x="2044997" y="2408486"/>
            <a:ext cx="1796318" cy="646331"/>
          </a:xfrm>
          <a:prstGeom prst="rect">
            <a:avLst/>
          </a:prstGeom>
          <a:solidFill>
            <a:srgbClr val="92D050"/>
          </a:solidFill>
          <a:ln>
            <a:solidFill>
              <a:schemeClr val="tx1"/>
            </a:solidFill>
          </a:ln>
        </p:spPr>
        <p:txBody>
          <a:bodyPr wrap="square" rtlCol="0">
            <a:spAutoFit/>
          </a:bodyPr>
          <a:lstStyle/>
          <a:p>
            <a:pPr algn="ctr"/>
            <a:r>
              <a:rPr lang="en-US" sz="1800" b="1" dirty="0"/>
              <a:t>Translocation and reintroduce</a:t>
            </a:r>
            <a:endParaRPr lang="th-TH" sz="1800" b="1" dirty="0"/>
          </a:p>
        </p:txBody>
      </p:sp>
      <p:cxnSp>
        <p:nvCxnSpPr>
          <p:cNvPr id="75" name="ตัวเชื่อมต่อตรง 74">
            <a:extLst>
              <a:ext uri="{FF2B5EF4-FFF2-40B4-BE49-F238E27FC236}">
                <a16:creationId xmlns:a16="http://schemas.microsoft.com/office/drawing/2014/main" id="{D189059F-7A8E-466C-B17C-2B7FC8EB6AFB}"/>
              </a:ext>
            </a:extLst>
          </p:cNvPr>
          <p:cNvCxnSpPr>
            <a:cxnSpLocks/>
            <a:stCxn id="67" idx="2"/>
            <a:endCxn id="66" idx="0"/>
          </p:cNvCxnSpPr>
          <p:nvPr/>
        </p:nvCxnSpPr>
        <p:spPr>
          <a:xfrm>
            <a:off x="2943156" y="3054817"/>
            <a:ext cx="1859948" cy="248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ตัวเชื่อมต่อตรง 100">
            <a:extLst>
              <a:ext uri="{FF2B5EF4-FFF2-40B4-BE49-F238E27FC236}">
                <a16:creationId xmlns:a16="http://schemas.microsoft.com/office/drawing/2014/main" id="{64622D3B-A779-421C-A0D4-BB59DCAFB33B}"/>
              </a:ext>
            </a:extLst>
          </p:cNvPr>
          <p:cNvCxnSpPr>
            <a:cxnSpLocks/>
            <a:stCxn id="78" idx="0"/>
            <a:endCxn id="6" idx="2"/>
          </p:cNvCxnSpPr>
          <p:nvPr/>
        </p:nvCxnSpPr>
        <p:spPr>
          <a:xfrm flipH="1" flipV="1">
            <a:off x="5274105" y="2796290"/>
            <a:ext cx="4199178" cy="120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ตัวเชื่อมต่อตรง 101">
            <a:extLst>
              <a:ext uri="{FF2B5EF4-FFF2-40B4-BE49-F238E27FC236}">
                <a16:creationId xmlns:a16="http://schemas.microsoft.com/office/drawing/2014/main" id="{A6E6222C-E9D3-4354-B1A7-1CFD48195E0B}"/>
              </a:ext>
            </a:extLst>
          </p:cNvPr>
          <p:cNvCxnSpPr>
            <a:cxnSpLocks/>
            <a:stCxn id="5" idx="2"/>
            <a:endCxn id="10" idx="0"/>
          </p:cNvCxnSpPr>
          <p:nvPr/>
        </p:nvCxnSpPr>
        <p:spPr>
          <a:xfrm flipH="1">
            <a:off x="7564150" y="2780727"/>
            <a:ext cx="2999219" cy="1210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ตัวเชื่อมต่อตรง 106">
            <a:extLst>
              <a:ext uri="{FF2B5EF4-FFF2-40B4-BE49-F238E27FC236}">
                <a16:creationId xmlns:a16="http://schemas.microsoft.com/office/drawing/2014/main" id="{68DB28DA-F4B8-4BB1-9E0D-2C145CA5AA47}"/>
              </a:ext>
            </a:extLst>
          </p:cNvPr>
          <p:cNvCxnSpPr>
            <a:cxnSpLocks/>
            <a:stCxn id="21" idx="1"/>
            <a:endCxn id="22" idx="3"/>
          </p:cNvCxnSpPr>
          <p:nvPr/>
        </p:nvCxnSpPr>
        <p:spPr>
          <a:xfrm flipH="1" flipV="1">
            <a:off x="7888419" y="5800256"/>
            <a:ext cx="1178331" cy="521009"/>
          </a:xfrm>
          <a:prstGeom prst="line">
            <a:avLst/>
          </a:prstGeom>
        </p:spPr>
        <p:style>
          <a:lnRef idx="1">
            <a:schemeClr val="accent1"/>
          </a:lnRef>
          <a:fillRef idx="0">
            <a:schemeClr val="accent1"/>
          </a:fillRef>
          <a:effectRef idx="0">
            <a:schemeClr val="accent1"/>
          </a:effectRef>
          <a:fontRef idx="minor">
            <a:schemeClr val="tx1"/>
          </a:fontRef>
        </p:style>
      </p:cxnSp>
      <p:sp>
        <p:nvSpPr>
          <p:cNvPr id="22" name="กล่องข้อความ 21">
            <a:extLst>
              <a:ext uri="{FF2B5EF4-FFF2-40B4-BE49-F238E27FC236}">
                <a16:creationId xmlns:a16="http://schemas.microsoft.com/office/drawing/2014/main" id="{CC80F932-535F-4D23-976C-886F71361333}"/>
              </a:ext>
            </a:extLst>
          </p:cNvPr>
          <p:cNvSpPr txBox="1"/>
          <p:nvPr/>
        </p:nvSpPr>
        <p:spPr>
          <a:xfrm>
            <a:off x="6496718" y="5477090"/>
            <a:ext cx="1391701" cy="646331"/>
          </a:xfrm>
          <a:prstGeom prst="rect">
            <a:avLst/>
          </a:prstGeom>
          <a:noFill/>
          <a:ln>
            <a:solidFill>
              <a:schemeClr val="tx1"/>
            </a:solidFill>
          </a:ln>
        </p:spPr>
        <p:txBody>
          <a:bodyPr wrap="square" rtlCol="0">
            <a:spAutoFit/>
          </a:bodyPr>
          <a:lstStyle/>
          <a:p>
            <a:pPr algn="ctr"/>
            <a:r>
              <a:rPr lang="en-US" sz="1800" b="1" dirty="0"/>
              <a:t>Fishing cat land use</a:t>
            </a:r>
            <a:endParaRPr lang="th-TH" sz="1800" b="1" dirty="0"/>
          </a:p>
        </p:txBody>
      </p:sp>
      <p:cxnSp>
        <p:nvCxnSpPr>
          <p:cNvPr id="37" name="ตัวเชื่อมต่อตรง 36">
            <a:extLst>
              <a:ext uri="{FF2B5EF4-FFF2-40B4-BE49-F238E27FC236}">
                <a16:creationId xmlns:a16="http://schemas.microsoft.com/office/drawing/2014/main" id="{0DB205FD-BFCE-4E9E-A4AA-4108C3706FD9}"/>
              </a:ext>
            </a:extLst>
          </p:cNvPr>
          <p:cNvCxnSpPr>
            <a:cxnSpLocks/>
            <a:stCxn id="10" idx="2"/>
            <a:endCxn id="22" idx="0"/>
          </p:cNvCxnSpPr>
          <p:nvPr/>
        </p:nvCxnSpPr>
        <p:spPr>
          <a:xfrm flipH="1">
            <a:off x="7192569" y="4360475"/>
            <a:ext cx="371581" cy="111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ตัวเชื่อมต่อตรง 43">
            <a:extLst>
              <a:ext uri="{FF2B5EF4-FFF2-40B4-BE49-F238E27FC236}">
                <a16:creationId xmlns:a16="http://schemas.microsoft.com/office/drawing/2014/main" id="{56D562AB-EA1F-4099-8B1E-6EE54AB972EA}"/>
              </a:ext>
            </a:extLst>
          </p:cNvPr>
          <p:cNvCxnSpPr>
            <a:cxnSpLocks/>
            <a:stCxn id="9" idx="2"/>
            <a:endCxn id="22" idx="0"/>
          </p:cNvCxnSpPr>
          <p:nvPr/>
        </p:nvCxnSpPr>
        <p:spPr>
          <a:xfrm>
            <a:off x="5781857" y="4776544"/>
            <a:ext cx="1410712" cy="700546"/>
          </a:xfrm>
          <a:prstGeom prst="line">
            <a:avLst/>
          </a:prstGeom>
        </p:spPr>
        <p:style>
          <a:lnRef idx="1">
            <a:schemeClr val="accent1"/>
          </a:lnRef>
          <a:fillRef idx="0">
            <a:schemeClr val="accent1"/>
          </a:fillRef>
          <a:effectRef idx="0">
            <a:schemeClr val="accent1"/>
          </a:effectRef>
          <a:fontRef idx="minor">
            <a:schemeClr val="tx1"/>
          </a:fontRef>
        </p:style>
      </p:cxnSp>
      <p:sp>
        <p:nvSpPr>
          <p:cNvPr id="73" name="กล่องข้อความ 72">
            <a:extLst>
              <a:ext uri="{FF2B5EF4-FFF2-40B4-BE49-F238E27FC236}">
                <a16:creationId xmlns:a16="http://schemas.microsoft.com/office/drawing/2014/main" id="{0789C675-EA60-42FB-B427-8D1F35CFFB09}"/>
              </a:ext>
            </a:extLst>
          </p:cNvPr>
          <p:cNvSpPr txBox="1"/>
          <p:nvPr/>
        </p:nvSpPr>
        <p:spPr>
          <a:xfrm>
            <a:off x="6865699" y="2410231"/>
            <a:ext cx="2036239" cy="400110"/>
          </a:xfrm>
          <a:prstGeom prst="rect">
            <a:avLst/>
          </a:prstGeom>
          <a:solidFill>
            <a:srgbClr val="92D050"/>
          </a:solidFill>
          <a:ln>
            <a:solidFill>
              <a:schemeClr val="tx1"/>
            </a:solidFill>
          </a:ln>
        </p:spPr>
        <p:txBody>
          <a:bodyPr wrap="square" rtlCol="0">
            <a:spAutoFit/>
          </a:bodyPr>
          <a:lstStyle/>
          <a:p>
            <a:r>
              <a:rPr lang="en-US" sz="2000" b="1" dirty="0"/>
              <a:t>Habitat potential</a:t>
            </a:r>
            <a:endParaRPr lang="th-TH" sz="2000" b="1" dirty="0"/>
          </a:p>
        </p:txBody>
      </p:sp>
      <p:cxnSp>
        <p:nvCxnSpPr>
          <p:cNvPr id="76" name="ตัวเชื่อมต่อตรง 75">
            <a:extLst>
              <a:ext uri="{FF2B5EF4-FFF2-40B4-BE49-F238E27FC236}">
                <a16:creationId xmlns:a16="http://schemas.microsoft.com/office/drawing/2014/main" id="{1719B8F6-45AF-4EEE-B9B2-3A5B5849EA91}"/>
              </a:ext>
            </a:extLst>
          </p:cNvPr>
          <p:cNvCxnSpPr>
            <a:cxnSpLocks/>
            <a:stCxn id="10" idx="0"/>
            <a:endCxn id="73" idx="2"/>
          </p:cNvCxnSpPr>
          <p:nvPr/>
        </p:nvCxnSpPr>
        <p:spPr>
          <a:xfrm flipV="1">
            <a:off x="7564150" y="2810341"/>
            <a:ext cx="319669" cy="1180802"/>
          </a:xfrm>
          <a:prstGeom prst="line">
            <a:avLst/>
          </a:prstGeom>
        </p:spPr>
        <p:style>
          <a:lnRef idx="1">
            <a:schemeClr val="accent1"/>
          </a:lnRef>
          <a:fillRef idx="0">
            <a:schemeClr val="accent1"/>
          </a:fillRef>
          <a:effectRef idx="0">
            <a:schemeClr val="accent1"/>
          </a:effectRef>
          <a:fontRef idx="minor">
            <a:schemeClr val="tx1"/>
          </a:fontRef>
        </p:style>
      </p:cxnSp>
      <p:sp>
        <p:nvSpPr>
          <p:cNvPr id="78" name="กล่องข้อความ 77">
            <a:extLst>
              <a:ext uri="{FF2B5EF4-FFF2-40B4-BE49-F238E27FC236}">
                <a16:creationId xmlns:a16="http://schemas.microsoft.com/office/drawing/2014/main" id="{79669974-26FD-466E-A94F-C0986FA75597}"/>
              </a:ext>
            </a:extLst>
          </p:cNvPr>
          <p:cNvSpPr txBox="1"/>
          <p:nvPr/>
        </p:nvSpPr>
        <p:spPr>
          <a:xfrm>
            <a:off x="8878537" y="3999412"/>
            <a:ext cx="1189492" cy="646331"/>
          </a:xfrm>
          <a:prstGeom prst="rect">
            <a:avLst/>
          </a:prstGeom>
          <a:noFill/>
          <a:ln>
            <a:solidFill>
              <a:schemeClr val="tx1"/>
            </a:solidFill>
          </a:ln>
        </p:spPr>
        <p:txBody>
          <a:bodyPr wrap="square" rtlCol="0">
            <a:spAutoFit/>
          </a:bodyPr>
          <a:lstStyle/>
          <a:p>
            <a:r>
              <a:rPr lang="en-US" sz="1800" b="1" dirty="0"/>
              <a:t>Reduce conflict </a:t>
            </a:r>
            <a:endParaRPr lang="th-TH" sz="1800" b="1" dirty="0"/>
          </a:p>
        </p:txBody>
      </p:sp>
      <p:cxnSp>
        <p:nvCxnSpPr>
          <p:cNvPr id="84" name="ตัวเชื่อมต่อตรง 83">
            <a:extLst>
              <a:ext uri="{FF2B5EF4-FFF2-40B4-BE49-F238E27FC236}">
                <a16:creationId xmlns:a16="http://schemas.microsoft.com/office/drawing/2014/main" id="{B710F461-3960-4206-95AB-274E204B84FC}"/>
              </a:ext>
            </a:extLst>
          </p:cNvPr>
          <p:cNvCxnSpPr>
            <a:cxnSpLocks/>
            <a:stCxn id="5" idx="2"/>
            <a:endCxn id="78" idx="0"/>
          </p:cNvCxnSpPr>
          <p:nvPr/>
        </p:nvCxnSpPr>
        <p:spPr>
          <a:xfrm flipH="1">
            <a:off x="9473283" y="2780727"/>
            <a:ext cx="1090086" cy="1218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ตัวเชื่อมต่อตรง 87">
            <a:extLst>
              <a:ext uri="{FF2B5EF4-FFF2-40B4-BE49-F238E27FC236}">
                <a16:creationId xmlns:a16="http://schemas.microsoft.com/office/drawing/2014/main" id="{E6464369-C1FB-43D2-BFD7-33F633CCA1A0}"/>
              </a:ext>
            </a:extLst>
          </p:cNvPr>
          <p:cNvCxnSpPr>
            <a:cxnSpLocks/>
            <a:stCxn id="78" idx="0"/>
            <a:endCxn id="73" idx="2"/>
          </p:cNvCxnSpPr>
          <p:nvPr/>
        </p:nvCxnSpPr>
        <p:spPr>
          <a:xfrm flipH="1" flipV="1">
            <a:off x="7883819" y="2810341"/>
            <a:ext cx="1589464" cy="1189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ตัวเชื่อมต่อตรง 89">
            <a:extLst>
              <a:ext uri="{FF2B5EF4-FFF2-40B4-BE49-F238E27FC236}">
                <a16:creationId xmlns:a16="http://schemas.microsoft.com/office/drawing/2014/main" id="{DB47E1CD-3ADC-4B3E-AE64-5018737DFCAB}"/>
              </a:ext>
            </a:extLst>
          </p:cNvPr>
          <p:cNvCxnSpPr>
            <a:cxnSpLocks/>
            <a:stCxn id="73" idx="0"/>
            <a:endCxn id="4" idx="2"/>
          </p:cNvCxnSpPr>
          <p:nvPr/>
        </p:nvCxnSpPr>
        <p:spPr>
          <a:xfrm flipH="1" flipV="1">
            <a:off x="6455890" y="1089199"/>
            <a:ext cx="1427929" cy="1321032"/>
          </a:xfrm>
          <a:prstGeom prst="line">
            <a:avLst/>
          </a:prstGeom>
        </p:spPr>
        <p:style>
          <a:lnRef idx="1">
            <a:schemeClr val="accent2"/>
          </a:lnRef>
          <a:fillRef idx="0">
            <a:schemeClr val="accent2"/>
          </a:fillRef>
          <a:effectRef idx="0">
            <a:schemeClr val="accent2"/>
          </a:effectRef>
          <a:fontRef idx="minor">
            <a:schemeClr val="tx1"/>
          </a:fontRef>
        </p:style>
      </p:cxnSp>
      <p:sp>
        <p:nvSpPr>
          <p:cNvPr id="132" name="กล่องข้อความ 131">
            <a:extLst>
              <a:ext uri="{FF2B5EF4-FFF2-40B4-BE49-F238E27FC236}">
                <a16:creationId xmlns:a16="http://schemas.microsoft.com/office/drawing/2014/main" id="{3C6560B6-68FC-4414-989C-96FCFF3401CC}"/>
              </a:ext>
            </a:extLst>
          </p:cNvPr>
          <p:cNvSpPr txBox="1"/>
          <p:nvPr/>
        </p:nvSpPr>
        <p:spPr>
          <a:xfrm>
            <a:off x="2450026" y="3991362"/>
            <a:ext cx="1074487" cy="646331"/>
          </a:xfrm>
          <a:prstGeom prst="rect">
            <a:avLst/>
          </a:prstGeom>
          <a:noFill/>
          <a:ln>
            <a:solidFill>
              <a:schemeClr val="tx1"/>
            </a:solidFill>
          </a:ln>
        </p:spPr>
        <p:txBody>
          <a:bodyPr wrap="square" rtlCol="0">
            <a:spAutoFit/>
          </a:bodyPr>
          <a:lstStyle/>
          <a:p>
            <a:pPr algn="ctr"/>
            <a:r>
              <a:rPr lang="en-US" sz="1800" b="1" dirty="0"/>
              <a:t>Captive breeding </a:t>
            </a:r>
            <a:endParaRPr lang="th-TH" sz="1800" b="1" dirty="0"/>
          </a:p>
        </p:txBody>
      </p:sp>
      <p:cxnSp>
        <p:nvCxnSpPr>
          <p:cNvPr id="139" name="ตัวเชื่อมต่อตรง 138">
            <a:extLst>
              <a:ext uri="{FF2B5EF4-FFF2-40B4-BE49-F238E27FC236}">
                <a16:creationId xmlns:a16="http://schemas.microsoft.com/office/drawing/2014/main" id="{9EE8725B-92DC-427C-80C6-A46DECFF1653}"/>
              </a:ext>
            </a:extLst>
          </p:cNvPr>
          <p:cNvCxnSpPr>
            <a:cxnSpLocks/>
            <a:stCxn id="132" idx="0"/>
            <a:endCxn id="67" idx="2"/>
          </p:cNvCxnSpPr>
          <p:nvPr/>
        </p:nvCxnSpPr>
        <p:spPr>
          <a:xfrm flipH="1" flipV="1">
            <a:off x="2943156" y="3054817"/>
            <a:ext cx="44114" cy="93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ตัวเชื่อมต่อตรง 183">
            <a:extLst>
              <a:ext uri="{FF2B5EF4-FFF2-40B4-BE49-F238E27FC236}">
                <a16:creationId xmlns:a16="http://schemas.microsoft.com/office/drawing/2014/main" id="{6EEC1763-D621-4EB1-8534-37AEB6B3BE22}"/>
              </a:ext>
            </a:extLst>
          </p:cNvPr>
          <p:cNvCxnSpPr>
            <a:cxnSpLocks/>
            <a:stCxn id="9" idx="0"/>
            <a:endCxn id="73" idx="2"/>
          </p:cNvCxnSpPr>
          <p:nvPr/>
        </p:nvCxnSpPr>
        <p:spPr>
          <a:xfrm flipV="1">
            <a:off x="5781857" y="2810341"/>
            <a:ext cx="2101962" cy="1319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ตัวเชื่อมต่อตรง 199">
            <a:extLst>
              <a:ext uri="{FF2B5EF4-FFF2-40B4-BE49-F238E27FC236}">
                <a16:creationId xmlns:a16="http://schemas.microsoft.com/office/drawing/2014/main" id="{E99197A7-A7C7-4078-8A2F-F770BCD79C12}"/>
              </a:ext>
            </a:extLst>
          </p:cNvPr>
          <p:cNvCxnSpPr>
            <a:cxnSpLocks/>
            <a:stCxn id="66" idx="0"/>
            <a:endCxn id="265" idx="3"/>
          </p:cNvCxnSpPr>
          <p:nvPr/>
        </p:nvCxnSpPr>
        <p:spPr>
          <a:xfrm flipH="1" flipV="1">
            <a:off x="4226913" y="5196147"/>
            <a:ext cx="576191" cy="339932"/>
          </a:xfrm>
          <a:prstGeom prst="line">
            <a:avLst/>
          </a:prstGeom>
        </p:spPr>
        <p:style>
          <a:lnRef idx="1">
            <a:schemeClr val="accent1"/>
          </a:lnRef>
          <a:fillRef idx="0">
            <a:schemeClr val="accent1"/>
          </a:fillRef>
          <a:effectRef idx="0">
            <a:schemeClr val="accent1"/>
          </a:effectRef>
          <a:fontRef idx="minor">
            <a:schemeClr val="tx1"/>
          </a:fontRef>
        </p:style>
      </p:cxnSp>
      <p:sp>
        <p:nvSpPr>
          <p:cNvPr id="214" name="กล่องข้อความ 213">
            <a:extLst>
              <a:ext uri="{FF2B5EF4-FFF2-40B4-BE49-F238E27FC236}">
                <a16:creationId xmlns:a16="http://schemas.microsoft.com/office/drawing/2014/main" id="{833067FE-5336-4150-B559-E932775430C3}"/>
              </a:ext>
            </a:extLst>
          </p:cNvPr>
          <p:cNvSpPr txBox="1"/>
          <p:nvPr/>
        </p:nvSpPr>
        <p:spPr>
          <a:xfrm>
            <a:off x="942600" y="2422706"/>
            <a:ext cx="1019831" cy="369332"/>
          </a:xfrm>
          <a:prstGeom prst="rect">
            <a:avLst/>
          </a:prstGeom>
          <a:solidFill>
            <a:srgbClr val="92D050"/>
          </a:solidFill>
          <a:ln>
            <a:solidFill>
              <a:schemeClr val="tx1"/>
            </a:solidFill>
          </a:ln>
        </p:spPr>
        <p:txBody>
          <a:bodyPr wrap="none" rtlCol="0">
            <a:spAutoFit/>
          </a:bodyPr>
          <a:lstStyle/>
          <a:p>
            <a:r>
              <a:rPr lang="en-US" sz="1800" b="1" dirty="0"/>
              <a:t> Disease </a:t>
            </a:r>
            <a:endParaRPr lang="th-TH" sz="1800" b="1" dirty="0"/>
          </a:p>
        </p:txBody>
      </p:sp>
      <p:cxnSp>
        <p:nvCxnSpPr>
          <p:cNvPr id="245" name="ตัวเชื่อมต่อตรง 244">
            <a:extLst>
              <a:ext uri="{FF2B5EF4-FFF2-40B4-BE49-F238E27FC236}">
                <a16:creationId xmlns:a16="http://schemas.microsoft.com/office/drawing/2014/main" id="{CD760769-9394-4D3C-866B-DDE2C1E2A1CD}"/>
              </a:ext>
            </a:extLst>
          </p:cNvPr>
          <p:cNvCxnSpPr>
            <a:cxnSpLocks/>
            <a:stCxn id="214" idx="0"/>
            <a:endCxn id="4" idx="2"/>
          </p:cNvCxnSpPr>
          <p:nvPr/>
        </p:nvCxnSpPr>
        <p:spPr>
          <a:xfrm flipV="1">
            <a:off x="1452516" y="1089199"/>
            <a:ext cx="5003374" cy="1333507"/>
          </a:xfrm>
          <a:prstGeom prst="line">
            <a:avLst/>
          </a:prstGeom>
        </p:spPr>
        <p:style>
          <a:lnRef idx="1">
            <a:schemeClr val="accent2"/>
          </a:lnRef>
          <a:fillRef idx="0">
            <a:schemeClr val="accent2"/>
          </a:fillRef>
          <a:effectRef idx="0">
            <a:schemeClr val="accent2"/>
          </a:effectRef>
          <a:fontRef idx="minor">
            <a:schemeClr val="tx1"/>
          </a:fontRef>
        </p:style>
      </p:cxnSp>
      <p:sp>
        <p:nvSpPr>
          <p:cNvPr id="251" name="ลูกศร: ขวา 250">
            <a:extLst>
              <a:ext uri="{FF2B5EF4-FFF2-40B4-BE49-F238E27FC236}">
                <a16:creationId xmlns:a16="http://schemas.microsoft.com/office/drawing/2014/main" id="{EB7BEFF4-6A02-4937-ACBA-869387F21D90}"/>
              </a:ext>
            </a:extLst>
          </p:cNvPr>
          <p:cNvSpPr/>
          <p:nvPr/>
        </p:nvSpPr>
        <p:spPr>
          <a:xfrm rot="16200000">
            <a:off x="4292" y="1381697"/>
            <a:ext cx="819241" cy="300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55" name="กล่องข้อความ 254">
            <a:extLst>
              <a:ext uri="{FF2B5EF4-FFF2-40B4-BE49-F238E27FC236}">
                <a16:creationId xmlns:a16="http://schemas.microsoft.com/office/drawing/2014/main" id="{D566E793-A7C4-408F-96FD-CC2C3DE691E8}"/>
              </a:ext>
            </a:extLst>
          </p:cNvPr>
          <p:cNvSpPr txBox="1"/>
          <p:nvPr/>
        </p:nvSpPr>
        <p:spPr>
          <a:xfrm>
            <a:off x="483236" y="1182715"/>
            <a:ext cx="1294009" cy="400110"/>
          </a:xfrm>
          <a:prstGeom prst="rect">
            <a:avLst/>
          </a:prstGeom>
          <a:noFill/>
        </p:spPr>
        <p:txBody>
          <a:bodyPr wrap="none" rtlCol="0">
            <a:spAutoFit/>
          </a:bodyPr>
          <a:lstStyle/>
          <a:p>
            <a:r>
              <a:rPr lang="en-US" sz="2000" b="1" dirty="0"/>
              <a:t>Strategies </a:t>
            </a:r>
            <a:endParaRPr lang="th-TH" sz="2000" b="1" dirty="0"/>
          </a:p>
        </p:txBody>
      </p:sp>
      <p:cxnSp>
        <p:nvCxnSpPr>
          <p:cNvPr id="257" name="ตัวเชื่อมต่อตรง 256">
            <a:extLst>
              <a:ext uri="{FF2B5EF4-FFF2-40B4-BE49-F238E27FC236}">
                <a16:creationId xmlns:a16="http://schemas.microsoft.com/office/drawing/2014/main" id="{C3F65A85-0BA4-44B3-A311-970BA608FFB2}"/>
              </a:ext>
            </a:extLst>
          </p:cNvPr>
          <p:cNvCxnSpPr/>
          <p:nvPr/>
        </p:nvCxnSpPr>
        <p:spPr>
          <a:xfrm flipV="1">
            <a:off x="750726" y="1406243"/>
            <a:ext cx="10899347" cy="122337"/>
          </a:xfrm>
          <a:prstGeom prst="line">
            <a:avLst/>
          </a:prstGeom>
          <a:ln w="19050">
            <a:solidFill>
              <a:schemeClr val="tx1"/>
            </a:solidFill>
            <a:prstDash val="dashDot"/>
          </a:ln>
        </p:spPr>
        <p:style>
          <a:lnRef idx="2">
            <a:schemeClr val="accent4"/>
          </a:lnRef>
          <a:fillRef idx="0">
            <a:schemeClr val="accent4"/>
          </a:fillRef>
          <a:effectRef idx="1">
            <a:schemeClr val="accent4"/>
          </a:effectRef>
          <a:fontRef idx="minor">
            <a:schemeClr val="tx1"/>
          </a:fontRef>
        </p:style>
      </p:cxnSp>
      <p:cxnSp>
        <p:nvCxnSpPr>
          <p:cNvPr id="258" name="ตัวเชื่อมต่อตรง 257">
            <a:extLst>
              <a:ext uri="{FF2B5EF4-FFF2-40B4-BE49-F238E27FC236}">
                <a16:creationId xmlns:a16="http://schemas.microsoft.com/office/drawing/2014/main" id="{702F61C4-7213-42CE-899B-7ECC8B61D528}"/>
              </a:ext>
            </a:extLst>
          </p:cNvPr>
          <p:cNvCxnSpPr/>
          <p:nvPr/>
        </p:nvCxnSpPr>
        <p:spPr>
          <a:xfrm flipV="1">
            <a:off x="942600" y="3806994"/>
            <a:ext cx="10899347" cy="122337"/>
          </a:xfrm>
          <a:prstGeom prst="line">
            <a:avLst/>
          </a:prstGeom>
          <a:ln w="19050">
            <a:solidFill>
              <a:schemeClr val="tx1"/>
            </a:solidFill>
            <a:prstDash val="dashDot"/>
          </a:ln>
        </p:spPr>
        <p:style>
          <a:lnRef idx="2">
            <a:schemeClr val="accent4"/>
          </a:lnRef>
          <a:fillRef idx="0">
            <a:schemeClr val="accent4"/>
          </a:fillRef>
          <a:effectRef idx="1">
            <a:schemeClr val="accent4"/>
          </a:effectRef>
          <a:fontRef idx="minor">
            <a:schemeClr val="tx1"/>
          </a:fontRef>
        </p:style>
      </p:cxnSp>
      <p:sp>
        <p:nvSpPr>
          <p:cNvPr id="259" name="ลูกศร: ขวา 258">
            <a:extLst>
              <a:ext uri="{FF2B5EF4-FFF2-40B4-BE49-F238E27FC236}">
                <a16:creationId xmlns:a16="http://schemas.microsoft.com/office/drawing/2014/main" id="{9AA9C5AC-0A89-40C9-92AA-12F5FB8549A9}"/>
              </a:ext>
            </a:extLst>
          </p:cNvPr>
          <p:cNvSpPr/>
          <p:nvPr/>
        </p:nvSpPr>
        <p:spPr>
          <a:xfrm rot="5400000">
            <a:off x="58479" y="4141196"/>
            <a:ext cx="819241" cy="300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60" name="กล่องข้อความ 259">
            <a:extLst>
              <a:ext uri="{FF2B5EF4-FFF2-40B4-BE49-F238E27FC236}">
                <a16:creationId xmlns:a16="http://schemas.microsoft.com/office/drawing/2014/main" id="{D4C18B5C-07AF-4A54-9322-01927D9BB972}"/>
              </a:ext>
            </a:extLst>
          </p:cNvPr>
          <p:cNvSpPr txBox="1"/>
          <p:nvPr/>
        </p:nvSpPr>
        <p:spPr>
          <a:xfrm rot="16200000">
            <a:off x="-345436" y="2711821"/>
            <a:ext cx="1555169" cy="400110"/>
          </a:xfrm>
          <a:prstGeom prst="rect">
            <a:avLst/>
          </a:prstGeom>
          <a:noFill/>
        </p:spPr>
        <p:txBody>
          <a:bodyPr wrap="none" rtlCol="0">
            <a:spAutoFit/>
          </a:bodyPr>
          <a:lstStyle/>
          <a:p>
            <a:r>
              <a:rPr lang="en-US" sz="2000" b="1" dirty="0"/>
              <a:t>fundamental</a:t>
            </a:r>
            <a:endParaRPr lang="th-TH" sz="2000" b="1" dirty="0"/>
          </a:p>
        </p:txBody>
      </p:sp>
      <p:sp>
        <p:nvSpPr>
          <p:cNvPr id="261" name="กล่องข้อความ 260">
            <a:extLst>
              <a:ext uri="{FF2B5EF4-FFF2-40B4-BE49-F238E27FC236}">
                <a16:creationId xmlns:a16="http://schemas.microsoft.com/office/drawing/2014/main" id="{1D219ECD-930A-4005-B82F-536F9082A3AA}"/>
              </a:ext>
            </a:extLst>
          </p:cNvPr>
          <p:cNvSpPr txBox="1"/>
          <p:nvPr/>
        </p:nvSpPr>
        <p:spPr>
          <a:xfrm>
            <a:off x="186892" y="4853802"/>
            <a:ext cx="830677" cy="369332"/>
          </a:xfrm>
          <a:prstGeom prst="rect">
            <a:avLst/>
          </a:prstGeom>
          <a:noFill/>
        </p:spPr>
        <p:txBody>
          <a:bodyPr wrap="none" rtlCol="0">
            <a:spAutoFit/>
          </a:bodyPr>
          <a:lstStyle/>
          <a:p>
            <a:r>
              <a:rPr lang="en-US" sz="1800" b="1" dirty="0"/>
              <a:t>Means</a:t>
            </a:r>
            <a:endParaRPr lang="th-TH" sz="1800" b="1" dirty="0"/>
          </a:p>
        </p:txBody>
      </p:sp>
      <p:sp>
        <p:nvSpPr>
          <p:cNvPr id="265" name="กล่องข้อความ 264">
            <a:extLst>
              <a:ext uri="{FF2B5EF4-FFF2-40B4-BE49-F238E27FC236}">
                <a16:creationId xmlns:a16="http://schemas.microsoft.com/office/drawing/2014/main" id="{04064FD7-E3C9-4FF0-811B-0C75849E6DF5}"/>
              </a:ext>
            </a:extLst>
          </p:cNvPr>
          <p:cNvSpPr txBox="1"/>
          <p:nvPr/>
        </p:nvSpPr>
        <p:spPr>
          <a:xfrm>
            <a:off x="2760738" y="4903759"/>
            <a:ext cx="1466175" cy="584775"/>
          </a:xfrm>
          <a:prstGeom prst="rect">
            <a:avLst/>
          </a:prstGeom>
          <a:noFill/>
          <a:ln>
            <a:solidFill>
              <a:schemeClr val="tx1"/>
            </a:solidFill>
          </a:ln>
        </p:spPr>
        <p:txBody>
          <a:bodyPr wrap="square" rtlCol="0">
            <a:spAutoFit/>
          </a:bodyPr>
          <a:lstStyle/>
          <a:p>
            <a:pPr algn="ctr"/>
            <a:r>
              <a:rPr lang="en-US" sz="1600" b="1" dirty="0"/>
              <a:t>Tech. reproduction</a:t>
            </a:r>
            <a:endParaRPr lang="th-TH" sz="1600" b="1" dirty="0"/>
          </a:p>
        </p:txBody>
      </p:sp>
      <p:cxnSp>
        <p:nvCxnSpPr>
          <p:cNvPr id="301" name="ตัวเชื่อมต่อตรง 300">
            <a:extLst>
              <a:ext uri="{FF2B5EF4-FFF2-40B4-BE49-F238E27FC236}">
                <a16:creationId xmlns:a16="http://schemas.microsoft.com/office/drawing/2014/main" id="{190B40E8-C065-4AD2-A521-5C709B219E87}"/>
              </a:ext>
            </a:extLst>
          </p:cNvPr>
          <p:cNvCxnSpPr>
            <a:cxnSpLocks/>
            <a:stCxn id="132" idx="2"/>
            <a:endCxn id="265" idx="0"/>
          </p:cNvCxnSpPr>
          <p:nvPr/>
        </p:nvCxnSpPr>
        <p:spPr>
          <a:xfrm>
            <a:off x="2987270" y="4637693"/>
            <a:ext cx="506556" cy="266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ตัวเชื่อมต่อตรง 304">
            <a:extLst>
              <a:ext uri="{FF2B5EF4-FFF2-40B4-BE49-F238E27FC236}">
                <a16:creationId xmlns:a16="http://schemas.microsoft.com/office/drawing/2014/main" id="{2CDFB6B6-2474-482B-A4F6-8C416F213C3A}"/>
              </a:ext>
            </a:extLst>
          </p:cNvPr>
          <p:cNvCxnSpPr>
            <a:cxnSpLocks/>
            <a:stCxn id="132" idx="1"/>
            <a:endCxn id="214" idx="2"/>
          </p:cNvCxnSpPr>
          <p:nvPr/>
        </p:nvCxnSpPr>
        <p:spPr>
          <a:xfrm flipH="1" flipV="1">
            <a:off x="1452516" y="2792038"/>
            <a:ext cx="997510" cy="1522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ตัวเชื่อมต่อตรง 330">
            <a:extLst>
              <a:ext uri="{FF2B5EF4-FFF2-40B4-BE49-F238E27FC236}">
                <a16:creationId xmlns:a16="http://schemas.microsoft.com/office/drawing/2014/main" id="{66B2659A-AE80-48B7-9650-E1018AF6303C}"/>
              </a:ext>
            </a:extLst>
          </p:cNvPr>
          <p:cNvCxnSpPr>
            <a:cxnSpLocks/>
            <a:stCxn id="6" idx="2"/>
            <a:endCxn id="66" idx="0"/>
          </p:cNvCxnSpPr>
          <p:nvPr/>
        </p:nvCxnSpPr>
        <p:spPr>
          <a:xfrm flipH="1">
            <a:off x="4803104" y="2796290"/>
            <a:ext cx="471001" cy="2739789"/>
          </a:xfrm>
          <a:prstGeom prst="line">
            <a:avLst/>
          </a:prstGeom>
        </p:spPr>
        <p:style>
          <a:lnRef idx="1">
            <a:schemeClr val="accent1"/>
          </a:lnRef>
          <a:fillRef idx="0">
            <a:schemeClr val="accent1"/>
          </a:fillRef>
          <a:effectRef idx="0">
            <a:schemeClr val="accent1"/>
          </a:effectRef>
          <a:fontRef idx="minor">
            <a:schemeClr val="tx1"/>
          </a:fontRef>
        </p:style>
      </p:cxnSp>
      <p:sp>
        <p:nvSpPr>
          <p:cNvPr id="336" name="กล่องข้อความ 335">
            <a:extLst>
              <a:ext uri="{FF2B5EF4-FFF2-40B4-BE49-F238E27FC236}">
                <a16:creationId xmlns:a16="http://schemas.microsoft.com/office/drawing/2014/main" id="{98864BAD-BB9D-4F2E-9940-18FCAA806B21}"/>
              </a:ext>
            </a:extLst>
          </p:cNvPr>
          <p:cNvSpPr txBox="1"/>
          <p:nvPr/>
        </p:nvSpPr>
        <p:spPr>
          <a:xfrm>
            <a:off x="989443" y="4982392"/>
            <a:ext cx="12442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800" b="1" dirty="0"/>
              <a:t>One </a:t>
            </a:r>
            <a:r>
              <a:rPr lang="en-US" sz="1800" b="1" dirty="0">
                <a:solidFill>
                  <a:sysClr val="windowText" lastClr="000000"/>
                </a:solidFill>
              </a:rPr>
              <a:t>health</a:t>
            </a:r>
            <a:endParaRPr lang="th-TH" sz="1800" b="1" dirty="0">
              <a:solidFill>
                <a:sysClr val="windowText" lastClr="000000"/>
              </a:solidFill>
            </a:endParaRPr>
          </a:p>
        </p:txBody>
      </p:sp>
      <p:cxnSp>
        <p:nvCxnSpPr>
          <p:cNvPr id="348" name="ตัวเชื่อมต่อตรง 347">
            <a:extLst>
              <a:ext uri="{FF2B5EF4-FFF2-40B4-BE49-F238E27FC236}">
                <a16:creationId xmlns:a16="http://schemas.microsoft.com/office/drawing/2014/main" id="{6FA96997-A547-4372-9C69-BA86EE980908}"/>
              </a:ext>
            </a:extLst>
          </p:cNvPr>
          <p:cNvCxnSpPr>
            <a:stCxn id="66" idx="1"/>
            <a:endCxn id="336" idx="2"/>
          </p:cNvCxnSpPr>
          <p:nvPr/>
        </p:nvCxnSpPr>
        <p:spPr>
          <a:xfrm flipH="1" flipV="1">
            <a:off x="1611569" y="5351724"/>
            <a:ext cx="2630853" cy="50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ตัวเชื่อมต่อตรง 349">
            <a:extLst>
              <a:ext uri="{FF2B5EF4-FFF2-40B4-BE49-F238E27FC236}">
                <a16:creationId xmlns:a16="http://schemas.microsoft.com/office/drawing/2014/main" id="{378D39F3-25F4-4A5C-9B8D-1003509EB9EF}"/>
              </a:ext>
            </a:extLst>
          </p:cNvPr>
          <p:cNvCxnSpPr>
            <a:stCxn id="214" idx="2"/>
            <a:endCxn id="336" idx="0"/>
          </p:cNvCxnSpPr>
          <p:nvPr/>
        </p:nvCxnSpPr>
        <p:spPr>
          <a:xfrm>
            <a:off x="1452516" y="2792038"/>
            <a:ext cx="159053" cy="2190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ตัวเชื่อมต่อตรง 354">
            <a:extLst>
              <a:ext uri="{FF2B5EF4-FFF2-40B4-BE49-F238E27FC236}">
                <a16:creationId xmlns:a16="http://schemas.microsoft.com/office/drawing/2014/main" id="{1B6F807E-B991-46F7-BC56-DBB344099FBE}"/>
              </a:ext>
            </a:extLst>
          </p:cNvPr>
          <p:cNvCxnSpPr>
            <a:stCxn id="336" idx="0"/>
            <a:endCxn id="132" idx="1"/>
          </p:cNvCxnSpPr>
          <p:nvPr/>
        </p:nvCxnSpPr>
        <p:spPr>
          <a:xfrm flipV="1">
            <a:off x="1611569" y="4314528"/>
            <a:ext cx="838457" cy="667864"/>
          </a:xfrm>
          <a:prstGeom prst="line">
            <a:avLst/>
          </a:prstGeom>
        </p:spPr>
        <p:style>
          <a:lnRef idx="1">
            <a:schemeClr val="accent1"/>
          </a:lnRef>
          <a:fillRef idx="0">
            <a:schemeClr val="accent1"/>
          </a:fillRef>
          <a:effectRef idx="0">
            <a:schemeClr val="accent1"/>
          </a:effectRef>
          <a:fontRef idx="minor">
            <a:schemeClr val="tx1"/>
          </a:fontRef>
        </p:style>
      </p:cxnSp>
      <p:sp>
        <p:nvSpPr>
          <p:cNvPr id="382" name="กล่องข้อความ 381">
            <a:extLst>
              <a:ext uri="{FF2B5EF4-FFF2-40B4-BE49-F238E27FC236}">
                <a16:creationId xmlns:a16="http://schemas.microsoft.com/office/drawing/2014/main" id="{77F185F4-C77E-4323-BC2F-6252D3B09012}"/>
              </a:ext>
            </a:extLst>
          </p:cNvPr>
          <p:cNvSpPr txBox="1"/>
          <p:nvPr/>
        </p:nvSpPr>
        <p:spPr>
          <a:xfrm>
            <a:off x="11458200" y="4295514"/>
            <a:ext cx="184731" cy="523220"/>
          </a:xfrm>
          <a:prstGeom prst="rect">
            <a:avLst/>
          </a:prstGeom>
          <a:noFill/>
        </p:spPr>
        <p:txBody>
          <a:bodyPr wrap="none" rtlCol="0">
            <a:spAutoFit/>
          </a:bodyPr>
          <a:lstStyle/>
          <a:p>
            <a:endParaRPr lang="th-TH" dirty="0"/>
          </a:p>
        </p:txBody>
      </p:sp>
      <p:sp>
        <p:nvSpPr>
          <p:cNvPr id="396" name="กล่องข้อความ 395">
            <a:extLst>
              <a:ext uri="{FF2B5EF4-FFF2-40B4-BE49-F238E27FC236}">
                <a16:creationId xmlns:a16="http://schemas.microsoft.com/office/drawing/2014/main" id="{1D6B6BCE-0E63-4491-B565-2A55E9040732}"/>
              </a:ext>
            </a:extLst>
          </p:cNvPr>
          <p:cNvSpPr txBox="1"/>
          <p:nvPr/>
        </p:nvSpPr>
        <p:spPr>
          <a:xfrm>
            <a:off x="10239576" y="3974429"/>
            <a:ext cx="1841828" cy="1200329"/>
          </a:xfrm>
          <a:prstGeom prst="rect">
            <a:avLst/>
          </a:prstGeom>
          <a:noFill/>
          <a:ln>
            <a:solidFill>
              <a:schemeClr val="tx1"/>
            </a:solidFill>
          </a:ln>
        </p:spPr>
        <p:txBody>
          <a:bodyPr wrap="square" rtlCol="0">
            <a:spAutoFit/>
          </a:bodyPr>
          <a:lstStyle/>
          <a:p>
            <a:pPr algn="ctr"/>
            <a:r>
              <a:rPr lang="en-US" sz="1800" b="1" dirty="0"/>
              <a:t>Eco-tourism / Volunteer research-conserve. </a:t>
            </a:r>
            <a:endParaRPr lang="th-TH" sz="1800" b="1" dirty="0"/>
          </a:p>
        </p:txBody>
      </p:sp>
      <p:cxnSp>
        <p:nvCxnSpPr>
          <p:cNvPr id="398" name="ตัวเชื่อมต่อตรง 397">
            <a:extLst>
              <a:ext uri="{FF2B5EF4-FFF2-40B4-BE49-F238E27FC236}">
                <a16:creationId xmlns:a16="http://schemas.microsoft.com/office/drawing/2014/main" id="{578F0EE7-B1BB-4D44-BC15-775FA7E8F5BB}"/>
              </a:ext>
            </a:extLst>
          </p:cNvPr>
          <p:cNvCxnSpPr>
            <a:cxnSpLocks/>
            <a:stCxn id="78" idx="2"/>
            <a:endCxn id="21" idx="0"/>
          </p:cNvCxnSpPr>
          <p:nvPr/>
        </p:nvCxnSpPr>
        <p:spPr>
          <a:xfrm>
            <a:off x="9473283" y="4645743"/>
            <a:ext cx="1067141" cy="1352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ตัวเชื่อมต่อตรง 401">
            <a:extLst>
              <a:ext uri="{FF2B5EF4-FFF2-40B4-BE49-F238E27FC236}">
                <a16:creationId xmlns:a16="http://schemas.microsoft.com/office/drawing/2014/main" id="{345E5426-E767-4A06-8813-5097A7E92BFF}"/>
              </a:ext>
            </a:extLst>
          </p:cNvPr>
          <p:cNvCxnSpPr>
            <a:cxnSpLocks/>
            <a:stCxn id="5" idx="2"/>
            <a:endCxn id="396" idx="0"/>
          </p:cNvCxnSpPr>
          <p:nvPr/>
        </p:nvCxnSpPr>
        <p:spPr>
          <a:xfrm>
            <a:off x="10563369" y="2780727"/>
            <a:ext cx="597121" cy="11937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41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3AF84FD-FA6C-4549-8EAD-DB44DC14CC7D}"/>
              </a:ext>
            </a:extLst>
          </p:cNvPr>
          <p:cNvSpPr>
            <a:spLocks noGrp="1"/>
          </p:cNvSpPr>
          <p:nvPr>
            <p:ph type="title"/>
          </p:nvPr>
        </p:nvSpPr>
        <p:spPr>
          <a:xfrm>
            <a:off x="0" y="-238590"/>
            <a:ext cx="10515600" cy="1325563"/>
          </a:xfrm>
        </p:spPr>
        <p:txBody>
          <a:bodyPr/>
          <a:lstStyle/>
          <a:p>
            <a:r>
              <a:rPr lang="en-US" b="1" u="sng" dirty="0">
                <a:cs typeface="+mn-cs"/>
              </a:rPr>
              <a:t>Alternative</a:t>
            </a:r>
            <a:endParaRPr lang="th-TH" b="1" u="sng" dirty="0">
              <a:cs typeface="+mn-cs"/>
            </a:endParaRPr>
          </a:p>
        </p:txBody>
      </p:sp>
      <p:sp>
        <p:nvSpPr>
          <p:cNvPr id="3" name="ตัวแทนเนื้อหา 2">
            <a:extLst>
              <a:ext uri="{FF2B5EF4-FFF2-40B4-BE49-F238E27FC236}">
                <a16:creationId xmlns:a16="http://schemas.microsoft.com/office/drawing/2014/main" id="{704673A7-FF4F-49A3-9C6A-24998A39689F}"/>
              </a:ext>
            </a:extLst>
          </p:cNvPr>
          <p:cNvSpPr>
            <a:spLocks noGrp="1"/>
          </p:cNvSpPr>
          <p:nvPr>
            <p:ph idx="1"/>
          </p:nvPr>
        </p:nvSpPr>
        <p:spPr>
          <a:xfrm>
            <a:off x="497568" y="1611466"/>
            <a:ext cx="10515600" cy="1975666"/>
          </a:xfrm>
        </p:spPr>
        <p:txBody>
          <a:bodyPr>
            <a:normAutofit lnSpcReduction="10000"/>
          </a:bodyPr>
          <a:lstStyle/>
          <a:p>
            <a:r>
              <a:rPr lang="en-US" dirty="0"/>
              <a:t>How- where fishing cat  landscape use and distribution </a:t>
            </a:r>
          </a:p>
          <a:p>
            <a:r>
              <a:rPr lang="en-US" dirty="0"/>
              <a:t>Reduce land use change</a:t>
            </a:r>
          </a:p>
          <a:p>
            <a:r>
              <a:rPr lang="en-US" dirty="0"/>
              <a:t>How food abundant for fishing cat</a:t>
            </a:r>
          </a:p>
          <a:p>
            <a:r>
              <a:rPr lang="en-US" dirty="0"/>
              <a:t>How DNA diversity of fishing cat</a:t>
            </a:r>
            <a:endParaRPr lang="th-TH" dirty="0"/>
          </a:p>
        </p:txBody>
      </p:sp>
      <p:sp>
        <p:nvSpPr>
          <p:cNvPr id="4" name="กล่องข้อความ 3">
            <a:extLst>
              <a:ext uri="{FF2B5EF4-FFF2-40B4-BE49-F238E27FC236}">
                <a16:creationId xmlns:a16="http://schemas.microsoft.com/office/drawing/2014/main" id="{644AB263-F648-438B-8FA0-3685E8FACD7A}"/>
              </a:ext>
            </a:extLst>
          </p:cNvPr>
          <p:cNvSpPr txBox="1"/>
          <p:nvPr/>
        </p:nvSpPr>
        <p:spPr>
          <a:xfrm>
            <a:off x="497006" y="1018588"/>
            <a:ext cx="1782732" cy="523220"/>
          </a:xfrm>
          <a:prstGeom prst="rect">
            <a:avLst/>
          </a:prstGeom>
          <a:noFill/>
        </p:spPr>
        <p:txBody>
          <a:bodyPr wrap="none" rtlCol="0">
            <a:spAutoFit/>
          </a:bodyPr>
          <a:lstStyle/>
          <a:p>
            <a:r>
              <a:rPr lang="en-US" dirty="0"/>
              <a:t>Strategies  </a:t>
            </a:r>
            <a:endParaRPr lang="th-TH" dirty="0"/>
          </a:p>
        </p:txBody>
      </p:sp>
      <p:sp>
        <p:nvSpPr>
          <p:cNvPr id="5" name="กล่องข้อความ 4">
            <a:extLst>
              <a:ext uri="{FF2B5EF4-FFF2-40B4-BE49-F238E27FC236}">
                <a16:creationId xmlns:a16="http://schemas.microsoft.com/office/drawing/2014/main" id="{B93B2B75-C188-433D-8A59-9E207A898212}"/>
              </a:ext>
            </a:extLst>
          </p:cNvPr>
          <p:cNvSpPr txBox="1"/>
          <p:nvPr/>
        </p:nvSpPr>
        <p:spPr>
          <a:xfrm>
            <a:off x="2899953" y="6087291"/>
            <a:ext cx="8971161" cy="769441"/>
          </a:xfrm>
          <a:prstGeom prst="rect">
            <a:avLst/>
          </a:prstGeom>
          <a:noFill/>
          <a:ln>
            <a:solidFill>
              <a:schemeClr val="tx1"/>
            </a:solidFill>
          </a:ln>
        </p:spPr>
        <p:txBody>
          <a:bodyPr wrap="square" rtlCol="0">
            <a:spAutoFit/>
          </a:bodyPr>
          <a:lstStyle/>
          <a:p>
            <a:r>
              <a:rPr lang="en-US" sz="1100" dirty="0"/>
              <a:t>Take Note:</a:t>
            </a:r>
            <a:br>
              <a:rPr lang="en-US" sz="1100" dirty="0"/>
            </a:br>
            <a:r>
              <a:rPr lang="en-US" sz="1100" dirty="0"/>
              <a:t>Alternatives. What are the different management actions to choose from? This element requires explicit articulation of the alternatives available to the decision maker. The range of permissible options is often constrained by legal or political considerations, but structured assessment may lead to creative new alternatives</a:t>
            </a:r>
            <a:endParaRPr lang="th-TH" sz="1100" dirty="0"/>
          </a:p>
        </p:txBody>
      </p:sp>
      <p:pic>
        <p:nvPicPr>
          <p:cNvPr id="6" name="รูปภาพ 5" descr="https://i.imgur.com/pxUDIJZ.png">
            <a:extLst>
              <a:ext uri="{FF2B5EF4-FFF2-40B4-BE49-F238E27FC236}">
                <a16:creationId xmlns:a16="http://schemas.microsoft.com/office/drawing/2014/main" id="{EBEBF1AC-4428-4D1B-96A3-C7860915CEA1}"/>
              </a:ext>
            </a:extLst>
          </p:cNvPr>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35674" t="18422" r="8159" b="7244"/>
          <a:stretch/>
        </p:blipFill>
        <p:spPr bwMode="auto">
          <a:xfrm>
            <a:off x="216383" y="4905703"/>
            <a:ext cx="2566006" cy="1821668"/>
          </a:xfrm>
          <a:prstGeom prst="rect">
            <a:avLst/>
          </a:prstGeom>
          <a:noFill/>
          <a:ln>
            <a:noFill/>
          </a:ln>
        </p:spPr>
      </p:pic>
      <p:sp>
        <p:nvSpPr>
          <p:cNvPr id="7" name="วงรี 6">
            <a:extLst>
              <a:ext uri="{FF2B5EF4-FFF2-40B4-BE49-F238E27FC236}">
                <a16:creationId xmlns:a16="http://schemas.microsoft.com/office/drawing/2014/main" id="{1F61D195-0F60-490F-8D7A-6B83C8883E3E}"/>
              </a:ext>
            </a:extLst>
          </p:cNvPr>
          <p:cNvSpPr/>
          <p:nvPr/>
        </p:nvSpPr>
        <p:spPr>
          <a:xfrm>
            <a:off x="1499386" y="5839097"/>
            <a:ext cx="943368"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51372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a:extLst>
              <a:ext uri="{FF2B5EF4-FFF2-40B4-BE49-F238E27FC236}">
                <a16:creationId xmlns:a16="http://schemas.microsoft.com/office/drawing/2014/main" id="{3A53ABF7-8D39-4FD2-8869-A20D15B32527}"/>
              </a:ext>
            </a:extLst>
          </p:cNvPr>
          <p:cNvSpPr txBox="1"/>
          <p:nvPr/>
        </p:nvSpPr>
        <p:spPr>
          <a:xfrm>
            <a:off x="707396" y="1655337"/>
            <a:ext cx="1250466" cy="338554"/>
          </a:xfrm>
          <a:prstGeom prst="rect">
            <a:avLst/>
          </a:prstGeom>
          <a:noFill/>
          <a:ln>
            <a:solidFill>
              <a:schemeClr val="tx1"/>
            </a:solidFill>
          </a:ln>
        </p:spPr>
        <p:txBody>
          <a:bodyPr wrap="square" rtlCol="0">
            <a:spAutoFit/>
          </a:bodyPr>
          <a:lstStyle/>
          <a:p>
            <a:pPr algn="ctr"/>
            <a:r>
              <a:rPr lang="en-US" sz="1600" b="1" dirty="0"/>
              <a:t>Habitat type</a:t>
            </a:r>
            <a:endParaRPr lang="th-TH" sz="1600" b="1" dirty="0"/>
          </a:p>
        </p:txBody>
      </p:sp>
      <p:sp>
        <p:nvSpPr>
          <p:cNvPr id="10" name="กล่องข้อความ 9">
            <a:extLst>
              <a:ext uri="{FF2B5EF4-FFF2-40B4-BE49-F238E27FC236}">
                <a16:creationId xmlns:a16="http://schemas.microsoft.com/office/drawing/2014/main" id="{B71225DA-2A39-4D1E-89AB-DD5C43C9E901}"/>
              </a:ext>
            </a:extLst>
          </p:cNvPr>
          <p:cNvSpPr txBox="1"/>
          <p:nvPr/>
        </p:nvSpPr>
        <p:spPr>
          <a:xfrm>
            <a:off x="559558" y="2857888"/>
            <a:ext cx="1665027" cy="830997"/>
          </a:xfrm>
          <a:prstGeom prst="rect">
            <a:avLst/>
          </a:prstGeom>
          <a:noFill/>
          <a:ln>
            <a:solidFill>
              <a:schemeClr val="tx1"/>
            </a:solidFill>
          </a:ln>
        </p:spPr>
        <p:txBody>
          <a:bodyPr wrap="square" rtlCol="0">
            <a:spAutoFit/>
          </a:bodyPr>
          <a:lstStyle/>
          <a:p>
            <a:pPr algn="ctr"/>
            <a:r>
              <a:rPr lang="en-US" sz="1600" b="1" dirty="0"/>
              <a:t>Support habitat conservation and management</a:t>
            </a:r>
            <a:endParaRPr lang="th-TH" sz="1600" b="1" dirty="0"/>
          </a:p>
        </p:txBody>
      </p:sp>
      <p:sp>
        <p:nvSpPr>
          <p:cNvPr id="12" name="กล่องข้อความ 11">
            <a:extLst>
              <a:ext uri="{FF2B5EF4-FFF2-40B4-BE49-F238E27FC236}">
                <a16:creationId xmlns:a16="http://schemas.microsoft.com/office/drawing/2014/main" id="{3BE906A1-9D66-42C6-A970-A19A78DEB057}"/>
              </a:ext>
            </a:extLst>
          </p:cNvPr>
          <p:cNvSpPr txBox="1"/>
          <p:nvPr/>
        </p:nvSpPr>
        <p:spPr>
          <a:xfrm>
            <a:off x="7809928" y="1824614"/>
            <a:ext cx="1666030" cy="584775"/>
          </a:xfrm>
          <a:prstGeom prst="rect">
            <a:avLst/>
          </a:prstGeom>
          <a:solidFill>
            <a:schemeClr val="accent2"/>
          </a:solidFill>
          <a:ln>
            <a:solidFill>
              <a:schemeClr val="tx1"/>
            </a:solidFill>
          </a:ln>
        </p:spPr>
        <p:txBody>
          <a:bodyPr wrap="square" rtlCol="0">
            <a:spAutoFit/>
          </a:bodyPr>
          <a:lstStyle/>
          <a:p>
            <a:pPr algn="ctr"/>
            <a:r>
              <a:rPr lang="en-US" sz="1600" b="1" dirty="0"/>
              <a:t>Maximize population</a:t>
            </a:r>
            <a:endParaRPr lang="th-TH" sz="1600" b="1" dirty="0"/>
          </a:p>
        </p:txBody>
      </p:sp>
      <p:cxnSp>
        <p:nvCxnSpPr>
          <p:cNvPr id="16" name="ลูกศรเชื่อมต่อแบบตรง 15">
            <a:extLst>
              <a:ext uri="{FF2B5EF4-FFF2-40B4-BE49-F238E27FC236}">
                <a16:creationId xmlns:a16="http://schemas.microsoft.com/office/drawing/2014/main" id="{DEE07D2B-4BA9-4436-ADB0-84D70AE4C6B4}"/>
              </a:ext>
            </a:extLst>
          </p:cNvPr>
          <p:cNvCxnSpPr>
            <a:cxnSpLocks/>
            <a:stCxn id="35" idx="1"/>
            <a:endCxn id="10" idx="2"/>
          </p:cNvCxnSpPr>
          <p:nvPr/>
        </p:nvCxnSpPr>
        <p:spPr>
          <a:xfrm flipH="1" flipV="1">
            <a:off x="1392072" y="3688885"/>
            <a:ext cx="3827379" cy="180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กล่องข้อความ 16">
            <a:extLst>
              <a:ext uri="{FF2B5EF4-FFF2-40B4-BE49-F238E27FC236}">
                <a16:creationId xmlns:a16="http://schemas.microsoft.com/office/drawing/2014/main" id="{23F53D05-C582-42BF-A7C4-72D224D40748}"/>
              </a:ext>
            </a:extLst>
          </p:cNvPr>
          <p:cNvSpPr txBox="1"/>
          <p:nvPr/>
        </p:nvSpPr>
        <p:spPr>
          <a:xfrm>
            <a:off x="2676195" y="604227"/>
            <a:ext cx="1566454" cy="584775"/>
          </a:xfrm>
          <a:prstGeom prst="rect">
            <a:avLst/>
          </a:prstGeom>
          <a:noFill/>
          <a:ln>
            <a:solidFill>
              <a:schemeClr val="tx1"/>
            </a:solidFill>
          </a:ln>
        </p:spPr>
        <p:txBody>
          <a:bodyPr wrap="square" rtlCol="0">
            <a:spAutoFit/>
          </a:bodyPr>
          <a:lstStyle/>
          <a:p>
            <a:pPr algn="ctr"/>
            <a:r>
              <a:rPr lang="en-US" sz="1600" b="1" dirty="0"/>
              <a:t>Food abundant and suitability</a:t>
            </a:r>
            <a:endParaRPr lang="th-TH" sz="1600" b="1" dirty="0"/>
          </a:p>
        </p:txBody>
      </p:sp>
      <p:cxnSp>
        <p:nvCxnSpPr>
          <p:cNvPr id="19" name="ลูกศรเชื่อมต่อแบบตรง 18">
            <a:extLst>
              <a:ext uri="{FF2B5EF4-FFF2-40B4-BE49-F238E27FC236}">
                <a16:creationId xmlns:a16="http://schemas.microsoft.com/office/drawing/2014/main" id="{3E65B4D3-7FFA-4D17-AEB7-CEC5FB65D394}"/>
              </a:ext>
            </a:extLst>
          </p:cNvPr>
          <p:cNvCxnSpPr>
            <a:cxnSpLocks/>
            <a:stCxn id="4" idx="0"/>
            <a:endCxn id="17" idx="1"/>
          </p:cNvCxnSpPr>
          <p:nvPr/>
        </p:nvCxnSpPr>
        <p:spPr>
          <a:xfrm flipV="1">
            <a:off x="1332629" y="896615"/>
            <a:ext cx="1343566" cy="75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ลูกศรเชื่อมต่อแบบตรง 22">
            <a:extLst>
              <a:ext uri="{FF2B5EF4-FFF2-40B4-BE49-F238E27FC236}">
                <a16:creationId xmlns:a16="http://schemas.microsoft.com/office/drawing/2014/main" id="{E8CFB03B-7C20-488F-9D49-22D59B3B317E}"/>
              </a:ext>
            </a:extLst>
          </p:cNvPr>
          <p:cNvCxnSpPr>
            <a:cxnSpLocks/>
            <a:stCxn id="17" idx="3"/>
            <a:endCxn id="36" idx="1"/>
          </p:cNvCxnSpPr>
          <p:nvPr/>
        </p:nvCxnSpPr>
        <p:spPr>
          <a:xfrm flipV="1">
            <a:off x="4242649" y="390259"/>
            <a:ext cx="1735211" cy="50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กล่องข้อความ 34">
            <a:extLst>
              <a:ext uri="{FF2B5EF4-FFF2-40B4-BE49-F238E27FC236}">
                <a16:creationId xmlns:a16="http://schemas.microsoft.com/office/drawing/2014/main" id="{977E7DF6-05C1-4640-BB9D-AA787471794E}"/>
              </a:ext>
            </a:extLst>
          </p:cNvPr>
          <p:cNvSpPr txBox="1"/>
          <p:nvPr/>
        </p:nvSpPr>
        <p:spPr>
          <a:xfrm>
            <a:off x="5219451" y="5323388"/>
            <a:ext cx="2494702" cy="338554"/>
          </a:xfrm>
          <a:prstGeom prst="rect">
            <a:avLst/>
          </a:prstGeom>
          <a:solidFill>
            <a:schemeClr val="bg1"/>
          </a:solidFill>
          <a:ln>
            <a:solidFill>
              <a:schemeClr val="tx1"/>
            </a:solidFill>
          </a:ln>
        </p:spPr>
        <p:txBody>
          <a:bodyPr wrap="square" rtlCol="0">
            <a:spAutoFit/>
          </a:bodyPr>
          <a:lstStyle/>
          <a:p>
            <a:pPr algn="ctr"/>
            <a:r>
              <a:rPr lang="en-US" sz="1600" b="1" dirty="0"/>
              <a:t>Reduce land use change</a:t>
            </a:r>
            <a:endParaRPr lang="th-TH" sz="1600" b="1" dirty="0"/>
          </a:p>
        </p:txBody>
      </p:sp>
      <p:sp>
        <p:nvSpPr>
          <p:cNvPr id="36" name="กล่องข้อความ 35">
            <a:extLst>
              <a:ext uri="{FF2B5EF4-FFF2-40B4-BE49-F238E27FC236}">
                <a16:creationId xmlns:a16="http://schemas.microsoft.com/office/drawing/2014/main" id="{9C26A6D4-B177-4002-800E-F56049CEF61A}"/>
              </a:ext>
            </a:extLst>
          </p:cNvPr>
          <p:cNvSpPr txBox="1"/>
          <p:nvPr/>
        </p:nvSpPr>
        <p:spPr>
          <a:xfrm>
            <a:off x="5977860" y="220982"/>
            <a:ext cx="2718750" cy="338554"/>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a:t>Fishing cat abundant </a:t>
            </a:r>
            <a:endParaRPr lang="th-TH" sz="1600" b="1" dirty="0"/>
          </a:p>
        </p:txBody>
      </p:sp>
      <p:cxnSp>
        <p:nvCxnSpPr>
          <p:cNvPr id="42" name="ลูกศรเชื่อมต่อแบบตรง 41">
            <a:extLst>
              <a:ext uri="{FF2B5EF4-FFF2-40B4-BE49-F238E27FC236}">
                <a16:creationId xmlns:a16="http://schemas.microsoft.com/office/drawing/2014/main" id="{C72A87A7-2606-4721-B25E-4B36AA9E2FE0}"/>
              </a:ext>
            </a:extLst>
          </p:cNvPr>
          <p:cNvCxnSpPr>
            <a:cxnSpLocks/>
            <a:stCxn id="36" idx="2"/>
            <a:endCxn id="12" idx="0"/>
          </p:cNvCxnSpPr>
          <p:nvPr/>
        </p:nvCxnSpPr>
        <p:spPr>
          <a:xfrm>
            <a:off x="7337235" y="559536"/>
            <a:ext cx="1305708" cy="1265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ลูกศรเชื่อมต่อแบบตรง 50">
            <a:extLst>
              <a:ext uri="{FF2B5EF4-FFF2-40B4-BE49-F238E27FC236}">
                <a16:creationId xmlns:a16="http://schemas.microsoft.com/office/drawing/2014/main" id="{C696E8EA-F084-48ED-941A-57AB72B1146C}"/>
              </a:ext>
            </a:extLst>
          </p:cNvPr>
          <p:cNvCxnSpPr>
            <a:cxnSpLocks/>
            <a:stCxn id="10" idx="0"/>
            <a:endCxn id="4" idx="2"/>
          </p:cNvCxnSpPr>
          <p:nvPr/>
        </p:nvCxnSpPr>
        <p:spPr>
          <a:xfrm flipH="1" flipV="1">
            <a:off x="1332629" y="1993891"/>
            <a:ext cx="59443" cy="86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กล่องข้อความ 65">
            <a:extLst>
              <a:ext uri="{FF2B5EF4-FFF2-40B4-BE49-F238E27FC236}">
                <a16:creationId xmlns:a16="http://schemas.microsoft.com/office/drawing/2014/main" id="{1B3B0499-58D7-46C7-99BF-E9F042EC1A1B}"/>
              </a:ext>
            </a:extLst>
          </p:cNvPr>
          <p:cNvSpPr txBox="1"/>
          <p:nvPr/>
        </p:nvSpPr>
        <p:spPr>
          <a:xfrm>
            <a:off x="5005492" y="4101625"/>
            <a:ext cx="2077573" cy="338554"/>
          </a:xfrm>
          <a:prstGeom prst="rect">
            <a:avLst/>
          </a:prstGeom>
          <a:solidFill>
            <a:srgbClr val="00B0F0"/>
          </a:solidFill>
          <a:ln>
            <a:solidFill>
              <a:schemeClr val="tx1"/>
            </a:solidFill>
          </a:ln>
        </p:spPr>
        <p:txBody>
          <a:bodyPr wrap="square" rtlCol="0">
            <a:spAutoFit/>
          </a:bodyPr>
          <a:lstStyle/>
          <a:p>
            <a:pPr algn="ctr"/>
            <a:r>
              <a:rPr lang="en-US" sz="1600" b="1" dirty="0"/>
              <a:t>DNA Diversity</a:t>
            </a:r>
            <a:endParaRPr lang="th-TH" sz="1600" b="1" dirty="0"/>
          </a:p>
        </p:txBody>
      </p:sp>
      <p:cxnSp>
        <p:nvCxnSpPr>
          <p:cNvPr id="67" name="ลูกศรเชื่อมต่อแบบตรง 66">
            <a:extLst>
              <a:ext uri="{FF2B5EF4-FFF2-40B4-BE49-F238E27FC236}">
                <a16:creationId xmlns:a16="http://schemas.microsoft.com/office/drawing/2014/main" id="{2A16A832-0908-4840-A9D4-BC039DA5ADEC}"/>
              </a:ext>
            </a:extLst>
          </p:cNvPr>
          <p:cNvCxnSpPr>
            <a:cxnSpLocks/>
            <a:stCxn id="66" idx="0"/>
            <a:endCxn id="505" idx="2"/>
          </p:cNvCxnSpPr>
          <p:nvPr/>
        </p:nvCxnSpPr>
        <p:spPr>
          <a:xfrm flipV="1">
            <a:off x="6044279" y="3864744"/>
            <a:ext cx="397437" cy="23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กล่องข้อความ 70">
            <a:extLst>
              <a:ext uri="{FF2B5EF4-FFF2-40B4-BE49-F238E27FC236}">
                <a16:creationId xmlns:a16="http://schemas.microsoft.com/office/drawing/2014/main" id="{FBC2A6DC-5049-4BF8-8846-F13059005FBA}"/>
              </a:ext>
            </a:extLst>
          </p:cNvPr>
          <p:cNvSpPr txBox="1"/>
          <p:nvPr/>
        </p:nvSpPr>
        <p:spPr>
          <a:xfrm>
            <a:off x="5444332" y="2718157"/>
            <a:ext cx="2028750" cy="584775"/>
          </a:xfrm>
          <a:prstGeom prst="rect">
            <a:avLst/>
          </a:prstGeom>
          <a:solidFill>
            <a:srgbClr val="92D050"/>
          </a:solidFill>
          <a:ln>
            <a:solidFill>
              <a:schemeClr val="tx1"/>
            </a:solidFill>
          </a:ln>
        </p:spPr>
        <p:txBody>
          <a:bodyPr wrap="square" rtlCol="0">
            <a:spAutoFit/>
          </a:bodyPr>
          <a:lstStyle/>
          <a:p>
            <a:pPr algn="ctr"/>
            <a:r>
              <a:rPr lang="en-US" sz="1600" b="1" dirty="0"/>
              <a:t>Translocation and reintroduce</a:t>
            </a:r>
            <a:endParaRPr lang="th-TH" sz="1600" b="1" dirty="0"/>
          </a:p>
        </p:txBody>
      </p:sp>
      <p:cxnSp>
        <p:nvCxnSpPr>
          <p:cNvPr id="74" name="ลูกศรเชื่อมต่อแบบตรง 73">
            <a:extLst>
              <a:ext uri="{FF2B5EF4-FFF2-40B4-BE49-F238E27FC236}">
                <a16:creationId xmlns:a16="http://schemas.microsoft.com/office/drawing/2014/main" id="{FD805819-E26E-467A-906C-D782D6E4CB67}"/>
              </a:ext>
            </a:extLst>
          </p:cNvPr>
          <p:cNvCxnSpPr>
            <a:cxnSpLocks/>
            <a:stCxn id="71" idx="0"/>
            <a:endCxn id="12" idx="2"/>
          </p:cNvCxnSpPr>
          <p:nvPr/>
        </p:nvCxnSpPr>
        <p:spPr>
          <a:xfrm flipV="1">
            <a:off x="6458707" y="2409389"/>
            <a:ext cx="2184236" cy="30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กล่องข้อความ 76">
            <a:extLst>
              <a:ext uri="{FF2B5EF4-FFF2-40B4-BE49-F238E27FC236}">
                <a16:creationId xmlns:a16="http://schemas.microsoft.com/office/drawing/2014/main" id="{EBDF3B41-0991-47F9-B567-EF4334BFD5F0}"/>
              </a:ext>
            </a:extLst>
          </p:cNvPr>
          <p:cNvSpPr txBox="1"/>
          <p:nvPr/>
        </p:nvSpPr>
        <p:spPr>
          <a:xfrm>
            <a:off x="8325966" y="5320574"/>
            <a:ext cx="2701425" cy="584775"/>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a:t>Community participation for conservation</a:t>
            </a:r>
            <a:endParaRPr lang="th-TH" sz="1600" b="1" dirty="0"/>
          </a:p>
        </p:txBody>
      </p:sp>
      <p:cxnSp>
        <p:nvCxnSpPr>
          <p:cNvPr id="79" name="ลูกศรเชื่อมต่อแบบตรง 78">
            <a:extLst>
              <a:ext uri="{FF2B5EF4-FFF2-40B4-BE49-F238E27FC236}">
                <a16:creationId xmlns:a16="http://schemas.microsoft.com/office/drawing/2014/main" id="{EC4CB9D6-9912-4BF9-BE80-DB93CD3DBEC3}"/>
              </a:ext>
            </a:extLst>
          </p:cNvPr>
          <p:cNvCxnSpPr>
            <a:cxnSpLocks/>
            <a:stCxn id="98" idx="0"/>
            <a:endCxn id="77" idx="1"/>
          </p:cNvCxnSpPr>
          <p:nvPr/>
        </p:nvCxnSpPr>
        <p:spPr>
          <a:xfrm flipV="1">
            <a:off x="5460521" y="5612962"/>
            <a:ext cx="2865445" cy="53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ลูกศรเชื่อมต่อแบบตรง 85">
            <a:extLst>
              <a:ext uri="{FF2B5EF4-FFF2-40B4-BE49-F238E27FC236}">
                <a16:creationId xmlns:a16="http://schemas.microsoft.com/office/drawing/2014/main" id="{974C23A9-9F42-4883-A8B5-1B23ACFD6F70}"/>
              </a:ext>
            </a:extLst>
          </p:cNvPr>
          <p:cNvCxnSpPr>
            <a:cxnSpLocks/>
            <a:stCxn id="77" idx="0"/>
            <a:endCxn id="163" idx="2"/>
          </p:cNvCxnSpPr>
          <p:nvPr/>
        </p:nvCxnSpPr>
        <p:spPr>
          <a:xfrm flipV="1">
            <a:off x="9676679" y="3695108"/>
            <a:ext cx="1764689" cy="162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ลูกศรเชื่อมต่อแบบตรง 90">
            <a:extLst>
              <a:ext uri="{FF2B5EF4-FFF2-40B4-BE49-F238E27FC236}">
                <a16:creationId xmlns:a16="http://schemas.microsoft.com/office/drawing/2014/main" id="{B8509E6D-2A60-412C-BCE4-B8277D0E6015}"/>
              </a:ext>
            </a:extLst>
          </p:cNvPr>
          <p:cNvCxnSpPr>
            <a:cxnSpLocks/>
            <a:stCxn id="163" idx="0"/>
            <a:endCxn id="36" idx="3"/>
          </p:cNvCxnSpPr>
          <p:nvPr/>
        </p:nvCxnSpPr>
        <p:spPr>
          <a:xfrm flipH="1" flipV="1">
            <a:off x="8696610" y="390259"/>
            <a:ext cx="2744758" cy="213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กล่องข้อความ 97">
            <a:extLst>
              <a:ext uri="{FF2B5EF4-FFF2-40B4-BE49-F238E27FC236}">
                <a16:creationId xmlns:a16="http://schemas.microsoft.com/office/drawing/2014/main" id="{770F3AB3-91D0-4A78-9DC1-61775E312BC3}"/>
              </a:ext>
            </a:extLst>
          </p:cNvPr>
          <p:cNvSpPr txBox="1"/>
          <p:nvPr/>
        </p:nvSpPr>
        <p:spPr>
          <a:xfrm>
            <a:off x="3684553" y="6151571"/>
            <a:ext cx="3551935" cy="584775"/>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t>Public known leg of ecology, Fishing cat ecology service</a:t>
            </a:r>
            <a:endParaRPr lang="th-TH" sz="1600" b="1" dirty="0"/>
          </a:p>
        </p:txBody>
      </p:sp>
      <p:cxnSp>
        <p:nvCxnSpPr>
          <p:cNvPr id="104" name="ลูกศรเชื่อมต่อแบบตรง 103">
            <a:extLst>
              <a:ext uri="{FF2B5EF4-FFF2-40B4-BE49-F238E27FC236}">
                <a16:creationId xmlns:a16="http://schemas.microsoft.com/office/drawing/2014/main" id="{B3D2AC7F-4C52-4998-909F-261D1264920C}"/>
              </a:ext>
            </a:extLst>
          </p:cNvPr>
          <p:cNvCxnSpPr>
            <a:cxnSpLocks/>
            <a:stCxn id="77" idx="1"/>
            <a:endCxn id="35" idx="2"/>
          </p:cNvCxnSpPr>
          <p:nvPr/>
        </p:nvCxnSpPr>
        <p:spPr>
          <a:xfrm flipH="1">
            <a:off x="6466802" y="5612962"/>
            <a:ext cx="1859164" cy="4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ลูกศรเชื่อมต่อแบบตรง 148">
            <a:extLst>
              <a:ext uri="{FF2B5EF4-FFF2-40B4-BE49-F238E27FC236}">
                <a16:creationId xmlns:a16="http://schemas.microsoft.com/office/drawing/2014/main" id="{44E83464-000F-47C1-A80B-7A2C2E5D0C1B}"/>
              </a:ext>
            </a:extLst>
          </p:cNvPr>
          <p:cNvCxnSpPr>
            <a:cxnSpLocks/>
            <a:stCxn id="98" idx="0"/>
            <a:endCxn id="10" idx="2"/>
          </p:cNvCxnSpPr>
          <p:nvPr/>
        </p:nvCxnSpPr>
        <p:spPr>
          <a:xfrm flipH="1" flipV="1">
            <a:off x="1392072" y="3688885"/>
            <a:ext cx="4068449" cy="2462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กล่องข้อความ 156">
            <a:extLst>
              <a:ext uri="{FF2B5EF4-FFF2-40B4-BE49-F238E27FC236}">
                <a16:creationId xmlns:a16="http://schemas.microsoft.com/office/drawing/2014/main" id="{F45697DE-4C55-47C3-875D-5C243FE1695A}"/>
              </a:ext>
            </a:extLst>
          </p:cNvPr>
          <p:cNvSpPr txBox="1"/>
          <p:nvPr/>
        </p:nvSpPr>
        <p:spPr>
          <a:xfrm>
            <a:off x="707396" y="4793916"/>
            <a:ext cx="1914661" cy="338554"/>
          </a:xfrm>
          <a:prstGeom prst="rect">
            <a:avLst/>
          </a:prstGeom>
          <a:solidFill>
            <a:srgbClr val="00B0F0"/>
          </a:solidFill>
          <a:ln>
            <a:solidFill>
              <a:schemeClr val="tx1"/>
            </a:solidFill>
          </a:ln>
        </p:spPr>
        <p:txBody>
          <a:bodyPr wrap="square" rtlCol="0">
            <a:spAutoFit/>
          </a:bodyPr>
          <a:lstStyle/>
          <a:p>
            <a:pPr algn="ctr"/>
            <a:r>
              <a:rPr lang="en-US" sz="1600" b="1" dirty="0"/>
              <a:t>Law enforcement</a:t>
            </a:r>
            <a:endParaRPr lang="th-TH" sz="1600" b="1" dirty="0"/>
          </a:p>
        </p:txBody>
      </p:sp>
      <p:cxnSp>
        <p:nvCxnSpPr>
          <p:cNvPr id="159" name="ลูกศรเชื่อมต่อแบบตรง 158">
            <a:extLst>
              <a:ext uri="{FF2B5EF4-FFF2-40B4-BE49-F238E27FC236}">
                <a16:creationId xmlns:a16="http://schemas.microsoft.com/office/drawing/2014/main" id="{E6680DC2-E97B-4EF9-84E6-7DF578CEC0A5}"/>
              </a:ext>
            </a:extLst>
          </p:cNvPr>
          <p:cNvCxnSpPr>
            <a:cxnSpLocks/>
            <a:stCxn id="157" idx="0"/>
            <a:endCxn id="10" idx="2"/>
          </p:cNvCxnSpPr>
          <p:nvPr/>
        </p:nvCxnSpPr>
        <p:spPr>
          <a:xfrm flipH="1" flipV="1">
            <a:off x="1392072" y="3688885"/>
            <a:ext cx="272655" cy="110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กล่องข้อความ 162">
            <a:extLst>
              <a:ext uri="{FF2B5EF4-FFF2-40B4-BE49-F238E27FC236}">
                <a16:creationId xmlns:a16="http://schemas.microsoft.com/office/drawing/2014/main" id="{C2A493CB-2C88-41A7-80AF-28DB0A1CF19D}"/>
              </a:ext>
            </a:extLst>
          </p:cNvPr>
          <p:cNvSpPr txBox="1"/>
          <p:nvPr/>
        </p:nvSpPr>
        <p:spPr>
          <a:xfrm>
            <a:off x="10840299" y="2525557"/>
            <a:ext cx="1202137"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a:t>Reduce conflict and Protect method for Poultry</a:t>
            </a:r>
            <a:endParaRPr lang="th-TH" sz="1400" b="1" dirty="0"/>
          </a:p>
        </p:txBody>
      </p:sp>
      <p:cxnSp>
        <p:nvCxnSpPr>
          <p:cNvPr id="166" name="ลูกศรเชื่อมต่อแบบตรง 165">
            <a:extLst>
              <a:ext uri="{FF2B5EF4-FFF2-40B4-BE49-F238E27FC236}">
                <a16:creationId xmlns:a16="http://schemas.microsoft.com/office/drawing/2014/main" id="{A6D0692D-B3F4-487E-ACCC-F1A71953C3A6}"/>
              </a:ext>
            </a:extLst>
          </p:cNvPr>
          <p:cNvCxnSpPr>
            <a:cxnSpLocks/>
            <a:stCxn id="77" idx="0"/>
            <a:endCxn id="12" idx="2"/>
          </p:cNvCxnSpPr>
          <p:nvPr/>
        </p:nvCxnSpPr>
        <p:spPr>
          <a:xfrm flipH="1" flipV="1">
            <a:off x="8642943" y="2409389"/>
            <a:ext cx="1033736" cy="291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กล่องข้อความ 172">
            <a:extLst>
              <a:ext uri="{FF2B5EF4-FFF2-40B4-BE49-F238E27FC236}">
                <a16:creationId xmlns:a16="http://schemas.microsoft.com/office/drawing/2014/main" id="{F88CEC9D-99AE-4E3C-AEDA-E156DBD9A19A}"/>
              </a:ext>
            </a:extLst>
          </p:cNvPr>
          <p:cNvSpPr txBox="1"/>
          <p:nvPr/>
        </p:nvSpPr>
        <p:spPr>
          <a:xfrm>
            <a:off x="-782130" y="-65187"/>
            <a:ext cx="5176623" cy="461665"/>
          </a:xfrm>
          <a:prstGeom prst="rect">
            <a:avLst/>
          </a:prstGeom>
          <a:noFill/>
          <a:ln>
            <a:noFill/>
          </a:ln>
        </p:spPr>
        <p:txBody>
          <a:bodyPr wrap="square" rtlCol="0">
            <a:spAutoFit/>
          </a:bodyPr>
          <a:lstStyle/>
          <a:p>
            <a:pPr algn="ctr"/>
            <a:r>
              <a:rPr lang="en-US" sz="2400" b="1" u="sng" dirty="0"/>
              <a:t>Management -Action</a:t>
            </a:r>
            <a:endParaRPr lang="th-TH" sz="2400" b="1" u="sng" dirty="0"/>
          </a:p>
        </p:txBody>
      </p:sp>
      <p:sp>
        <p:nvSpPr>
          <p:cNvPr id="174" name="กล่องข้อความ 173">
            <a:extLst>
              <a:ext uri="{FF2B5EF4-FFF2-40B4-BE49-F238E27FC236}">
                <a16:creationId xmlns:a16="http://schemas.microsoft.com/office/drawing/2014/main" id="{4861A102-B1CB-493D-B623-C8FB13B59780}"/>
              </a:ext>
            </a:extLst>
          </p:cNvPr>
          <p:cNvSpPr txBox="1"/>
          <p:nvPr/>
        </p:nvSpPr>
        <p:spPr>
          <a:xfrm>
            <a:off x="126071" y="6173552"/>
            <a:ext cx="2305503"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1600" b="1" dirty="0">
                <a:solidFill>
                  <a:srgbClr val="92D050"/>
                </a:solidFill>
              </a:rPr>
              <a:t>Green = Objective</a:t>
            </a:r>
          </a:p>
          <a:p>
            <a:pPr algn="ctr"/>
            <a:r>
              <a:rPr lang="en-US" sz="1600" b="1" dirty="0">
                <a:solidFill>
                  <a:srgbClr val="00B0F0"/>
                </a:solidFill>
              </a:rPr>
              <a:t>Blue = Alternative Action</a:t>
            </a:r>
            <a:endParaRPr lang="th-TH" sz="1600" b="1" dirty="0">
              <a:solidFill>
                <a:srgbClr val="00B0F0"/>
              </a:solidFill>
            </a:endParaRPr>
          </a:p>
        </p:txBody>
      </p:sp>
      <p:sp>
        <p:nvSpPr>
          <p:cNvPr id="178" name="กล่องข้อความ 177">
            <a:extLst>
              <a:ext uri="{FF2B5EF4-FFF2-40B4-BE49-F238E27FC236}">
                <a16:creationId xmlns:a16="http://schemas.microsoft.com/office/drawing/2014/main" id="{2C00EEB3-3B90-4562-97BE-914C5E3F17DD}"/>
              </a:ext>
            </a:extLst>
          </p:cNvPr>
          <p:cNvSpPr txBox="1"/>
          <p:nvPr/>
        </p:nvSpPr>
        <p:spPr>
          <a:xfrm>
            <a:off x="5032250" y="4647928"/>
            <a:ext cx="1740336" cy="338554"/>
          </a:xfrm>
          <a:prstGeom prst="rect">
            <a:avLst/>
          </a:prstGeom>
          <a:solidFill>
            <a:srgbClr val="00B0F0"/>
          </a:solidFill>
          <a:ln>
            <a:solidFill>
              <a:schemeClr val="tx1"/>
            </a:solidFill>
          </a:ln>
        </p:spPr>
        <p:txBody>
          <a:bodyPr wrap="square" rtlCol="0">
            <a:spAutoFit/>
          </a:bodyPr>
          <a:lstStyle/>
          <a:p>
            <a:pPr algn="ctr"/>
            <a:r>
              <a:rPr lang="en-US" sz="1600" b="1" dirty="0"/>
              <a:t>Distribution</a:t>
            </a:r>
            <a:endParaRPr lang="th-TH" sz="1600" b="1" dirty="0"/>
          </a:p>
        </p:txBody>
      </p:sp>
      <p:cxnSp>
        <p:nvCxnSpPr>
          <p:cNvPr id="184" name="ลูกศรเชื่อมต่อแบบตรง 183">
            <a:extLst>
              <a:ext uri="{FF2B5EF4-FFF2-40B4-BE49-F238E27FC236}">
                <a16:creationId xmlns:a16="http://schemas.microsoft.com/office/drawing/2014/main" id="{28A13668-5C84-455D-90E6-6F31527C3A0A}"/>
              </a:ext>
            </a:extLst>
          </p:cNvPr>
          <p:cNvCxnSpPr>
            <a:cxnSpLocks/>
            <a:stCxn id="178" idx="1"/>
            <a:endCxn id="10" idx="3"/>
          </p:cNvCxnSpPr>
          <p:nvPr/>
        </p:nvCxnSpPr>
        <p:spPr>
          <a:xfrm flipH="1" flipV="1">
            <a:off x="2224585" y="3273387"/>
            <a:ext cx="2807665" cy="154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ลูกศรเชื่อมต่อแบบตรง 187">
            <a:extLst>
              <a:ext uri="{FF2B5EF4-FFF2-40B4-BE49-F238E27FC236}">
                <a16:creationId xmlns:a16="http://schemas.microsoft.com/office/drawing/2014/main" id="{914EFFEF-7F76-4646-868D-EF37AB2300CA}"/>
              </a:ext>
            </a:extLst>
          </p:cNvPr>
          <p:cNvCxnSpPr>
            <a:cxnSpLocks/>
            <a:stCxn id="66" idx="1"/>
            <a:endCxn id="10" idx="3"/>
          </p:cNvCxnSpPr>
          <p:nvPr/>
        </p:nvCxnSpPr>
        <p:spPr>
          <a:xfrm flipH="1" flipV="1">
            <a:off x="2224585" y="3273387"/>
            <a:ext cx="2780907" cy="99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ลูกศรเชื่อมต่อแบบตรง 2">
            <a:extLst>
              <a:ext uri="{FF2B5EF4-FFF2-40B4-BE49-F238E27FC236}">
                <a16:creationId xmlns:a16="http://schemas.microsoft.com/office/drawing/2014/main" id="{A09252BC-8743-4A58-BA19-B60EA65FF87A}"/>
              </a:ext>
            </a:extLst>
          </p:cNvPr>
          <p:cNvCxnSpPr>
            <a:cxnSpLocks/>
            <a:stCxn id="178" idx="2"/>
            <a:endCxn id="35" idx="0"/>
          </p:cNvCxnSpPr>
          <p:nvPr/>
        </p:nvCxnSpPr>
        <p:spPr>
          <a:xfrm>
            <a:off x="5902418" y="4986482"/>
            <a:ext cx="564384" cy="33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กล่องข้อความ 71">
            <a:extLst>
              <a:ext uri="{FF2B5EF4-FFF2-40B4-BE49-F238E27FC236}">
                <a16:creationId xmlns:a16="http://schemas.microsoft.com/office/drawing/2014/main" id="{E89128D3-2D18-4313-96B8-24220A9E6698}"/>
              </a:ext>
            </a:extLst>
          </p:cNvPr>
          <p:cNvSpPr txBox="1"/>
          <p:nvPr/>
        </p:nvSpPr>
        <p:spPr>
          <a:xfrm>
            <a:off x="4886574" y="2141635"/>
            <a:ext cx="2036239" cy="338554"/>
          </a:xfrm>
          <a:prstGeom prst="rect">
            <a:avLst/>
          </a:prstGeom>
          <a:solidFill>
            <a:srgbClr val="92D050"/>
          </a:solidFill>
          <a:ln>
            <a:solidFill>
              <a:schemeClr val="tx1"/>
            </a:solidFill>
          </a:ln>
        </p:spPr>
        <p:txBody>
          <a:bodyPr wrap="square" rtlCol="0">
            <a:spAutoFit/>
          </a:bodyPr>
          <a:lstStyle/>
          <a:p>
            <a:pPr algn="ctr"/>
            <a:r>
              <a:rPr lang="en-US" sz="1600" b="1" dirty="0"/>
              <a:t>Habitat potential</a:t>
            </a:r>
            <a:endParaRPr lang="th-TH" sz="1600" b="1" dirty="0"/>
          </a:p>
        </p:txBody>
      </p:sp>
      <p:cxnSp>
        <p:nvCxnSpPr>
          <p:cNvPr id="87" name="ลูกศรเชื่อมต่อแบบตรง 86">
            <a:extLst>
              <a:ext uri="{FF2B5EF4-FFF2-40B4-BE49-F238E27FC236}">
                <a16:creationId xmlns:a16="http://schemas.microsoft.com/office/drawing/2014/main" id="{F98CE62F-3B29-483E-854E-64D9788BE5F7}"/>
              </a:ext>
            </a:extLst>
          </p:cNvPr>
          <p:cNvCxnSpPr>
            <a:cxnSpLocks/>
            <a:stCxn id="10" idx="3"/>
            <a:endCxn id="72" idx="1"/>
          </p:cNvCxnSpPr>
          <p:nvPr/>
        </p:nvCxnSpPr>
        <p:spPr>
          <a:xfrm flipV="1">
            <a:off x="2224585" y="2310912"/>
            <a:ext cx="2661989" cy="96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ลูกศรเชื่อมต่อแบบตรง 104">
            <a:extLst>
              <a:ext uri="{FF2B5EF4-FFF2-40B4-BE49-F238E27FC236}">
                <a16:creationId xmlns:a16="http://schemas.microsoft.com/office/drawing/2014/main" id="{B9652B7A-E441-460F-BF29-FEE5D8445ECD}"/>
              </a:ext>
            </a:extLst>
          </p:cNvPr>
          <p:cNvCxnSpPr>
            <a:cxnSpLocks/>
            <a:stCxn id="4" idx="3"/>
            <a:endCxn id="72" idx="1"/>
          </p:cNvCxnSpPr>
          <p:nvPr/>
        </p:nvCxnSpPr>
        <p:spPr>
          <a:xfrm>
            <a:off x="1957862" y="1824614"/>
            <a:ext cx="2928712" cy="486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ลูกศรเชื่อมต่อแบบตรง 106">
            <a:extLst>
              <a:ext uri="{FF2B5EF4-FFF2-40B4-BE49-F238E27FC236}">
                <a16:creationId xmlns:a16="http://schemas.microsoft.com/office/drawing/2014/main" id="{274EFBAC-3559-42E2-A6B9-2653CE55558C}"/>
              </a:ext>
            </a:extLst>
          </p:cNvPr>
          <p:cNvCxnSpPr>
            <a:cxnSpLocks/>
            <a:stCxn id="72" idx="3"/>
            <a:endCxn id="12" idx="1"/>
          </p:cNvCxnSpPr>
          <p:nvPr/>
        </p:nvCxnSpPr>
        <p:spPr>
          <a:xfrm flipV="1">
            <a:off x="6922813" y="2117002"/>
            <a:ext cx="887115" cy="19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ลูกศรเชื่อมต่อแบบตรง 111">
            <a:extLst>
              <a:ext uri="{FF2B5EF4-FFF2-40B4-BE49-F238E27FC236}">
                <a16:creationId xmlns:a16="http://schemas.microsoft.com/office/drawing/2014/main" id="{201BE920-331F-489F-B4D9-ECB4008B69A0}"/>
              </a:ext>
            </a:extLst>
          </p:cNvPr>
          <p:cNvCxnSpPr>
            <a:cxnSpLocks/>
            <a:stCxn id="12" idx="2"/>
            <a:endCxn id="35" idx="3"/>
          </p:cNvCxnSpPr>
          <p:nvPr/>
        </p:nvCxnSpPr>
        <p:spPr>
          <a:xfrm flipH="1">
            <a:off x="7714153" y="2409389"/>
            <a:ext cx="928790" cy="308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ลูกศรเชื่อมต่อแบบตรง 230">
            <a:extLst>
              <a:ext uri="{FF2B5EF4-FFF2-40B4-BE49-F238E27FC236}">
                <a16:creationId xmlns:a16="http://schemas.microsoft.com/office/drawing/2014/main" id="{25229AB0-2998-49CC-B22B-B1035B321261}"/>
              </a:ext>
            </a:extLst>
          </p:cNvPr>
          <p:cNvCxnSpPr>
            <a:cxnSpLocks/>
            <a:stCxn id="612" idx="3"/>
            <a:endCxn id="36" idx="2"/>
          </p:cNvCxnSpPr>
          <p:nvPr/>
        </p:nvCxnSpPr>
        <p:spPr>
          <a:xfrm flipV="1">
            <a:off x="6537531" y="559536"/>
            <a:ext cx="799704" cy="70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ลูกศรเชื่อมต่อแบบตรง 234">
            <a:extLst>
              <a:ext uri="{FF2B5EF4-FFF2-40B4-BE49-F238E27FC236}">
                <a16:creationId xmlns:a16="http://schemas.microsoft.com/office/drawing/2014/main" id="{FFBD3676-07C7-4D77-B441-BEB9B46A8777}"/>
              </a:ext>
            </a:extLst>
          </p:cNvPr>
          <p:cNvCxnSpPr>
            <a:cxnSpLocks/>
            <a:stCxn id="612" idx="2"/>
            <a:endCxn id="72" idx="0"/>
          </p:cNvCxnSpPr>
          <p:nvPr/>
        </p:nvCxnSpPr>
        <p:spPr>
          <a:xfrm>
            <a:off x="5773689" y="1635279"/>
            <a:ext cx="131005" cy="506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ลูกศรเชื่อมต่อแบบตรง 245">
            <a:extLst>
              <a:ext uri="{FF2B5EF4-FFF2-40B4-BE49-F238E27FC236}">
                <a16:creationId xmlns:a16="http://schemas.microsoft.com/office/drawing/2014/main" id="{0671618D-51C7-4E4E-889C-8A0EED2C7313}"/>
              </a:ext>
            </a:extLst>
          </p:cNvPr>
          <p:cNvCxnSpPr>
            <a:cxnSpLocks/>
            <a:stCxn id="17" idx="3"/>
            <a:endCxn id="612" idx="1"/>
          </p:cNvCxnSpPr>
          <p:nvPr/>
        </p:nvCxnSpPr>
        <p:spPr>
          <a:xfrm>
            <a:off x="4242649" y="896615"/>
            <a:ext cx="767197"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1" name="กล่องข้อความ 310">
            <a:extLst>
              <a:ext uri="{FF2B5EF4-FFF2-40B4-BE49-F238E27FC236}">
                <a16:creationId xmlns:a16="http://schemas.microsoft.com/office/drawing/2014/main" id="{E7A5FC27-ECAF-4AFB-AB16-4306D2C70C9B}"/>
              </a:ext>
            </a:extLst>
          </p:cNvPr>
          <p:cNvSpPr txBox="1"/>
          <p:nvPr/>
        </p:nvSpPr>
        <p:spPr>
          <a:xfrm>
            <a:off x="9613429" y="3111686"/>
            <a:ext cx="1202137" cy="954107"/>
          </a:xfrm>
          <a:prstGeom prst="rect">
            <a:avLst/>
          </a:prstGeom>
          <a:noFill/>
          <a:ln>
            <a:solidFill>
              <a:schemeClr val="tx1"/>
            </a:solidFill>
          </a:ln>
        </p:spPr>
        <p:txBody>
          <a:bodyPr wrap="square" rtlCol="0">
            <a:spAutoFit/>
          </a:bodyPr>
          <a:lstStyle/>
          <a:p>
            <a:pPr algn="ctr"/>
            <a:r>
              <a:rPr lang="en-US" sz="1400" b="1" dirty="0"/>
              <a:t>Eco-tourism / Volunteer research-conserve. </a:t>
            </a:r>
            <a:endParaRPr lang="th-TH" sz="1400" b="1" dirty="0"/>
          </a:p>
        </p:txBody>
      </p:sp>
      <p:cxnSp>
        <p:nvCxnSpPr>
          <p:cNvPr id="353" name="ลูกศรเชื่อมต่อแบบตรง 352">
            <a:extLst>
              <a:ext uri="{FF2B5EF4-FFF2-40B4-BE49-F238E27FC236}">
                <a16:creationId xmlns:a16="http://schemas.microsoft.com/office/drawing/2014/main" id="{9CD4FE4A-E20C-4944-8769-0CAC3094520C}"/>
              </a:ext>
            </a:extLst>
          </p:cNvPr>
          <p:cNvCxnSpPr>
            <a:cxnSpLocks/>
            <a:stCxn id="77" idx="0"/>
            <a:endCxn id="311" idx="2"/>
          </p:cNvCxnSpPr>
          <p:nvPr/>
        </p:nvCxnSpPr>
        <p:spPr>
          <a:xfrm flipV="1">
            <a:off x="9676679" y="4065793"/>
            <a:ext cx="537819" cy="125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4" name="ลูกศรเชื่อมต่อแบบตรง 353">
            <a:extLst>
              <a:ext uri="{FF2B5EF4-FFF2-40B4-BE49-F238E27FC236}">
                <a16:creationId xmlns:a16="http://schemas.microsoft.com/office/drawing/2014/main" id="{6A435602-703A-4BB3-8321-BEBA20C7D2CC}"/>
              </a:ext>
            </a:extLst>
          </p:cNvPr>
          <p:cNvCxnSpPr>
            <a:cxnSpLocks/>
            <a:stCxn id="311" idx="0"/>
            <a:endCxn id="12" idx="2"/>
          </p:cNvCxnSpPr>
          <p:nvPr/>
        </p:nvCxnSpPr>
        <p:spPr>
          <a:xfrm flipH="1" flipV="1">
            <a:off x="8642943" y="2409389"/>
            <a:ext cx="1571555" cy="702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2" name="ลูกศรเชื่อมต่อแบบตรง 441">
            <a:extLst>
              <a:ext uri="{FF2B5EF4-FFF2-40B4-BE49-F238E27FC236}">
                <a16:creationId xmlns:a16="http://schemas.microsoft.com/office/drawing/2014/main" id="{681712C3-E3D3-4955-B117-D56CA31461C1}"/>
              </a:ext>
            </a:extLst>
          </p:cNvPr>
          <p:cNvCxnSpPr>
            <a:cxnSpLocks/>
            <a:stCxn id="157" idx="3"/>
            <a:endCxn id="35" idx="1"/>
          </p:cNvCxnSpPr>
          <p:nvPr/>
        </p:nvCxnSpPr>
        <p:spPr>
          <a:xfrm>
            <a:off x="2622057" y="4963193"/>
            <a:ext cx="2597394" cy="52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5" name="ลูกศรเชื่อมต่อแบบตรง 454">
            <a:extLst>
              <a:ext uri="{FF2B5EF4-FFF2-40B4-BE49-F238E27FC236}">
                <a16:creationId xmlns:a16="http://schemas.microsoft.com/office/drawing/2014/main" id="{C99269AE-C30E-4CBA-970C-C2D004458489}"/>
              </a:ext>
            </a:extLst>
          </p:cNvPr>
          <p:cNvCxnSpPr>
            <a:stCxn id="311" idx="1"/>
            <a:endCxn id="35" idx="0"/>
          </p:cNvCxnSpPr>
          <p:nvPr/>
        </p:nvCxnSpPr>
        <p:spPr>
          <a:xfrm flipH="1">
            <a:off x="6466802" y="3588740"/>
            <a:ext cx="3146627" cy="173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5" name="กล่องข้อความ 504">
            <a:extLst>
              <a:ext uri="{FF2B5EF4-FFF2-40B4-BE49-F238E27FC236}">
                <a16:creationId xmlns:a16="http://schemas.microsoft.com/office/drawing/2014/main" id="{4C6B20C6-FE9A-4E2B-8501-A292972F71AB}"/>
              </a:ext>
            </a:extLst>
          </p:cNvPr>
          <p:cNvSpPr txBox="1"/>
          <p:nvPr/>
        </p:nvSpPr>
        <p:spPr>
          <a:xfrm>
            <a:off x="5410350" y="3526190"/>
            <a:ext cx="2062732" cy="338554"/>
          </a:xfrm>
          <a:prstGeom prst="rect">
            <a:avLst/>
          </a:prstGeom>
          <a:noFill/>
          <a:ln>
            <a:solidFill>
              <a:schemeClr val="tx1"/>
            </a:solidFill>
          </a:ln>
        </p:spPr>
        <p:txBody>
          <a:bodyPr wrap="square" rtlCol="0">
            <a:spAutoFit/>
          </a:bodyPr>
          <a:lstStyle/>
          <a:p>
            <a:pPr algn="ctr"/>
            <a:r>
              <a:rPr lang="en-US" sz="1600" b="1" dirty="0"/>
              <a:t>Captive breeding </a:t>
            </a:r>
            <a:endParaRPr lang="th-TH" sz="1600" b="1" dirty="0"/>
          </a:p>
        </p:txBody>
      </p:sp>
      <p:cxnSp>
        <p:nvCxnSpPr>
          <p:cNvPr id="508" name="ลูกศรเชื่อมต่อแบบตรง 507">
            <a:extLst>
              <a:ext uri="{FF2B5EF4-FFF2-40B4-BE49-F238E27FC236}">
                <a16:creationId xmlns:a16="http://schemas.microsoft.com/office/drawing/2014/main" id="{BF28179B-4062-4992-B68B-37FF907674C4}"/>
              </a:ext>
            </a:extLst>
          </p:cNvPr>
          <p:cNvCxnSpPr>
            <a:cxnSpLocks/>
            <a:stCxn id="505" idx="0"/>
            <a:endCxn id="71" idx="2"/>
          </p:cNvCxnSpPr>
          <p:nvPr/>
        </p:nvCxnSpPr>
        <p:spPr>
          <a:xfrm flipV="1">
            <a:off x="6441716" y="3302932"/>
            <a:ext cx="16991" cy="22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1" name="ลูกศรเชื่อมต่อแบบตรง 510">
            <a:extLst>
              <a:ext uri="{FF2B5EF4-FFF2-40B4-BE49-F238E27FC236}">
                <a16:creationId xmlns:a16="http://schemas.microsoft.com/office/drawing/2014/main" id="{53A25C20-1D5E-45FD-9FD2-29F7C60B489F}"/>
              </a:ext>
            </a:extLst>
          </p:cNvPr>
          <p:cNvCxnSpPr>
            <a:cxnSpLocks/>
            <a:stCxn id="505" idx="1"/>
            <a:endCxn id="10" idx="3"/>
          </p:cNvCxnSpPr>
          <p:nvPr/>
        </p:nvCxnSpPr>
        <p:spPr>
          <a:xfrm flipH="1" flipV="1">
            <a:off x="2224585" y="3273387"/>
            <a:ext cx="3185765" cy="42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4" name="ลูกศรเชื่อมต่อแบบตรง 573">
            <a:extLst>
              <a:ext uri="{FF2B5EF4-FFF2-40B4-BE49-F238E27FC236}">
                <a16:creationId xmlns:a16="http://schemas.microsoft.com/office/drawing/2014/main" id="{09999382-A8C8-498C-BA2E-B8C4D80BAB66}"/>
              </a:ext>
            </a:extLst>
          </p:cNvPr>
          <p:cNvCxnSpPr>
            <a:cxnSpLocks/>
            <a:stCxn id="10" idx="3"/>
            <a:endCxn id="71" idx="1"/>
          </p:cNvCxnSpPr>
          <p:nvPr/>
        </p:nvCxnSpPr>
        <p:spPr>
          <a:xfrm flipV="1">
            <a:off x="2224585" y="3010545"/>
            <a:ext cx="3219747" cy="26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2" name="กล่องข้อความ 611">
            <a:extLst>
              <a:ext uri="{FF2B5EF4-FFF2-40B4-BE49-F238E27FC236}">
                <a16:creationId xmlns:a16="http://schemas.microsoft.com/office/drawing/2014/main" id="{20DF49BB-8DE5-4574-A127-F0B4B6D22208}"/>
              </a:ext>
            </a:extLst>
          </p:cNvPr>
          <p:cNvSpPr txBox="1"/>
          <p:nvPr/>
        </p:nvSpPr>
        <p:spPr>
          <a:xfrm>
            <a:off x="5009846" y="896615"/>
            <a:ext cx="1527685" cy="738664"/>
          </a:xfrm>
          <a:prstGeom prst="rect">
            <a:avLst/>
          </a:prstGeom>
          <a:noFill/>
          <a:ln>
            <a:solidFill>
              <a:schemeClr val="tx1"/>
            </a:solidFill>
          </a:ln>
        </p:spPr>
        <p:txBody>
          <a:bodyPr wrap="square" rtlCol="0">
            <a:spAutoFit/>
          </a:bodyPr>
          <a:lstStyle/>
          <a:p>
            <a:pPr algn="ctr"/>
            <a:r>
              <a:rPr lang="en-US" sz="1400" b="1" dirty="0"/>
              <a:t>Landscape suitability for support</a:t>
            </a:r>
            <a:endParaRPr lang="th-TH" sz="1400" dirty="0"/>
          </a:p>
        </p:txBody>
      </p:sp>
    </p:spTree>
    <p:extLst>
      <p:ext uri="{BB962C8B-B14F-4D97-AF65-F5344CB8AC3E}">
        <p14:creationId xmlns:p14="http://schemas.microsoft.com/office/powerpoint/2010/main" val="9737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รูปภาพ 6" descr="https://i.imgur.com/pxUDIJZ.png">
            <a:extLst>
              <a:ext uri="{FF2B5EF4-FFF2-40B4-BE49-F238E27FC236}">
                <a16:creationId xmlns:a16="http://schemas.microsoft.com/office/drawing/2014/main" id="{B3929B48-0C34-4F61-8E17-70317EB077B8}"/>
              </a:ext>
            </a:extLst>
          </p:cNvPr>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35674" t="18422" r="8159" b="7244"/>
          <a:stretch/>
        </p:blipFill>
        <p:spPr bwMode="auto">
          <a:xfrm>
            <a:off x="1030864" y="5964803"/>
            <a:ext cx="1408590" cy="797132"/>
          </a:xfrm>
          <a:prstGeom prst="rect">
            <a:avLst/>
          </a:prstGeom>
          <a:noFill/>
          <a:ln>
            <a:noFill/>
          </a:ln>
        </p:spPr>
      </p:pic>
      <p:graphicFrame>
        <p:nvGraphicFramePr>
          <p:cNvPr id="8" name="ตาราง 8">
            <a:extLst>
              <a:ext uri="{FF2B5EF4-FFF2-40B4-BE49-F238E27FC236}">
                <a16:creationId xmlns:a16="http://schemas.microsoft.com/office/drawing/2014/main" id="{064547CA-F7F5-4E30-B50D-AEF629ABECD6}"/>
              </a:ext>
            </a:extLst>
          </p:cNvPr>
          <p:cNvGraphicFramePr>
            <a:graphicFrameLocks noGrp="1"/>
          </p:cNvGraphicFramePr>
          <p:nvPr>
            <p:ph idx="1"/>
            <p:extLst>
              <p:ext uri="{D42A27DB-BD31-4B8C-83A1-F6EECF244321}">
                <p14:modId xmlns:p14="http://schemas.microsoft.com/office/powerpoint/2010/main" val="1057787338"/>
              </p:ext>
            </p:extLst>
          </p:nvPr>
        </p:nvGraphicFramePr>
        <p:xfrm>
          <a:off x="1735158" y="794995"/>
          <a:ext cx="9564855" cy="4634110"/>
        </p:xfrm>
        <a:graphic>
          <a:graphicData uri="http://schemas.openxmlformats.org/drawingml/2006/table">
            <a:tbl>
              <a:tblPr firstRow="1" bandRow="1">
                <a:tableStyleId>{5C22544A-7EE6-4342-B048-85BDC9FD1C3A}</a:tableStyleId>
              </a:tblPr>
              <a:tblGrid>
                <a:gridCol w="2994238">
                  <a:extLst>
                    <a:ext uri="{9D8B030D-6E8A-4147-A177-3AD203B41FA5}">
                      <a16:colId xmlns:a16="http://schemas.microsoft.com/office/drawing/2014/main" val="2399861548"/>
                    </a:ext>
                  </a:extLst>
                </a:gridCol>
                <a:gridCol w="2455817">
                  <a:extLst>
                    <a:ext uri="{9D8B030D-6E8A-4147-A177-3AD203B41FA5}">
                      <a16:colId xmlns:a16="http://schemas.microsoft.com/office/drawing/2014/main" val="2155081274"/>
                    </a:ext>
                  </a:extLst>
                </a:gridCol>
                <a:gridCol w="1867988">
                  <a:extLst>
                    <a:ext uri="{9D8B030D-6E8A-4147-A177-3AD203B41FA5}">
                      <a16:colId xmlns:a16="http://schemas.microsoft.com/office/drawing/2014/main" val="2624043737"/>
                    </a:ext>
                  </a:extLst>
                </a:gridCol>
                <a:gridCol w="2246812">
                  <a:extLst>
                    <a:ext uri="{9D8B030D-6E8A-4147-A177-3AD203B41FA5}">
                      <a16:colId xmlns:a16="http://schemas.microsoft.com/office/drawing/2014/main" val="3182899853"/>
                    </a:ext>
                  </a:extLst>
                </a:gridCol>
              </a:tblGrid>
              <a:tr h="459230">
                <a:tc>
                  <a:txBody>
                    <a:bodyPr/>
                    <a:lstStyle/>
                    <a:p>
                      <a:pPr algn="r"/>
                      <a:r>
                        <a:rPr lang="en-US" sz="2000" b="1" dirty="0"/>
                        <a:t>Objective</a:t>
                      </a:r>
                    </a:p>
                    <a:p>
                      <a:pPr algn="ctr"/>
                      <a:endParaRPr lang="en-US" sz="2000" b="1" dirty="0"/>
                    </a:p>
                    <a:p>
                      <a:pPr algn="ctr"/>
                      <a:endParaRPr lang="en-US" sz="2000" b="1" dirty="0"/>
                    </a:p>
                    <a:p>
                      <a:pPr algn="l"/>
                      <a:r>
                        <a:rPr lang="en-US" sz="2000" b="1" dirty="0"/>
                        <a:t>Alternative</a:t>
                      </a:r>
                    </a:p>
                    <a:p>
                      <a:pPr algn="ct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Habitat potential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(Index 0 = Lower 1 =Low 2=midrate 3 =High 4= Very high ) </a:t>
                      </a:r>
                      <a:endParaRPr lang="th-TH" sz="20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Fishing cat abundant </a:t>
                      </a:r>
                      <a:endParaRPr lang="th-TH" sz="20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 individual per area sqkm2) </a:t>
                      </a:r>
                      <a:endParaRPr lang="th-TH" sz="2000" b="1" dirty="0"/>
                    </a:p>
                    <a:p>
                      <a:pPr algn="ct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Community participation for conservation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(Index 0 – 100 percent) </a:t>
                      </a:r>
                      <a:endParaRPr lang="th-TH" sz="2000" b="1" dirty="0"/>
                    </a:p>
                  </a:txBody>
                  <a:tcPr/>
                </a:tc>
                <a:extLst>
                  <a:ext uri="{0D108BD9-81ED-4DB2-BD59-A6C34878D82A}">
                    <a16:rowId xmlns:a16="http://schemas.microsoft.com/office/drawing/2014/main" val="3844106903"/>
                  </a:ext>
                </a:extLst>
              </a:tr>
              <a:tr h="5801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landscape use and distribution </a:t>
                      </a:r>
                      <a:endParaRPr lang="th-TH" sz="2000" b="1" dirty="0"/>
                    </a:p>
                  </a:txBody>
                  <a:tcPr/>
                </a:tc>
                <a:tc>
                  <a:txBody>
                    <a:bodyPr/>
                    <a:lstStyle/>
                    <a:p>
                      <a:pPr algn="ctr"/>
                      <a:r>
                        <a:rPr lang="en-US" sz="2000" b="1" dirty="0"/>
                        <a:t>3-4</a:t>
                      </a:r>
                      <a:endParaRPr lang="th-TH" sz="2000" b="1" dirty="0"/>
                    </a:p>
                  </a:txBody>
                  <a:tcPr/>
                </a:tc>
                <a:tc>
                  <a:txBody>
                    <a:bodyPr/>
                    <a:lstStyle/>
                    <a:p>
                      <a:pPr algn="ctr"/>
                      <a:r>
                        <a:rPr lang="en-US" sz="2000" b="1" dirty="0"/>
                        <a:t>0.5 </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80</a:t>
                      </a:r>
                      <a:endParaRPr lang="th-TH" sz="2000" b="1" dirty="0"/>
                    </a:p>
                  </a:txBody>
                  <a:tcPr/>
                </a:tc>
                <a:extLst>
                  <a:ext uri="{0D108BD9-81ED-4DB2-BD59-A6C34878D82A}">
                    <a16:rowId xmlns:a16="http://schemas.microsoft.com/office/drawing/2014/main" val="2391229447"/>
                  </a:ext>
                </a:extLst>
              </a:tr>
              <a:tr h="4389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Reduce land use change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h-TH" sz="2000" b="1" dirty="0"/>
                    </a:p>
                  </a:txBody>
                  <a:tcPr/>
                </a:tc>
                <a:tc>
                  <a:txBody>
                    <a:bodyPr/>
                    <a:lstStyle/>
                    <a:p>
                      <a:pPr algn="ctr"/>
                      <a:r>
                        <a:rPr lang="en-US" sz="2000" b="1" dirty="0"/>
                        <a:t>3-4</a:t>
                      </a:r>
                      <a:endParaRPr lang="th-TH" sz="2000" b="1" dirty="0"/>
                    </a:p>
                  </a:txBody>
                  <a:tcPr/>
                </a:tc>
                <a:tc>
                  <a:txBody>
                    <a:bodyPr/>
                    <a:lstStyle/>
                    <a:p>
                      <a:pPr algn="ct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&gt; 0.5</a:t>
                      </a:r>
                      <a:endParaRPr lang="th-TH" sz="2000" b="1" dirty="0"/>
                    </a:p>
                  </a:txBody>
                  <a:tcPr/>
                </a:tc>
                <a:tc>
                  <a:txBody>
                    <a:bodyPr/>
                    <a:lstStyle/>
                    <a:p>
                      <a:pPr algn="ctr"/>
                      <a:r>
                        <a:rPr lang="en-US" sz="2000" b="1" dirty="0"/>
                        <a:t>90</a:t>
                      </a:r>
                      <a:endParaRPr lang="th-TH" sz="2000" b="1" dirty="0"/>
                    </a:p>
                  </a:txBody>
                  <a:tcPr/>
                </a:tc>
                <a:extLst>
                  <a:ext uri="{0D108BD9-81ED-4DB2-BD59-A6C34878D82A}">
                    <a16:rowId xmlns:a16="http://schemas.microsoft.com/office/drawing/2014/main" val="3680817179"/>
                  </a:ext>
                </a:extLst>
              </a:tr>
              <a:tr h="287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food abundant </a:t>
                      </a:r>
                      <a:endParaRPr lang="th-TH" sz="2000" b="1" dirty="0"/>
                    </a:p>
                  </a:txBody>
                  <a:tcPr/>
                </a:tc>
                <a:tc>
                  <a:txBody>
                    <a:bodyPr/>
                    <a:lstStyle/>
                    <a:p>
                      <a:pPr algn="ctr"/>
                      <a:r>
                        <a:rPr lang="en-US" sz="2000" b="1" dirty="0"/>
                        <a:t>3-4</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&gt; 0.5</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70</a:t>
                      </a:r>
                      <a:endParaRPr lang="th-TH" sz="2000" b="1" dirty="0"/>
                    </a:p>
                  </a:txBody>
                  <a:tcPr/>
                </a:tc>
                <a:extLst>
                  <a:ext uri="{0D108BD9-81ED-4DB2-BD59-A6C34878D82A}">
                    <a16:rowId xmlns:a16="http://schemas.microsoft.com/office/drawing/2014/main" val="3617510919"/>
                  </a:ext>
                </a:extLst>
              </a:tr>
              <a:tr h="610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DNA diversity</a:t>
                      </a:r>
                      <a:endParaRPr lang="th-TH" sz="2000" b="1" dirty="0"/>
                    </a:p>
                  </a:txBody>
                  <a:tcPr/>
                </a:tc>
                <a:tc>
                  <a:txBody>
                    <a:bodyPr/>
                    <a:lstStyle/>
                    <a:p>
                      <a:pPr algn="ctr"/>
                      <a:r>
                        <a:rPr lang="en-US" sz="2000" b="1" dirty="0"/>
                        <a:t>2</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tc>
                <a:tc>
                  <a:txBody>
                    <a:bodyPr/>
                    <a:lstStyle/>
                    <a:p>
                      <a:pPr algn="ctr"/>
                      <a:r>
                        <a:rPr lang="en-US" sz="2000" b="1" dirty="0"/>
                        <a:t>-</a:t>
                      </a:r>
                      <a:endParaRPr lang="th-TH" sz="2000" b="1" dirty="0"/>
                    </a:p>
                  </a:txBody>
                  <a:tcPr/>
                </a:tc>
                <a:extLst>
                  <a:ext uri="{0D108BD9-81ED-4DB2-BD59-A6C34878D82A}">
                    <a16:rowId xmlns:a16="http://schemas.microsoft.com/office/drawing/2014/main" val="2874245797"/>
                  </a:ext>
                </a:extLst>
              </a:tr>
              <a:tr h="610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Law enforcement</a:t>
                      </a:r>
                      <a:endParaRPr lang="th-TH" sz="2000" b="1" dirty="0"/>
                    </a:p>
                  </a:txBody>
                  <a:tcPr/>
                </a:tc>
                <a:tc>
                  <a:txBody>
                    <a:bodyPr/>
                    <a:lstStyle/>
                    <a:p>
                      <a:pPr algn="ctr"/>
                      <a:r>
                        <a:rPr lang="en-US" sz="2000" b="1" dirty="0"/>
                        <a:t>2-3</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&gt; 0.5</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tc>
                <a:tc>
                  <a:txBody>
                    <a:bodyPr/>
                    <a:lstStyle/>
                    <a:p>
                      <a:pPr algn="ctr"/>
                      <a:r>
                        <a:rPr lang="en-US" sz="2000" b="1" dirty="0"/>
                        <a:t>60</a:t>
                      </a:r>
                      <a:endParaRPr lang="th-TH" sz="2000" b="1" dirty="0"/>
                    </a:p>
                  </a:txBody>
                  <a:tcPr/>
                </a:tc>
                <a:extLst>
                  <a:ext uri="{0D108BD9-81ED-4DB2-BD59-A6C34878D82A}">
                    <a16:rowId xmlns:a16="http://schemas.microsoft.com/office/drawing/2014/main" val="1807257925"/>
                  </a:ext>
                </a:extLst>
              </a:tr>
            </a:tbl>
          </a:graphicData>
        </a:graphic>
      </p:graphicFrame>
      <p:sp>
        <p:nvSpPr>
          <p:cNvPr id="4" name="สี่เหลี่ยมผืนผ้า 3">
            <a:extLst>
              <a:ext uri="{FF2B5EF4-FFF2-40B4-BE49-F238E27FC236}">
                <a16:creationId xmlns:a16="http://schemas.microsoft.com/office/drawing/2014/main" id="{0D463A91-16CA-4164-9E52-78407D703530}"/>
              </a:ext>
            </a:extLst>
          </p:cNvPr>
          <p:cNvSpPr/>
          <p:nvPr/>
        </p:nvSpPr>
        <p:spPr>
          <a:xfrm>
            <a:off x="2677886" y="5992494"/>
            <a:ext cx="9390016" cy="584775"/>
          </a:xfrm>
          <a:prstGeom prst="rect">
            <a:avLst/>
          </a:prstGeom>
          <a:ln>
            <a:solidFill>
              <a:schemeClr val="tx1"/>
            </a:solidFill>
          </a:ln>
        </p:spPr>
        <p:txBody>
          <a:bodyPr wrap="square">
            <a:spAutoFit/>
          </a:bodyPr>
          <a:lstStyle/>
          <a:p>
            <a:r>
              <a:rPr lang="en-US" sz="1600" b="1" dirty="0"/>
              <a:t>*** Because no data information and have never conducted any research, so can’t to score, if use knowledge from work , learning and experience can got score that show in Table</a:t>
            </a:r>
            <a:endParaRPr lang="th-TH" sz="1600" dirty="0"/>
          </a:p>
        </p:txBody>
      </p:sp>
      <p:sp>
        <p:nvSpPr>
          <p:cNvPr id="6" name="วงรี 5">
            <a:extLst>
              <a:ext uri="{FF2B5EF4-FFF2-40B4-BE49-F238E27FC236}">
                <a16:creationId xmlns:a16="http://schemas.microsoft.com/office/drawing/2014/main" id="{9F847954-5816-4DA8-AC28-4F4369A95B16}"/>
              </a:ext>
            </a:extLst>
          </p:cNvPr>
          <p:cNvSpPr/>
          <p:nvPr/>
        </p:nvSpPr>
        <p:spPr>
          <a:xfrm>
            <a:off x="1477522" y="6471834"/>
            <a:ext cx="515273" cy="2361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1" name="ตัวเชื่อมต่อตรง 10">
            <a:extLst>
              <a:ext uri="{FF2B5EF4-FFF2-40B4-BE49-F238E27FC236}">
                <a16:creationId xmlns:a16="http://schemas.microsoft.com/office/drawing/2014/main" id="{3F2477FE-6427-488B-9784-EC772339AE84}"/>
              </a:ext>
            </a:extLst>
          </p:cNvPr>
          <p:cNvCxnSpPr>
            <a:cxnSpLocks/>
          </p:cNvCxnSpPr>
          <p:nvPr/>
        </p:nvCxnSpPr>
        <p:spPr>
          <a:xfrm>
            <a:off x="1722095" y="741040"/>
            <a:ext cx="2968112" cy="1607746"/>
          </a:xfrm>
          <a:prstGeom prst="line">
            <a:avLst/>
          </a:prstGeom>
          <a:ln w="57150">
            <a:solidFill>
              <a:schemeClr val="bg1"/>
            </a:solidFill>
          </a:ln>
        </p:spPr>
        <p:style>
          <a:lnRef idx="2">
            <a:schemeClr val="accent4"/>
          </a:lnRef>
          <a:fillRef idx="0">
            <a:schemeClr val="accent4"/>
          </a:fillRef>
          <a:effectRef idx="1">
            <a:schemeClr val="accent4"/>
          </a:effectRef>
          <a:fontRef idx="minor">
            <a:schemeClr val="tx1"/>
          </a:fontRef>
        </p:style>
      </p:cxnSp>
      <p:sp>
        <p:nvSpPr>
          <p:cNvPr id="19" name="ชื่อเรื่อง 1">
            <a:extLst>
              <a:ext uri="{FF2B5EF4-FFF2-40B4-BE49-F238E27FC236}">
                <a16:creationId xmlns:a16="http://schemas.microsoft.com/office/drawing/2014/main" id="{015C45BC-CE63-4BF2-A856-623B75E45077}"/>
              </a:ext>
            </a:extLst>
          </p:cNvPr>
          <p:cNvSpPr>
            <a:spLocks noGrp="1"/>
          </p:cNvSpPr>
          <p:nvPr>
            <p:ph type="title"/>
          </p:nvPr>
        </p:nvSpPr>
        <p:spPr>
          <a:xfrm>
            <a:off x="124096" y="-150027"/>
            <a:ext cx="4047309" cy="1325563"/>
          </a:xfrm>
        </p:spPr>
        <p:txBody>
          <a:bodyPr>
            <a:noAutofit/>
          </a:bodyPr>
          <a:lstStyle/>
          <a:p>
            <a:r>
              <a:rPr lang="en-US" b="1" u="sng" dirty="0"/>
              <a:t>Consequences</a:t>
            </a:r>
            <a:endParaRPr lang="th-TH" b="1" u="sng" dirty="0"/>
          </a:p>
        </p:txBody>
      </p:sp>
      <p:sp>
        <p:nvSpPr>
          <p:cNvPr id="20" name="วงรี 19">
            <a:extLst>
              <a:ext uri="{FF2B5EF4-FFF2-40B4-BE49-F238E27FC236}">
                <a16:creationId xmlns:a16="http://schemas.microsoft.com/office/drawing/2014/main" id="{E6A3CB84-0CD1-4B1D-A4F2-C30BAC12DEF3}"/>
              </a:ext>
            </a:extLst>
          </p:cNvPr>
          <p:cNvSpPr/>
          <p:nvPr/>
        </p:nvSpPr>
        <p:spPr>
          <a:xfrm>
            <a:off x="4920342" y="1933064"/>
            <a:ext cx="2351315" cy="37777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วงรี 20">
            <a:extLst>
              <a:ext uri="{FF2B5EF4-FFF2-40B4-BE49-F238E27FC236}">
                <a16:creationId xmlns:a16="http://schemas.microsoft.com/office/drawing/2014/main" id="{7E228D4A-3DD4-4826-8568-593A7ED52319}"/>
              </a:ext>
            </a:extLst>
          </p:cNvPr>
          <p:cNvSpPr/>
          <p:nvPr/>
        </p:nvSpPr>
        <p:spPr>
          <a:xfrm>
            <a:off x="8948698" y="2089819"/>
            <a:ext cx="2351315" cy="37777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29979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1">
            <a:extLst>
              <a:ext uri="{FF2B5EF4-FFF2-40B4-BE49-F238E27FC236}">
                <a16:creationId xmlns:a16="http://schemas.microsoft.com/office/drawing/2014/main" id="{4B562CA3-362E-4DDF-90E6-A98EF7C679E1}"/>
              </a:ext>
            </a:extLst>
          </p:cNvPr>
          <p:cNvSpPr txBox="1">
            <a:spLocks/>
          </p:cNvSpPr>
          <p:nvPr/>
        </p:nvSpPr>
        <p:spPr>
          <a:xfrm>
            <a:off x="0" y="-301079"/>
            <a:ext cx="40473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Trade off</a:t>
            </a:r>
            <a:endParaRPr lang="th-TH" b="1" u="sng" dirty="0"/>
          </a:p>
        </p:txBody>
      </p:sp>
      <p:graphicFrame>
        <p:nvGraphicFramePr>
          <p:cNvPr id="7" name="ตาราง 8">
            <a:extLst>
              <a:ext uri="{FF2B5EF4-FFF2-40B4-BE49-F238E27FC236}">
                <a16:creationId xmlns:a16="http://schemas.microsoft.com/office/drawing/2014/main" id="{B3911993-FEDC-4015-BFB2-31D6BC1C1335}"/>
              </a:ext>
            </a:extLst>
          </p:cNvPr>
          <p:cNvGraphicFramePr>
            <a:graphicFrameLocks noGrp="1"/>
          </p:cNvGraphicFramePr>
          <p:nvPr>
            <p:ph idx="1"/>
            <p:extLst>
              <p:ext uri="{D42A27DB-BD31-4B8C-83A1-F6EECF244321}">
                <p14:modId xmlns:p14="http://schemas.microsoft.com/office/powerpoint/2010/main" val="1946633363"/>
              </p:ext>
            </p:extLst>
          </p:nvPr>
        </p:nvGraphicFramePr>
        <p:xfrm>
          <a:off x="124096" y="671921"/>
          <a:ext cx="11266715" cy="4938910"/>
        </p:xfrm>
        <a:graphic>
          <a:graphicData uri="http://schemas.openxmlformats.org/drawingml/2006/table">
            <a:tbl>
              <a:tblPr firstRow="1" bandRow="1">
                <a:tableStyleId>{5C22544A-7EE6-4342-B048-85BDC9FD1C3A}</a:tableStyleId>
              </a:tblPr>
              <a:tblGrid>
                <a:gridCol w="2809997">
                  <a:extLst>
                    <a:ext uri="{9D8B030D-6E8A-4147-A177-3AD203B41FA5}">
                      <a16:colId xmlns:a16="http://schemas.microsoft.com/office/drawing/2014/main" val="2399861548"/>
                    </a:ext>
                  </a:extLst>
                </a:gridCol>
                <a:gridCol w="2304706">
                  <a:extLst>
                    <a:ext uri="{9D8B030D-6E8A-4147-A177-3AD203B41FA5}">
                      <a16:colId xmlns:a16="http://schemas.microsoft.com/office/drawing/2014/main" val="2155081274"/>
                    </a:ext>
                  </a:extLst>
                </a:gridCol>
                <a:gridCol w="1753047">
                  <a:extLst>
                    <a:ext uri="{9D8B030D-6E8A-4147-A177-3AD203B41FA5}">
                      <a16:colId xmlns:a16="http://schemas.microsoft.com/office/drawing/2014/main" val="2624043737"/>
                    </a:ext>
                  </a:extLst>
                </a:gridCol>
                <a:gridCol w="2108561">
                  <a:extLst>
                    <a:ext uri="{9D8B030D-6E8A-4147-A177-3AD203B41FA5}">
                      <a16:colId xmlns:a16="http://schemas.microsoft.com/office/drawing/2014/main" val="3182899853"/>
                    </a:ext>
                  </a:extLst>
                </a:gridCol>
                <a:gridCol w="2290404">
                  <a:extLst>
                    <a:ext uri="{9D8B030D-6E8A-4147-A177-3AD203B41FA5}">
                      <a16:colId xmlns:a16="http://schemas.microsoft.com/office/drawing/2014/main" val="1289151966"/>
                    </a:ext>
                  </a:extLst>
                </a:gridCol>
              </a:tblGrid>
              <a:tr h="459230">
                <a:tc>
                  <a:txBody>
                    <a:bodyPr/>
                    <a:lstStyle/>
                    <a:p>
                      <a:pPr algn="r"/>
                      <a:r>
                        <a:rPr lang="en-US" sz="2000" b="1" dirty="0"/>
                        <a:t>Objective</a:t>
                      </a:r>
                    </a:p>
                    <a:p>
                      <a:pPr algn="ctr"/>
                      <a:endParaRPr lang="en-US" sz="2000" b="1" dirty="0"/>
                    </a:p>
                    <a:p>
                      <a:pPr algn="ctr"/>
                      <a:endParaRPr lang="en-US" sz="2000" b="1" dirty="0"/>
                    </a:p>
                    <a:p>
                      <a:pPr algn="l"/>
                      <a:r>
                        <a:rPr lang="en-US" sz="2000" b="1" dirty="0"/>
                        <a:t>Alternative</a:t>
                      </a:r>
                    </a:p>
                    <a:p>
                      <a:pPr algn="ct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Habitat potential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(Index 0 = Lower 1 =Low 2=midrate 3 =High 4= Very high ) </a:t>
                      </a:r>
                      <a:endParaRPr lang="th-TH" sz="20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Fishing cat abundant </a:t>
                      </a:r>
                      <a:endParaRPr lang="th-TH" sz="20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 individual per area sqkm2) </a:t>
                      </a:r>
                      <a:endParaRPr lang="th-TH" sz="2000" b="1" dirty="0"/>
                    </a:p>
                    <a:p>
                      <a:pPr algn="ct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Community participation for conservation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(Index 0 – 100 percent) </a:t>
                      </a:r>
                      <a:endParaRPr lang="th-TH" sz="2000" b="1" dirty="0"/>
                    </a:p>
                  </a:txBody>
                  <a:tcPr/>
                </a:tc>
                <a:tc>
                  <a:txBody>
                    <a:bodyPr/>
                    <a:lstStyle/>
                    <a:p>
                      <a:pPr algn="ctr"/>
                      <a:r>
                        <a:rPr lang="en-US" sz="2000" b="1" dirty="0"/>
                        <a:t>Select</a:t>
                      </a:r>
                      <a:endParaRPr lang="th-TH" sz="2000" b="1" dirty="0"/>
                    </a:p>
                  </a:txBody>
                  <a:tcPr/>
                </a:tc>
                <a:extLst>
                  <a:ext uri="{0D108BD9-81ED-4DB2-BD59-A6C34878D82A}">
                    <a16:rowId xmlns:a16="http://schemas.microsoft.com/office/drawing/2014/main" val="3844106903"/>
                  </a:ext>
                </a:extLst>
              </a:tr>
              <a:tr h="5801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landscape use and distribution </a:t>
                      </a:r>
                      <a:endParaRPr lang="th-TH" sz="2000" b="1" dirty="0"/>
                    </a:p>
                  </a:txBody>
                  <a:tcPr/>
                </a:tc>
                <a:tc>
                  <a:txBody>
                    <a:bodyPr/>
                    <a:lstStyle/>
                    <a:p>
                      <a:pPr algn="ctr"/>
                      <a:r>
                        <a:rPr lang="en-US" sz="2000" b="1" dirty="0"/>
                        <a:t>3-4</a:t>
                      </a:r>
                      <a:endParaRPr lang="th-TH" sz="2000" b="1" dirty="0"/>
                    </a:p>
                  </a:txBody>
                  <a:tcPr/>
                </a:tc>
                <a:tc>
                  <a:txBody>
                    <a:bodyPr/>
                    <a:lstStyle/>
                    <a:p>
                      <a:pPr algn="ctr"/>
                      <a:r>
                        <a:rPr lang="en-US" sz="2000" b="1" dirty="0"/>
                        <a:t>0.5 </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80</a:t>
                      </a:r>
                      <a:endParaRPr lang="th-TH" sz="2000" b="1" dirty="0"/>
                    </a:p>
                  </a:txBody>
                  <a:tcPr/>
                </a:tc>
                <a:tc>
                  <a:txBody>
                    <a:bodyPr/>
                    <a:lstStyle/>
                    <a:p>
                      <a:pPr algn="ctr"/>
                      <a:r>
                        <a:rPr lang="en-US" sz="2000" b="1" dirty="0"/>
                        <a:t>2</a:t>
                      </a:r>
                      <a:endParaRPr lang="th-TH" sz="2000" b="1" dirty="0"/>
                    </a:p>
                  </a:txBody>
                  <a:tcPr/>
                </a:tc>
                <a:extLst>
                  <a:ext uri="{0D108BD9-81ED-4DB2-BD59-A6C34878D82A}">
                    <a16:rowId xmlns:a16="http://schemas.microsoft.com/office/drawing/2014/main" val="2391229447"/>
                  </a:ext>
                </a:extLst>
              </a:tr>
              <a:tr h="4389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Reduce </a:t>
                      </a:r>
                      <a:r>
                        <a:rPr lang="en-US" sz="2000" b="1" dirty="0" err="1"/>
                        <a:t>landuse</a:t>
                      </a:r>
                      <a:r>
                        <a:rPr lang="en-US" sz="2000" b="1" dirty="0"/>
                        <a:t> change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h-TH" sz="2000" b="1" dirty="0"/>
                    </a:p>
                  </a:txBody>
                  <a:tcPr/>
                </a:tc>
                <a:tc>
                  <a:txBody>
                    <a:bodyPr/>
                    <a:lstStyle/>
                    <a:p>
                      <a:pPr algn="ctr"/>
                      <a:r>
                        <a:rPr lang="en-US" sz="2000" b="1" dirty="0"/>
                        <a:t>3-4</a:t>
                      </a:r>
                      <a:endParaRPr lang="th-TH" sz="2000" b="1" dirty="0"/>
                    </a:p>
                  </a:txBody>
                  <a:tcPr/>
                </a:tc>
                <a:tc>
                  <a:txBody>
                    <a:bodyPr/>
                    <a:lstStyle/>
                    <a:p>
                      <a:pPr algn="ct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&gt; 0.5</a:t>
                      </a:r>
                      <a:endParaRPr lang="th-TH" sz="2000" b="1" dirty="0"/>
                    </a:p>
                  </a:txBody>
                  <a:tcPr/>
                </a:tc>
                <a:tc>
                  <a:txBody>
                    <a:bodyPr/>
                    <a:lstStyle/>
                    <a:p>
                      <a:pPr algn="ctr"/>
                      <a:r>
                        <a:rPr lang="en-US" sz="2000" b="1" dirty="0"/>
                        <a:t>90</a:t>
                      </a:r>
                      <a:endParaRPr lang="th-TH" sz="2000" b="1" dirty="0"/>
                    </a:p>
                  </a:txBody>
                  <a:tcPr/>
                </a:tc>
                <a:tc>
                  <a:txBody>
                    <a:bodyPr/>
                    <a:lstStyle/>
                    <a:p>
                      <a:pPr algn="ctr"/>
                      <a:r>
                        <a:rPr lang="en-US" sz="2000" b="1" dirty="0"/>
                        <a:t>1</a:t>
                      </a:r>
                      <a:endParaRPr lang="th-TH" sz="2000" b="1" dirty="0"/>
                    </a:p>
                  </a:txBody>
                  <a:tcPr/>
                </a:tc>
                <a:extLst>
                  <a:ext uri="{0D108BD9-81ED-4DB2-BD59-A6C34878D82A}">
                    <a16:rowId xmlns:a16="http://schemas.microsoft.com/office/drawing/2014/main" val="3680817179"/>
                  </a:ext>
                </a:extLst>
              </a:tr>
              <a:tr h="287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food abundant </a:t>
                      </a:r>
                      <a:endParaRPr lang="th-TH" sz="2000" b="1" dirty="0"/>
                    </a:p>
                  </a:txBody>
                  <a:tcPr/>
                </a:tc>
                <a:tc>
                  <a:txBody>
                    <a:bodyPr/>
                    <a:lstStyle/>
                    <a:p>
                      <a:pPr algn="ctr"/>
                      <a:r>
                        <a:rPr lang="en-US" sz="2000" b="1" dirty="0"/>
                        <a:t>3-4</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&gt; 0.5</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70</a:t>
                      </a:r>
                      <a:endParaRPr lang="th-TH" sz="2000" b="1" dirty="0"/>
                    </a:p>
                  </a:txBody>
                  <a:tcPr/>
                </a:tc>
                <a:tc>
                  <a:txBody>
                    <a:bodyPr/>
                    <a:lstStyle/>
                    <a:p>
                      <a:pPr algn="ctr"/>
                      <a:r>
                        <a:rPr lang="en-US" sz="2000" b="1" dirty="0"/>
                        <a:t>3</a:t>
                      </a:r>
                      <a:endParaRPr lang="th-TH" sz="2000" b="1" dirty="0"/>
                    </a:p>
                  </a:txBody>
                  <a:tcPr/>
                </a:tc>
                <a:extLst>
                  <a:ext uri="{0D108BD9-81ED-4DB2-BD59-A6C34878D82A}">
                    <a16:rowId xmlns:a16="http://schemas.microsoft.com/office/drawing/2014/main" val="3617510919"/>
                  </a:ext>
                </a:extLst>
              </a:tr>
              <a:tr h="610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DNA diversity</a:t>
                      </a:r>
                      <a:endParaRPr lang="th-TH" sz="2000" b="1" dirty="0"/>
                    </a:p>
                  </a:txBody>
                  <a:tcPr>
                    <a:solidFill>
                      <a:srgbClr val="FF0000"/>
                    </a:solidFill>
                  </a:tcPr>
                </a:tc>
                <a:tc>
                  <a:txBody>
                    <a:bodyPr/>
                    <a:lstStyle/>
                    <a:p>
                      <a:pPr algn="ctr"/>
                      <a:r>
                        <a:rPr lang="en-US" sz="2000" b="1" dirty="0"/>
                        <a:t>2</a:t>
                      </a:r>
                      <a:endParaRPr lang="th-TH" sz="2000" b="1" dirty="0"/>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solidFill>
                      <a:srgbClr val="FF0000"/>
                    </a:solidFill>
                  </a:tcPr>
                </a:tc>
                <a:tc>
                  <a:txBody>
                    <a:bodyPr/>
                    <a:lstStyle/>
                    <a:p>
                      <a:pPr algn="ctr"/>
                      <a:r>
                        <a:rPr lang="en-US" sz="2000" b="1" dirty="0"/>
                        <a:t>-</a:t>
                      </a:r>
                      <a:endParaRPr lang="th-TH" sz="2000" b="1" dirty="0"/>
                    </a:p>
                  </a:txBody>
                  <a:tcPr>
                    <a:solidFill>
                      <a:srgbClr val="FF0000"/>
                    </a:solidFill>
                  </a:tcPr>
                </a:tc>
                <a:tc>
                  <a:txBody>
                    <a:bodyPr/>
                    <a:lstStyle/>
                    <a:p>
                      <a:pPr algn="ctr"/>
                      <a:r>
                        <a:rPr lang="en-US" sz="2000" b="1" dirty="0"/>
                        <a:t>-</a:t>
                      </a:r>
                      <a:endParaRPr lang="th-TH" sz="2000" b="1" dirty="0"/>
                    </a:p>
                  </a:txBody>
                  <a:tcPr>
                    <a:solidFill>
                      <a:srgbClr val="FF0000"/>
                    </a:solidFill>
                  </a:tcPr>
                </a:tc>
                <a:extLst>
                  <a:ext uri="{0D108BD9-81ED-4DB2-BD59-A6C34878D82A}">
                    <a16:rowId xmlns:a16="http://schemas.microsoft.com/office/drawing/2014/main" val="2874245797"/>
                  </a:ext>
                </a:extLst>
              </a:tr>
              <a:tr h="610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Law enforcement</a:t>
                      </a:r>
                      <a:endParaRPr lang="th-TH" sz="2000" b="1" dirty="0"/>
                    </a:p>
                  </a:txBody>
                  <a:tcPr/>
                </a:tc>
                <a:tc>
                  <a:txBody>
                    <a:bodyPr/>
                    <a:lstStyle/>
                    <a:p>
                      <a:pPr algn="ctr"/>
                      <a:r>
                        <a:rPr lang="en-US" sz="2000" b="1" dirty="0"/>
                        <a:t>2-3</a:t>
                      </a:r>
                      <a:endParaRPr lang="th-TH"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&gt; 0.5</a:t>
                      </a:r>
                      <a:endParaRPr kumimoji="0" lang="th-TH" sz="2000" b="1" i="0" u="none" strike="noStrike" kern="1200" cap="none" spc="0" normalizeH="0" baseline="0" noProof="0" dirty="0">
                        <a:ln>
                          <a:noFill/>
                        </a:ln>
                        <a:solidFill>
                          <a:prstClr val="black"/>
                        </a:solidFill>
                        <a:effectLst/>
                        <a:uLnTx/>
                        <a:uFillTx/>
                        <a:latin typeface="Calibri" panose="020F0502020204030204"/>
                        <a:ea typeface="+mn-ea"/>
                        <a:cs typeface="Cordia New" panose="020B0304020202020204" pitchFamily="34" charset="-34"/>
                      </a:endParaRPr>
                    </a:p>
                  </a:txBody>
                  <a:tcPr/>
                </a:tc>
                <a:tc>
                  <a:txBody>
                    <a:bodyPr/>
                    <a:lstStyle/>
                    <a:p>
                      <a:pPr algn="ctr"/>
                      <a:r>
                        <a:rPr lang="en-US" sz="2000" b="1" dirty="0"/>
                        <a:t>60</a:t>
                      </a:r>
                      <a:endParaRPr lang="th-TH" sz="2000" b="1" dirty="0"/>
                    </a:p>
                  </a:txBody>
                  <a:tcPr/>
                </a:tc>
                <a:tc>
                  <a:txBody>
                    <a:bodyPr/>
                    <a:lstStyle/>
                    <a:p>
                      <a:pPr algn="ctr"/>
                      <a:r>
                        <a:rPr lang="en-US" sz="2000" b="1" dirty="0"/>
                        <a:t>4</a:t>
                      </a:r>
                      <a:endParaRPr lang="th-TH" sz="2000" b="1" dirty="0"/>
                    </a:p>
                  </a:txBody>
                  <a:tcPr/>
                </a:tc>
                <a:extLst>
                  <a:ext uri="{0D108BD9-81ED-4DB2-BD59-A6C34878D82A}">
                    <a16:rowId xmlns:a16="http://schemas.microsoft.com/office/drawing/2014/main" val="1807257925"/>
                  </a:ext>
                </a:extLst>
              </a:tr>
            </a:tbl>
          </a:graphicData>
        </a:graphic>
      </p:graphicFrame>
      <p:cxnSp>
        <p:nvCxnSpPr>
          <p:cNvPr id="13" name="ตัวเชื่อมต่อตรง 12">
            <a:extLst>
              <a:ext uri="{FF2B5EF4-FFF2-40B4-BE49-F238E27FC236}">
                <a16:creationId xmlns:a16="http://schemas.microsoft.com/office/drawing/2014/main" id="{FF247ED2-915A-4039-99FA-015297AD1409}"/>
              </a:ext>
            </a:extLst>
          </p:cNvPr>
          <p:cNvCxnSpPr>
            <a:cxnSpLocks/>
          </p:cNvCxnSpPr>
          <p:nvPr/>
        </p:nvCxnSpPr>
        <p:spPr>
          <a:xfrm>
            <a:off x="124096" y="814221"/>
            <a:ext cx="2762795" cy="1785288"/>
          </a:xfrm>
          <a:prstGeom prst="line">
            <a:avLst/>
          </a:prstGeom>
          <a:ln w="57150">
            <a:solidFill>
              <a:schemeClr val="bg1"/>
            </a:solidFill>
          </a:ln>
        </p:spPr>
        <p:style>
          <a:lnRef idx="2">
            <a:schemeClr val="accent4"/>
          </a:lnRef>
          <a:fillRef idx="0">
            <a:schemeClr val="accent4"/>
          </a:fillRef>
          <a:effectRef idx="1">
            <a:schemeClr val="accent4"/>
          </a:effectRef>
          <a:fontRef idx="minor">
            <a:schemeClr val="tx1"/>
          </a:fontRef>
        </p:style>
      </p:cxnSp>
      <p:pic>
        <p:nvPicPr>
          <p:cNvPr id="15" name="รูปภาพ 14" descr="https://i.imgur.com/pxUDIJZ.png">
            <a:extLst>
              <a:ext uri="{FF2B5EF4-FFF2-40B4-BE49-F238E27FC236}">
                <a16:creationId xmlns:a16="http://schemas.microsoft.com/office/drawing/2014/main" id="{45E714AC-F962-472B-A07A-BCAB08064A1E}"/>
              </a:ext>
            </a:extLst>
          </p:cNvPr>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35674" t="18422" r="8159" b="7244"/>
          <a:stretch/>
        </p:blipFill>
        <p:spPr bwMode="auto">
          <a:xfrm>
            <a:off x="389042" y="6037609"/>
            <a:ext cx="849086" cy="683591"/>
          </a:xfrm>
          <a:prstGeom prst="rect">
            <a:avLst/>
          </a:prstGeom>
          <a:noFill/>
          <a:ln>
            <a:noFill/>
          </a:ln>
        </p:spPr>
      </p:pic>
      <p:sp>
        <p:nvSpPr>
          <p:cNvPr id="16" name="วงรี 15">
            <a:extLst>
              <a:ext uri="{FF2B5EF4-FFF2-40B4-BE49-F238E27FC236}">
                <a16:creationId xmlns:a16="http://schemas.microsoft.com/office/drawing/2014/main" id="{7F4F7E9F-FF26-4703-A36F-0931DBEE3FD2}"/>
              </a:ext>
            </a:extLst>
          </p:cNvPr>
          <p:cNvSpPr/>
          <p:nvPr/>
        </p:nvSpPr>
        <p:spPr>
          <a:xfrm>
            <a:off x="421698" y="6379404"/>
            <a:ext cx="251037" cy="1266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วงรี 16">
            <a:extLst>
              <a:ext uri="{FF2B5EF4-FFF2-40B4-BE49-F238E27FC236}">
                <a16:creationId xmlns:a16="http://schemas.microsoft.com/office/drawing/2014/main" id="{EBA1462B-FAF4-47D9-8AF7-8BA3CB346EA9}"/>
              </a:ext>
            </a:extLst>
          </p:cNvPr>
          <p:cNvSpPr/>
          <p:nvPr/>
        </p:nvSpPr>
        <p:spPr>
          <a:xfrm>
            <a:off x="3082834" y="2259875"/>
            <a:ext cx="2351315" cy="32538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วงรี 17">
            <a:extLst>
              <a:ext uri="{FF2B5EF4-FFF2-40B4-BE49-F238E27FC236}">
                <a16:creationId xmlns:a16="http://schemas.microsoft.com/office/drawing/2014/main" id="{7A0EDC06-A3BC-4856-A5A3-AF90AC9972D5}"/>
              </a:ext>
            </a:extLst>
          </p:cNvPr>
          <p:cNvSpPr/>
          <p:nvPr/>
        </p:nvSpPr>
        <p:spPr>
          <a:xfrm>
            <a:off x="6757853" y="2259874"/>
            <a:ext cx="2351315" cy="3350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0" name="กล่องข้อความ 19">
            <a:extLst>
              <a:ext uri="{FF2B5EF4-FFF2-40B4-BE49-F238E27FC236}">
                <a16:creationId xmlns:a16="http://schemas.microsoft.com/office/drawing/2014/main" id="{701776BC-F3CC-4DEA-BD88-3F26B51300AF}"/>
              </a:ext>
            </a:extLst>
          </p:cNvPr>
          <p:cNvSpPr txBox="1"/>
          <p:nvPr/>
        </p:nvSpPr>
        <p:spPr>
          <a:xfrm>
            <a:off x="2886891" y="6079869"/>
            <a:ext cx="7357241" cy="523220"/>
          </a:xfrm>
          <a:prstGeom prst="rect">
            <a:avLst/>
          </a:prstGeom>
          <a:noFill/>
          <a:ln>
            <a:solidFill>
              <a:schemeClr val="tx1"/>
            </a:solidFill>
          </a:ln>
        </p:spPr>
        <p:txBody>
          <a:bodyPr wrap="square" rtlCol="0">
            <a:spAutoFit/>
          </a:bodyPr>
          <a:lstStyle/>
          <a:p>
            <a:pPr algn="ctr"/>
            <a:r>
              <a:rPr lang="en-US" sz="2000" b="1" dirty="0"/>
              <a:t>I decide to select 4 Alternative, off 1 Alternative </a:t>
            </a:r>
            <a:r>
              <a:rPr lang="th-TH" sz="2000" b="1" dirty="0"/>
              <a:t>(</a:t>
            </a:r>
            <a:r>
              <a:rPr lang="en-US" sz="2000" b="1" dirty="0"/>
              <a:t>DNA diversity)</a:t>
            </a:r>
            <a:r>
              <a:rPr lang="en-US" b="1" dirty="0"/>
              <a:t> </a:t>
            </a:r>
            <a:endParaRPr lang="th-TH" b="1" dirty="0"/>
          </a:p>
        </p:txBody>
      </p:sp>
    </p:spTree>
    <p:extLst>
      <p:ext uri="{BB962C8B-B14F-4D97-AF65-F5344CB8AC3E}">
        <p14:creationId xmlns:p14="http://schemas.microsoft.com/office/powerpoint/2010/main" val="230578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9778368-AF30-4FDA-8ED8-2C0116935B26}"/>
              </a:ext>
            </a:extLst>
          </p:cNvPr>
          <p:cNvSpPr>
            <a:spLocks noGrp="1"/>
          </p:cNvSpPr>
          <p:nvPr>
            <p:ph type="title"/>
          </p:nvPr>
        </p:nvSpPr>
        <p:spPr/>
        <p:txBody>
          <a:bodyPr/>
          <a:lstStyle/>
          <a:p>
            <a:r>
              <a:rPr lang="en-US" u="sng" dirty="0"/>
              <a:t>Decide &amp; Take Action</a:t>
            </a:r>
            <a:endParaRPr lang="th-TH" u="sng" dirty="0"/>
          </a:p>
        </p:txBody>
      </p:sp>
      <p:sp>
        <p:nvSpPr>
          <p:cNvPr id="3" name="ตัวแทนเนื้อหา 2">
            <a:extLst>
              <a:ext uri="{FF2B5EF4-FFF2-40B4-BE49-F238E27FC236}">
                <a16:creationId xmlns:a16="http://schemas.microsoft.com/office/drawing/2014/main" id="{1A482633-FF74-4578-9070-A112D26061E1}"/>
              </a:ext>
            </a:extLst>
          </p:cNvPr>
          <p:cNvSpPr>
            <a:spLocks noGrp="1"/>
          </p:cNvSpPr>
          <p:nvPr>
            <p:ph idx="1"/>
          </p:nvPr>
        </p:nvSpPr>
        <p:spPr/>
        <p:txBody>
          <a:bodyPr/>
          <a:lstStyle/>
          <a:p>
            <a:r>
              <a:rPr lang="en-US" dirty="0"/>
              <a:t>1. Survey fishing cat </a:t>
            </a:r>
            <a:r>
              <a:rPr lang="en-US" dirty="0" err="1"/>
              <a:t>landuse</a:t>
            </a:r>
            <a:r>
              <a:rPr lang="en-US" dirty="0"/>
              <a:t> and  distribution</a:t>
            </a:r>
          </a:p>
          <a:p>
            <a:r>
              <a:rPr lang="en-US" dirty="0"/>
              <a:t>2. Survey food abundant of fishing cat</a:t>
            </a:r>
          </a:p>
          <a:p>
            <a:r>
              <a:rPr lang="en-US" dirty="0">
                <a:cs typeface="+mj-cs"/>
              </a:rPr>
              <a:t>3. Use the law enforcement  and Community participation for </a:t>
            </a:r>
            <a:r>
              <a:rPr lang="en-US" dirty="0"/>
              <a:t>reduce </a:t>
            </a:r>
            <a:r>
              <a:rPr lang="en-US" dirty="0" err="1"/>
              <a:t>landuse</a:t>
            </a:r>
            <a:r>
              <a:rPr lang="en-US" dirty="0"/>
              <a:t> change</a:t>
            </a:r>
            <a:endParaRPr lang="th-TH" dirty="0">
              <a:cs typeface="+mj-cs"/>
            </a:endParaRPr>
          </a:p>
        </p:txBody>
      </p:sp>
      <p:pic>
        <p:nvPicPr>
          <p:cNvPr id="6" name="รูปภาพ 5" descr="https://i.imgur.com/pxUDIJZ.png">
            <a:extLst>
              <a:ext uri="{FF2B5EF4-FFF2-40B4-BE49-F238E27FC236}">
                <a16:creationId xmlns:a16="http://schemas.microsoft.com/office/drawing/2014/main" id="{AB726B07-C661-4DE9-AC12-F95DFA4EA79D}"/>
              </a:ext>
            </a:extLst>
          </p:cNvPr>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l="35674" t="18422" r="8159" b="7244"/>
          <a:stretch/>
        </p:blipFill>
        <p:spPr bwMode="auto">
          <a:xfrm>
            <a:off x="216383" y="5590903"/>
            <a:ext cx="1351160" cy="1136467"/>
          </a:xfrm>
          <a:prstGeom prst="rect">
            <a:avLst/>
          </a:prstGeom>
          <a:noFill/>
          <a:ln>
            <a:noFill/>
          </a:ln>
        </p:spPr>
      </p:pic>
      <p:sp>
        <p:nvSpPr>
          <p:cNvPr id="7" name="วงรี 6">
            <a:extLst>
              <a:ext uri="{FF2B5EF4-FFF2-40B4-BE49-F238E27FC236}">
                <a16:creationId xmlns:a16="http://schemas.microsoft.com/office/drawing/2014/main" id="{044E7B4D-0CF8-4CC0-B657-13567AAD3ECB}"/>
              </a:ext>
            </a:extLst>
          </p:cNvPr>
          <p:cNvSpPr/>
          <p:nvPr/>
        </p:nvSpPr>
        <p:spPr>
          <a:xfrm>
            <a:off x="395242" y="5767250"/>
            <a:ext cx="342477"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994078337"/>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423</Words>
  <Application>Microsoft Office PowerPoint</Application>
  <PresentationFormat>แบบจอกว้าง</PresentationFormat>
  <Paragraphs>132</Paragraphs>
  <Slides>7</Slides>
  <Notes>7</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7</vt:i4>
      </vt:variant>
    </vt:vector>
  </HeadingPairs>
  <TitlesOfParts>
    <vt:vector size="11" baseType="lpstr">
      <vt:lpstr>Arial</vt:lpstr>
      <vt:lpstr>Calibri</vt:lpstr>
      <vt:lpstr>Calibri Light</vt:lpstr>
      <vt:lpstr>ธีมของ Office</vt:lpstr>
      <vt:lpstr>Problem</vt:lpstr>
      <vt:lpstr>Object</vt:lpstr>
      <vt:lpstr>Alternative</vt:lpstr>
      <vt:lpstr>งานนำเสนอ PowerPoint</vt:lpstr>
      <vt:lpstr>Consequences</vt:lpstr>
      <vt:lpstr>งานนำเสนอ PowerPoint</vt:lpstr>
      <vt:lpstr>Decide &amp; Take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User</dc:creator>
  <cp:lastModifiedBy>User</cp:lastModifiedBy>
  <cp:revision>49</cp:revision>
  <dcterms:created xsi:type="dcterms:W3CDTF">2020-07-31T02:43:56Z</dcterms:created>
  <dcterms:modified xsi:type="dcterms:W3CDTF">2020-07-31T18:07:35Z</dcterms:modified>
</cp:coreProperties>
</file>