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559413" cy="43559413"/>
  <p:notesSz cx="9236075" cy="7010400"/>
  <p:defaultTextStyle>
    <a:defPPr>
      <a:defRPr lang="en-US"/>
    </a:defPPr>
    <a:lvl1pPr marL="0" algn="l" defTabSz="4858434" rtl="0" eaLnBrk="1" latinLnBrk="0" hangingPunct="1">
      <a:defRPr sz="9531" kern="1200">
        <a:solidFill>
          <a:schemeClr val="tx1"/>
        </a:solidFill>
        <a:latin typeface="+mn-lt"/>
        <a:ea typeface="+mn-ea"/>
        <a:cs typeface="+mn-cs"/>
      </a:defRPr>
    </a:lvl1pPr>
    <a:lvl2pPr marL="2429217" algn="l" defTabSz="4858434" rtl="0" eaLnBrk="1" latinLnBrk="0" hangingPunct="1">
      <a:defRPr sz="9531" kern="1200">
        <a:solidFill>
          <a:schemeClr val="tx1"/>
        </a:solidFill>
        <a:latin typeface="+mn-lt"/>
        <a:ea typeface="+mn-ea"/>
        <a:cs typeface="+mn-cs"/>
      </a:defRPr>
    </a:lvl2pPr>
    <a:lvl3pPr marL="4858434" algn="l" defTabSz="4858434" rtl="0" eaLnBrk="1" latinLnBrk="0" hangingPunct="1">
      <a:defRPr sz="9531" kern="1200">
        <a:solidFill>
          <a:schemeClr val="tx1"/>
        </a:solidFill>
        <a:latin typeface="+mn-lt"/>
        <a:ea typeface="+mn-ea"/>
        <a:cs typeface="+mn-cs"/>
      </a:defRPr>
    </a:lvl3pPr>
    <a:lvl4pPr marL="7287652" algn="l" defTabSz="4858434" rtl="0" eaLnBrk="1" latinLnBrk="0" hangingPunct="1">
      <a:defRPr sz="9531" kern="1200">
        <a:solidFill>
          <a:schemeClr val="tx1"/>
        </a:solidFill>
        <a:latin typeface="+mn-lt"/>
        <a:ea typeface="+mn-ea"/>
        <a:cs typeface="+mn-cs"/>
      </a:defRPr>
    </a:lvl4pPr>
    <a:lvl5pPr marL="9716867" algn="l" defTabSz="4858434" rtl="0" eaLnBrk="1" latinLnBrk="0" hangingPunct="1">
      <a:defRPr sz="9531" kern="1200">
        <a:solidFill>
          <a:schemeClr val="tx1"/>
        </a:solidFill>
        <a:latin typeface="+mn-lt"/>
        <a:ea typeface="+mn-ea"/>
        <a:cs typeface="+mn-cs"/>
      </a:defRPr>
    </a:lvl5pPr>
    <a:lvl6pPr marL="12146085" algn="l" defTabSz="4858434" rtl="0" eaLnBrk="1" latinLnBrk="0" hangingPunct="1">
      <a:defRPr sz="9531" kern="1200">
        <a:solidFill>
          <a:schemeClr val="tx1"/>
        </a:solidFill>
        <a:latin typeface="+mn-lt"/>
        <a:ea typeface="+mn-ea"/>
        <a:cs typeface="+mn-cs"/>
      </a:defRPr>
    </a:lvl6pPr>
    <a:lvl7pPr marL="14575302" algn="l" defTabSz="4858434" rtl="0" eaLnBrk="1" latinLnBrk="0" hangingPunct="1">
      <a:defRPr sz="9531" kern="1200">
        <a:solidFill>
          <a:schemeClr val="tx1"/>
        </a:solidFill>
        <a:latin typeface="+mn-lt"/>
        <a:ea typeface="+mn-ea"/>
        <a:cs typeface="+mn-cs"/>
      </a:defRPr>
    </a:lvl7pPr>
    <a:lvl8pPr marL="17004519" algn="l" defTabSz="4858434" rtl="0" eaLnBrk="1" latinLnBrk="0" hangingPunct="1">
      <a:defRPr sz="9531" kern="1200">
        <a:solidFill>
          <a:schemeClr val="tx1"/>
        </a:solidFill>
        <a:latin typeface="+mn-lt"/>
        <a:ea typeface="+mn-ea"/>
        <a:cs typeface="+mn-cs"/>
      </a:defRPr>
    </a:lvl8pPr>
    <a:lvl9pPr marL="19433736" algn="l" defTabSz="4858434" rtl="0" eaLnBrk="1" latinLnBrk="0" hangingPunct="1">
      <a:defRPr sz="9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33" userDrawn="1">
          <p15:clr>
            <a:srgbClr val="A4A3A4"/>
          </p15:clr>
        </p15:guide>
        <p15:guide id="2" pos="13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5AA0"/>
    <a:srgbClr val="0A467C"/>
    <a:srgbClr val="084E7E"/>
    <a:srgbClr val="5C6F17"/>
    <a:srgbClr val="064680"/>
    <a:srgbClr val="17476F"/>
    <a:srgbClr val="0E4878"/>
    <a:srgbClr val="0B467B"/>
    <a:srgbClr val="08467E"/>
    <a:srgbClr val="0951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5852" autoAdjust="0"/>
  </p:normalViewPr>
  <p:slideViewPr>
    <p:cSldViewPr>
      <p:cViewPr>
        <p:scale>
          <a:sx n="20" d="100"/>
          <a:sy n="20" d="100"/>
        </p:scale>
        <p:origin x="2736" y="-232"/>
      </p:cViewPr>
      <p:guideLst>
        <p:guide orient="horz" pos="4833"/>
        <p:guide pos="13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66960" y="13531657"/>
            <a:ext cx="37025501" cy="9337042"/>
          </a:xfrm>
        </p:spPr>
        <p:txBody>
          <a:bodyPr/>
          <a:lstStyle/>
          <a:p>
            <a:r>
              <a:rPr lang="en-US" smtClean="0"/>
              <a:t>Click to edit Master title style</a:t>
            </a:r>
            <a:endParaRPr lang="en-CA"/>
          </a:p>
        </p:txBody>
      </p:sp>
      <p:sp>
        <p:nvSpPr>
          <p:cNvPr id="3" name="Subtitle 2"/>
          <p:cNvSpPr>
            <a:spLocks noGrp="1"/>
          </p:cNvSpPr>
          <p:nvPr>
            <p:ph type="subTitle" idx="1"/>
          </p:nvPr>
        </p:nvSpPr>
        <p:spPr>
          <a:xfrm>
            <a:off x="6533913" y="24683669"/>
            <a:ext cx="30491590" cy="11131851"/>
          </a:xfrm>
        </p:spPr>
        <p:txBody>
          <a:bodyPr/>
          <a:lstStyle>
            <a:lvl1pPr marL="0" indent="0" algn="ctr">
              <a:buNone/>
              <a:defRPr>
                <a:solidFill>
                  <a:schemeClr val="tx1">
                    <a:tint val="75000"/>
                  </a:schemeClr>
                </a:solidFill>
              </a:defRPr>
            </a:lvl1pPr>
            <a:lvl2pPr marL="2429217" indent="0" algn="ctr">
              <a:buNone/>
              <a:defRPr>
                <a:solidFill>
                  <a:schemeClr val="tx1">
                    <a:tint val="75000"/>
                  </a:schemeClr>
                </a:solidFill>
              </a:defRPr>
            </a:lvl2pPr>
            <a:lvl3pPr marL="4858434" indent="0" algn="ctr">
              <a:buNone/>
              <a:defRPr>
                <a:solidFill>
                  <a:schemeClr val="tx1">
                    <a:tint val="75000"/>
                  </a:schemeClr>
                </a:solidFill>
              </a:defRPr>
            </a:lvl3pPr>
            <a:lvl4pPr marL="7287652" indent="0" algn="ctr">
              <a:buNone/>
              <a:defRPr>
                <a:solidFill>
                  <a:schemeClr val="tx1">
                    <a:tint val="75000"/>
                  </a:schemeClr>
                </a:solidFill>
              </a:defRPr>
            </a:lvl4pPr>
            <a:lvl5pPr marL="9716867" indent="0" algn="ctr">
              <a:buNone/>
              <a:defRPr>
                <a:solidFill>
                  <a:schemeClr val="tx1">
                    <a:tint val="75000"/>
                  </a:schemeClr>
                </a:solidFill>
              </a:defRPr>
            </a:lvl5pPr>
            <a:lvl6pPr marL="12146085" indent="0" algn="ctr">
              <a:buNone/>
              <a:defRPr>
                <a:solidFill>
                  <a:schemeClr val="tx1">
                    <a:tint val="75000"/>
                  </a:schemeClr>
                </a:solidFill>
              </a:defRPr>
            </a:lvl6pPr>
            <a:lvl7pPr marL="14575302" indent="0" algn="ctr">
              <a:buNone/>
              <a:defRPr>
                <a:solidFill>
                  <a:schemeClr val="tx1">
                    <a:tint val="75000"/>
                  </a:schemeClr>
                </a:solidFill>
              </a:defRPr>
            </a:lvl7pPr>
            <a:lvl8pPr marL="17004519" indent="0" algn="ctr">
              <a:buNone/>
              <a:defRPr>
                <a:solidFill>
                  <a:schemeClr val="tx1">
                    <a:tint val="75000"/>
                  </a:schemeClr>
                </a:solidFill>
              </a:defRPr>
            </a:lvl8pPr>
            <a:lvl9pPr marL="19433736"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600161E-4E32-4F3A-B0BC-939D61EAC059}" type="datetimeFigureOut">
              <a:rPr lang="en-CA" smtClean="0"/>
              <a:t>2017-10-05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398204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00161E-4E32-4F3A-B0BC-939D61EAC059}" type="datetimeFigureOut">
              <a:rPr lang="en-CA" smtClean="0"/>
              <a:t>2017-10-05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35886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1603403" y="11081440"/>
            <a:ext cx="47045676" cy="236098064"/>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0458800" y="11081440"/>
            <a:ext cx="140418607" cy="2360980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00161E-4E32-4F3A-B0BC-939D61EAC059}" type="datetimeFigureOut">
              <a:rPr lang="en-CA" smtClean="0"/>
              <a:t>2017-10-05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2291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600161E-4E32-4F3A-B0BC-939D61EAC059}" type="datetimeFigureOut">
              <a:rPr lang="en-CA" smtClean="0"/>
              <a:t>2017-10-05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290588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40897" y="27990963"/>
            <a:ext cx="37025501" cy="8651383"/>
          </a:xfrm>
        </p:spPr>
        <p:txBody>
          <a:bodyPr anchor="t"/>
          <a:lstStyle>
            <a:lvl1pPr algn="l">
              <a:defRPr sz="21312" b="1" cap="all"/>
            </a:lvl1pPr>
          </a:lstStyle>
          <a:p>
            <a:r>
              <a:rPr lang="en-US" smtClean="0"/>
              <a:t>Click to edit Master title style</a:t>
            </a:r>
            <a:endParaRPr lang="en-CA"/>
          </a:p>
        </p:txBody>
      </p:sp>
      <p:sp>
        <p:nvSpPr>
          <p:cNvPr id="3" name="Text Placeholder 2"/>
          <p:cNvSpPr>
            <a:spLocks noGrp="1"/>
          </p:cNvSpPr>
          <p:nvPr>
            <p:ph type="body" idx="1"/>
          </p:nvPr>
        </p:nvSpPr>
        <p:spPr>
          <a:xfrm>
            <a:off x="3440897" y="18462344"/>
            <a:ext cx="37025501" cy="9528619"/>
          </a:xfrm>
        </p:spPr>
        <p:txBody>
          <a:bodyPr anchor="b"/>
          <a:lstStyle>
            <a:lvl1pPr marL="0" indent="0">
              <a:buNone/>
              <a:defRPr sz="10590">
                <a:solidFill>
                  <a:schemeClr val="tx1">
                    <a:tint val="75000"/>
                  </a:schemeClr>
                </a:solidFill>
              </a:defRPr>
            </a:lvl1pPr>
            <a:lvl2pPr marL="2429217" indent="0">
              <a:buNone/>
              <a:defRPr sz="9531">
                <a:solidFill>
                  <a:schemeClr val="tx1">
                    <a:tint val="75000"/>
                  </a:schemeClr>
                </a:solidFill>
              </a:defRPr>
            </a:lvl2pPr>
            <a:lvl3pPr marL="4858434" indent="0">
              <a:buNone/>
              <a:defRPr sz="8472">
                <a:solidFill>
                  <a:schemeClr val="tx1">
                    <a:tint val="75000"/>
                  </a:schemeClr>
                </a:solidFill>
              </a:defRPr>
            </a:lvl3pPr>
            <a:lvl4pPr marL="7287652" indent="0">
              <a:buNone/>
              <a:defRPr sz="7545">
                <a:solidFill>
                  <a:schemeClr val="tx1">
                    <a:tint val="75000"/>
                  </a:schemeClr>
                </a:solidFill>
              </a:defRPr>
            </a:lvl4pPr>
            <a:lvl5pPr marL="9716867" indent="0">
              <a:buNone/>
              <a:defRPr sz="7545">
                <a:solidFill>
                  <a:schemeClr val="tx1">
                    <a:tint val="75000"/>
                  </a:schemeClr>
                </a:solidFill>
              </a:defRPr>
            </a:lvl5pPr>
            <a:lvl6pPr marL="12146085" indent="0">
              <a:buNone/>
              <a:defRPr sz="7545">
                <a:solidFill>
                  <a:schemeClr val="tx1">
                    <a:tint val="75000"/>
                  </a:schemeClr>
                </a:solidFill>
              </a:defRPr>
            </a:lvl6pPr>
            <a:lvl7pPr marL="14575302" indent="0">
              <a:buNone/>
              <a:defRPr sz="7545">
                <a:solidFill>
                  <a:schemeClr val="tx1">
                    <a:tint val="75000"/>
                  </a:schemeClr>
                </a:solidFill>
              </a:defRPr>
            </a:lvl7pPr>
            <a:lvl8pPr marL="17004519" indent="0">
              <a:buNone/>
              <a:defRPr sz="7545">
                <a:solidFill>
                  <a:schemeClr val="tx1">
                    <a:tint val="75000"/>
                  </a:schemeClr>
                </a:solidFill>
              </a:defRPr>
            </a:lvl8pPr>
            <a:lvl9pPr marL="19433736" indent="0">
              <a:buNone/>
              <a:defRPr sz="754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0161E-4E32-4F3A-B0BC-939D61EAC059}" type="datetimeFigureOut">
              <a:rPr lang="en-CA" smtClean="0"/>
              <a:t>2017-10-05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11496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0458802" y="64562718"/>
            <a:ext cx="93728362" cy="182616786"/>
          </a:xfrm>
        </p:spPr>
        <p:txBody>
          <a:bodyPr/>
          <a:lstStyle>
            <a:lvl1pPr>
              <a:defRPr sz="14825"/>
            </a:lvl1pPr>
            <a:lvl2pPr>
              <a:defRPr sz="12708"/>
            </a:lvl2pPr>
            <a:lvl3pPr>
              <a:defRPr sz="10590"/>
            </a:lvl3pPr>
            <a:lvl4pPr>
              <a:defRPr sz="9531"/>
            </a:lvl4pPr>
            <a:lvl5pPr>
              <a:defRPr sz="9531"/>
            </a:lvl5pPr>
            <a:lvl6pPr>
              <a:defRPr sz="9531"/>
            </a:lvl6pPr>
            <a:lvl7pPr>
              <a:defRPr sz="9531"/>
            </a:lvl7pPr>
            <a:lvl8pPr>
              <a:defRPr sz="9531"/>
            </a:lvl8pPr>
            <a:lvl9pPr>
              <a:defRPr sz="953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104913155" y="64562718"/>
            <a:ext cx="93735922" cy="182616786"/>
          </a:xfrm>
        </p:spPr>
        <p:txBody>
          <a:bodyPr/>
          <a:lstStyle>
            <a:lvl1pPr>
              <a:defRPr sz="14825"/>
            </a:lvl1pPr>
            <a:lvl2pPr>
              <a:defRPr sz="12708"/>
            </a:lvl2pPr>
            <a:lvl3pPr>
              <a:defRPr sz="10590"/>
            </a:lvl3pPr>
            <a:lvl4pPr>
              <a:defRPr sz="9531"/>
            </a:lvl4pPr>
            <a:lvl5pPr>
              <a:defRPr sz="9531"/>
            </a:lvl5pPr>
            <a:lvl6pPr>
              <a:defRPr sz="9531"/>
            </a:lvl6pPr>
            <a:lvl7pPr>
              <a:defRPr sz="9531"/>
            </a:lvl7pPr>
            <a:lvl8pPr>
              <a:defRPr sz="9531"/>
            </a:lvl8pPr>
            <a:lvl9pPr>
              <a:defRPr sz="953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600161E-4E32-4F3A-B0BC-939D61EAC059}" type="datetimeFigureOut">
              <a:rPr lang="en-CA" smtClean="0"/>
              <a:t>2017-10-05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15488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7972" y="1744398"/>
            <a:ext cx="39203471" cy="7259903"/>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2177975" y="9750455"/>
            <a:ext cx="19246305" cy="4063525"/>
          </a:xfrm>
        </p:spPr>
        <p:txBody>
          <a:bodyPr anchor="b"/>
          <a:lstStyle>
            <a:lvl1pPr marL="0" indent="0">
              <a:buNone/>
              <a:defRPr sz="12708" b="1"/>
            </a:lvl1pPr>
            <a:lvl2pPr marL="2429217" indent="0">
              <a:buNone/>
              <a:defRPr sz="10590" b="1"/>
            </a:lvl2pPr>
            <a:lvl3pPr marL="4858434" indent="0">
              <a:buNone/>
              <a:defRPr sz="9531" b="1"/>
            </a:lvl3pPr>
            <a:lvl4pPr marL="7287652" indent="0">
              <a:buNone/>
              <a:defRPr sz="8472" b="1"/>
            </a:lvl4pPr>
            <a:lvl5pPr marL="9716867" indent="0">
              <a:buNone/>
              <a:defRPr sz="8472" b="1"/>
            </a:lvl5pPr>
            <a:lvl6pPr marL="12146085" indent="0">
              <a:buNone/>
              <a:defRPr sz="8472" b="1"/>
            </a:lvl6pPr>
            <a:lvl7pPr marL="14575302" indent="0">
              <a:buNone/>
              <a:defRPr sz="8472" b="1"/>
            </a:lvl7pPr>
            <a:lvl8pPr marL="17004519" indent="0">
              <a:buNone/>
              <a:defRPr sz="8472" b="1"/>
            </a:lvl8pPr>
            <a:lvl9pPr marL="19433736" indent="0">
              <a:buNone/>
              <a:defRPr sz="8472" b="1"/>
            </a:lvl9pPr>
          </a:lstStyle>
          <a:p>
            <a:pPr lvl="0"/>
            <a:r>
              <a:rPr lang="en-US" smtClean="0"/>
              <a:t>Click to edit Master text styles</a:t>
            </a:r>
          </a:p>
        </p:txBody>
      </p:sp>
      <p:sp>
        <p:nvSpPr>
          <p:cNvPr id="4" name="Content Placeholder 3"/>
          <p:cNvSpPr>
            <a:spLocks noGrp="1"/>
          </p:cNvSpPr>
          <p:nvPr>
            <p:ph sz="half" idx="2"/>
          </p:nvPr>
        </p:nvSpPr>
        <p:spPr>
          <a:xfrm>
            <a:off x="2177975" y="13813981"/>
            <a:ext cx="19246305" cy="25097083"/>
          </a:xfrm>
        </p:spPr>
        <p:txBody>
          <a:bodyPr/>
          <a:lstStyle>
            <a:lvl1pPr>
              <a:defRPr sz="12708"/>
            </a:lvl1pPr>
            <a:lvl2pPr>
              <a:defRPr sz="10590"/>
            </a:lvl2pPr>
            <a:lvl3pPr>
              <a:defRPr sz="9531"/>
            </a:lvl3pPr>
            <a:lvl4pPr>
              <a:defRPr sz="8472"/>
            </a:lvl4pPr>
            <a:lvl5pPr>
              <a:defRPr sz="8472"/>
            </a:lvl5pPr>
            <a:lvl6pPr>
              <a:defRPr sz="8472"/>
            </a:lvl6pPr>
            <a:lvl7pPr>
              <a:defRPr sz="8472"/>
            </a:lvl7pPr>
            <a:lvl8pPr>
              <a:defRPr sz="8472"/>
            </a:lvl8pPr>
            <a:lvl9pPr>
              <a:defRPr sz="84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22127579" y="9750455"/>
            <a:ext cx="19253865" cy="4063525"/>
          </a:xfrm>
        </p:spPr>
        <p:txBody>
          <a:bodyPr anchor="b"/>
          <a:lstStyle>
            <a:lvl1pPr marL="0" indent="0">
              <a:buNone/>
              <a:defRPr sz="12708" b="1"/>
            </a:lvl1pPr>
            <a:lvl2pPr marL="2429217" indent="0">
              <a:buNone/>
              <a:defRPr sz="10590" b="1"/>
            </a:lvl2pPr>
            <a:lvl3pPr marL="4858434" indent="0">
              <a:buNone/>
              <a:defRPr sz="9531" b="1"/>
            </a:lvl3pPr>
            <a:lvl4pPr marL="7287652" indent="0">
              <a:buNone/>
              <a:defRPr sz="8472" b="1"/>
            </a:lvl4pPr>
            <a:lvl5pPr marL="9716867" indent="0">
              <a:buNone/>
              <a:defRPr sz="8472" b="1"/>
            </a:lvl5pPr>
            <a:lvl6pPr marL="12146085" indent="0">
              <a:buNone/>
              <a:defRPr sz="8472" b="1"/>
            </a:lvl6pPr>
            <a:lvl7pPr marL="14575302" indent="0">
              <a:buNone/>
              <a:defRPr sz="8472" b="1"/>
            </a:lvl7pPr>
            <a:lvl8pPr marL="17004519" indent="0">
              <a:buNone/>
              <a:defRPr sz="8472" b="1"/>
            </a:lvl8pPr>
            <a:lvl9pPr marL="19433736" indent="0">
              <a:buNone/>
              <a:defRPr sz="8472" b="1"/>
            </a:lvl9pPr>
          </a:lstStyle>
          <a:p>
            <a:pPr lvl="0"/>
            <a:r>
              <a:rPr lang="en-US" smtClean="0"/>
              <a:t>Click to edit Master text styles</a:t>
            </a:r>
          </a:p>
        </p:txBody>
      </p:sp>
      <p:sp>
        <p:nvSpPr>
          <p:cNvPr id="6" name="Content Placeholder 5"/>
          <p:cNvSpPr>
            <a:spLocks noGrp="1"/>
          </p:cNvSpPr>
          <p:nvPr>
            <p:ph sz="quarter" idx="4"/>
          </p:nvPr>
        </p:nvSpPr>
        <p:spPr>
          <a:xfrm>
            <a:off x="22127579" y="13813981"/>
            <a:ext cx="19253865" cy="25097083"/>
          </a:xfrm>
        </p:spPr>
        <p:txBody>
          <a:bodyPr/>
          <a:lstStyle>
            <a:lvl1pPr>
              <a:defRPr sz="12708"/>
            </a:lvl1pPr>
            <a:lvl2pPr>
              <a:defRPr sz="10590"/>
            </a:lvl2pPr>
            <a:lvl3pPr>
              <a:defRPr sz="9531"/>
            </a:lvl3pPr>
            <a:lvl4pPr>
              <a:defRPr sz="8472"/>
            </a:lvl4pPr>
            <a:lvl5pPr>
              <a:defRPr sz="8472"/>
            </a:lvl5pPr>
            <a:lvl6pPr>
              <a:defRPr sz="8472"/>
            </a:lvl6pPr>
            <a:lvl7pPr>
              <a:defRPr sz="8472"/>
            </a:lvl7pPr>
            <a:lvl8pPr>
              <a:defRPr sz="8472"/>
            </a:lvl8pPr>
            <a:lvl9pPr>
              <a:defRPr sz="84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00161E-4E32-4F3A-B0BC-939D61EAC059}" type="datetimeFigureOut">
              <a:rPr lang="en-CA" smtClean="0"/>
              <a:t>2017-10-05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18137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600161E-4E32-4F3A-B0BC-939D61EAC059}" type="datetimeFigureOut">
              <a:rPr lang="en-CA" smtClean="0"/>
              <a:t>2017-10-05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150951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0161E-4E32-4F3A-B0BC-939D61EAC059}" type="datetimeFigureOut">
              <a:rPr lang="en-CA" smtClean="0"/>
              <a:t>2017-10-05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213872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7975" y="1734314"/>
            <a:ext cx="14330747" cy="7380900"/>
          </a:xfrm>
        </p:spPr>
        <p:txBody>
          <a:bodyPr anchor="b"/>
          <a:lstStyle>
            <a:lvl1pPr algn="l">
              <a:defRPr sz="10590" b="1"/>
            </a:lvl1pPr>
          </a:lstStyle>
          <a:p>
            <a:r>
              <a:rPr lang="en-US" smtClean="0"/>
              <a:t>Click to edit Master title style</a:t>
            </a:r>
            <a:endParaRPr lang="en-CA"/>
          </a:p>
        </p:txBody>
      </p:sp>
      <p:sp>
        <p:nvSpPr>
          <p:cNvPr id="3" name="Content Placeholder 2"/>
          <p:cNvSpPr>
            <a:spLocks noGrp="1"/>
          </p:cNvSpPr>
          <p:nvPr>
            <p:ph idx="1"/>
          </p:nvPr>
        </p:nvSpPr>
        <p:spPr>
          <a:xfrm>
            <a:off x="17030521" y="1734314"/>
            <a:ext cx="24350922" cy="37176753"/>
          </a:xfrm>
        </p:spPr>
        <p:txBody>
          <a:bodyPr/>
          <a:lstStyle>
            <a:lvl1pPr>
              <a:defRPr sz="17076"/>
            </a:lvl1pPr>
            <a:lvl2pPr>
              <a:defRPr sz="14825"/>
            </a:lvl2pPr>
            <a:lvl3pPr>
              <a:defRPr sz="12708"/>
            </a:lvl3pPr>
            <a:lvl4pPr>
              <a:defRPr sz="10590"/>
            </a:lvl4pPr>
            <a:lvl5pPr>
              <a:defRPr sz="10590"/>
            </a:lvl5pPr>
            <a:lvl6pPr>
              <a:defRPr sz="10590"/>
            </a:lvl6pPr>
            <a:lvl7pPr>
              <a:defRPr sz="10590"/>
            </a:lvl7pPr>
            <a:lvl8pPr>
              <a:defRPr sz="10590"/>
            </a:lvl8pPr>
            <a:lvl9pPr>
              <a:defRPr sz="1059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2177975" y="9115216"/>
            <a:ext cx="14330747" cy="29795852"/>
          </a:xfrm>
        </p:spPr>
        <p:txBody>
          <a:bodyPr/>
          <a:lstStyle>
            <a:lvl1pPr marL="0" indent="0">
              <a:buNone/>
              <a:defRPr sz="7545"/>
            </a:lvl1pPr>
            <a:lvl2pPr marL="2429217" indent="0">
              <a:buNone/>
              <a:defRPr sz="6354"/>
            </a:lvl2pPr>
            <a:lvl3pPr marL="4858434" indent="0">
              <a:buNone/>
              <a:defRPr sz="5295"/>
            </a:lvl3pPr>
            <a:lvl4pPr marL="7287652" indent="0">
              <a:buNone/>
              <a:defRPr sz="4765"/>
            </a:lvl4pPr>
            <a:lvl5pPr marL="9716867" indent="0">
              <a:buNone/>
              <a:defRPr sz="4765"/>
            </a:lvl5pPr>
            <a:lvl6pPr marL="12146085" indent="0">
              <a:buNone/>
              <a:defRPr sz="4765"/>
            </a:lvl6pPr>
            <a:lvl7pPr marL="14575302" indent="0">
              <a:buNone/>
              <a:defRPr sz="4765"/>
            </a:lvl7pPr>
            <a:lvl8pPr marL="17004519" indent="0">
              <a:buNone/>
              <a:defRPr sz="4765"/>
            </a:lvl8pPr>
            <a:lvl9pPr marL="19433736" indent="0">
              <a:buNone/>
              <a:defRPr sz="4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0161E-4E32-4F3A-B0BC-939D61EAC059}" type="datetimeFigureOut">
              <a:rPr lang="en-CA" smtClean="0"/>
              <a:t>2017-10-05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238817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37951" y="30491593"/>
            <a:ext cx="26135648" cy="3599703"/>
          </a:xfrm>
        </p:spPr>
        <p:txBody>
          <a:bodyPr anchor="b"/>
          <a:lstStyle>
            <a:lvl1pPr algn="l">
              <a:defRPr sz="10590" b="1"/>
            </a:lvl1pPr>
          </a:lstStyle>
          <a:p>
            <a:r>
              <a:rPr lang="en-US" smtClean="0"/>
              <a:t>Click to edit Master title style</a:t>
            </a:r>
            <a:endParaRPr lang="en-CA"/>
          </a:p>
        </p:txBody>
      </p:sp>
      <p:sp>
        <p:nvSpPr>
          <p:cNvPr id="3" name="Picture Placeholder 2"/>
          <p:cNvSpPr>
            <a:spLocks noGrp="1"/>
          </p:cNvSpPr>
          <p:nvPr>
            <p:ph type="pic" idx="1"/>
          </p:nvPr>
        </p:nvSpPr>
        <p:spPr>
          <a:xfrm>
            <a:off x="8537951" y="3892116"/>
            <a:ext cx="26135648" cy="26135648"/>
          </a:xfrm>
        </p:spPr>
        <p:txBody>
          <a:bodyPr/>
          <a:lstStyle>
            <a:lvl1pPr marL="0" indent="0">
              <a:buNone/>
              <a:defRPr sz="17076"/>
            </a:lvl1pPr>
            <a:lvl2pPr marL="2429217" indent="0">
              <a:buNone/>
              <a:defRPr sz="14825"/>
            </a:lvl2pPr>
            <a:lvl3pPr marL="4858434" indent="0">
              <a:buNone/>
              <a:defRPr sz="12708"/>
            </a:lvl3pPr>
            <a:lvl4pPr marL="7287652" indent="0">
              <a:buNone/>
              <a:defRPr sz="10590"/>
            </a:lvl4pPr>
            <a:lvl5pPr marL="9716867" indent="0">
              <a:buNone/>
              <a:defRPr sz="10590"/>
            </a:lvl5pPr>
            <a:lvl6pPr marL="12146085" indent="0">
              <a:buNone/>
              <a:defRPr sz="10590"/>
            </a:lvl6pPr>
            <a:lvl7pPr marL="14575302" indent="0">
              <a:buNone/>
              <a:defRPr sz="10590"/>
            </a:lvl7pPr>
            <a:lvl8pPr marL="17004519" indent="0">
              <a:buNone/>
              <a:defRPr sz="10590"/>
            </a:lvl8pPr>
            <a:lvl9pPr marL="19433736" indent="0">
              <a:buNone/>
              <a:defRPr sz="10590"/>
            </a:lvl9pPr>
          </a:lstStyle>
          <a:p>
            <a:endParaRPr lang="en-CA"/>
          </a:p>
        </p:txBody>
      </p:sp>
      <p:sp>
        <p:nvSpPr>
          <p:cNvPr id="4" name="Text Placeholder 3"/>
          <p:cNvSpPr>
            <a:spLocks noGrp="1"/>
          </p:cNvSpPr>
          <p:nvPr>
            <p:ph type="body" sz="half" idx="2"/>
          </p:nvPr>
        </p:nvSpPr>
        <p:spPr>
          <a:xfrm>
            <a:off x="8537951" y="34091298"/>
            <a:ext cx="26135648" cy="5112177"/>
          </a:xfrm>
        </p:spPr>
        <p:txBody>
          <a:bodyPr/>
          <a:lstStyle>
            <a:lvl1pPr marL="0" indent="0">
              <a:buNone/>
              <a:defRPr sz="7545"/>
            </a:lvl1pPr>
            <a:lvl2pPr marL="2429217" indent="0">
              <a:buNone/>
              <a:defRPr sz="6354"/>
            </a:lvl2pPr>
            <a:lvl3pPr marL="4858434" indent="0">
              <a:buNone/>
              <a:defRPr sz="5295"/>
            </a:lvl3pPr>
            <a:lvl4pPr marL="7287652" indent="0">
              <a:buNone/>
              <a:defRPr sz="4765"/>
            </a:lvl4pPr>
            <a:lvl5pPr marL="9716867" indent="0">
              <a:buNone/>
              <a:defRPr sz="4765"/>
            </a:lvl5pPr>
            <a:lvl6pPr marL="12146085" indent="0">
              <a:buNone/>
              <a:defRPr sz="4765"/>
            </a:lvl6pPr>
            <a:lvl7pPr marL="14575302" indent="0">
              <a:buNone/>
              <a:defRPr sz="4765"/>
            </a:lvl7pPr>
            <a:lvl8pPr marL="17004519" indent="0">
              <a:buNone/>
              <a:defRPr sz="4765"/>
            </a:lvl8pPr>
            <a:lvl9pPr marL="19433736" indent="0">
              <a:buNone/>
              <a:defRPr sz="476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0161E-4E32-4F3A-B0BC-939D61EAC059}" type="datetimeFigureOut">
              <a:rPr lang="en-CA" smtClean="0"/>
              <a:t>2017-10-05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22A2F6-E4F0-4EAE-B239-E6447D006F6E}" type="slidenum">
              <a:rPr lang="en-CA" smtClean="0"/>
              <a:t>‹#›</a:t>
            </a:fld>
            <a:endParaRPr lang="en-CA"/>
          </a:p>
        </p:txBody>
      </p:sp>
    </p:spTree>
    <p:extLst>
      <p:ext uri="{BB962C8B-B14F-4D97-AF65-F5344CB8AC3E}">
        <p14:creationId xmlns:p14="http://schemas.microsoft.com/office/powerpoint/2010/main" val="2730203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77972" y="1744398"/>
            <a:ext cx="39203471" cy="7259903"/>
          </a:xfrm>
          <a:prstGeom prst="rect">
            <a:avLst/>
          </a:prstGeom>
        </p:spPr>
        <p:txBody>
          <a:bodyPr vert="horz" lIns="367034" tIns="183517" rIns="367034" bIns="183517"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2177972" y="10163866"/>
            <a:ext cx="39203471" cy="28747199"/>
          </a:xfrm>
          <a:prstGeom prst="rect">
            <a:avLst/>
          </a:prstGeom>
        </p:spPr>
        <p:txBody>
          <a:bodyPr vert="horz" lIns="367034" tIns="183517" rIns="367034" bIns="1835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2177972" y="40373131"/>
            <a:ext cx="10163863" cy="2319135"/>
          </a:xfrm>
          <a:prstGeom prst="rect">
            <a:avLst/>
          </a:prstGeom>
        </p:spPr>
        <p:txBody>
          <a:bodyPr vert="horz" lIns="367034" tIns="183517" rIns="367034" bIns="183517" rtlCol="0" anchor="ctr"/>
          <a:lstStyle>
            <a:lvl1pPr algn="l">
              <a:defRPr sz="6354">
                <a:solidFill>
                  <a:schemeClr val="tx1">
                    <a:tint val="75000"/>
                  </a:schemeClr>
                </a:solidFill>
              </a:defRPr>
            </a:lvl1pPr>
          </a:lstStyle>
          <a:p>
            <a:fld id="{6600161E-4E32-4F3A-B0BC-939D61EAC059}" type="datetimeFigureOut">
              <a:rPr lang="en-CA" smtClean="0"/>
              <a:t>2017-10-05</a:t>
            </a:fld>
            <a:endParaRPr lang="en-CA"/>
          </a:p>
        </p:txBody>
      </p:sp>
      <p:sp>
        <p:nvSpPr>
          <p:cNvPr id="5" name="Footer Placeholder 4"/>
          <p:cNvSpPr>
            <a:spLocks noGrp="1"/>
          </p:cNvSpPr>
          <p:nvPr>
            <p:ph type="ftr" sz="quarter" idx="3"/>
          </p:nvPr>
        </p:nvSpPr>
        <p:spPr>
          <a:xfrm>
            <a:off x="14882801" y="40373131"/>
            <a:ext cx="13793814" cy="2319135"/>
          </a:xfrm>
          <a:prstGeom prst="rect">
            <a:avLst/>
          </a:prstGeom>
        </p:spPr>
        <p:txBody>
          <a:bodyPr vert="horz" lIns="367034" tIns="183517" rIns="367034" bIns="183517" rtlCol="0" anchor="ctr"/>
          <a:lstStyle>
            <a:lvl1pPr algn="ctr">
              <a:defRPr sz="6354">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1217581" y="40373131"/>
            <a:ext cx="10163863" cy="2319135"/>
          </a:xfrm>
          <a:prstGeom prst="rect">
            <a:avLst/>
          </a:prstGeom>
        </p:spPr>
        <p:txBody>
          <a:bodyPr vert="horz" lIns="367034" tIns="183517" rIns="367034" bIns="183517" rtlCol="0" anchor="ctr"/>
          <a:lstStyle>
            <a:lvl1pPr algn="r">
              <a:defRPr sz="6354">
                <a:solidFill>
                  <a:schemeClr val="tx1">
                    <a:tint val="75000"/>
                  </a:schemeClr>
                </a:solidFill>
              </a:defRPr>
            </a:lvl1pPr>
          </a:lstStyle>
          <a:p>
            <a:fld id="{5C22A2F6-E4F0-4EAE-B239-E6447D006F6E}" type="slidenum">
              <a:rPr lang="en-CA" smtClean="0"/>
              <a:t>‹#›</a:t>
            </a:fld>
            <a:endParaRPr lang="en-CA"/>
          </a:p>
        </p:txBody>
      </p:sp>
    </p:spTree>
    <p:extLst>
      <p:ext uri="{BB962C8B-B14F-4D97-AF65-F5344CB8AC3E}">
        <p14:creationId xmlns:p14="http://schemas.microsoft.com/office/powerpoint/2010/main" val="2195524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58434" rtl="0" eaLnBrk="1" latinLnBrk="0" hangingPunct="1">
        <a:spcBef>
          <a:spcPct val="0"/>
        </a:spcBef>
        <a:buNone/>
        <a:defRPr sz="23297" kern="1200">
          <a:solidFill>
            <a:schemeClr val="tx1"/>
          </a:solidFill>
          <a:latin typeface="+mj-lt"/>
          <a:ea typeface="+mj-ea"/>
          <a:cs typeface="+mj-cs"/>
        </a:defRPr>
      </a:lvl1pPr>
    </p:titleStyle>
    <p:bodyStyle>
      <a:lvl1pPr marL="1821913" indent="-1821913" algn="l" defTabSz="4858434" rtl="0" eaLnBrk="1" latinLnBrk="0" hangingPunct="1">
        <a:spcBef>
          <a:spcPct val="20000"/>
        </a:spcBef>
        <a:buFont typeface="Arial" panose="020B0604020202020204" pitchFamily="34" charset="0"/>
        <a:buChar char="•"/>
        <a:defRPr sz="17076" kern="1200">
          <a:solidFill>
            <a:schemeClr val="tx1"/>
          </a:solidFill>
          <a:latin typeface="+mn-lt"/>
          <a:ea typeface="+mn-ea"/>
          <a:cs typeface="+mn-cs"/>
        </a:defRPr>
      </a:lvl1pPr>
      <a:lvl2pPr marL="3947479" indent="-1518260" algn="l" defTabSz="4858434" rtl="0" eaLnBrk="1" latinLnBrk="0" hangingPunct="1">
        <a:spcBef>
          <a:spcPct val="20000"/>
        </a:spcBef>
        <a:buFont typeface="Arial" panose="020B0604020202020204" pitchFamily="34" charset="0"/>
        <a:buChar char="–"/>
        <a:defRPr sz="14825" kern="1200">
          <a:solidFill>
            <a:schemeClr val="tx1"/>
          </a:solidFill>
          <a:latin typeface="+mn-lt"/>
          <a:ea typeface="+mn-ea"/>
          <a:cs typeface="+mn-cs"/>
        </a:defRPr>
      </a:lvl2pPr>
      <a:lvl3pPr marL="6073043" indent="-1214609" algn="l" defTabSz="4858434" rtl="0" eaLnBrk="1" latinLnBrk="0" hangingPunct="1">
        <a:spcBef>
          <a:spcPct val="20000"/>
        </a:spcBef>
        <a:buFont typeface="Arial" panose="020B0604020202020204" pitchFamily="34" charset="0"/>
        <a:buChar char="•"/>
        <a:defRPr sz="12708" kern="1200">
          <a:solidFill>
            <a:schemeClr val="tx1"/>
          </a:solidFill>
          <a:latin typeface="+mn-lt"/>
          <a:ea typeface="+mn-ea"/>
          <a:cs typeface="+mn-cs"/>
        </a:defRPr>
      </a:lvl3pPr>
      <a:lvl4pPr marL="8502259"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4pPr>
      <a:lvl5pPr marL="10931476"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5pPr>
      <a:lvl6pPr marL="13360693"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6pPr>
      <a:lvl7pPr marL="15789910"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7pPr>
      <a:lvl8pPr marL="18219126"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8pPr>
      <a:lvl9pPr marL="20648345" indent="-1214609" algn="l" defTabSz="4858434" rtl="0" eaLnBrk="1" latinLnBrk="0" hangingPunct="1">
        <a:spcBef>
          <a:spcPct val="20000"/>
        </a:spcBef>
        <a:buFont typeface="Arial" panose="020B0604020202020204" pitchFamily="34" charset="0"/>
        <a:buChar char="•"/>
        <a:defRPr sz="10590" kern="1200">
          <a:solidFill>
            <a:schemeClr val="tx1"/>
          </a:solidFill>
          <a:latin typeface="+mn-lt"/>
          <a:ea typeface="+mn-ea"/>
          <a:cs typeface="+mn-cs"/>
        </a:defRPr>
      </a:lvl9pPr>
    </p:bodyStyle>
    <p:otherStyle>
      <a:defPPr>
        <a:defRPr lang="en-US"/>
      </a:defPPr>
      <a:lvl1pPr marL="0" algn="l" defTabSz="4858434" rtl="0" eaLnBrk="1" latinLnBrk="0" hangingPunct="1">
        <a:defRPr sz="9531" kern="1200">
          <a:solidFill>
            <a:schemeClr val="tx1"/>
          </a:solidFill>
          <a:latin typeface="+mn-lt"/>
          <a:ea typeface="+mn-ea"/>
          <a:cs typeface="+mn-cs"/>
        </a:defRPr>
      </a:lvl1pPr>
      <a:lvl2pPr marL="2429217" algn="l" defTabSz="4858434" rtl="0" eaLnBrk="1" latinLnBrk="0" hangingPunct="1">
        <a:defRPr sz="9531" kern="1200">
          <a:solidFill>
            <a:schemeClr val="tx1"/>
          </a:solidFill>
          <a:latin typeface="+mn-lt"/>
          <a:ea typeface="+mn-ea"/>
          <a:cs typeface="+mn-cs"/>
        </a:defRPr>
      </a:lvl2pPr>
      <a:lvl3pPr marL="4858434" algn="l" defTabSz="4858434" rtl="0" eaLnBrk="1" latinLnBrk="0" hangingPunct="1">
        <a:defRPr sz="9531" kern="1200">
          <a:solidFill>
            <a:schemeClr val="tx1"/>
          </a:solidFill>
          <a:latin typeface="+mn-lt"/>
          <a:ea typeface="+mn-ea"/>
          <a:cs typeface="+mn-cs"/>
        </a:defRPr>
      </a:lvl3pPr>
      <a:lvl4pPr marL="7287652" algn="l" defTabSz="4858434" rtl="0" eaLnBrk="1" latinLnBrk="0" hangingPunct="1">
        <a:defRPr sz="9531" kern="1200">
          <a:solidFill>
            <a:schemeClr val="tx1"/>
          </a:solidFill>
          <a:latin typeface="+mn-lt"/>
          <a:ea typeface="+mn-ea"/>
          <a:cs typeface="+mn-cs"/>
        </a:defRPr>
      </a:lvl4pPr>
      <a:lvl5pPr marL="9716867" algn="l" defTabSz="4858434" rtl="0" eaLnBrk="1" latinLnBrk="0" hangingPunct="1">
        <a:defRPr sz="9531" kern="1200">
          <a:solidFill>
            <a:schemeClr val="tx1"/>
          </a:solidFill>
          <a:latin typeface="+mn-lt"/>
          <a:ea typeface="+mn-ea"/>
          <a:cs typeface="+mn-cs"/>
        </a:defRPr>
      </a:lvl5pPr>
      <a:lvl6pPr marL="12146085" algn="l" defTabSz="4858434" rtl="0" eaLnBrk="1" latinLnBrk="0" hangingPunct="1">
        <a:defRPr sz="9531" kern="1200">
          <a:solidFill>
            <a:schemeClr val="tx1"/>
          </a:solidFill>
          <a:latin typeface="+mn-lt"/>
          <a:ea typeface="+mn-ea"/>
          <a:cs typeface="+mn-cs"/>
        </a:defRPr>
      </a:lvl6pPr>
      <a:lvl7pPr marL="14575302" algn="l" defTabSz="4858434" rtl="0" eaLnBrk="1" latinLnBrk="0" hangingPunct="1">
        <a:defRPr sz="9531" kern="1200">
          <a:solidFill>
            <a:schemeClr val="tx1"/>
          </a:solidFill>
          <a:latin typeface="+mn-lt"/>
          <a:ea typeface="+mn-ea"/>
          <a:cs typeface="+mn-cs"/>
        </a:defRPr>
      </a:lvl7pPr>
      <a:lvl8pPr marL="17004519" algn="l" defTabSz="4858434" rtl="0" eaLnBrk="1" latinLnBrk="0" hangingPunct="1">
        <a:defRPr sz="9531" kern="1200">
          <a:solidFill>
            <a:schemeClr val="tx1"/>
          </a:solidFill>
          <a:latin typeface="+mn-lt"/>
          <a:ea typeface="+mn-ea"/>
          <a:cs typeface="+mn-cs"/>
        </a:defRPr>
      </a:lvl8pPr>
      <a:lvl9pPr marL="19433736" algn="l" defTabSz="4858434" rtl="0" eaLnBrk="1" latinLnBrk="0" hangingPunct="1">
        <a:defRPr sz="95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 y="2"/>
            <a:ext cx="43558063" cy="71632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6397499" y="1339749"/>
            <a:ext cx="32634597" cy="2615708"/>
          </a:xfrm>
          <a:prstGeom prst="rect">
            <a:avLst/>
          </a:prstGeom>
          <a:noFill/>
        </p:spPr>
        <p:txBody>
          <a:bodyPr wrap="square" lIns="88892" tIns="44446" rIns="88892" bIns="44446" rtlCol="0">
            <a:spAutoFit/>
          </a:bodyPr>
          <a:lstStyle/>
          <a:p>
            <a:pPr algn="ctr"/>
            <a:r>
              <a:rPr lang="en-CA" sz="8207" b="1" dirty="0">
                <a:latin typeface="Helvetica" pitchFamily="34" charset="0"/>
                <a:cs typeface="Helvetica" pitchFamily="34" charset="0"/>
              </a:rPr>
              <a:t>Fast or Slow? Investigating Player Approach Speed in National Hockey League Shootouts and its Effect on Performance  </a:t>
            </a:r>
          </a:p>
        </p:txBody>
      </p:sp>
      <p:sp>
        <p:nvSpPr>
          <p:cNvPr id="24" name="Rectangle 23"/>
          <p:cNvSpPr/>
          <p:nvPr/>
        </p:nvSpPr>
        <p:spPr>
          <a:xfrm>
            <a:off x="1977507" y="4601923"/>
            <a:ext cx="41581906" cy="2975615"/>
          </a:xfrm>
          <a:prstGeom prst="rect">
            <a:avLst/>
          </a:prstGeom>
        </p:spPr>
        <p:txBody>
          <a:bodyPr wrap="square" lIns="88892" tIns="44446" rIns="88892" bIns="44446">
            <a:spAutoFit/>
          </a:bodyPr>
          <a:lstStyle/>
          <a:p>
            <a:pPr algn="ctr"/>
            <a:r>
              <a:rPr lang="en-CA" sz="5295" b="1" dirty="0">
                <a:latin typeface="Helvetica" pitchFamily="34" charset="0"/>
                <a:cs typeface="Helvetica" pitchFamily="34" charset="0"/>
              </a:rPr>
              <a:t>Matt D. Hoffmann, Matthieu </a:t>
            </a:r>
            <a:r>
              <a:rPr lang="en-CA" sz="5295" b="1" dirty="0" smtClean="0">
                <a:latin typeface="Helvetica" pitchFamily="34" charset="0"/>
                <a:cs typeface="Helvetica" pitchFamily="34" charset="0"/>
              </a:rPr>
              <a:t>M. Boisvert</a:t>
            </a:r>
            <a:r>
              <a:rPr lang="en-CA" sz="5295" b="1" dirty="0">
                <a:latin typeface="Helvetica" pitchFamily="34" charset="0"/>
                <a:cs typeface="Helvetica" pitchFamily="34" charset="0"/>
              </a:rPr>
              <a:t>, Piotr </a:t>
            </a:r>
            <a:r>
              <a:rPr lang="en-CA" sz="5295" b="1" smtClean="0">
                <a:latin typeface="Helvetica" pitchFamily="34" charset="0"/>
                <a:cs typeface="Helvetica" pitchFamily="34" charset="0"/>
              </a:rPr>
              <a:t>A. Piasecki</a:t>
            </a:r>
            <a:r>
              <a:rPr lang="en-CA" sz="5295" b="1" dirty="0">
                <a:latin typeface="Helvetica" pitchFamily="34" charset="0"/>
                <a:cs typeface="Helvetica" pitchFamily="34" charset="0"/>
              </a:rPr>
              <a:t>, Todd M. Loughead, &amp; Jess C. Dixon</a:t>
            </a:r>
          </a:p>
          <a:p>
            <a:pPr algn="ctr"/>
            <a:endParaRPr lang="en-CA" sz="5295" b="1" baseline="30000" dirty="0">
              <a:latin typeface="Helvetica" pitchFamily="34" charset="0"/>
              <a:cs typeface="Helvetica" pitchFamily="34" charset="0"/>
            </a:endParaRPr>
          </a:p>
          <a:p>
            <a:pPr algn="ctr"/>
            <a:r>
              <a:rPr lang="en-CA" sz="5295" b="1" dirty="0">
                <a:latin typeface="Helvetica" pitchFamily="34" charset="0"/>
                <a:cs typeface="Helvetica" pitchFamily="34" charset="0"/>
              </a:rPr>
              <a:t>Department of Kinesiology, University of Windsor</a:t>
            </a:r>
          </a:p>
          <a:p>
            <a:pPr algn="ctr"/>
            <a:endParaRPr lang="en-CA" sz="4633" b="1" dirty="0">
              <a:latin typeface="Helvetica" pitchFamily="34" charset="0"/>
              <a:cs typeface="Helvetica" pitchFamily="34" charset="0"/>
            </a:endParaRPr>
          </a:p>
        </p:txBody>
      </p:sp>
      <p:sp>
        <p:nvSpPr>
          <p:cNvPr id="48" name="TextBox 20"/>
          <p:cNvSpPr txBox="1">
            <a:spLocks noChangeArrowheads="1"/>
          </p:cNvSpPr>
          <p:nvPr/>
        </p:nvSpPr>
        <p:spPr bwMode="auto">
          <a:xfrm>
            <a:off x="236503" y="9546229"/>
            <a:ext cx="13347749" cy="10846551"/>
          </a:xfrm>
          <a:prstGeom prst="rect">
            <a:avLst/>
          </a:prstGeom>
          <a:noFill/>
          <a:ln w="25400" algn="ctr">
            <a:noFill/>
            <a:miter lim="800000"/>
            <a:headEnd/>
            <a:tailEnd/>
          </a:ln>
        </p:spPr>
        <p:txBody>
          <a:bodyPr wrap="square" lIns="88892" tIns="44446" rIns="88892" bIns="44446">
            <a:spAutoFit/>
          </a:bodyPr>
          <a:lstStyle/>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Evidence from professional soccer suggests that time spent preparing for penalty kicks predicts performance. Using a liberal alpha level, </a:t>
            </a:r>
            <a:r>
              <a:rPr lang="en-CA" sz="3900" dirty="0" err="1">
                <a:solidFill>
                  <a:srgbClr val="000000"/>
                </a:solidFill>
                <a:latin typeface="Arial" charset="0"/>
              </a:rPr>
              <a:t>Jordet</a:t>
            </a:r>
            <a:r>
              <a:rPr lang="en-CA" sz="3900" dirty="0">
                <a:solidFill>
                  <a:srgbClr val="000000"/>
                </a:solidFill>
                <a:latin typeface="Arial" charset="0"/>
              </a:rPr>
              <a:t> and Hartman (2008) reported that players who prepared their kicks slowly were 73% more likely to have scored in soccer shootouts than players who prepared their kicks quickly (</a:t>
            </a:r>
            <a:r>
              <a:rPr lang="en-CA" sz="3900" i="1" dirty="0">
                <a:solidFill>
                  <a:srgbClr val="000000"/>
                </a:solidFill>
                <a:latin typeface="Arial" charset="0"/>
              </a:rPr>
              <a:t>p </a:t>
            </a:r>
            <a:r>
              <a:rPr lang="en-CA" sz="3900" dirty="0">
                <a:solidFill>
                  <a:srgbClr val="000000"/>
                </a:solidFill>
                <a:latin typeface="Arial" charset="0"/>
              </a:rPr>
              <a:t>= .098). The authors surmised that, to get the stressful shootout “over with,” some players rushed their shots, resulting in poor performance.</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cs typeface="Arial" pitchFamily="34"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cs typeface="Arial" pitchFamily="34" charset="0"/>
              </a:rPr>
              <a:t>Similar to professional soccer contests, National Hockey League (NHL) regular season games that are tied following the overtime period are decided by a shootout.</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cs typeface="Arial" pitchFamily="34"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cs typeface="Arial" pitchFamily="34" charset="0"/>
              </a:rPr>
              <a:t>Determining if player approach speed in NHL shootouts plays a role in shootout performance would be valuable to NHL players, coaches, and management. </a:t>
            </a:r>
          </a:p>
          <a:p>
            <a:pPr marL="605196" indent="-605196" defTabSz="779342" fontAlgn="base">
              <a:spcBef>
                <a:spcPct val="0"/>
              </a:spcBef>
              <a:spcAft>
                <a:spcPct val="0"/>
              </a:spcAft>
              <a:buClr>
                <a:srgbClr val="000000"/>
              </a:buClr>
              <a:buFont typeface="Wingdings" pitchFamily="2" charset="2"/>
              <a:buChar char="§"/>
            </a:pPr>
            <a:endParaRPr lang="en-CA" sz="3600" dirty="0">
              <a:solidFill>
                <a:srgbClr val="000000"/>
              </a:solidFill>
              <a:latin typeface="Arial" charset="0"/>
              <a:cs typeface="Arial" pitchFamily="34" charset="0"/>
            </a:endParaRPr>
          </a:p>
        </p:txBody>
      </p:sp>
      <p:sp>
        <p:nvSpPr>
          <p:cNvPr id="52" name="TextBox 20"/>
          <p:cNvSpPr txBox="1">
            <a:spLocks noChangeArrowheads="1"/>
          </p:cNvSpPr>
          <p:nvPr/>
        </p:nvSpPr>
        <p:spPr bwMode="auto">
          <a:xfrm>
            <a:off x="261047" y="21684389"/>
            <a:ext cx="13323205" cy="12901857"/>
          </a:xfrm>
          <a:prstGeom prst="rect">
            <a:avLst/>
          </a:prstGeom>
          <a:noFill/>
          <a:ln w="25400" algn="ctr">
            <a:noFill/>
            <a:miter lim="800000"/>
            <a:headEnd/>
            <a:tailEnd/>
          </a:ln>
        </p:spPr>
        <p:txBody>
          <a:bodyPr wrap="square" lIns="88892" tIns="44446" rIns="88892" bIns="44446">
            <a:spAutoFit/>
          </a:bodyPr>
          <a:lstStyle/>
          <a:p>
            <a:pPr defTabSz="888911" fontAlgn="base">
              <a:spcBef>
                <a:spcPct val="0"/>
              </a:spcBef>
              <a:spcAft>
                <a:spcPct val="0"/>
              </a:spcAft>
            </a:pPr>
            <a:endParaRPr lang="en-US" sz="278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Building on shootout research in the NHL (Hoffmann et al., 2017; McEwan et al., 2012), the main objective of this study was to explore whether player approach speed predicted performance in NHL shootouts.</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Based on </a:t>
            </a:r>
            <a:r>
              <a:rPr lang="en-CA" sz="3900" dirty="0" err="1">
                <a:solidFill>
                  <a:srgbClr val="000000"/>
                </a:solidFill>
                <a:latin typeface="Arial" charset="0"/>
              </a:rPr>
              <a:t>Jordet</a:t>
            </a:r>
            <a:r>
              <a:rPr lang="en-CA" sz="3900" dirty="0">
                <a:solidFill>
                  <a:srgbClr val="000000"/>
                </a:solidFill>
                <a:latin typeface="Arial" charset="0"/>
              </a:rPr>
              <a:t> and Hartman’s (2008) findings from soccer, we hypothesized that players with slow or moderate approach speeds would be more likely to score in NHL shootouts than players with fast approach speeds.</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For exploratory purposes, we also examined whether approach tactic (i.e., direct or indirect) or shot type (i.e., shot or deke) predicted shootout performance. </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We adjusted for end-of-season player shootout scoring percentage in our analysis given that few, if any, predictors of shootout success exist after accounting for player quality (Lopez &amp; </a:t>
            </a:r>
            <a:r>
              <a:rPr lang="en-CA" sz="3900" dirty="0" err="1">
                <a:solidFill>
                  <a:srgbClr val="000000"/>
                </a:solidFill>
                <a:latin typeface="Arial" charset="0"/>
              </a:rPr>
              <a:t>Schuckers</a:t>
            </a:r>
            <a:r>
              <a:rPr lang="en-CA" sz="3900" dirty="0">
                <a:solidFill>
                  <a:srgbClr val="000000"/>
                </a:solidFill>
                <a:latin typeface="Arial" charset="0"/>
              </a:rPr>
              <a:t>, 2017).</a:t>
            </a:r>
          </a:p>
          <a:p>
            <a:pPr marL="605196" indent="-605196" defTabSz="779342" fontAlgn="base">
              <a:spcBef>
                <a:spcPct val="0"/>
              </a:spcBef>
              <a:spcAft>
                <a:spcPct val="0"/>
              </a:spcAft>
              <a:buClr>
                <a:srgbClr val="000000"/>
              </a:buClr>
              <a:buFont typeface="Wingdings" pitchFamily="2" charset="2"/>
              <a:buChar char="§"/>
            </a:pPr>
            <a:endParaRPr lang="en-CA" sz="3442" dirty="0">
              <a:solidFill>
                <a:srgbClr val="000000"/>
              </a:solidFill>
              <a:latin typeface="Arial" charset="0"/>
            </a:endParaRPr>
          </a:p>
          <a:p>
            <a:pPr defTabSz="779342" fontAlgn="base">
              <a:spcBef>
                <a:spcPct val="0"/>
              </a:spcBef>
              <a:spcAft>
                <a:spcPct val="0"/>
              </a:spcAft>
              <a:buClr>
                <a:srgbClr val="000000"/>
              </a:buClr>
            </a:pPr>
            <a:endParaRPr lang="en-CA" sz="1588" dirty="0">
              <a:solidFill>
                <a:srgbClr val="000000"/>
              </a:solidFill>
              <a:latin typeface="Arial" charset="0"/>
            </a:endParaRPr>
          </a:p>
        </p:txBody>
      </p:sp>
      <p:sp>
        <p:nvSpPr>
          <p:cNvPr id="60" name="TextBox 20"/>
          <p:cNvSpPr txBox="1">
            <a:spLocks noChangeArrowheads="1"/>
          </p:cNvSpPr>
          <p:nvPr/>
        </p:nvSpPr>
        <p:spPr bwMode="auto">
          <a:xfrm>
            <a:off x="261046" y="35470555"/>
            <a:ext cx="13226075" cy="7850346"/>
          </a:xfrm>
          <a:prstGeom prst="rect">
            <a:avLst/>
          </a:prstGeom>
          <a:noFill/>
          <a:ln w="25400" algn="ctr">
            <a:noFill/>
            <a:miter lim="800000"/>
            <a:headEnd/>
            <a:tailEnd/>
          </a:ln>
        </p:spPr>
        <p:txBody>
          <a:bodyPr wrap="square" lIns="88892" tIns="44446" rIns="88892" bIns="44446">
            <a:spAutoFit/>
          </a:bodyPr>
          <a:lstStyle/>
          <a:p>
            <a:pPr defTabSz="888911" fontAlgn="base">
              <a:spcBef>
                <a:spcPct val="0"/>
              </a:spcBef>
              <a:spcAft>
                <a:spcPct val="0"/>
              </a:spcAft>
            </a:pPr>
            <a:endParaRPr lang="en-US" sz="278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Shootout videos were accessed from the NHL’s YouTube channel (</a:t>
            </a:r>
            <a:r>
              <a:rPr lang="en-CA" sz="3900" dirty="0">
                <a:latin typeface="Arial" charset="0"/>
              </a:rPr>
              <a:t>www.youtube.com/nhl</a:t>
            </a:r>
            <a:r>
              <a:rPr lang="en-CA" sz="3900" dirty="0">
                <a:solidFill>
                  <a:srgbClr val="000000"/>
                </a:solidFill>
                <a:latin typeface="Arial" charset="0"/>
              </a:rPr>
              <a:t>). At the time of data collection, this channel provided videos for 372 games that concluded in a shootout. After discarding shootouts containing incomplete video footage, our sample comprised data from 2,551 individual shootouts spanning 357 regular season NHL games from the 2013-2014 through 2015-2016 seasons.</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End-of-season player shootout scoring percentage data were retrieved from an online statistical hockey database (</a:t>
            </a:r>
            <a:r>
              <a:rPr lang="en-CA" sz="3900" dirty="0" err="1">
                <a:solidFill>
                  <a:srgbClr val="000000"/>
                </a:solidFill>
                <a:latin typeface="Arial" charset="0"/>
              </a:rPr>
              <a:t>www.sportingcharts.com</a:t>
            </a:r>
            <a:r>
              <a:rPr lang="en-CA" sz="3900" dirty="0">
                <a:solidFill>
                  <a:srgbClr val="000000"/>
                </a:solidFill>
                <a:latin typeface="Arial" charset="0"/>
              </a:rPr>
              <a:t>).</a:t>
            </a:r>
          </a:p>
        </p:txBody>
      </p:sp>
      <p:sp>
        <p:nvSpPr>
          <p:cNvPr id="77" name="TextBox 20"/>
          <p:cNvSpPr txBox="1">
            <a:spLocks noChangeArrowheads="1"/>
          </p:cNvSpPr>
          <p:nvPr/>
        </p:nvSpPr>
        <p:spPr bwMode="auto">
          <a:xfrm>
            <a:off x="15012194" y="22181905"/>
            <a:ext cx="14011609" cy="9866796"/>
          </a:xfrm>
          <a:prstGeom prst="rect">
            <a:avLst/>
          </a:prstGeom>
          <a:noFill/>
          <a:ln w="25400" algn="ctr">
            <a:noFill/>
            <a:miter lim="800000"/>
            <a:headEnd/>
            <a:tailEnd/>
          </a:ln>
        </p:spPr>
        <p:txBody>
          <a:bodyPr wrap="square" lIns="88892" tIns="44446" rIns="88892" bIns="44446">
            <a:spAutoFit/>
          </a:bodyPr>
          <a:lstStyle/>
          <a:p>
            <a:pPr marL="605196" indent="-605196" defTabSz="779342">
              <a:buClr>
                <a:schemeClr val="tx1"/>
              </a:buClr>
              <a:buFont typeface="Arial" charset="0"/>
              <a:buChar char="•"/>
            </a:pPr>
            <a:r>
              <a:rPr lang="en-CA" sz="3900" dirty="0">
                <a:latin typeface="Arial" pitchFamily="34" charset="0"/>
                <a:cs typeface="Arial" panose="020B0604020202020204" pitchFamily="34" charset="0"/>
              </a:rPr>
              <a:t>The findings are summarized in Table 1. </a:t>
            </a:r>
          </a:p>
          <a:p>
            <a:pPr marL="605196" indent="-605196" defTabSz="779342">
              <a:buClr>
                <a:schemeClr val="tx1"/>
              </a:buClr>
              <a:buFont typeface="Arial" charset="0"/>
              <a:buChar char="•"/>
            </a:pPr>
            <a:endParaRPr lang="en-CA" sz="3900" dirty="0">
              <a:latin typeface="Arial" pitchFamily="34" charset="0"/>
              <a:cs typeface="Arial" panose="020B0604020202020204" pitchFamily="34" charset="0"/>
            </a:endParaRPr>
          </a:p>
          <a:p>
            <a:pPr marL="605196" indent="-605196" defTabSz="779342">
              <a:buClr>
                <a:schemeClr val="tx1"/>
              </a:buClr>
              <a:buFont typeface="Arial" charset="0"/>
              <a:buChar char="•"/>
            </a:pPr>
            <a:r>
              <a:rPr lang="en-CA" sz="3900" dirty="0">
                <a:latin typeface="Arial" pitchFamily="34" charset="0"/>
                <a:cs typeface="Arial" panose="020B0604020202020204" pitchFamily="34" charset="0"/>
              </a:rPr>
              <a:t>The results of Block 1 (not including player shootout scoring percentage) indicated that neither player approach speed, approach tactic, nor shot type predicted shootout performance. The variance accounted for in Block 1 was negligible. </a:t>
            </a:r>
          </a:p>
          <a:p>
            <a:pPr marL="605196" indent="-605196" defTabSz="779342">
              <a:buClr>
                <a:schemeClr val="tx1"/>
              </a:buClr>
              <a:buFont typeface="Arial" charset="0"/>
              <a:buChar char="•"/>
            </a:pPr>
            <a:endParaRPr lang="en-CA" sz="3900" dirty="0">
              <a:latin typeface="Arial" pitchFamily="34" charset="0"/>
              <a:cs typeface="Arial" panose="020B0604020202020204" pitchFamily="34" charset="0"/>
            </a:endParaRPr>
          </a:p>
          <a:p>
            <a:pPr marL="605196" indent="-605196" defTabSz="779342">
              <a:buClr>
                <a:schemeClr val="tx1"/>
              </a:buClr>
              <a:buFont typeface="Arial" charset="0"/>
              <a:buChar char="•"/>
            </a:pPr>
            <a:r>
              <a:rPr lang="en-CA" sz="3900" dirty="0">
                <a:latin typeface="Arial" pitchFamily="34" charset="0"/>
                <a:cs typeface="Arial" panose="020B0604020202020204" pitchFamily="34" charset="0"/>
              </a:rPr>
              <a:t>The results of Block 2 (including player shootout scoring percentage) similarly indicated that neither player approach speed, approach tactic, nor shot type predicted shootout performance. However, player shootout scoring percentage was positively related to shootout performance, suggesting that players with greater average shootout scoring percentages had slightly greater odds of scoring. Substantially more variance was accounted for in Block 2.</a:t>
            </a:r>
          </a:p>
        </p:txBody>
      </p:sp>
      <p:sp>
        <p:nvSpPr>
          <p:cNvPr id="101" name="TextBox 20"/>
          <p:cNvSpPr txBox="1">
            <a:spLocks noChangeArrowheads="1"/>
          </p:cNvSpPr>
          <p:nvPr/>
        </p:nvSpPr>
        <p:spPr bwMode="auto">
          <a:xfrm>
            <a:off x="30100138" y="23137365"/>
            <a:ext cx="13063528" cy="11699990"/>
          </a:xfrm>
          <a:prstGeom prst="rect">
            <a:avLst/>
          </a:prstGeom>
          <a:noFill/>
          <a:ln w="25400" algn="ctr">
            <a:noFill/>
            <a:miter lim="800000"/>
            <a:headEnd/>
            <a:tailEnd/>
          </a:ln>
        </p:spPr>
        <p:txBody>
          <a:bodyPr wrap="square" lIns="88892" tIns="44446" rIns="88892" bIns="44446">
            <a:spAutoFit/>
          </a:bodyPr>
          <a:lstStyle/>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Contrary to our hypothesis, the findings of the present study offers little evidence that player approach speed in NHL shootouts predicts shootout performance. </a:t>
            </a:r>
          </a:p>
          <a:p>
            <a:pPr defTabSz="779342" fontAlgn="base">
              <a:spcBef>
                <a:spcPct val="0"/>
              </a:spcBef>
              <a:spcAft>
                <a:spcPct val="0"/>
              </a:spcAft>
              <a:buClr>
                <a:srgbClr val="000000"/>
              </a:buCl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The results do not align with those of </a:t>
            </a:r>
            <a:r>
              <a:rPr lang="en-CA" sz="3900" dirty="0" err="1">
                <a:solidFill>
                  <a:srgbClr val="000000"/>
                </a:solidFill>
                <a:latin typeface="Arial" charset="0"/>
              </a:rPr>
              <a:t>Jordet</a:t>
            </a:r>
            <a:r>
              <a:rPr lang="en-CA" sz="3900" dirty="0">
                <a:solidFill>
                  <a:srgbClr val="000000"/>
                </a:solidFill>
                <a:latin typeface="Arial" charset="0"/>
              </a:rPr>
              <a:t> and Hartman (2008), who reported that professional soccer players with quick penalty shot preparation times were less likely to score in shootouts than players with slow shot preparation times. </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The dynamic nature of hockey shootouts relative to soccer shootouts might explain this discrepancy.</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On average, being a better quality player in NHL shootouts appears to contribute to scoring likelihood.</a:t>
            </a:r>
          </a:p>
          <a:p>
            <a:pPr marL="605196" indent="-605196" defTabSz="779342" fontAlgn="base">
              <a:spcBef>
                <a:spcPct val="0"/>
              </a:spcBef>
              <a:spcAft>
                <a:spcPct val="0"/>
              </a:spcAft>
              <a:buClr>
                <a:srgbClr val="000000"/>
              </a:buClr>
              <a:buFont typeface="Wingdings" pitchFamily="2" charset="2"/>
              <a:buChar char="§"/>
            </a:pPr>
            <a:endParaRPr lang="en-CA" sz="3900" dirty="0">
              <a:solidFill>
                <a:srgbClr val="000000"/>
              </a:solidFill>
              <a:latin typeface="Arial" charset="0"/>
            </a:endParaRPr>
          </a:p>
          <a:p>
            <a:pPr marL="605196" indent="-605196" defTabSz="779342" fontAlgn="base">
              <a:spcBef>
                <a:spcPct val="0"/>
              </a:spcBef>
              <a:spcAft>
                <a:spcPct val="0"/>
              </a:spcAft>
              <a:buClr>
                <a:srgbClr val="000000"/>
              </a:buClr>
              <a:buFont typeface="Wingdings" pitchFamily="2" charset="2"/>
              <a:buChar char="§"/>
            </a:pPr>
            <a:r>
              <a:rPr lang="en-CA" sz="3900" dirty="0">
                <a:solidFill>
                  <a:srgbClr val="000000"/>
                </a:solidFill>
                <a:latin typeface="Arial" charset="0"/>
              </a:rPr>
              <a:t>Researchers might consider examining whether player mental states prior to shootouts predicts shootout performance.</a:t>
            </a:r>
          </a:p>
        </p:txBody>
      </p:sp>
      <p:sp>
        <p:nvSpPr>
          <p:cNvPr id="74" name="Text Box 80"/>
          <p:cNvSpPr txBox="1">
            <a:spLocks noChangeArrowheads="1"/>
          </p:cNvSpPr>
          <p:nvPr/>
        </p:nvSpPr>
        <p:spPr bwMode="auto">
          <a:xfrm>
            <a:off x="30072291" y="21207804"/>
            <a:ext cx="13299259"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Discussion</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75" name="Text Box 80"/>
          <p:cNvSpPr txBox="1">
            <a:spLocks noChangeArrowheads="1"/>
          </p:cNvSpPr>
          <p:nvPr/>
        </p:nvSpPr>
        <p:spPr bwMode="auto">
          <a:xfrm>
            <a:off x="210388" y="7681755"/>
            <a:ext cx="13562684"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Introduction</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78" name="Text Box 80"/>
          <p:cNvSpPr txBox="1">
            <a:spLocks noChangeArrowheads="1"/>
          </p:cNvSpPr>
          <p:nvPr/>
        </p:nvSpPr>
        <p:spPr bwMode="auto">
          <a:xfrm>
            <a:off x="210388" y="20254634"/>
            <a:ext cx="13562684"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Study Objectives</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79" name="Text Box 80"/>
          <p:cNvSpPr txBox="1">
            <a:spLocks noChangeArrowheads="1"/>
          </p:cNvSpPr>
          <p:nvPr/>
        </p:nvSpPr>
        <p:spPr bwMode="auto">
          <a:xfrm>
            <a:off x="210388" y="34084583"/>
            <a:ext cx="13562684"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Data Collection</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92" name="Text Box 80"/>
          <p:cNvSpPr txBox="1">
            <a:spLocks noChangeArrowheads="1"/>
          </p:cNvSpPr>
          <p:nvPr/>
        </p:nvSpPr>
        <p:spPr bwMode="auto">
          <a:xfrm>
            <a:off x="14821560" y="20254634"/>
            <a:ext cx="14202243"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Results</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27" name="Text Box 80"/>
          <p:cNvSpPr txBox="1">
            <a:spLocks noChangeArrowheads="1"/>
          </p:cNvSpPr>
          <p:nvPr/>
        </p:nvSpPr>
        <p:spPr bwMode="auto">
          <a:xfrm>
            <a:off x="14821560" y="7681755"/>
            <a:ext cx="14202243"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Analysis</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28" name="TextBox 27"/>
          <p:cNvSpPr txBox="1"/>
          <p:nvPr/>
        </p:nvSpPr>
        <p:spPr>
          <a:xfrm>
            <a:off x="14821560" y="9579122"/>
            <a:ext cx="13535024" cy="9869368"/>
          </a:xfrm>
          <a:prstGeom prst="rect">
            <a:avLst/>
          </a:prstGeom>
          <a:noFill/>
        </p:spPr>
        <p:txBody>
          <a:bodyPr wrap="square" rtlCol="0">
            <a:spAutoFit/>
          </a:bodyPr>
          <a:lstStyle/>
          <a:p>
            <a:pPr marL="605196" indent="-605196">
              <a:buFont typeface="Wingdings" pitchFamily="2" charset="2"/>
              <a:buChar char="§"/>
            </a:pPr>
            <a:r>
              <a:rPr lang="en-CA" sz="3900" dirty="0">
                <a:latin typeface="Arial" pitchFamily="34" charset="0"/>
                <a:cs typeface="Arial" pitchFamily="34" charset="0"/>
              </a:rPr>
              <a:t>Shootout videos were imported into a software program where they were analyzed frame-by-frame. That is, the speed at which each player approached the opposing team’s goaltender in each shootout was recorded, as was each player’s approach tactic and shot type.   </a:t>
            </a:r>
          </a:p>
          <a:p>
            <a:endParaRPr lang="en-CA" sz="3900" dirty="0">
              <a:latin typeface="Arial" pitchFamily="34" charset="0"/>
              <a:cs typeface="Arial" pitchFamily="34" charset="0"/>
            </a:endParaRPr>
          </a:p>
          <a:p>
            <a:pPr marL="605196" indent="-605196">
              <a:buFont typeface="Wingdings" pitchFamily="2" charset="2"/>
              <a:buChar char="§"/>
            </a:pPr>
            <a:r>
              <a:rPr lang="en-CA" sz="3900" dirty="0">
                <a:latin typeface="Arial" pitchFamily="34" charset="0"/>
                <a:cs typeface="Arial" pitchFamily="34" charset="0"/>
              </a:rPr>
              <a:t>Consistent with </a:t>
            </a:r>
            <a:r>
              <a:rPr lang="en-CA" sz="3900" dirty="0" err="1">
                <a:latin typeface="Arial" pitchFamily="34" charset="0"/>
                <a:cs typeface="Arial" pitchFamily="34" charset="0"/>
              </a:rPr>
              <a:t>Jordet</a:t>
            </a:r>
            <a:r>
              <a:rPr lang="en-CA" sz="3900" dirty="0">
                <a:latin typeface="Arial" pitchFamily="34" charset="0"/>
                <a:cs typeface="Arial" pitchFamily="34" charset="0"/>
              </a:rPr>
              <a:t> and Hartman (2008), we conducted a tertiary split and created three groups representing different approach speeds: fast </a:t>
            </a:r>
            <a:r>
              <a:rPr lang="en-CA" sz="3900" i="1" dirty="0">
                <a:latin typeface="Arial" pitchFamily="34" charset="0"/>
                <a:cs typeface="Arial" pitchFamily="34" charset="0"/>
              </a:rPr>
              <a:t>(</a:t>
            </a:r>
            <a:r>
              <a:rPr lang="en-CA" sz="3900" dirty="0">
                <a:latin typeface="Arial" pitchFamily="34" charset="0"/>
                <a:cs typeface="Arial" pitchFamily="34" charset="0"/>
              </a:rPr>
              <a:t>1.52-3.68sec; </a:t>
            </a:r>
            <a:r>
              <a:rPr lang="en-CA" sz="3900" i="1" dirty="0">
                <a:latin typeface="Arial" pitchFamily="34" charset="0"/>
                <a:cs typeface="Arial" pitchFamily="34" charset="0"/>
              </a:rPr>
              <a:t>n </a:t>
            </a:r>
            <a:r>
              <a:rPr lang="en-CA" sz="3900" dirty="0">
                <a:latin typeface="Arial" pitchFamily="34" charset="0"/>
                <a:cs typeface="Arial" pitchFamily="34" charset="0"/>
              </a:rPr>
              <a:t>= 849 shootouts)</a:t>
            </a:r>
            <a:r>
              <a:rPr lang="en-CA" sz="3900" i="1" dirty="0">
                <a:latin typeface="Arial" pitchFamily="34" charset="0"/>
                <a:cs typeface="Arial" pitchFamily="34" charset="0"/>
              </a:rPr>
              <a:t>,</a:t>
            </a:r>
            <a:r>
              <a:rPr lang="en-CA" sz="3900" dirty="0">
                <a:latin typeface="Arial" pitchFamily="34" charset="0"/>
                <a:cs typeface="Arial" pitchFamily="34" charset="0"/>
              </a:rPr>
              <a:t> moderate </a:t>
            </a:r>
            <a:r>
              <a:rPr lang="en-CA" sz="3900" i="1" dirty="0">
                <a:latin typeface="Arial" pitchFamily="34" charset="0"/>
                <a:cs typeface="Arial" pitchFamily="34" charset="0"/>
              </a:rPr>
              <a:t>(</a:t>
            </a:r>
            <a:r>
              <a:rPr lang="en-CA" sz="3900" dirty="0">
                <a:latin typeface="Arial" pitchFamily="34" charset="0"/>
                <a:cs typeface="Arial" pitchFamily="34" charset="0"/>
              </a:rPr>
              <a:t>3.69-4.27sec;   </a:t>
            </a:r>
            <a:r>
              <a:rPr lang="en-CA" sz="3900" i="1" dirty="0">
                <a:latin typeface="Arial" pitchFamily="34" charset="0"/>
                <a:cs typeface="Arial" pitchFamily="34" charset="0"/>
              </a:rPr>
              <a:t>n </a:t>
            </a:r>
            <a:r>
              <a:rPr lang="en-CA" sz="3900" dirty="0">
                <a:latin typeface="Arial" pitchFamily="34" charset="0"/>
                <a:cs typeface="Arial" pitchFamily="34" charset="0"/>
              </a:rPr>
              <a:t>= 840 shootouts)</a:t>
            </a:r>
            <a:r>
              <a:rPr lang="en-CA" sz="3900" i="1" dirty="0">
                <a:latin typeface="Arial" pitchFamily="34" charset="0"/>
                <a:cs typeface="Arial" pitchFamily="34" charset="0"/>
              </a:rPr>
              <a:t>,</a:t>
            </a:r>
            <a:r>
              <a:rPr lang="en-CA" sz="3900" dirty="0">
                <a:latin typeface="Arial" pitchFamily="34" charset="0"/>
                <a:cs typeface="Arial" pitchFamily="34" charset="0"/>
              </a:rPr>
              <a:t> and slow </a:t>
            </a:r>
            <a:r>
              <a:rPr lang="en-CA" sz="3900" i="1" dirty="0">
                <a:latin typeface="Arial" pitchFamily="34" charset="0"/>
                <a:cs typeface="Arial" pitchFamily="34" charset="0"/>
              </a:rPr>
              <a:t>(</a:t>
            </a:r>
            <a:r>
              <a:rPr lang="en-CA" sz="3900" dirty="0">
                <a:latin typeface="Arial" pitchFamily="34" charset="0"/>
                <a:cs typeface="Arial" pitchFamily="34" charset="0"/>
              </a:rPr>
              <a:t>4.28-8.01sec; </a:t>
            </a:r>
            <a:r>
              <a:rPr lang="en-CA" sz="3900" i="1" dirty="0">
                <a:latin typeface="Arial" pitchFamily="34" charset="0"/>
                <a:cs typeface="Arial" pitchFamily="34" charset="0"/>
              </a:rPr>
              <a:t>n </a:t>
            </a:r>
            <a:r>
              <a:rPr lang="en-CA" sz="3900" dirty="0">
                <a:latin typeface="Arial" pitchFamily="34" charset="0"/>
                <a:cs typeface="Arial" pitchFamily="34" charset="0"/>
              </a:rPr>
              <a:t>= 862 shootouts).</a:t>
            </a:r>
          </a:p>
          <a:p>
            <a:endParaRPr lang="en-CA" sz="3900" dirty="0">
              <a:latin typeface="Arial" pitchFamily="34" charset="0"/>
              <a:cs typeface="Arial" pitchFamily="34" charset="0"/>
            </a:endParaRPr>
          </a:p>
          <a:p>
            <a:pPr marL="605196" indent="-605196">
              <a:buFont typeface="Wingdings" pitchFamily="2" charset="2"/>
              <a:buChar char="§"/>
            </a:pPr>
            <a:r>
              <a:rPr lang="en-CA" sz="3900" dirty="0">
                <a:latin typeface="Arial" pitchFamily="34" charset="0"/>
                <a:cs typeface="Arial" pitchFamily="34" charset="0"/>
              </a:rPr>
              <a:t>Hierarchical binary logistic regression analysis was conducted to determine whether the independent variables predicted scoring likelihood.  </a:t>
            </a:r>
          </a:p>
        </p:txBody>
      </p:sp>
      <p:sp>
        <p:nvSpPr>
          <p:cNvPr id="29" name="Text Box 80"/>
          <p:cNvSpPr txBox="1">
            <a:spLocks noChangeArrowheads="1"/>
          </p:cNvSpPr>
          <p:nvPr/>
        </p:nvSpPr>
        <p:spPr bwMode="auto">
          <a:xfrm>
            <a:off x="30072291" y="35037754"/>
            <a:ext cx="13299259" cy="1706678"/>
          </a:xfrm>
          <a:prstGeom prst="rect">
            <a:avLst/>
          </a:prstGeom>
          <a:solidFill>
            <a:schemeClr val="tx2"/>
          </a:solidFill>
          <a:ln w="9525">
            <a:noFill/>
            <a:miter lim="800000"/>
            <a:headEnd/>
            <a:tailEnd/>
          </a:ln>
        </p:spPr>
        <p:txBody>
          <a:bodyPr wrap="square" lIns="580706" tIns="290350" rIns="580706" bIns="290350">
            <a:spAutoFit/>
          </a:bodyPr>
          <a:lstStyle/>
          <a:p>
            <a:pPr algn="ctr" defTabSz="5467319">
              <a:defRPr/>
            </a:pPr>
            <a:r>
              <a:rPr lang="en-US" sz="7280" b="1" dirty="0">
                <a:solidFill>
                  <a:srgbClr val="FFFF00"/>
                </a:solidFill>
                <a:effectLst>
                  <a:outerShdw blurRad="38100" dist="38100" dir="2700000" algn="tl">
                    <a:srgbClr val="000000"/>
                  </a:outerShdw>
                </a:effectLst>
                <a:latin typeface="Helvetica" pitchFamily="34" charset="0"/>
              </a:rPr>
              <a:t>Selected References</a:t>
            </a:r>
            <a:endParaRPr lang="en-US" sz="7810" b="1" dirty="0">
              <a:solidFill>
                <a:srgbClr val="FFFF00"/>
              </a:solidFill>
              <a:effectLst>
                <a:outerShdw blurRad="38100" dist="38100" dir="2700000" algn="tl">
                  <a:srgbClr val="000000"/>
                </a:outerShdw>
              </a:effectLst>
              <a:latin typeface="Helvetica" pitchFamily="34" charset="0"/>
            </a:endParaRPr>
          </a:p>
        </p:txBody>
      </p:sp>
      <p:sp>
        <p:nvSpPr>
          <p:cNvPr id="31" name="TextBox 20"/>
          <p:cNvSpPr txBox="1">
            <a:spLocks noChangeArrowheads="1"/>
          </p:cNvSpPr>
          <p:nvPr/>
        </p:nvSpPr>
        <p:spPr bwMode="auto">
          <a:xfrm>
            <a:off x="30559974" y="36929908"/>
            <a:ext cx="12711920" cy="6200407"/>
          </a:xfrm>
          <a:prstGeom prst="rect">
            <a:avLst/>
          </a:prstGeom>
          <a:noFill/>
          <a:ln w="25400" algn="ctr">
            <a:noFill/>
            <a:miter lim="800000"/>
            <a:headEnd/>
            <a:tailEnd/>
          </a:ln>
        </p:spPr>
        <p:txBody>
          <a:bodyPr wrap="square" lIns="88892" tIns="44446" rIns="88892" bIns="44446">
            <a:spAutoFit/>
          </a:bodyPr>
          <a:lstStyle/>
          <a:p>
            <a:pPr defTabSz="779342" fontAlgn="base">
              <a:spcBef>
                <a:spcPct val="0"/>
              </a:spcBef>
              <a:spcAft>
                <a:spcPct val="0"/>
              </a:spcAft>
              <a:buClr>
                <a:srgbClr val="000000"/>
              </a:buClr>
            </a:pPr>
            <a:r>
              <a:rPr lang="en-CA" sz="3900" dirty="0">
                <a:solidFill>
                  <a:srgbClr val="000000"/>
                </a:solidFill>
                <a:latin typeface="Arial" charset="0"/>
              </a:rPr>
              <a:t>Hoffmann, M. D., </a:t>
            </a:r>
            <a:r>
              <a:rPr lang="en-CA" sz="3900" dirty="0" err="1">
                <a:solidFill>
                  <a:srgbClr val="000000"/>
                </a:solidFill>
                <a:latin typeface="Arial" charset="0"/>
              </a:rPr>
              <a:t>Loughead</a:t>
            </a:r>
            <a:r>
              <a:rPr lang="en-CA" sz="3900" dirty="0">
                <a:solidFill>
                  <a:srgbClr val="000000"/>
                </a:solidFill>
                <a:latin typeface="Arial" charset="0"/>
              </a:rPr>
              <a:t>, T. M., Dixon, J. C., &amp; Crozier, A. J. (2017). Examining the home advantage in the National Hockey League: Comparisons among regulation, overtime, and the shootout. </a:t>
            </a:r>
            <a:r>
              <a:rPr lang="en-CA" sz="3900" i="1" dirty="0">
                <a:solidFill>
                  <a:srgbClr val="000000"/>
                </a:solidFill>
                <a:latin typeface="Arial" charset="0"/>
              </a:rPr>
              <a:t>Psychology of Sport and Exercise, 28, </a:t>
            </a:r>
            <a:r>
              <a:rPr lang="en-CA" sz="3900" dirty="0">
                <a:solidFill>
                  <a:srgbClr val="000000"/>
                </a:solidFill>
                <a:latin typeface="Arial" charset="0"/>
              </a:rPr>
              <a:t>24-30.</a:t>
            </a:r>
          </a:p>
          <a:p>
            <a:pPr defTabSz="779342" fontAlgn="base">
              <a:spcBef>
                <a:spcPct val="0"/>
              </a:spcBef>
              <a:spcAft>
                <a:spcPct val="0"/>
              </a:spcAft>
              <a:buClr>
                <a:srgbClr val="000000"/>
              </a:buClr>
            </a:pPr>
            <a:endParaRPr lang="en-CA" sz="3900" dirty="0">
              <a:solidFill>
                <a:srgbClr val="000000"/>
              </a:solidFill>
              <a:latin typeface="Arial" charset="0"/>
            </a:endParaRPr>
          </a:p>
          <a:p>
            <a:pPr defTabSz="779342" fontAlgn="base">
              <a:spcBef>
                <a:spcPct val="0"/>
              </a:spcBef>
              <a:spcAft>
                <a:spcPct val="0"/>
              </a:spcAft>
              <a:buClr>
                <a:srgbClr val="000000"/>
              </a:buClr>
            </a:pPr>
            <a:r>
              <a:rPr lang="en-CA" sz="3900" dirty="0" err="1">
                <a:solidFill>
                  <a:srgbClr val="000000"/>
                </a:solidFill>
                <a:latin typeface="Arial" charset="0"/>
              </a:rPr>
              <a:t>Jordet</a:t>
            </a:r>
            <a:r>
              <a:rPr lang="en-CA" sz="3900" dirty="0">
                <a:solidFill>
                  <a:srgbClr val="000000"/>
                </a:solidFill>
                <a:latin typeface="Arial" charset="0"/>
              </a:rPr>
              <a:t>, G., &amp; Hartman, E. (2008). Avoidance motivation and chocking under pressure in soccer penalty shootouts. </a:t>
            </a:r>
            <a:r>
              <a:rPr lang="en-CA" sz="3900" i="1" dirty="0">
                <a:solidFill>
                  <a:srgbClr val="000000"/>
                </a:solidFill>
                <a:latin typeface="Arial" charset="0"/>
              </a:rPr>
              <a:t>Journal of Sport &amp; Exercise Psychology, 30, </a:t>
            </a:r>
            <a:r>
              <a:rPr lang="en-CA" sz="3900" dirty="0">
                <a:solidFill>
                  <a:srgbClr val="000000"/>
                </a:solidFill>
                <a:latin typeface="Arial" charset="0"/>
              </a:rPr>
              <a:t>450-457.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6369" y="32827511"/>
            <a:ext cx="14706675" cy="908970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921676585"/>
              </p:ext>
            </p:extLst>
          </p:nvPr>
        </p:nvGraphicFramePr>
        <p:xfrm>
          <a:off x="30072293" y="7672781"/>
          <a:ext cx="13299261" cy="11700709"/>
        </p:xfrm>
        <a:graphic>
          <a:graphicData uri="http://schemas.openxmlformats.org/drawingml/2006/table">
            <a:tbl>
              <a:tblPr firstRow="1" bandRow="1">
                <a:tableStyleId>{5C22544A-7EE6-4342-B048-85BDC9FD1C3A}</a:tableStyleId>
              </a:tblPr>
              <a:tblGrid>
                <a:gridCol w="5242437">
                  <a:extLst>
                    <a:ext uri="{9D8B030D-6E8A-4147-A177-3AD203B41FA5}">
                      <a16:colId xmlns:a16="http://schemas.microsoft.com/office/drawing/2014/main" xmlns="" val="20000"/>
                    </a:ext>
                  </a:extLst>
                </a:gridCol>
                <a:gridCol w="2096976">
                  <a:extLst>
                    <a:ext uri="{9D8B030D-6E8A-4147-A177-3AD203B41FA5}">
                      <a16:colId xmlns:a16="http://schemas.microsoft.com/office/drawing/2014/main" xmlns="" val="20001"/>
                    </a:ext>
                  </a:extLst>
                </a:gridCol>
                <a:gridCol w="3717366">
                  <a:extLst>
                    <a:ext uri="{9D8B030D-6E8A-4147-A177-3AD203B41FA5}">
                      <a16:colId xmlns:a16="http://schemas.microsoft.com/office/drawing/2014/main" xmlns="" val="20002"/>
                    </a:ext>
                  </a:extLst>
                </a:gridCol>
                <a:gridCol w="2242482">
                  <a:extLst>
                    <a:ext uri="{9D8B030D-6E8A-4147-A177-3AD203B41FA5}">
                      <a16:colId xmlns:a16="http://schemas.microsoft.com/office/drawing/2014/main" xmlns="" val="20003"/>
                    </a:ext>
                  </a:extLst>
                </a:gridCol>
              </a:tblGrid>
              <a:tr h="1715707">
                <a:tc>
                  <a:txBody>
                    <a:bodyPr/>
                    <a:lstStyle/>
                    <a:p>
                      <a:pPr algn="ctr"/>
                      <a:r>
                        <a:rPr lang="en-US" sz="4200" dirty="0" smtClean="0">
                          <a:latin typeface="Arial" charset="0"/>
                          <a:ea typeface="Arial" charset="0"/>
                          <a:cs typeface="Arial" charset="0"/>
                        </a:rPr>
                        <a:t>Model</a:t>
                      </a:r>
                      <a:endParaRPr lang="en-US" sz="4200" dirty="0">
                        <a:latin typeface="Arial" charset="0"/>
                        <a:ea typeface="Arial" charset="0"/>
                        <a:cs typeface="Arial" charset="0"/>
                      </a:endParaRPr>
                    </a:p>
                  </a:txBody>
                  <a:tcPr marL="121039" marR="121039" marT="60520" marB="60520" anchor="ctr">
                    <a:solidFill>
                      <a:schemeClr val="tx2"/>
                    </a:solidFill>
                  </a:tcPr>
                </a:tc>
                <a:tc>
                  <a:txBody>
                    <a:bodyPr/>
                    <a:lstStyle/>
                    <a:p>
                      <a:pPr algn="ctr"/>
                      <a:r>
                        <a:rPr lang="en-US" sz="4200" i="1" dirty="0" smtClean="0">
                          <a:latin typeface="Arial" charset="0"/>
                          <a:ea typeface="Arial" charset="0"/>
                          <a:cs typeface="Arial" charset="0"/>
                        </a:rPr>
                        <a:t>OR</a:t>
                      </a:r>
                      <a:endParaRPr lang="en-US" sz="4200" i="1" dirty="0">
                        <a:latin typeface="Arial" charset="0"/>
                        <a:ea typeface="Arial" charset="0"/>
                        <a:cs typeface="Arial" charset="0"/>
                      </a:endParaRPr>
                    </a:p>
                  </a:txBody>
                  <a:tcPr marL="121039" marR="121039" marT="60520" marB="60520" anchor="ctr">
                    <a:solidFill>
                      <a:schemeClr val="tx2"/>
                    </a:solidFill>
                  </a:tcPr>
                </a:tc>
                <a:tc>
                  <a:txBody>
                    <a:bodyPr/>
                    <a:lstStyle/>
                    <a:p>
                      <a:pPr algn="ctr"/>
                      <a:r>
                        <a:rPr lang="en-US" sz="4200" dirty="0" smtClean="0">
                          <a:latin typeface="Arial" charset="0"/>
                          <a:ea typeface="Arial" charset="0"/>
                          <a:cs typeface="Arial" charset="0"/>
                        </a:rPr>
                        <a:t>95% CI</a:t>
                      </a:r>
                      <a:endParaRPr lang="en-US" sz="4200" dirty="0">
                        <a:latin typeface="Arial" charset="0"/>
                        <a:ea typeface="Arial" charset="0"/>
                        <a:cs typeface="Arial" charset="0"/>
                      </a:endParaRPr>
                    </a:p>
                  </a:txBody>
                  <a:tcPr marL="121039" marR="121039" marT="60520" marB="60520" anchor="ctr">
                    <a:solidFill>
                      <a:schemeClr val="tx2"/>
                    </a:solidFill>
                  </a:tcPr>
                </a:tc>
                <a:tc>
                  <a:txBody>
                    <a:bodyPr/>
                    <a:lstStyle/>
                    <a:p>
                      <a:pPr algn="ctr"/>
                      <a:r>
                        <a:rPr lang="en-US" sz="4200" i="1" dirty="0" smtClean="0">
                          <a:latin typeface="Arial" charset="0"/>
                          <a:ea typeface="Arial" charset="0"/>
                          <a:cs typeface="Arial" charset="0"/>
                        </a:rPr>
                        <a:t>R</a:t>
                      </a:r>
                      <a:r>
                        <a:rPr lang="en-US" sz="4200" i="0" baseline="30000" dirty="0" smtClean="0">
                          <a:latin typeface="Arial" charset="0"/>
                          <a:ea typeface="Arial" charset="0"/>
                          <a:cs typeface="Arial" charset="0"/>
                        </a:rPr>
                        <a:t>2</a:t>
                      </a:r>
                      <a:endParaRPr lang="en-US" sz="4200" i="1" dirty="0">
                        <a:latin typeface="Arial" charset="0"/>
                        <a:ea typeface="Arial" charset="0"/>
                        <a:cs typeface="Arial" charset="0"/>
                      </a:endParaRPr>
                    </a:p>
                  </a:txBody>
                  <a:tcPr marL="121039" marR="121039" marT="60520" marB="60520" anchor="ctr">
                    <a:solidFill>
                      <a:schemeClr val="tx2"/>
                    </a:solidFill>
                  </a:tcPr>
                </a:tc>
                <a:extLst>
                  <a:ext uri="{0D108BD9-81ED-4DB2-BD59-A6C34878D82A}">
                    <a16:rowId xmlns:a16="http://schemas.microsoft.com/office/drawing/2014/main" xmlns="" val="10000"/>
                  </a:ext>
                </a:extLst>
              </a:tr>
              <a:tr h="1573510">
                <a:tc>
                  <a:txBody>
                    <a:bodyPr/>
                    <a:lstStyle/>
                    <a:p>
                      <a:pPr algn="l"/>
                      <a:r>
                        <a:rPr lang="en-US" sz="4000" b="1" dirty="0" smtClean="0">
                          <a:latin typeface="Arial" charset="0"/>
                          <a:ea typeface="Arial" charset="0"/>
                          <a:cs typeface="Arial" charset="0"/>
                        </a:rPr>
                        <a:t>Block</a:t>
                      </a:r>
                      <a:r>
                        <a:rPr lang="en-US" sz="4000" b="1" baseline="0" dirty="0" smtClean="0">
                          <a:latin typeface="Arial" charset="0"/>
                          <a:ea typeface="Arial" charset="0"/>
                          <a:cs typeface="Arial" charset="0"/>
                        </a:rPr>
                        <a:t> </a:t>
                      </a:r>
                      <a:r>
                        <a:rPr lang="en-US" sz="4000" b="1" dirty="0" smtClean="0">
                          <a:latin typeface="Arial" charset="0"/>
                          <a:ea typeface="Arial" charset="0"/>
                          <a:cs typeface="Arial" charset="0"/>
                        </a:rPr>
                        <a:t>1</a:t>
                      </a:r>
                    </a:p>
                  </a:txBody>
                  <a:tcPr marL="121039" marR="121039" marT="60520" marB="60520"/>
                </a:tc>
                <a:tc>
                  <a:txBody>
                    <a:bodyPr/>
                    <a:lstStyle/>
                    <a:p>
                      <a:endParaRPr lang="en-US" sz="9500" dirty="0"/>
                    </a:p>
                  </a:txBody>
                  <a:tcPr marL="121039" marR="121039" marT="60520" marB="60520"/>
                </a:tc>
                <a:tc>
                  <a:txBody>
                    <a:bodyPr/>
                    <a:lstStyle/>
                    <a:p>
                      <a:endParaRPr lang="en-US" sz="9500" dirty="0"/>
                    </a:p>
                  </a:txBody>
                  <a:tcPr marL="121039" marR="121039" marT="60520" marB="60520"/>
                </a:tc>
                <a:tc>
                  <a:txBody>
                    <a:bodyPr/>
                    <a:lstStyle/>
                    <a:p>
                      <a:pPr algn="ctr"/>
                      <a:r>
                        <a:rPr lang="en-US" sz="4000" dirty="0" smtClean="0">
                          <a:latin typeface="Arial" charset="0"/>
                          <a:ea typeface="Arial" charset="0"/>
                          <a:cs typeface="Arial" charset="0"/>
                        </a:rPr>
                        <a:t>.002</a:t>
                      </a:r>
                      <a:endParaRPr lang="en-US" sz="4000" dirty="0">
                        <a:latin typeface="Arial" charset="0"/>
                        <a:ea typeface="Arial" charset="0"/>
                        <a:cs typeface="Arial" charset="0"/>
                      </a:endParaRPr>
                    </a:p>
                  </a:txBody>
                  <a:tcPr marL="121039" marR="121039" marT="60520" marB="60520"/>
                </a:tc>
                <a:extLst>
                  <a:ext uri="{0D108BD9-81ED-4DB2-BD59-A6C34878D82A}">
                    <a16:rowId xmlns:a16="http://schemas.microsoft.com/office/drawing/2014/main" xmlns="" val="10001"/>
                  </a:ext>
                </a:extLst>
              </a:tr>
              <a:tr h="3059342">
                <a:tc>
                  <a:txBody>
                    <a:bodyPr/>
                    <a:lstStyle/>
                    <a:p>
                      <a:pPr algn="l"/>
                      <a:r>
                        <a:rPr lang="en-US" sz="4000" baseline="0" dirty="0" smtClean="0">
                          <a:latin typeface="Arial" charset="0"/>
                          <a:ea typeface="Arial" charset="0"/>
                          <a:cs typeface="Arial" charset="0"/>
                        </a:rPr>
                        <a:t>   Moderate Speed</a:t>
                      </a:r>
                    </a:p>
                    <a:p>
                      <a:pPr algn="l"/>
                      <a:r>
                        <a:rPr lang="en-US" sz="4000" baseline="0" dirty="0" smtClean="0">
                          <a:latin typeface="Arial" charset="0"/>
                          <a:ea typeface="Arial" charset="0"/>
                          <a:cs typeface="Arial" charset="0"/>
                        </a:rPr>
                        <a:t>   Slow Speed</a:t>
                      </a:r>
                    </a:p>
                    <a:p>
                      <a:pPr algn="l"/>
                      <a:r>
                        <a:rPr lang="en-US" sz="4000" baseline="0" dirty="0" smtClean="0">
                          <a:latin typeface="Arial" charset="0"/>
                          <a:ea typeface="Arial" charset="0"/>
                          <a:cs typeface="Arial" charset="0"/>
                        </a:rPr>
                        <a:t>   Approach Tactic</a:t>
                      </a:r>
                    </a:p>
                    <a:p>
                      <a:pPr algn="l"/>
                      <a:r>
                        <a:rPr lang="en-US" sz="4000" baseline="0" dirty="0" smtClean="0">
                          <a:latin typeface="Arial" charset="0"/>
                          <a:ea typeface="Arial" charset="0"/>
                          <a:cs typeface="Arial" charset="0"/>
                        </a:rPr>
                        <a:t>   Shot Type</a:t>
                      </a:r>
                      <a:endParaRPr lang="en-US" sz="4000" dirty="0">
                        <a:latin typeface="Arial" charset="0"/>
                        <a:ea typeface="Arial" charset="0"/>
                        <a:cs typeface="Arial" charset="0"/>
                      </a:endParaRPr>
                    </a:p>
                  </a:txBody>
                  <a:tcPr marL="121039" marR="121039" marT="60520" marB="60520"/>
                </a:tc>
                <a:tc>
                  <a:txBody>
                    <a:bodyPr/>
                    <a:lstStyle/>
                    <a:p>
                      <a:pPr algn="l"/>
                      <a:r>
                        <a:rPr lang="en-US" sz="4000" dirty="0" smtClean="0">
                          <a:latin typeface="Arial" charset="0"/>
                          <a:ea typeface="Arial" charset="0"/>
                          <a:cs typeface="Arial" charset="0"/>
                        </a:rPr>
                        <a:t>   1.03</a:t>
                      </a:r>
                    </a:p>
                    <a:p>
                      <a:pPr algn="l"/>
                      <a:r>
                        <a:rPr lang="en-US" sz="4000" dirty="0" smtClean="0">
                          <a:latin typeface="Arial" charset="0"/>
                          <a:ea typeface="Arial" charset="0"/>
                          <a:cs typeface="Arial" charset="0"/>
                        </a:rPr>
                        <a:t>   1.03</a:t>
                      </a:r>
                    </a:p>
                    <a:p>
                      <a:pPr algn="l"/>
                      <a:r>
                        <a:rPr lang="en-US" sz="4000" dirty="0" smtClean="0">
                          <a:latin typeface="Arial" charset="0"/>
                          <a:ea typeface="Arial" charset="0"/>
                          <a:cs typeface="Arial" charset="0"/>
                        </a:rPr>
                        <a:t>   .87</a:t>
                      </a:r>
                    </a:p>
                    <a:p>
                      <a:pPr algn="l"/>
                      <a:r>
                        <a:rPr lang="en-US" sz="4000" dirty="0" smtClean="0">
                          <a:latin typeface="Arial" charset="0"/>
                          <a:ea typeface="Arial" charset="0"/>
                          <a:cs typeface="Arial" charset="0"/>
                        </a:rPr>
                        <a:t>   .94</a:t>
                      </a:r>
                      <a:endParaRPr lang="en-US" sz="4000" dirty="0">
                        <a:latin typeface="Arial" charset="0"/>
                        <a:ea typeface="Arial" charset="0"/>
                        <a:cs typeface="Arial" charset="0"/>
                      </a:endParaRPr>
                    </a:p>
                  </a:txBody>
                  <a:tcPr marL="121039" marR="121039" marT="60520" marB="60520"/>
                </a:tc>
                <a:tc>
                  <a:txBody>
                    <a:bodyPr/>
                    <a:lstStyle/>
                    <a:p>
                      <a:pPr algn="ctr"/>
                      <a:r>
                        <a:rPr lang="en-US" sz="4000" dirty="0" smtClean="0">
                          <a:latin typeface="Arial" charset="0"/>
                          <a:ea typeface="Arial" charset="0"/>
                          <a:cs typeface="Arial" charset="0"/>
                        </a:rPr>
                        <a:t>[.83, 1.27]</a:t>
                      </a:r>
                    </a:p>
                    <a:p>
                      <a:pPr algn="ctr"/>
                      <a:r>
                        <a:rPr lang="en-US" sz="4000" dirty="0" smtClean="0">
                          <a:latin typeface="Arial" charset="0"/>
                          <a:ea typeface="Arial" charset="0"/>
                          <a:cs typeface="Arial" charset="0"/>
                        </a:rPr>
                        <a:t>[.83, 1.29]</a:t>
                      </a:r>
                    </a:p>
                    <a:p>
                      <a:pPr algn="ctr"/>
                      <a:r>
                        <a:rPr lang="en-US" sz="4000" dirty="0" smtClean="0">
                          <a:latin typeface="Arial" charset="0"/>
                          <a:ea typeface="Arial" charset="0"/>
                          <a:cs typeface="Arial" charset="0"/>
                        </a:rPr>
                        <a:t>[.73, 1.04]</a:t>
                      </a:r>
                    </a:p>
                    <a:p>
                      <a:pPr algn="ctr"/>
                      <a:r>
                        <a:rPr lang="en-US" sz="4000" dirty="0" smtClean="0">
                          <a:latin typeface="Arial" charset="0"/>
                          <a:ea typeface="Arial" charset="0"/>
                          <a:cs typeface="Arial" charset="0"/>
                        </a:rPr>
                        <a:t>[.78, 1.12]</a:t>
                      </a:r>
                      <a:endParaRPr lang="en-US" sz="4000" dirty="0">
                        <a:latin typeface="Arial" charset="0"/>
                        <a:ea typeface="Arial" charset="0"/>
                        <a:cs typeface="Arial" charset="0"/>
                      </a:endParaRPr>
                    </a:p>
                  </a:txBody>
                  <a:tcPr marL="121039" marR="121039" marT="60520" marB="60520"/>
                </a:tc>
                <a:tc>
                  <a:txBody>
                    <a:bodyPr/>
                    <a:lstStyle/>
                    <a:p>
                      <a:endParaRPr lang="en-US" sz="9500" dirty="0"/>
                    </a:p>
                  </a:txBody>
                  <a:tcPr marL="121039" marR="121039" marT="60520" marB="60520"/>
                </a:tc>
                <a:extLst>
                  <a:ext uri="{0D108BD9-81ED-4DB2-BD59-A6C34878D82A}">
                    <a16:rowId xmlns:a16="http://schemas.microsoft.com/office/drawing/2014/main" xmlns="" val="10002"/>
                  </a:ext>
                </a:extLst>
              </a:tr>
              <a:tr h="1573510">
                <a:tc>
                  <a:txBody>
                    <a:bodyPr/>
                    <a:lstStyle/>
                    <a:p>
                      <a:r>
                        <a:rPr lang="en-US" sz="4000" b="1" dirty="0" smtClean="0">
                          <a:latin typeface="Arial" charset="0"/>
                          <a:ea typeface="Arial" charset="0"/>
                          <a:cs typeface="Arial" charset="0"/>
                        </a:rPr>
                        <a:t>Block 2</a:t>
                      </a:r>
                    </a:p>
                  </a:txBody>
                  <a:tcPr marL="121039" marR="121039" marT="60520" marB="60520"/>
                </a:tc>
                <a:tc>
                  <a:txBody>
                    <a:bodyPr/>
                    <a:lstStyle/>
                    <a:p>
                      <a:endParaRPr lang="en-US" sz="9500" dirty="0"/>
                    </a:p>
                  </a:txBody>
                  <a:tcPr marL="121039" marR="121039" marT="60520" marB="60520"/>
                </a:tc>
                <a:tc>
                  <a:txBody>
                    <a:bodyPr/>
                    <a:lstStyle/>
                    <a:p>
                      <a:endParaRPr lang="en-US" sz="9500" dirty="0"/>
                    </a:p>
                  </a:txBody>
                  <a:tcPr marL="121039" marR="121039" marT="60520" marB="60520"/>
                </a:tc>
                <a:tc>
                  <a:txBody>
                    <a:bodyPr/>
                    <a:lstStyle/>
                    <a:p>
                      <a:pPr algn="ctr"/>
                      <a:r>
                        <a:rPr lang="en-US" sz="4000" dirty="0" smtClean="0">
                          <a:latin typeface="Arial" charset="0"/>
                          <a:ea typeface="Arial" charset="0"/>
                          <a:cs typeface="Arial" charset="0"/>
                        </a:rPr>
                        <a:t>.300</a:t>
                      </a:r>
                      <a:endParaRPr lang="en-US" sz="4000" dirty="0">
                        <a:latin typeface="Arial" charset="0"/>
                        <a:ea typeface="Arial" charset="0"/>
                        <a:cs typeface="Arial" charset="0"/>
                      </a:endParaRPr>
                    </a:p>
                  </a:txBody>
                  <a:tcPr marL="121039" marR="121039" marT="60520" marB="60520"/>
                </a:tc>
                <a:extLst>
                  <a:ext uri="{0D108BD9-81ED-4DB2-BD59-A6C34878D82A}">
                    <a16:rowId xmlns:a16="http://schemas.microsoft.com/office/drawing/2014/main" xmlns="" val="10003"/>
                  </a:ext>
                </a:extLst>
              </a:tr>
              <a:tr h="3764246">
                <a:tc>
                  <a:txBody>
                    <a:bodyPr/>
                    <a:lstStyle/>
                    <a:p>
                      <a:r>
                        <a:rPr lang="en-US" sz="4000" baseline="0" dirty="0" smtClean="0">
                          <a:latin typeface="Arial" charset="0"/>
                          <a:ea typeface="Arial" charset="0"/>
                          <a:cs typeface="Arial" charset="0"/>
                        </a:rPr>
                        <a:t>   Moderate Speed</a:t>
                      </a:r>
                    </a:p>
                    <a:p>
                      <a:r>
                        <a:rPr lang="en-US" sz="4000" baseline="0" dirty="0" smtClean="0">
                          <a:latin typeface="Arial" charset="0"/>
                          <a:ea typeface="Arial" charset="0"/>
                          <a:cs typeface="Arial" charset="0"/>
                        </a:rPr>
                        <a:t>   Slow Speed</a:t>
                      </a:r>
                    </a:p>
                    <a:p>
                      <a:r>
                        <a:rPr lang="en-US" sz="4000" baseline="0" dirty="0" smtClean="0">
                          <a:latin typeface="Arial" charset="0"/>
                          <a:ea typeface="Arial" charset="0"/>
                          <a:cs typeface="Arial" charset="0"/>
                        </a:rPr>
                        <a:t>   Approach Tactic</a:t>
                      </a:r>
                    </a:p>
                    <a:p>
                      <a:r>
                        <a:rPr lang="en-US" sz="4000" baseline="0" dirty="0" smtClean="0">
                          <a:latin typeface="Arial" charset="0"/>
                          <a:ea typeface="Arial" charset="0"/>
                          <a:cs typeface="Arial" charset="0"/>
                        </a:rPr>
                        <a:t>   Shot Type</a:t>
                      </a:r>
                    </a:p>
                    <a:p>
                      <a:r>
                        <a:rPr lang="en-US" sz="4000" baseline="0" dirty="0" smtClean="0">
                          <a:latin typeface="Arial" charset="0"/>
                          <a:ea typeface="Arial" charset="0"/>
                          <a:cs typeface="Arial" charset="0"/>
                        </a:rPr>
                        <a:t>   Shooter Percentage</a:t>
                      </a:r>
                    </a:p>
                    <a:p>
                      <a:endParaRPr lang="en-US" sz="4000" baseline="0" dirty="0" smtClean="0">
                        <a:latin typeface="Arial" charset="0"/>
                        <a:ea typeface="Arial" charset="0"/>
                        <a:cs typeface="Arial" charset="0"/>
                      </a:endParaRPr>
                    </a:p>
                  </a:txBody>
                  <a:tcPr marL="121039" marR="121039" marT="60520" marB="60520"/>
                </a:tc>
                <a:tc>
                  <a:txBody>
                    <a:bodyPr/>
                    <a:lstStyle/>
                    <a:p>
                      <a:r>
                        <a:rPr lang="en-US" sz="4000" dirty="0" smtClean="0">
                          <a:latin typeface="Arial" charset="0"/>
                          <a:ea typeface="Arial" charset="0"/>
                          <a:cs typeface="Arial" charset="0"/>
                        </a:rPr>
                        <a:t>   1.00</a:t>
                      </a:r>
                    </a:p>
                    <a:p>
                      <a:r>
                        <a:rPr lang="en-US" sz="4000" dirty="0" smtClean="0">
                          <a:latin typeface="Arial" charset="0"/>
                          <a:ea typeface="Arial" charset="0"/>
                          <a:cs typeface="Arial" charset="0"/>
                        </a:rPr>
                        <a:t>   .95</a:t>
                      </a:r>
                    </a:p>
                    <a:p>
                      <a:r>
                        <a:rPr lang="en-US" sz="4000" dirty="0" smtClean="0">
                          <a:latin typeface="Arial" charset="0"/>
                          <a:ea typeface="Arial" charset="0"/>
                          <a:cs typeface="Arial" charset="0"/>
                        </a:rPr>
                        <a:t>   .83</a:t>
                      </a:r>
                    </a:p>
                    <a:p>
                      <a:r>
                        <a:rPr lang="en-US" sz="4000" dirty="0" smtClean="0">
                          <a:latin typeface="Arial" charset="0"/>
                          <a:ea typeface="Arial" charset="0"/>
                          <a:cs typeface="Arial" charset="0"/>
                        </a:rPr>
                        <a:t>   .94</a:t>
                      </a:r>
                    </a:p>
                    <a:p>
                      <a:r>
                        <a:rPr lang="en-US" sz="4000" dirty="0" smtClean="0">
                          <a:latin typeface="Arial" charset="0"/>
                          <a:ea typeface="Arial" charset="0"/>
                          <a:cs typeface="Arial" charset="0"/>
                        </a:rPr>
                        <a:t>   1.06</a:t>
                      </a:r>
                      <a:endParaRPr lang="en-US" sz="4000" dirty="0">
                        <a:latin typeface="Arial" charset="0"/>
                        <a:ea typeface="Arial" charset="0"/>
                        <a:cs typeface="Arial" charset="0"/>
                      </a:endParaRPr>
                    </a:p>
                  </a:txBody>
                  <a:tcPr marL="121039" marR="121039" marT="60520" marB="60520"/>
                </a:tc>
                <a:tc>
                  <a:txBody>
                    <a:bodyPr/>
                    <a:lstStyle/>
                    <a:p>
                      <a:pPr algn="ctr"/>
                      <a:r>
                        <a:rPr lang="en-US" sz="4000" dirty="0" smtClean="0">
                          <a:latin typeface="Arial" charset="0"/>
                          <a:ea typeface="Arial" charset="0"/>
                          <a:cs typeface="Arial" charset="0"/>
                        </a:rPr>
                        <a:t>[.79, 1.27]</a:t>
                      </a:r>
                    </a:p>
                    <a:p>
                      <a:pPr algn="ctr"/>
                      <a:r>
                        <a:rPr lang="en-US" sz="4000" dirty="0" smtClean="0">
                          <a:latin typeface="Arial" charset="0"/>
                          <a:ea typeface="Arial" charset="0"/>
                          <a:cs typeface="Arial" charset="0"/>
                        </a:rPr>
                        <a:t>[.74, 1.23]</a:t>
                      </a:r>
                    </a:p>
                    <a:p>
                      <a:pPr algn="ctr"/>
                      <a:r>
                        <a:rPr lang="en-US" sz="4000" dirty="0" smtClean="0">
                          <a:latin typeface="Arial" charset="0"/>
                          <a:ea typeface="Arial" charset="0"/>
                          <a:cs typeface="Arial" charset="0"/>
                        </a:rPr>
                        <a:t>[.68, 1.00]</a:t>
                      </a:r>
                    </a:p>
                    <a:p>
                      <a:pPr algn="ctr"/>
                      <a:r>
                        <a:rPr lang="en-US" sz="4000" dirty="0" smtClean="0">
                          <a:latin typeface="Arial" charset="0"/>
                          <a:ea typeface="Arial" charset="0"/>
                          <a:cs typeface="Arial" charset="0"/>
                        </a:rPr>
                        <a:t>[.77, 1.15]</a:t>
                      </a:r>
                    </a:p>
                    <a:p>
                      <a:pPr algn="ctr"/>
                      <a:r>
                        <a:rPr lang="en-US" sz="4000" dirty="0" smtClean="0">
                          <a:latin typeface="Arial" charset="0"/>
                          <a:ea typeface="Arial" charset="0"/>
                          <a:cs typeface="Arial" charset="0"/>
                        </a:rPr>
                        <a:t>[1.05,</a:t>
                      </a:r>
                      <a:r>
                        <a:rPr lang="en-US" sz="4000" baseline="0" dirty="0" smtClean="0">
                          <a:latin typeface="Arial" charset="0"/>
                          <a:ea typeface="Arial" charset="0"/>
                          <a:cs typeface="Arial" charset="0"/>
                        </a:rPr>
                        <a:t> 1.06]</a:t>
                      </a:r>
                      <a:endParaRPr lang="en-US" sz="4000" dirty="0">
                        <a:latin typeface="Arial" charset="0"/>
                        <a:ea typeface="Arial" charset="0"/>
                        <a:cs typeface="Arial" charset="0"/>
                      </a:endParaRPr>
                    </a:p>
                  </a:txBody>
                  <a:tcPr marL="121039" marR="121039" marT="60520" marB="60520"/>
                </a:tc>
                <a:tc>
                  <a:txBody>
                    <a:bodyPr/>
                    <a:lstStyle/>
                    <a:p>
                      <a:endParaRPr lang="en-US" sz="9500" dirty="0"/>
                    </a:p>
                  </a:txBody>
                  <a:tcPr marL="121039" marR="121039" marT="60520" marB="60520"/>
                </a:tc>
                <a:extLst>
                  <a:ext uri="{0D108BD9-81ED-4DB2-BD59-A6C34878D82A}">
                    <a16:rowId xmlns:a16="http://schemas.microsoft.com/office/drawing/2014/main" xmlns="" val="10004"/>
                  </a:ext>
                </a:extLst>
              </a:tr>
            </a:tbl>
          </a:graphicData>
        </a:graphic>
      </p:graphicFrame>
      <p:sp>
        <p:nvSpPr>
          <p:cNvPr id="8" name="TextBox 7"/>
          <p:cNvSpPr txBox="1"/>
          <p:nvPr/>
        </p:nvSpPr>
        <p:spPr>
          <a:xfrm>
            <a:off x="30072291" y="19482102"/>
            <a:ext cx="12677170" cy="1314462"/>
          </a:xfrm>
          <a:prstGeom prst="rect">
            <a:avLst/>
          </a:prstGeom>
          <a:noFill/>
        </p:spPr>
        <p:txBody>
          <a:bodyPr wrap="square" rtlCol="0">
            <a:spAutoFit/>
          </a:bodyPr>
          <a:lstStyle/>
          <a:p>
            <a:r>
              <a:rPr lang="en-US" sz="3971" b="1" dirty="0">
                <a:latin typeface="Arial" charset="0"/>
                <a:ea typeface="Arial" charset="0"/>
                <a:cs typeface="Arial" charset="0"/>
              </a:rPr>
              <a:t>Table 1. Summary of study results.</a:t>
            </a:r>
          </a:p>
          <a:p>
            <a:r>
              <a:rPr lang="en-US" sz="3971" i="1" dirty="0">
                <a:latin typeface="Arial" charset="0"/>
                <a:ea typeface="Arial" charset="0"/>
                <a:cs typeface="Arial" charset="0"/>
              </a:rPr>
              <a:t>Note. </a:t>
            </a:r>
            <a:r>
              <a:rPr lang="en-US" sz="3971" dirty="0">
                <a:latin typeface="Arial" charset="0"/>
                <a:ea typeface="Arial" charset="0"/>
                <a:cs typeface="Arial" charset="0"/>
              </a:rPr>
              <a:t>“Fast speed” served as the reference category.</a:t>
            </a:r>
            <a:endParaRPr lang="en-US" sz="3971" i="1" dirty="0">
              <a:latin typeface="Arial" charset="0"/>
              <a:ea typeface="Arial" charset="0"/>
              <a:cs typeface="Arial" charset="0"/>
            </a:endParaRPr>
          </a:p>
        </p:txBody>
      </p:sp>
    </p:spTree>
    <p:extLst>
      <p:ext uri="{BB962C8B-B14F-4D97-AF65-F5344CB8AC3E}">
        <p14:creationId xmlns:p14="http://schemas.microsoft.com/office/powerpoint/2010/main" val="208746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3403</TotalTime>
  <Words>982</Words>
  <Application>Microsoft Macintosh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Helvetica</vt:lpstr>
      <vt:lpstr>Wingdings</vt:lpstr>
      <vt:lpstr>Arial</vt:lpstr>
      <vt:lpstr>Office Theme</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SPGrad</dc:creator>
  <cp:lastModifiedBy>Matthieu Boisvert</cp:lastModifiedBy>
  <cp:revision>366</cp:revision>
  <cp:lastPrinted>2014-10-05T17:58:04Z</cp:lastPrinted>
  <dcterms:created xsi:type="dcterms:W3CDTF">2014-10-05T15:31:24Z</dcterms:created>
  <dcterms:modified xsi:type="dcterms:W3CDTF">2017-10-05T17:18:10Z</dcterms:modified>
</cp:coreProperties>
</file>