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14" y="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B4998-42B0-4FD1-9F5F-A5DC17E5EC04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7D7A-6965-40BA-BAD6-7280134FA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7D7A-6965-40BA-BAD6-7280134FAB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7D7A-6965-40BA-BAD6-7280134FAB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7D7A-6965-40BA-BAD6-7280134FAB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7D7A-6965-40BA-BAD6-7280134FAB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9334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9600" y="457200"/>
            <a:ext cx="5943599" cy="6096000"/>
            <a:chOff x="609601" y="203200"/>
            <a:chExt cx="5867400" cy="5950607"/>
          </a:xfrm>
        </p:grpSpPr>
        <p:grpSp>
          <p:nvGrpSpPr>
            <p:cNvPr id="80" name="Group 79"/>
            <p:cNvGrpSpPr/>
            <p:nvPr/>
          </p:nvGrpSpPr>
          <p:grpSpPr>
            <a:xfrm>
              <a:off x="609601" y="203200"/>
              <a:ext cx="5867400" cy="5950607"/>
              <a:chOff x="1043651" y="152400"/>
              <a:chExt cx="4976149" cy="567383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043651" y="609600"/>
                <a:ext cx="4976149" cy="5216635"/>
                <a:chOff x="1043651" y="228600"/>
                <a:chExt cx="4976149" cy="5216635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43651" y="228600"/>
                  <a:ext cx="4976149" cy="5216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iamond 9"/>
                <p:cNvSpPr/>
                <p:nvPr/>
              </p:nvSpPr>
              <p:spPr>
                <a:xfrm>
                  <a:off x="2206906" y="2629196"/>
                  <a:ext cx="2438400" cy="944526"/>
                </a:xfrm>
                <a:prstGeom prst="diamond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Meet the Transition Point</a:t>
                  </a:r>
                  <a:endParaRPr lang="en-US" sz="1400" dirty="0">
                    <a:solidFill>
                      <a:schemeClr val="tx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496028" y="304210"/>
                  <a:ext cx="3960471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Specify: Operational Parameters &amp; Physical Properties</a:t>
                  </a: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883781" y="885456"/>
                  <a:ext cx="3231266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Assign: Boundary Conditions &amp; Initial Values 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659284" y="1466703"/>
                  <a:ext cx="1447800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Move Boundary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237527" y="2047949"/>
                  <a:ext cx="4442749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Solve: </a:t>
                  </a:r>
                  <a:r>
                    <a:rPr lang="en-US" sz="1400" dirty="0" err="1" smtClean="0">
                      <a:latin typeface="Cambria" pitchFamily="18" charset="0"/>
                    </a:rPr>
                    <a:t>Navier</a:t>
                  </a:r>
                  <a:r>
                    <a:rPr lang="en-US" sz="1400" dirty="0" smtClean="0">
                      <a:latin typeface="Cambria" pitchFamily="18" charset="0"/>
                    </a:rPr>
                    <a:t>-Stokes Equation with ∂P/∂y from Reynolds Equation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689904" y="3864344"/>
                  <a:ext cx="3489767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Solve: </a:t>
                  </a:r>
                  <a:r>
                    <a:rPr lang="en-US" sz="1400" dirty="0" err="1" smtClean="0">
                      <a:latin typeface="Cambria" pitchFamily="18" charset="0"/>
                    </a:rPr>
                    <a:t>Navier</a:t>
                  </a:r>
                  <a:r>
                    <a:rPr lang="en-US" sz="1400" dirty="0" smtClean="0">
                      <a:latin typeface="Cambria" pitchFamily="18" charset="0"/>
                    </a:rPr>
                    <a:t>-Stokes Equation Neglecting ∂P/∂y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83780" y="4445591"/>
                  <a:ext cx="3102015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Reach Numerically Convergent Steady State  </a:t>
                  </a:r>
                </a:p>
              </p:txBody>
            </p:sp>
            <p:cxnSp>
              <p:nvCxnSpPr>
                <p:cNvPr id="12" name="Elbow Connector 11"/>
                <p:cNvCxnSpPr>
                  <a:stCxn id="10" idx="3"/>
                  <a:endCxn id="7" idx="3"/>
                </p:cNvCxnSpPr>
                <p:nvPr/>
              </p:nvCxnSpPr>
              <p:spPr>
                <a:xfrm flipV="1">
                  <a:off x="4645306" y="2194680"/>
                  <a:ext cx="1034969" cy="906778"/>
                </a:xfrm>
                <a:prstGeom prst="bentConnector3">
                  <a:avLst>
                    <a:gd name="adj1" fmla="val 118733"/>
                  </a:avLst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791919" y="2774507"/>
                  <a:ext cx="457200" cy="29346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No</a:t>
                  </a:r>
                  <a:endParaRPr lang="en-US" sz="1400" dirty="0">
                    <a:latin typeface="Cambria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7785" y="3573721"/>
                  <a:ext cx="457200" cy="29346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Yes</a:t>
                  </a:r>
                  <a:endParaRPr lang="en-US" sz="1400" dirty="0">
                    <a:latin typeface="Cambria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883780" y="5026837"/>
                  <a:ext cx="3102015" cy="2934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Obtain: Velocity Field &amp; Penetration Distance</a:t>
                  </a: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rot="5400000">
                  <a:off x="3277394" y="746439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rot="5400000">
                  <a:off x="3277394" y="1327685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>
                  <a:off x="3283181" y="4306574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rot="5400000">
                  <a:off x="3283181" y="2490178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5400000">
                  <a:off x="3277394" y="1908932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rot="5400000">
                  <a:off x="3283181" y="4887820"/>
                  <a:ext cx="3048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>
              <a:xfrm>
                <a:off x="1237526" y="152400"/>
                <a:ext cx="4572000" cy="381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" pitchFamily="18" charset="0"/>
                  </a:rPr>
                  <a:t>Finite Difference Analysis with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Cambria" pitchFamily="18" charset="0"/>
                  </a:rPr>
                  <a:t>Matlab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Cambria" pitchFamily="18" charset="0"/>
                  </a:rPr>
                  <a:t>®</a:t>
                </a:r>
                <a:endParaRPr lang="en-US" sz="1400" baseline="300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cxnSp>
          <p:nvCxnSpPr>
            <p:cNvPr id="94" name="Straight Arrow Connector 93"/>
            <p:cNvCxnSpPr/>
            <p:nvPr/>
          </p:nvCxnSpPr>
          <p:spPr>
            <a:xfrm rot="5400000">
              <a:off x="3270102" y="4349898"/>
              <a:ext cx="319668" cy="18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90600" y="6629400"/>
            <a:ext cx="4800600" cy="2362200"/>
            <a:chOff x="990600" y="6629400"/>
            <a:chExt cx="4800600" cy="23622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990600" y="7162800"/>
              <a:ext cx="4800600" cy="1828800"/>
              <a:chOff x="990600" y="7162800"/>
              <a:chExt cx="4800600" cy="18288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143000" y="7315200"/>
                <a:ext cx="44958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itchFamily="18" charset="0"/>
                  </a:rPr>
                  <a:t>Specify: Thermal Properties &amp; Operational Parameters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24000" y="8534400"/>
                <a:ext cx="381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itchFamily="18" charset="0"/>
                  </a:rPr>
                  <a:t>Obtain: Temperature Distribution Near Tool Tip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00200" y="7924800"/>
                <a:ext cx="36576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itchFamily="18" charset="0"/>
                  </a:rPr>
                  <a:t>Conduct: Uncoupled Heat Transfer Analysis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90600" y="7162800"/>
                <a:ext cx="4800600" cy="1828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rot="5400000">
                <a:off x="3266209" y="7782791"/>
                <a:ext cx="327479" cy="18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rot="5400000">
                <a:off x="3266209" y="8392391"/>
                <a:ext cx="327479" cy="18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1143000" y="6629400"/>
              <a:ext cx="4572000" cy="40934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Finite Element Analysis with ABAQUS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Cambria" pitchFamily="18" charset="0"/>
                </a:rPr>
                <a:t>®</a:t>
              </a:r>
              <a:endParaRPr lang="en-US" sz="1400" baseline="300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838200" y="5181600"/>
            <a:ext cx="5257800" cy="1818620"/>
            <a:chOff x="838200" y="5181600"/>
            <a:chExt cx="5257800" cy="1818620"/>
          </a:xfrm>
        </p:grpSpPr>
        <p:sp>
          <p:nvSpPr>
            <p:cNvPr id="63" name="Flowchart: Extract 62"/>
            <p:cNvSpPr/>
            <p:nvPr/>
          </p:nvSpPr>
          <p:spPr>
            <a:xfrm rot="10800000">
              <a:off x="1905000" y="5791200"/>
              <a:ext cx="762000" cy="304800"/>
            </a:xfrm>
            <a:prstGeom prst="flowChartExtra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95600" y="5181600"/>
              <a:ext cx="32004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" pitchFamily="18" charset="0"/>
                </a:rPr>
                <a:t>Experimental Results of Tool Wear Rate</a:t>
              </a:r>
              <a:endParaRPr lang="en-US" sz="1400" dirty="0">
                <a:latin typeface="Cambria" pitchFamily="18" charset="0"/>
              </a:endParaRPr>
            </a:p>
          </p:txBody>
        </p:sp>
        <p:cxnSp>
          <p:nvCxnSpPr>
            <p:cNvPr id="69" name="Elbow Connector 68"/>
            <p:cNvCxnSpPr>
              <a:stCxn id="64" idx="1"/>
            </p:cNvCxnSpPr>
            <p:nvPr/>
          </p:nvCxnSpPr>
          <p:spPr>
            <a:xfrm rot="10800000" flipV="1">
              <a:off x="2438400" y="5335488"/>
              <a:ext cx="457200" cy="452731"/>
            </a:xfrm>
            <a:prstGeom prst="bentConnector3">
              <a:avLst>
                <a:gd name="adj1" fmla="val 1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38200" y="6477000"/>
              <a:ext cx="2895600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" pitchFamily="18" charset="0"/>
                </a:rPr>
                <a:t>Correlation between Temperature Distribution &amp; Tool Wear Rate</a:t>
              </a:r>
              <a:endParaRPr lang="en-US" sz="1400" dirty="0">
                <a:latin typeface="Cambria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2095500" y="6286500"/>
              <a:ext cx="381794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81000" y="152400"/>
            <a:ext cx="6324600" cy="4572000"/>
            <a:chOff x="381000" y="152400"/>
            <a:chExt cx="6324600" cy="4572000"/>
          </a:xfrm>
        </p:grpSpPr>
        <p:grpSp>
          <p:nvGrpSpPr>
            <p:cNvPr id="62" name="Group 61"/>
            <p:cNvGrpSpPr/>
            <p:nvPr/>
          </p:nvGrpSpPr>
          <p:grpSpPr>
            <a:xfrm>
              <a:off x="381000" y="152400"/>
              <a:ext cx="6324600" cy="4572000"/>
              <a:chOff x="478779" y="1524000"/>
              <a:chExt cx="6150621" cy="3735604"/>
            </a:xfrm>
          </p:grpSpPr>
          <p:pic>
            <p:nvPicPr>
              <p:cNvPr id="29" name="Picture 28" descr="FLOW-FDA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8779" y="1545586"/>
                <a:ext cx="2964155" cy="3714018"/>
              </a:xfrm>
              <a:prstGeom prst="rect">
                <a:avLst/>
              </a:prstGeom>
            </p:spPr>
          </p:pic>
          <p:pic>
            <p:nvPicPr>
              <p:cNvPr id="31" name="Picture 30" descr="FLOW-FEA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65245" y="1524000"/>
                <a:ext cx="2964155" cy="1524000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>
                <a:off x="2850103" y="5072824"/>
                <a:ext cx="666935" cy="1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210371" y="3764570"/>
                <a:ext cx="2614923" cy="15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517038" y="2457901"/>
                <a:ext cx="533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87" descr="FLOW-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2514600"/>
              <a:ext cx="2791750" cy="1600200"/>
            </a:xfrm>
            <a:prstGeom prst="rect">
              <a:avLst/>
            </a:prstGeom>
          </p:spPr>
        </p:pic>
        <p:cxnSp>
          <p:nvCxnSpPr>
            <p:cNvPr id="90" name="Elbow Connector 89"/>
            <p:cNvCxnSpPr/>
            <p:nvPr/>
          </p:nvCxnSpPr>
          <p:spPr>
            <a:xfrm rot="5400000">
              <a:off x="4305300" y="2171700"/>
              <a:ext cx="1143000" cy="609600"/>
            </a:xfrm>
            <a:prstGeom prst="bentConnector3">
              <a:avLst>
                <a:gd name="adj1" fmla="val 4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2514600"/>
            <a:ext cx="6477000" cy="5029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81000" y="457200"/>
            <a:ext cx="6172200" cy="7619999"/>
            <a:chOff x="381000" y="457200"/>
            <a:chExt cx="6172200" cy="7619999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57200"/>
              <a:ext cx="6172200" cy="7619999"/>
              <a:chOff x="383932" y="203200"/>
              <a:chExt cx="6093070" cy="6611785"/>
            </a:xfrm>
          </p:grpSpPr>
          <p:grpSp>
            <p:nvGrpSpPr>
              <p:cNvPr id="5" name="Group 79"/>
              <p:cNvGrpSpPr/>
              <p:nvPr/>
            </p:nvGrpSpPr>
            <p:grpSpPr>
              <a:xfrm>
                <a:off x="383932" y="203200"/>
                <a:ext cx="6093070" cy="6611785"/>
                <a:chOff x="852261" y="152400"/>
                <a:chExt cx="5167540" cy="6304261"/>
              </a:xfrm>
            </p:grpSpPr>
            <p:grpSp>
              <p:nvGrpSpPr>
                <p:cNvPr id="7" name="Group 72"/>
                <p:cNvGrpSpPr/>
                <p:nvPr/>
              </p:nvGrpSpPr>
              <p:grpSpPr>
                <a:xfrm>
                  <a:off x="852261" y="609601"/>
                  <a:ext cx="5167540" cy="5847060"/>
                  <a:chOff x="852261" y="228601"/>
                  <a:chExt cx="5167540" cy="584706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852261" y="228601"/>
                    <a:ext cx="5167540" cy="58470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Diamond 9"/>
                  <p:cNvSpPr/>
                  <p:nvPr/>
                </p:nvSpPr>
                <p:spPr>
                  <a:xfrm>
                    <a:off x="2383384" y="3175701"/>
                    <a:ext cx="2041497" cy="819554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" pitchFamily="18" charset="0"/>
                      </a:rPr>
                      <a:t>Below 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" pitchFamily="18" charset="0"/>
                      </a:rPr>
                      <a:t>the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" pitchFamily="18" charset="0"/>
                      </a:rPr>
                      <a:t>0.05 Cut-Off</a:t>
                    </a:r>
                    <a:endParaRPr lang="en-US" sz="1400" dirty="0">
                      <a:solidFill>
                        <a:schemeClr val="tx1"/>
                      </a:solidFill>
                      <a:latin typeface="Cambria" pitchFamily="18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96028" y="304211"/>
                    <a:ext cx="3960471" cy="2546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dist"/>
                    <a:r>
                      <a:rPr lang="en-US" sz="1400" dirty="0" smtClean="0">
                        <a:latin typeface="Cambria" pitchFamily="18" charset="0"/>
                      </a:rPr>
                      <a:t>Specify: Operational Parameters &amp; Physical Properties</a:t>
                    </a:r>
                  </a:p>
                </p:txBody>
              </p:sp>
              <p:sp>
                <p:nvSpPr>
                  <p:cNvPr id="12" name="TextBox 4"/>
                  <p:cNvSpPr txBox="1"/>
                  <p:nvPr/>
                </p:nvSpPr>
                <p:spPr>
                  <a:xfrm>
                    <a:off x="1883781" y="885457"/>
                    <a:ext cx="3231266" cy="2546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dist"/>
                    <a:r>
                      <a:rPr lang="en-US" sz="1400" dirty="0" smtClean="0">
                        <a:latin typeface="Cambria" pitchFamily="18" charset="0"/>
                      </a:rPr>
                      <a:t>Assign: Boundary Conditions &amp; Initial Values  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66164" y="1466704"/>
                    <a:ext cx="1275936" cy="2546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Cambria" pitchFamily="18" charset="0"/>
                      </a:rPr>
                      <a:t>Move Boundary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17822" y="2040934"/>
                    <a:ext cx="3764011" cy="2546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dist"/>
                    <a:r>
                      <a:rPr lang="en-US" sz="1400" dirty="0" smtClean="0">
                        <a:solidFill>
                          <a:srgbClr val="FF0000"/>
                        </a:solidFill>
                        <a:latin typeface="Cambria" pitchFamily="18" charset="0"/>
                      </a:rPr>
                      <a:t>1st Trial</a:t>
                    </a:r>
                    <a:r>
                      <a:rPr lang="en-US" sz="1400" dirty="0" smtClean="0">
                        <a:latin typeface="Cambria" pitchFamily="18" charset="0"/>
                      </a:rPr>
                      <a:t>   Solve</a:t>
                    </a:r>
                    <a:r>
                      <a:rPr lang="en-US" sz="1400" dirty="0" smtClean="0">
                        <a:latin typeface="Cambria" pitchFamily="18" charset="0"/>
                      </a:rPr>
                      <a:t>: </a:t>
                    </a:r>
                    <a:r>
                      <a:rPr lang="en-US" sz="1400" dirty="0" err="1" smtClean="0">
                        <a:latin typeface="Cambria" pitchFamily="18" charset="0"/>
                      </a:rPr>
                      <a:t>Navier</a:t>
                    </a:r>
                    <a:r>
                      <a:rPr lang="en-US" sz="1400" dirty="0" smtClean="0">
                        <a:latin typeface="Cambria" pitchFamily="18" charset="0"/>
                      </a:rPr>
                      <a:t>-Stokes Equation </a:t>
                    </a:r>
                    <a:r>
                      <a:rPr lang="en-US" sz="1400" dirty="0" smtClean="0">
                        <a:latin typeface="Cambria" pitchFamily="18" charset="0"/>
                      </a:rPr>
                      <a:t>without </a:t>
                    </a:r>
                    <a:r>
                      <a:rPr lang="en-US" sz="1400" dirty="0" smtClean="0">
                        <a:latin typeface="Cambria" pitchFamily="18" charset="0"/>
                      </a:rPr>
                      <a:t>∂P/∂</a:t>
                    </a:r>
                    <a:r>
                      <a:rPr lang="en-US" sz="1400" dirty="0" smtClean="0">
                        <a:latin typeface="Cambria" pitchFamily="18" charset="0"/>
                      </a:rPr>
                      <a:t>y</a:t>
                    </a:r>
                    <a:endParaRPr lang="en-US" sz="1400" dirty="0" smtClean="0">
                      <a:latin typeface="Cambria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16058" y="4310468"/>
                    <a:ext cx="5039946" cy="25463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FF0000"/>
                        </a:solidFill>
                        <a:latin typeface="Cambria" pitchFamily="18" charset="0"/>
                      </a:rPr>
                      <a:t>2nd </a:t>
                    </a:r>
                    <a:r>
                      <a:rPr lang="en-US" sz="1400" dirty="0" smtClean="0">
                        <a:solidFill>
                          <a:srgbClr val="FF0000"/>
                        </a:solidFill>
                        <a:latin typeface="Cambria" pitchFamily="18" charset="0"/>
                      </a:rPr>
                      <a:t>Trial </a:t>
                    </a:r>
                    <a:r>
                      <a:rPr lang="en-US" sz="1400" dirty="0" smtClean="0">
                        <a:latin typeface="Cambria" pitchFamily="18" charset="0"/>
                      </a:rPr>
                      <a:t>Solve</a:t>
                    </a:r>
                    <a:r>
                      <a:rPr lang="en-US" sz="1400" dirty="0" smtClean="0">
                        <a:latin typeface="Cambria" pitchFamily="18" charset="0"/>
                      </a:rPr>
                      <a:t>: </a:t>
                    </a:r>
                    <a:r>
                      <a:rPr lang="en-US" sz="1400" dirty="0" err="1" smtClean="0">
                        <a:latin typeface="Cambria" pitchFamily="18" charset="0"/>
                      </a:rPr>
                      <a:t>Navier</a:t>
                    </a:r>
                    <a:r>
                      <a:rPr lang="en-US" sz="1400" dirty="0" smtClean="0">
                        <a:latin typeface="Cambria" pitchFamily="18" charset="0"/>
                      </a:rPr>
                      <a:t>-Stokes Equation </a:t>
                    </a:r>
                    <a:r>
                      <a:rPr lang="en-US" sz="1400" dirty="0" smtClean="0">
                        <a:latin typeface="Cambria" pitchFamily="18" charset="0"/>
                      </a:rPr>
                      <a:t>with </a:t>
                    </a:r>
                    <a:r>
                      <a:rPr lang="en-US" sz="1400" dirty="0" smtClean="0">
                        <a:latin typeface="Cambria" pitchFamily="18" charset="0"/>
                      </a:rPr>
                      <a:t>∂P/∂</a:t>
                    </a:r>
                    <a:r>
                      <a:rPr lang="en-US" sz="1400" dirty="0" smtClean="0">
                        <a:latin typeface="Cambria" pitchFamily="18" charset="0"/>
                      </a:rPr>
                      <a:t>y from Reynolds Equation</a:t>
                    </a:r>
                    <a:endParaRPr lang="en-US" sz="1400" dirty="0" smtClean="0">
                      <a:latin typeface="Cambria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809213" y="4877852"/>
                    <a:ext cx="3102015" cy="29346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Cambria" pitchFamily="18" charset="0"/>
                      </a:rPr>
                      <a:t>Reach Numerically Convergent Steady State  </a:t>
                    </a:r>
                  </a:p>
                </p:txBody>
              </p:sp>
              <p:cxnSp>
                <p:nvCxnSpPr>
                  <p:cNvPr id="17" name="Elbow Connector 16"/>
                  <p:cNvCxnSpPr>
                    <a:stCxn id="68" idx="3"/>
                    <a:endCxn id="19" idx="3"/>
                  </p:cNvCxnSpPr>
                  <p:nvPr/>
                </p:nvCxnSpPr>
                <p:spPr>
                  <a:xfrm flipH="1">
                    <a:off x="3414755" y="3581267"/>
                    <a:ext cx="2349858" cy="560719"/>
                  </a:xfrm>
                  <a:prstGeom prst="bentConnector3">
                    <a:avLst>
                      <a:gd name="adj1" fmla="val -8145"/>
                    </a:avLst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61084" y="3301787"/>
                    <a:ext cx="457200" cy="29346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Cambria" pitchFamily="18" charset="0"/>
                      </a:rPr>
                      <a:t>No</a:t>
                    </a:r>
                    <a:endParaRPr lang="en-US" sz="14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957555" y="3995255"/>
                    <a:ext cx="457200" cy="29346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Cambria" pitchFamily="18" charset="0"/>
                      </a:rPr>
                      <a:t>Yes</a:t>
                    </a:r>
                    <a:endParaRPr lang="en-US" sz="14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09213" y="5508278"/>
                    <a:ext cx="3102015" cy="29346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Cambria" pitchFamily="18" charset="0"/>
                      </a:rPr>
                      <a:t>Obtain: Velocity Field &amp; Penetration Distance</a:t>
                    </a:r>
                  </a:p>
                </p:txBody>
              </p:sp>
              <p:cxnSp>
                <p:nvCxnSpPr>
                  <p:cNvPr id="21" name="Straight Arrow Connector 20"/>
                  <p:cNvCxnSpPr/>
                  <p:nvPr/>
                </p:nvCxnSpPr>
                <p:spPr>
                  <a:xfrm rot="5400000">
                    <a:off x="3252526" y="742561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rot="5400000">
                    <a:off x="3252526" y="1309944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rot="5400000">
                    <a:off x="3252526" y="4714245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 rot="5400000">
                    <a:off x="3252526" y="2444711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rot="5400000">
                    <a:off x="3252526" y="1877328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rot="5400000">
                    <a:off x="3252526" y="5344671"/>
                    <a:ext cx="304800" cy="15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/>
                <p:cNvSpPr/>
                <p:nvPr/>
              </p:nvSpPr>
              <p:spPr>
                <a:xfrm>
                  <a:off x="1237526" y="152400"/>
                  <a:ext cx="4572000" cy="38100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Finite Difference Analysis with </a:t>
                  </a:r>
                  <a:r>
                    <a:rPr lang="en-US" sz="1400" dirty="0" err="1" smtClean="0">
                      <a:solidFill>
                        <a:schemeClr val="tx1"/>
                      </a:solidFill>
                      <a:latin typeface="Cambria" pitchFamily="18" charset="0"/>
                    </a:rPr>
                    <a:t>Matlab</a:t>
                  </a:r>
                  <a:r>
                    <a:rPr lang="en-US" sz="1400" baseline="300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®</a:t>
                  </a:r>
                  <a:endParaRPr lang="en-US" sz="1400" baseline="30000" dirty="0">
                    <a:solidFill>
                      <a:schemeClr val="tx1"/>
                    </a:solidFill>
                    <a:latin typeface="Cambria" pitchFamily="18" charset="0"/>
                  </a:endParaRPr>
                </a:p>
              </p:txBody>
            </p:sp>
          </p:grpSp>
          <p:cxnSp>
            <p:nvCxnSpPr>
              <p:cNvPr id="6" name="Straight Arrow Connector 5"/>
              <p:cNvCxnSpPr>
                <a:stCxn id="10" idx="2"/>
              </p:cNvCxnSpPr>
              <p:nvPr/>
            </p:nvCxnSpPr>
            <p:spPr>
              <a:xfrm rot="5400000">
                <a:off x="3232287" y="4792883"/>
                <a:ext cx="320357" cy="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47800" y="3886200"/>
              <a:ext cx="41910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400" dirty="0" smtClean="0">
                  <a:latin typeface="Cambria" pitchFamily="18" charset="0"/>
                </a:rPr>
                <a:t>Calculate: 75% of the Peak Value of Penetration</a:t>
              </a:r>
              <a:endParaRPr lang="en-US" sz="1400" dirty="0" smtClean="0">
                <a:latin typeface="Cambria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3245741" y="4374259"/>
              <a:ext cx="368414" cy="18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029200" y="4800600"/>
              <a:ext cx="1219200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" pitchFamily="18" charset="0"/>
                </a:rPr>
                <a:t>∂P/∂</a:t>
              </a:r>
              <a:r>
                <a:rPr lang="en-US" sz="1400" dirty="0" smtClean="0">
                  <a:latin typeface="Cambria" pitchFamily="18" charset="0"/>
                </a:rPr>
                <a:t>y Interpolation</a:t>
              </a:r>
              <a:endParaRPr lang="en-US" sz="1400" dirty="0" smtClean="0">
                <a:latin typeface="Cambria" pitchFamily="18" charset="0"/>
              </a:endParaRPr>
            </a:p>
          </p:txBody>
        </p:sp>
        <p:cxnSp>
          <p:nvCxnSpPr>
            <p:cNvPr id="77" name="Straight Arrow Connector 76"/>
            <p:cNvCxnSpPr>
              <a:stCxn id="10" idx="3"/>
              <a:endCxn id="68" idx="1"/>
            </p:cNvCxnSpPr>
            <p:nvPr/>
          </p:nvCxnSpPr>
          <p:spPr>
            <a:xfrm flipV="1">
              <a:off x="4648200" y="5062210"/>
              <a:ext cx="381000" cy="50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190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sw5qc</cp:lastModifiedBy>
  <cp:revision>24</cp:revision>
  <dcterms:created xsi:type="dcterms:W3CDTF">2006-08-16T00:00:00Z</dcterms:created>
  <dcterms:modified xsi:type="dcterms:W3CDTF">2009-08-18T21:54:59Z</dcterms:modified>
</cp:coreProperties>
</file>