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308" r:id="rId2"/>
    <p:sldId id="309" r:id="rId3"/>
    <p:sldId id="310" r:id="rId4"/>
    <p:sldId id="311" r:id="rId5"/>
    <p:sldId id="273" r:id="rId6"/>
    <p:sldId id="313" r:id="rId7"/>
    <p:sldId id="277" r:id="rId8"/>
    <p:sldId id="287" r:id="rId9"/>
    <p:sldId id="288" r:id="rId10"/>
    <p:sldId id="289" r:id="rId11"/>
    <p:sldId id="297" r:id="rId12"/>
    <p:sldId id="300" r:id="rId13"/>
    <p:sldId id="295" r:id="rId14"/>
    <p:sldId id="296" r:id="rId15"/>
    <p:sldId id="262" r:id="rId16"/>
    <p:sldId id="274" r:id="rId17"/>
    <p:sldId id="265" r:id="rId18"/>
    <p:sldId id="264" r:id="rId19"/>
    <p:sldId id="272" r:id="rId20"/>
    <p:sldId id="275" r:id="rId21"/>
    <p:sldId id="314" r:id="rId22"/>
    <p:sldId id="31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25451"/>
    <p:restoredTop sz="94643"/>
  </p:normalViewPr>
  <p:slideViewPr>
    <p:cSldViewPr snapToGrid="0" snapToObjects="1">
      <p:cViewPr varScale="1">
        <p:scale>
          <a:sx n="127" d="100"/>
          <a:sy n="127" d="100"/>
        </p:scale>
        <p:origin x="496" y="184"/>
      </p:cViewPr>
      <p:guideLst/>
    </p:cSldViewPr>
  </p:slid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1" Type="http://schemas.openxmlformats.org/officeDocument/2006/relationships/image" Target="../media/image32.gif"/><Relationship Id="rId2" Type="http://schemas.openxmlformats.org/officeDocument/2006/relationships/image" Target="../media/image33.gif"/><Relationship Id="rId3" Type="http://schemas.openxmlformats.org/officeDocument/2006/relationships/image" Target="../media/image34.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32.gif"/><Relationship Id="rId2" Type="http://schemas.openxmlformats.org/officeDocument/2006/relationships/image" Target="../media/image33.gif"/><Relationship Id="rId3" Type="http://schemas.openxmlformats.org/officeDocument/2006/relationships/image" Target="../media/image34.jpeg"/></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FC758B-0DF4-4F44-8833-9CC9B5A774F0}" type="doc">
      <dgm:prSet loTypeId="urn:microsoft.com/office/officeart/2005/8/layout/hList7#1" loCatId="" qsTypeId="urn:microsoft.com/office/officeart/2005/8/quickstyle/simple4" qsCatId="simple" csTypeId="urn:microsoft.com/office/officeart/2005/8/colors/colorful1#1" csCatId="colorful" phldr="1"/>
      <dgm:spPr/>
      <dgm:t>
        <a:bodyPr/>
        <a:lstStyle/>
        <a:p>
          <a:endParaRPr lang="en-US"/>
        </a:p>
      </dgm:t>
    </dgm:pt>
    <dgm:pt modelId="{024F5FFF-0911-E244-ABD0-24D1D621CE81}">
      <dgm:prSet/>
      <dgm:spPr/>
      <dgm:t>
        <a:bodyPr/>
        <a:lstStyle/>
        <a:p>
          <a:pPr rtl="0"/>
          <a:r>
            <a:rPr lang="en-US" dirty="0" smtClean="0"/>
            <a:t>An open platform for accessing Materials Project data over the web.</a:t>
          </a:r>
          <a:endParaRPr lang="en-US" dirty="0"/>
        </a:p>
      </dgm:t>
    </dgm:pt>
    <dgm:pt modelId="{33830CF2-F281-0746-8CB5-4411730EB725}" type="parTrans" cxnId="{EAFA64C0-5CCF-4341-A8C1-CAF43BAE23CE}">
      <dgm:prSet/>
      <dgm:spPr/>
      <dgm:t>
        <a:bodyPr/>
        <a:lstStyle/>
        <a:p>
          <a:endParaRPr lang="en-US"/>
        </a:p>
      </dgm:t>
    </dgm:pt>
    <dgm:pt modelId="{8942A42A-2DAF-D94B-B1A2-0150C9A5442C}" type="sibTrans" cxnId="{EAFA64C0-5CCF-4341-A8C1-CAF43BAE23CE}">
      <dgm:prSet/>
      <dgm:spPr/>
      <dgm:t>
        <a:bodyPr/>
        <a:lstStyle/>
        <a:p>
          <a:endParaRPr lang="en-US"/>
        </a:p>
      </dgm:t>
    </dgm:pt>
    <dgm:pt modelId="{6540DFA8-7195-B34D-B9A3-353F737CC3DE}">
      <dgm:prSet/>
      <dgm:spPr/>
      <dgm:t>
        <a:bodyPr/>
        <a:lstStyle/>
        <a:p>
          <a:pPr rtl="0"/>
          <a:r>
            <a:rPr lang="en-US" dirty="0" smtClean="0"/>
            <a:t>Flexible and scalable to cater to large number of collaborators, with different access privileges.</a:t>
          </a:r>
          <a:endParaRPr lang="en-US" dirty="0"/>
        </a:p>
      </dgm:t>
    </dgm:pt>
    <dgm:pt modelId="{855C6AE6-F7A2-7E4E-BB64-F0FC55B0859C}" type="parTrans" cxnId="{C50DF4DF-D620-8649-93FF-9B2A16D84AF2}">
      <dgm:prSet/>
      <dgm:spPr/>
      <dgm:t>
        <a:bodyPr/>
        <a:lstStyle/>
        <a:p>
          <a:endParaRPr lang="en-US"/>
        </a:p>
      </dgm:t>
    </dgm:pt>
    <dgm:pt modelId="{24952AFC-D323-214E-ACE0-576B9F7353B5}" type="sibTrans" cxnId="{C50DF4DF-D620-8649-93FF-9B2A16D84AF2}">
      <dgm:prSet/>
      <dgm:spPr/>
      <dgm:t>
        <a:bodyPr/>
        <a:lstStyle/>
        <a:p>
          <a:endParaRPr lang="en-US"/>
        </a:p>
      </dgm:t>
    </dgm:pt>
    <dgm:pt modelId="{B8F04442-4792-9B46-9520-C63A6D35EC69}">
      <dgm:prSet/>
      <dgm:spPr/>
      <dgm:t>
        <a:bodyPr/>
        <a:lstStyle/>
        <a:p>
          <a:pPr rtl="0"/>
          <a:r>
            <a:rPr lang="en-US" dirty="0" smtClean="0"/>
            <a:t>Simple to use and code agnostic.</a:t>
          </a:r>
          <a:endParaRPr lang="en-US" dirty="0"/>
        </a:p>
      </dgm:t>
    </dgm:pt>
    <dgm:pt modelId="{9A2312F7-5A23-D74F-9E42-AE3455A2555C}" type="parTrans" cxnId="{477C1B24-4CF7-024F-B5DE-E657E86AE677}">
      <dgm:prSet/>
      <dgm:spPr/>
      <dgm:t>
        <a:bodyPr/>
        <a:lstStyle/>
        <a:p>
          <a:endParaRPr lang="en-US"/>
        </a:p>
      </dgm:t>
    </dgm:pt>
    <dgm:pt modelId="{672B3C0E-5993-8C46-ADC1-F379CEAEC7D0}" type="sibTrans" cxnId="{477C1B24-4CF7-024F-B5DE-E657E86AE677}">
      <dgm:prSet/>
      <dgm:spPr/>
      <dgm:t>
        <a:bodyPr/>
        <a:lstStyle/>
        <a:p>
          <a:endParaRPr lang="en-US"/>
        </a:p>
      </dgm:t>
    </dgm:pt>
    <dgm:pt modelId="{76174954-40BB-DF40-9B80-FB7E908B4D4A}" type="pres">
      <dgm:prSet presAssocID="{74FC758B-0DF4-4F44-8833-9CC9B5A774F0}" presName="Name0" presStyleCnt="0">
        <dgm:presLayoutVars>
          <dgm:dir/>
          <dgm:resizeHandles val="exact"/>
        </dgm:presLayoutVars>
      </dgm:prSet>
      <dgm:spPr/>
      <dgm:t>
        <a:bodyPr/>
        <a:lstStyle/>
        <a:p>
          <a:endParaRPr lang="en-US"/>
        </a:p>
      </dgm:t>
    </dgm:pt>
    <dgm:pt modelId="{6EA8B3D7-C942-F145-B0A6-3111C40F156F}" type="pres">
      <dgm:prSet presAssocID="{74FC758B-0DF4-4F44-8833-9CC9B5A774F0}" presName="fgShape" presStyleLbl="fgShp" presStyleIdx="0" presStyleCnt="1"/>
      <dgm:spPr/>
    </dgm:pt>
    <dgm:pt modelId="{D6FE8F52-9A13-864F-BF95-C1A7F08F6FB2}" type="pres">
      <dgm:prSet presAssocID="{74FC758B-0DF4-4F44-8833-9CC9B5A774F0}" presName="linComp" presStyleCnt="0"/>
      <dgm:spPr/>
    </dgm:pt>
    <dgm:pt modelId="{71C7690C-A673-E344-A116-167D7B1205D7}" type="pres">
      <dgm:prSet presAssocID="{024F5FFF-0911-E244-ABD0-24D1D621CE81}" presName="compNode" presStyleCnt="0"/>
      <dgm:spPr/>
    </dgm:pt>
    <dgm:pt modelId="{2DBB866C-2EF2-874C-B7C8-6C754F4922AF}" type="pres">
      <dgm:prSet presAssocID="{024F5FFF-0911-E244-ABD0-24D1D621CE81}" presName="bkgdShape" presStyleLbl="node1" presStyleIdx="0" presStyleCnt="3"/>
      <dgm:spPr/>
      <dgm:t>
        <a:bodyPr/>
        <a:lstStyle/>
        <a:p>
          <a:endParaRPr lang="en-US"/>
        </a:p>
      </dgm:t>
    </dgm:pt>
    <dgm:pt modelId="{954C0B1D-85CC-4442-982D-E36C7ED9822A}" type="pres">
      <dgm:prSet presAssocID="{024F5FFF-0911-E244-ABD0-24D1D621CE81}" presName="nodeTx" presStyleLbl="node1" presStyleIdx="0" presStyleCnt="3">
        <dgm:presLayoutVars>
          <dgm:bulletEnabled val="1"/>
        </dgm:presLayoutVars>
      </dgm:prSet>
      <dgm:spPr/>
      <dgm:t>
        <a:bodyPr/>
        <a:lstStyle/>
        <a:p>
          <a:endParaRPr lang="en-US"/>
        </a:p>
      </dgm:t>
    </dgm:pt>
    <dgm:pt modelId="{6568E48C-F306-7047-B839-49FC20F08E64}" type="pres">
      <dgm:prSet presAssocID="{024F5FFF-0911-E244-ABD0-24D1D621CE81}" presName="invisiNode" presStyleLbl="node1" presStyleIdx="0" presStyleCnt="3"/>
      <dgm:spPr/>
    </dgm:pt>
    <dgm:pt modelId="{65AAF7C6-D5FD-5E4A-A028-26074B06309C}" type="pres">
      <dgm:prSet presAssocID="{024F5FFF-0911-E244-ABD0-24D1D621CE81}"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35000" r="-35000"/>
          </a:stretch>
        </a:blipFill>
      </dgm:spPr>
    </dgm:pt>
    <dgm:pt modelId="{19FD2E34-B8B5-7540-8CED-E78530870448}" type="pres">
      <dgm:prSet presAssocID="{8942A42A-2DAF-D94B-B1A2-0150C9A5442C}" presName="sibTrans" presStyleLbl="sibTrans2D1" presStyleIdx="0" presStyleCnt="0"/>
      <dgm:spPr/>
      <dgm:t>
        <a:bodyPr/>
        <a:lstStyle/>
        <a:p>
          <a:endParaRPr lang="en-US"/>
        </a:p>
      </dgm:t>
    </dgm:pt>
    <dgm:pt modelId="{7F00DDE1-9818-6C4D-8E2F-3A5FC9F21413}" type="pres">
      <dgm:prSet presAssocID="{6540DFA8-7195-B34D-B9A3-353F737CC3DE}" presName="compNode" presStyleCnt="0"/>
      <dgm:spPr/>
    </dgm:pt>
    <dgm:pt modelId="{DF97BC83-535C-2B4E-8869-013B94E1F206}" type="pres">
      <dgm:prSet presAssocID="{6540DFA8-7195-B34D-B9A3-353F737CC3DE}" presName="bkgdShape" presStyleLbl="node1" presStyleIdx="1" presStyleCnt="3"/>
      <dgm:spPr/>
      <dgm:t>
        <a:bodyPr/>
        <a:lstStyle/>
        <a:p>
          <a:endParaRPr lang="en-US"/>
        </a:p>
      </dgm:t>
    </dgm:pt>
    <dgm:pt modelId="{9131C409-90A6-294A-BB64-7498001D23AA}" type="pres">
      <dgm:prSet presAssocID="{6540DFA8-7195-B34D-B9A3-353F737CC3DE}" presName="nodeTx" presStyleLbl="node1" presStyleIdx="1" presStyleCnt="3">
        <dgm:presLayoutVars>
          <dgm:bulletEnabled val="1"/>
        </dgm:presLayoutVars>
      </dgm:prSet>
      <dgm:spPr/>
      <dgm:t>
        <a:bodyPr/>
        <a:lstStyle/>
        <a:p>
          <a:endParaRPr lang="en-US"/>
        </a:p>
      </dgm:t>
    </dgm:pt>
    <dgm:pt modelId="{11EF8100-C74A-8540-BBAA-66647AE6ABE8}" type="pres">
      <dgm:prSet presAssocID="{6540DFA8-7195-B34D-B9A3-353F737CC3DE}" presName="invisiNode" presStyleLbl="node1" presStyleIdx="1" presStyleCnt="3"/>
      <dgm:spPr/>
    </dgm:pt>
    <dgm:pt modelId="{F8DD6AF6-4495-9F4C-BC1A-493C2B41C62F}" type="pres">
      <dgm:prSet presAssocID="{6540DFA8-7195-B34D-B9A3-353F737CC3DE}" presName="imagNod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20000" r="-20000"/>
          </a:stretch>
        </a:blipFill>
      </dgm:spPr>
    </dgm:pt>
    <dgm:pt modelId="{647A72D3-439B-3949-9D14-82D47C851B88}" type="pres">
      <dgm:prSet presAssocID="{24952AFC-D323-214E-ACE0-576B9F7353B5}" presName="sibTrans" presStyleLbl="sibTrans2D1" presStyleIdx="0" presStyleCnt="0"/>
      <dgm:spPr/>
      <dgm:t>
        <a:bodyPr/>
        <a:lstStyle/>
        <a:p>
          <a:endParaRPr lang="en-US"/>
        </a:p>
      </dgm:t>
    </dgm:pt>
    <dgm:pt modelId="{A732765C-9584-2F4C-9814-4939A9D9C5D0}" type="pres">
      <dgm:prSet presAssocID="{B8F04442-4792-9B46-9520-C63A6D35EC69}" presName="compNode" presStyleCnt="0"/>
      <dgm:spPr/>
    </dgm:pt>
    <dgm:pt modelId="{D71A7766-BADB-2B47-84A3-428E8995C80A}" type="pres">
      <dgm:prSet presAssocID="{B8F04442-4792-9B46-9520-C63A6D35EC69}" presName="bkgdShape" presStyleLbl="node1" presStyleIdx="2" presStyleCnt="3"/>
      <dgm:spPr/>
      <dgm:t>
        <a:bodyPr/>
        <a:lstStyle/>
        <a:p>
          <a:endParaRPr lang="en-US"/>
        </a:p>
      </dgm:t>
    </dgm:pt>
    <dgm:pt modelId="{D20D8DDE-A8FE-3E48-9356-95FB8F27184B}" type="pres">
      <dgm:prSet presAssocID="{B8F04442-4792-9B46-9520-C63A6D35EC69}" presName="nodeTx" presStyleLbl="node1" presStyleIdx="2" presStyleCnt="3">
        <dgm:presLayoutVars>
          <dgm:bulletEnabled val="1"/>
        </dgm:presLayoutVars>
      </dgm:prSet>
      <dgm:spPr/>
      <dgm:t>
        <a:bodyPr/>
        <a:lstStyle/>
        <a:p>
          <a:endParaRPr lang="en-US"/>
        </a:p>
      </dgm:t>
    </dgm:pt>
    <dgm:pt modelId="{57FE4D7F-A49C-AE4D-B4FA-AC89D2E66939}" type="pres">
      <dgm:prSet presAssocID="{B8F04442-4792-9B46-9520-C63A6D35EC69}" presName="invisiNode" presStyleLbl="node1" presStyleIdx="2" presStyleCnt="3"/>
      <dgm:spPr/>
    </dgm:pt>
    <dgm:pt modelId="{AA3A2625-8430-3C4E-A905-80920009026E}" type="pres">
      <dgm:prSet presAssocID="{B8F04442-4792-9B46-9520-C63A6D35EC69}" presName="imagNod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Lst>
  <dgm:cxnLst>
    <dgm:cxn modelId="{477C1B24-4CF7-024F-B5DE-E657E86AE677}" srcId="{74FC758B-0DF4-4F44-8833-9CC9B5A774F0}" destId="{B8F04442-4792-9B46-9520-C63A6D35EC69}" srcOrd="2" destOrd="0" parTransId="{9A2312F7-5A23-D74F-9E42-AE3455A2555C}" sibTransId="{672B3C0E-5993-8C46-ADC1-F379CEAEC7D0}"/>
    <dgm:cxn modelId="{EAFA64C0-5CCF-4341-A8C1-CAF43BAE23CE}" srcId="{74FC758B-0DF4-4F44-8833-9CC9B5A774F0}" destId="{024F5FFF-0911-E244-ABD0-24D1D621CE81}" srcOrd="0" destOrd="0" parTransId="{33830CF2-F281-0746-8CB5-4411730EB725}" sibTransId="{8942A42A-2DAF-D94B-B1A2-0150C9A5442C}"/>
    <dgm:cxn modelId="{17AED76F-88DE-4A4C-9F48-5F13ADF65A52}" type="presOf" srcId="{B8F04442-4792-9B46-9520-C63A6D35EC69}" destId="{D20D8DDE-A8FE-3E48-9356-95FB8F27184B}" srcOrd="1" destOrd="0" presId="urn:microsoft.com/office/officeart/2005/8/layout/hList7#1"/>
    <dgm:cxn modelId="{D50E549B-4811-ED44-9DF9-0954FD3A3DB1}" type="presOf" srcId="{8942A42A-2DAF-D94B-B1A2-0150C9A5442C}" destId="{19FD2E34-B8B5-7540-8CED-E78530870448}" srcOrd="0" destOrd="0" presId="urn:microsoft.com/office/officeart/2005/8/layout/hList7#1"/>
    <dgm:cxn modelId="{62900E54-9C63-8542-8A7F-F67532AC400C}" type="presOf" srcId="{6540DFA8-7195-B34D-B9A3-353F737CC3DE}" destId="{DF97BC83-535C-2B4E-8869-013B94E1F206}" srcOrd="0" destOrd="0" presId="urn:microsoft.com/office/officeart/2005/8/layout/hList7#1"/>
    <dgm:cxn modelId="{5B8D6D36-F34B-C74C-B56D-23C870C5E97C}" type="presOf" srcId="{74FC758B-0DF4-4F44-8833-9CC9B5A774F0}" destId="{76174954-40BB-DF40-9B80-FB7E908B4D4A}" srcOrd="0" destOrd="0" presId="urn:microsoft.com/office/officeart/2005/8/layout/hList7#1"/>
    <dgm:cxn modelId="{0569BAE4-25E1-AA40-81F5-BF0DA8C44928}" type="presOf" srcId="{024F5FFF-0911-E244-ABD0-24D1D621CE81}" destId="{2DBB866C-2EF2-874C-B7C8-6C754F4922AF}" srcOrd="0" destOrd="0" presId="urn:microsoft.com/office/officeart/2005/8/layout/hList7#1"/>
    <dgm:cxn modelId="{93A0B060-D5A7-B240-A2AD-011728FB5C83}" type="presOf" srcId="{6540DFA8-7195-B34D-B9A3-353F737CC3DE}" destId="{9131C409-90A6-294A-BB64-7498001D23AA}" srcOrd="1" destOrd="0" presId="urn:microsoft.com/office/officeart/2005/8/layout/hList7#1"/>
    <dgm:cxn modelId="{16116E61-5D39-0D45-8B88-C461C0011A90}" type="presOf" srcId="{24952AFC-D323-214E-ACE0-576B9F7353B5}" destId="{647A72D3-439B-3949-9D14-82D47C851B88}" srcOrd="0" destOrd="0" presId="urn:microsoft.com/office/officeart/2005/8/layout/hList7#1"/>
    <dgm:cxn modelId="{E3ECA8FB-74CA-784A-B310-17F1F1E43AF3}" type="presOf" srcId="{024F5FFF-0911-E244-ABD0-24D1D621CE81}" destId="{954C0B1D-85CC-4442-982D-E36C7ED9822A}" srcOrd="1" destOrd="0" presId="urn:microsoft.com/office/officeart/2005/8/layout/hList7#1"/>
    <dgm:cxn modelId="{04225E33-10DE-3C47-976F-6062D174543F}" type="presOf" srcId="{B8F04442-4792-9B46-9520-C63A6D35EC69}" destId="{D71A7766-BADB-2B47-84A3-428E8995C80A}" srcOrd="0" destOrd="0" presId="urn:microsoft.com/office/officeart/2005/8/layout/hList7#1"/>
    <dgm:cxn modelId="{C50DF4DF-D620-8649-93FF-9B2A16D84AF2}" srcId="{74FC758B-0DF4-4F44-8833-9CC9B5A774F0}" destId="{6540DFA8-7195-B34D-B9A3-353F737CC3DE}" srcOrd="1" destOrd="0" parTransId="{855C6AE6-F7A2-7E4E-BB64-F0FC55B0859C}" sibTransId="{24952AFC-D323-214E-ACE0-576B9F7353B5}"/>
    <dgm:cxn modelId="{C2EA6C83-2F6B-0745-8E1F-FDD9D621F2A0}" type="presParOf" srcId="{76174954-40BB-DF40-9B80-FB7E908B4D4A}" destId="{6EA8B3D7-C942-F145-B0A6-3111C40F156F}" srcOrd="0" destOrd="0" presId="urn:microsoft.com/office/officeart/2005/8/layout/hList7#1"/>
    <dgm:cxn modelId="{73321C12-B362-5C4B-86B2-17B958EB314C}" type="presParOf" srcId="{76174954-40BB-DF40-9B80-FB7E908B4D4A}" destId="{D6FE8F52-9A13-864F-BF95-C1A7F08F6FB2}" srcOrd="1" destOrd="0" presId="urn:microsoft.com/office/officeart/2005/8/layout/hList7#1"/>
    <dgm:cxn modelId="{A5D3654A-358E-A643-B5DA-CA5719C32AF6}" type="presParOf" srcId="{D6FE8F52-9A13-864F-BF95-C1A7F08F6FB2}" destId="{71C7690C-A673-E344-A116-167D7B1205D7}" srcOrd="0" destOrd="0" presId="urn:microsoft.com/office/officeart/2005/8/layout/hList7#1"/>
    <dgm:cxn modelId="{16C2B4A1-EDAE-1544-B2B8-092A4B01EA8A}" type="presParOf" srcId="{71C7690C-A673-E344-A116-167D7B1205D7}" destId="{2DBB866C-2EF2-874C-B7C8-6C754F4922AF}" srcOrd="0" destOrd="0" presId="urn:microsoft.com/office/officeart/2005/8/layout/hList7#1"/>
    <dgm:cxn modelId="{BB8673FF-2796-4D49-9A51-8611E62351BE}" type="presParOf" srcId="{71C7690C-A673-E344-A116-167D7B1205D7}" destId="{954C0B1D-85CC-4442-982D-E36C7ED9822A}" srcOrd="1" destOrd="0" presId="urn:microsoft.com/office/officeart/2005/8/layout/hList7#1"/>
    <dgm:cxn modelId="{B4CB5A0A-8819-AF41-89C8-A3E6933D8A8B}" type="presParOf" srcId="{71C7690C-A673-E344-A116-167D7B1205D7}" destId="{6568E48C-F306-7047-B839-49FC20F08E64}" srcOrd="2" destOrd="0" presId="urn:microsoft.com/office/officeart/2005/8/layout/hList7#1"/>
    <dgm:cxn modelId="{638E7C0C-403C-4B4C-AA1F-E724DA58764F}" type="presParOf" srcId="{71C7690C-A673-E344-A116-167D7B1205D7}" destId="{65AAF7C6-D5FD-5E4A-A028-26074B06309C}" srcOrd="3" destOrd="0" presId="urn:microsoft.com/office/officeart/2005/8/layout/hList7#1"/>
    <dgm:cxn modelId="{DB8C0311-3F05-9F40-95DD-B4FAC2AC969D}" type="presParOf" srcId="{D6FE8F52-9A13-864F-BF95-C1A7F08F6FB2}" destId="{19FD2E34-B8B5-7540-8CED-E78530870448}" srcOrd="1" destOrd="0" presId="urn:microsoft.com/office/officeart/2005/8/layout/hList7#1"/>
    <dgm:cxn modelId="{34A8DB4B-5F1F-0843-8337-6910DB0D0FB5}" type="presParOf" srcId="{D6FE8F52-9A13-864F-BF95-C1A7F08F6FB2}" destId="{7F00DDE1-9818-6C4D-8E2F-3A5FC9F21413}" srcOrd="2" destOrd="0" presId="urn:microsoft.com/office/officeart/2005/8/layout/hList7#1"/>
    <dgm:cxn modelId="{5D8E57CF-0BF6-554E-9930-728C87563223}" type="presParOf" srcId="{7F00DDE1-9818-6C4D-8E2F-3A5FC9F21413}" destId="{DF97BC83-535C-2B4E-8869-013B94E1F206}" srcOrd="0" destOrd="0" presId="urn:microsoft.com/office/officeart/2005/8/layout/hList7#1"/>
    <dgm:cxn modelId="{A545D22C-A6A2-6B43-94D8-B670A3AFAFBC}" type="presParOf" srcId="{7F00DDE1-9818-6C4D-8E2F-3A5FC9F21413}" destId="{9131C409-90A6-294A-BB64-7498001D23AA}" srcOrd="1" destOrd="0" presId="urn:microsoft.com/office/officeart/2005/8/layout/hList7#1"/>
    <dgm:cxn modelId="{24B012EE-6255-9545-894E-E51119B1623C}" type="presParOf" srcId="{7F00DDE1-9818-6C4D-8E2F-3A5FC9F21413}" destId="{11EF8100-C74A-8540-BBAA-66647AE6ABE8}" srcOrd="2" destOrd="0" presId="urn:microsoft.com/office/officeart/2005/8/layout/hList7#1"/>
    <dgm:cxn modelId="{6A90DC1F-8D3B-E943-93DF-FBC3F6D46416}" type="presParOf" srcId="{7F00DDE1-9818-6C4D-8E2F-3A5FC9F21413}" destId="{F8DD6AF6-4495-9F4C-BC1A-493C2B41C62F}" srcOrd="3" destOrd="0" presId="urn:microsoft.com/office/officeart/2005/8/layout/hList7#1"/>
    <dgm:cxn modelId="{53B88B49-2612-1D4F-8823-683AEB2ECF88}" type="presParOf" srcId="{D6FE8F52-9A13-864F-BF95-C1A7F08F6FB2}" destId="{647A72D3-439B-3949-9D14-82D47C851B88}" srcOrd="3" destOrd="0" presId="urn:microsoft.com/office/officeart/2005/8/layout/hList7#1"/>
    <dgm:cxn modelId="{BC86152D-24A0-2448-990F-3878A35F975C}" type="presParOf" srcId="{D6FE8F52-9A13-864F-BF95-C1A7F08F6FB2}" destId="{A732765C-9584-2F4C-9814-4939A9D9C5D0}" srcOrd="4" destOrd="0" presId="urn:microsoft.com/office/officeart/2005/8/layout/hList7#1"/>
    <dgm:cxn modelId="{9D7B1425-5434-F747-A2BA-395902E50714}" type="presParOf" srcId="{A732765C-9584-2F4C-9814-4939A9D9C5D0}" destId="{D71A7766-BADB-2B47-84A3-428E8995C80A}" srcOrd="0" destOrd="0" presId="urn:microsoft.com/office/officeart/2005/8/layout/hList7#1"/>
    <dgm:cxn modelId="{8B03FF7C-32DA-6548-B700-9CAB68766DB9}" type="presParOf" srcId="{A732765C-9584-2F4C-9814-4939A9D9C5D0}" destId="{D20D8DDE-A8FE-3E48-9356-95FB8F27184B}" srcOrd="1" destOrd="0" presId="urn:microsoft.com/office/officeart/2005/8/layout/hList7#1"/>
    <dgm:cxn modelId="{180B383F-06DF-614B-B18F-714D85150ECC}" type="presParOf" srcId="{A732765C-9584-2F4C-9814-4939A9D9C5D0}" destId="{57FE4D7F-A49C-AE4D-B4FA-AC89D2E66939}" srcOrd="2" destOrd="0" presId="urn:microsoft.com/office/officeart/2005/8/layout/hList7#1"/>
    <dgm:cxn modelId="{F5C99D0D-3D72-8F46-84EC-058E860E8E00}" type="presParOf" srcId="{A732765C-9584-2F4C-9814-4939A9D9C5D0}" destId="{AA3A2625-8430-3C4E-A905-80920009026E}" srcOrd="3" destOrd="0" presId="urn:microsoft.com/office/officeart/2005/8/layout/hList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BB866C-2EF2-874C-B7C8-6C754F4922AF}">
      <dsp:nvSpPr>
        <dsp:cNvPr id="0" name=""/>
        <dsp:cNvSpPr/>
      </dsp:nvSpPr>
      <dsp:spPr>
        <a:xfrm>
          <a:off x="1711" y="0"/>
          <a:ext cx="2663390" cy="449580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rtl="0">
            <a:lnSpc>
              <a:spcPct val="90000"/>
            </a:lnSpc>
            <a:spcBef>
              <a:spcPct val="0"/>
            </a:spcBef>
            <a:spcAft>
              <a:spcPct val="35000"/>
            </a:spcAft>
          </a:pPr>
          <a:r>
            <a:rPr lang="en-US" sz="1900" kern="1200" dirty="0" smtClean="0"/>
            <a:t>An open platform for accessing Materials Project data over the web.</a:t>
          </a:r>
          <a:endParaRPr lang="en-US" sz="1900" kern="1200" dirty="0"/>
        </a:p>
      </dsp:txBody>
      <dsp:txXfrm>
        <a:off x="1711" y="1798320"/>
        <a:ext cx="2663390" cy="1798320"/>
      </dsp:txXfrm>
    </dsp:sp>
    <dsp:sp modelId="{65AAF7C6-D5FD-5E4A-A028-26074B06309C}">
      <dsp:nvSpPr>
        <dsp:cNvPr id="0" name=""/>
        <dsp:cNvSpPr/>
      </dsp:nvSpPr>
      <dsp:spPr>
        <a:xfrm>
          <a:off x="584856" y="269748"/>
          <a:ext cx="1497101" cy="149710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5000" r="-35000"/>
          </a:stretch>
        </a:blipFill>
        <a:ln>
          <a:noFill/>
        </a:ln>
        <a:effectLst/>
      </dsp:spPr>
      <dsp:style>
        <a:lnRef idx="0">
          <a:scrgbClr r="0" g="0" b="0"/>
        </a:lnRef>
        <a:fillRef idx="1">
          <a:scrgbClr r="0" g="0" b="0"/>
        </a:fillRef>
        <a:effectRef idx="2">
          <a:scrgbClr r="0" g="0" b="0"/>
        </a:effectRef>
        <a:fontRef idx="minor"/>
      </dsp:style>
    </dsp:sp>
    <dsp:sp modelId="{DF97BC83-535C-2B4E-8869-013B94E1F206}">
      <dsp:nvSpPr>
        <dsp:cNvPr id="0" name=""/>
        <dsp:cNvSpPr/>
      </dsp:nvSpPr>
      <dsp:spPr>
        <a:xfrm>
          <a:off x="2745004" y="0"/>
          <a:ext cx="2663390" cy="4495800"/>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rtl="0">
            <a:lnSpc>
              <a:spcPct val="90000"/>
            </a:lnSpc>
            <a:spcBef>
              <a:spcPct val="0"/>
            </a:spcBef>
            <a:spcAft>
              <a:spcPct val="35000"/>
            </a:spcAft>
          </a:pPr>
          <a:r>
            <a:rPr lang="en-US" sz="1900" kern="1200" dirty="0" smtClean="0"/>
            <a:t>Flexible and scalable to cater to large number of collaborators, with different access privileges.</a:t>
          </a:r>
          <a:endParaRPr lang="en-US" sz="1900" kern="1200" dirty="0"/>
        </a:p>
      </dsp:txBody>
      <dsp:txXfrm>
        <a:off x="2745004" y="1798320"/>
        <a:ext cx="2663390" cy="1798320"/>
      </dsp:txXfrm>
    </dsp:sp>
    <dsp:sp modelId="{F8DD6AF6-4495-9F4C-BC1A-493C2B41C62F}">
      <dsp:nvSpPr>
        <dsp:cNvPr id="0" name=""/>
        <dsp:cNvSpPr/>
      </dsp:nvSpPr>
      <dsp:spPr>
        <a:xfrm>
          <a:off x="3328149" y="269748"/>
          <a:ext cx="1497101" cy="1497101"/>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0000" r="-20000"/>
          </a:stretch>
        </a:blipFill>
        <a:ln>
          <a:noFill/>
        </a:ln>
        <a:effectLst/>
      </dsp:spPr>
      <dsp:style>
        <a:lnRef idx="0">
          <a:scrgbClr r="0" g="0" b="0"/>
        </a:lnRef>
        <a:fillRef idx="1">
          <a:scrgbClr r="0" g="0" b="0"/>
        </a:fillRef>
        <a:effectRef idx="2">
          <a:scrgbClr r="0" g="0" b="0"/>
        </a:effectRef>
        <a:fontRef idx="minor"/>
      </dsp:style>
    </dsp:sp>
    <dsp:sp modelId="{D71A7766-BADB-2B47-84A3-428E8995C80A}">
      <dsp:nvSpPr>
        <dsp:cNvPr id="0" name=""/>
        <dsp:cNvSpPr/>
      </dsp:nvSpPr>
      <dsp:spPr>
        <a:xfrm>
          <a:off x="5488297" y="0"/>
          <a:ext cx="2663390" cy="449580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rtl="0">
            <a:lnSpc>
              <a:spcPct val="90000"/>
            </a:lnSpc>
            <a:spcBef>
              <a:spcPct val="0"/>
            </a:spcBef>
            <a:spcAft>
              <a:spcPct val="35000"/>
            </a:spcAft>
          </a:pPr>
          <a:r>
            <a:rPr lang="en-US" sz="1900" kern="1200" dirty="0" smtClean="0"/>
            <a:t>Simple to use and code agnostic.</a:t>
          </a:r>
          <a:endParaRPr lang="en-US" sz="1900" kern="1200" dirty="0"/>
        </a:p>
      </dsp:txBody>
      <dsp:txXfrm>
        <a:off x="5488297" y="1798320"/>
        <a:ext cx="2663390" cy="1798320"/>
      </dsp:txXfrm>
    </dsp:sp>
    <dsp:sp modelId="{AA3A2625-8430-3C4E-A905-80920009026E}">
      <dsp:nvSpPr>
        <dsp:cNvPr id="0" name=""/>
        <dsp:cNvSpPr/>
      </dsp:nvSpPr>
      <dsp:spPr>
        <a:xfrm>
          <a:off x="6071441" y="269748"/>
          <a:ext cx="1497101" cy="1497101"/>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 modelId="{6EA8B3D7-C942-F145-B0A6-3111C40F156F}">
      <dsp:nvSpPr>
        <dsp:cNvPr id="0" name=""/>
        <dsp:cNvSpPr/>
      </dsp:nvSpPr>
      <dsp:spPr>
        <a:xfrm>
          <a:off x="326135" y="3596640"/>
          <a:ext cx="7501128" cy="674370"/>
        </a:xfrm>
        <a:prstGeom prst="leftRightArrow">
          <a:avLst/>
        </a:prstGeom>
        <a:gradFill rotWithShape="0">
          <a:gsLst>
            <a:gs pos="0">
              <a:schemeClr val="accent2">
                <a:tint val="40000"/>
                <a:hueOff val="0"/>
                <a:satOff val="0"/>
                <a:lumOff val="0"/>
                <a:alphaOff val="0"/>
                <a:satMod val="103000"/>
                <a:lumMod val="102000"/>
                <a:tint val="94000"/>
              </a:schemeClr>
            </a:gs>
            <a:gs pos="50000">
              <a:schemeClr val="accent2">
                <a:tint val="40000"/>
                <a:hueOff val="0"/>
                <a:satOff val="0"/>
                <a:lumOff val="0"/>
                <a:alphaOff val="0"/>
                <a:satMod val="110000"/>
                <a:lumMod val="100000"/>
                <a:shade val="100000"/>
              </a:schemeClr>
            </a:gs>
            <a:gs pos="100000">
              <a:schemeClr val="accent2">
                <a:tint val="4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89A2ED-3862-834A-B8DF-68D5C24FDB1A}" type="datetimeFigureOut">
              <a:rPr lang="en-US" smtClean="0"/>
              <a:t>8/22/16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C38571-438E-6B47-B8D2-DC19AAB8C6AA}" type="slidenum">
              <a:rPr lang="en-US" smtClean="0"/>
              <a:t>‹#›</a:t>
            </a:fld>
            <a:endParaRPr lang="en-US"/>
          </a:p>
        </p:txBody>
      </p:sp>
    </p:spTree>
    <p:extLst>
      <p:ext uri="{BB962C8B-B14F-4D97-AF65-F5344CB8AC3E}">
        <p14:creationId xmlns:p14="http://schemas.microsoft.com/office/powerpoint/2010/main" val="1277425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t>Unprecedented data collections, analysis and workflow capabilities which are freely available through open source agreements</a:t>
            </a:r>
            <a:r>
              <a:rPr lang="en-US" sz="1200" dirty="0" smtClean="0"/>
              <a:t>, and started to set the standards for computed data dissemination.  </a:t>
            </a:r>
          </a:p>
          <a:p>
            <a:endParaRPr lang="en-US" dirty="0"/>
          </a:p>
        </p:txBody>
      </p:sp>
      <p:sp>
        <p:nvSpPr>
          <p:cNvPr id="4" name="Slide Number Placeholder 3"/>
          <p:cNvSpPr>
            <a:spLocks noGrp="1"/>
          </p:cNvSpPr>
          <p:nvPr>
            <p:ph type="sldNum" sz="quarter" idx="10"/>
          </p:nvPr>
        </p:nvSpPr>
        <p:spPr/>
        <p:txBody>
          <a:bodyPr/>
          <a:lstStyle/>
          <a:p>
            <a:fld id="{CD3D6A6C-196A-D04D-83C7-B062253EC6C1}" type="slidenum">
              <a:rPr lang="en-US" smtClean="0"/>
              <a:pPr/>
              <a:t>2</a:t>
            </a:fld>
            <a:endParaRPr lang="en-US"/>
          </a:p>
        </p:txBody>
      </p:sp>
    </p:spTree>
    <p:extLst>
      <p:ext uri="{BB962C8B-B14F-4D97-AF65-F5344CB8AC3E}">
        <p14:creationId xmlns:p14="http://schemas.microsoft.com/office/powerpoint/2010/main" val="1176959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22DBA14D-B145-FE48-88D3-D71924D9220C}" type="slidenum">
              <a:rPr lang="en-US" smtClean="0"/>
              <a:pPr/>
              <a:t>4</a:t>
            </a:fld>
            <a:endParaRPr lang="en-US" dirty="0"/>
          </a:p>
        </p:txBody>
      </p:sp>
    </p:spTree>
    <p:extLst>
      <p:ext uri="{BB962C8B-B14F-4D97-AF65-F5344CB8AC3E}">
        <p14:creationId xmlns:p14="http://schemas.microsoft.com/office/powerpoint/2010/main" val="933047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Call returns</a:t>
            </a:r>
            <a:r>
              <a:rPr lang="en-US" baseline="0" dirty="0" smtClean="0"/>
              <a:t> w</a:t>
            </a:r>
            <a:r>
              <a:rPr lang="en-US" dirty="0" smtClean="0"/>
              <a:t>ell structured</a:t>
            </a:r>
            <a:r>
              <a:rPr lang="en-US" baseline="0" dirty="0" smtClean="0"/>
              <a:t> data object</a:t>
            </a:r>
            <a:endParaRPr lang="en-US" dirty="0"/>
          </a:p>
        </p:txBody>
      </p:sp>
      <p:sp>
        <p:nvSpPr>
          <p:cNvPr id="4" name="Slide Number Placeholder 3"/>
          <p:cNvSpPr>
            <a:spLocks noGrp="1"/>
          </p:cNvSpPr>
          <p:nvPr>
            <p:ph type="sldNum" sz="quarter" idx="10"/>
          </p:nvPr>
        </p:nvSpPr>
        <p:spPr/>
        <p:txBody>
          <a:bodyPr/>
          <a:lstStyle/>
          <a:p>
            <a:fld id="{C9852B8D-D61A-436E-8175-6008D05B5876}" type="slidenum">
              <a:rPr lang="en-US" smtClean="0"/>
              <a:pPr/>
              <a:t>17</a:t>
            </a:fld>
            <a:endParaRPr lang="en-US"/>
          </a:p>
        </p:txBody>
      </p:sp>
    </p:spTree>
    <p:extLst>
      <p:ext uri="{BB962C8B-B14F-4D97-AF65-F5344CB8AC3E}">
        <p14:creationId xmlns:p14="http://schemas.microsoft.com/office/powerpoint/2010/main" val="1011579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3D6A6C-196A-D04D-83C7-B062253EC6C1}" type="slidenum">
              <a:rPr lang="en-US" smtClean="0"/>
              <a:pPr/>
              <a:t>20</a:t>
            </a:fld>
            <a:endParaRPr lang="en-US"/>
          </a:p>
        </p:txBody>
      </p:sp>
    </p:spTree>
    <p:extLst>
      <p:ext uri="{BB962C8B-B14F-4D97-AF65-F5344CB8AC3E}">
        <p14:creationId xmlns:p14="http://schemas.microsoft.com/office/powerpoint/2010/main" val="1921080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example for user</a:t>
            </a:r>
            <a:r>
              <a:rPr lang="en-US" baseline="0" dirty="0" smtClean="0"/>
              <a:t> contribution to the MP database: </a:t>
            </a:r>
            <a:r>
              <a:rPr lang="en-US" baseline="0" dirty="0" err="1" smtClean="0"/>
              <a:t>MPComplete</a:t>
            </a:r>
            <a:r>
              <a:rPr lang="en-US" baseline="0" dirty="0" smtClean="0"/>
              <a:t>.</a:t>
            </a:r>
            <a:endParaRPr lang="en-US" dirty="0" smtClean="0"/>
          </a:p>
          <a:p>
            <a:endParaRPr lang="en-US" dirty="0" smtClean="0"/>
          </a:p>
          <a:p>
            <a:r>
              <a:rPr lang="en-US" dirty="0" err="1" smtClean="0"/>
              <a:t>MPComplete</a:t>
            </a:r>
            <a:r>
              <a:rPr lang="en-US" baseline="0" dirty="0" smtClean="0"/>
              <a:t> is a tool we developed that allows users to contribute to Materials Project by submission of user crystal structures for calculation within the Materials Project workflow. A flexible interface allows users to easily upload their crystal structure, edit within their internet browser, and submit the structure for calculation with “one click” of a button.</a:t>
            </a:r>
          </a:p>
          <a:p>
            <a:endParaRPr lang="en-US" baseline="0" dirty="0" smtClean="0"/>
          </a:p>
          <a:p>
            <a:r>
              <a:rPr lang="en-US" baseline="0" dirty="0" smtClean="0"/>
              <a:t>Each new submission gets a unique MP identifier, is calculated with the regular MP workflow, and the results are added to the core database. Users can access the results of their submissions through their “Dashboard” on the website, and the results are also become immediately available to thousands of MP users through the website.</a:t>
            </a:r>
            <a:endParaRPr lang="en-US" dirty="0"/>
          </a:p>
        </p:txBody>
      </p:sp>
      <p:sp>
        <p:nvSpPr>
          <p:cNvPr id="4" name="Slide Number Placeholder 3"/>
          <p:cNvSpPr>
            <a:spLocks noGrp="1"/>
          </p:cNvSpPr>
          <p:nvPr>
            <p:ph type="sldNum" sz="quarter" idx="10"/>
          </p:nvPr>
        </p:nvSpPr>
        <p:spPr/>
        <p:txBody>
          <a:bodyPr/>
          <a:lstStyle/>
          <a:p>
            <a:fld id="{4E08652F-0A9E-264A-B468-214DCCE7A849}" type="slidenum">
              <a:rPr lang="en-US" smtClean="0"/>
              <a:t>22</a:t>
            </a:fld>
            <a:endParaRPr lang="en-US"/>
          </a:p>
        </p:txBody>
      </p:sp>
    </p:spTree>
    <p:extLst>
      <p:ext uri="{BB962C8B-B14F-4D97-AF65-F5344CB8AC3E}">
        <p14:creationId xmlns:p14="http://schemas.microsoft.com/office/powerpoint/2010/main" val="68795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2D6F184-2805-7240-9149-DD0F8A2F8E5D}"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D060A-EBA1-5A41-8D80-3FF609D22EA4}" type="slidenum">
              <a:rPr lang="en-US" smtClean="0"/>
              <a:t>‹#›</a:t>
            </a:fld>
            <a:endParaRPr lang="en-US"/>
          </a:p>
        </p:txBody>
      </p:sp>
    </p:spTree>
    <p:extLst>
      <p:ext uri="{BB962C8B-B14F-4D97-AF65-F5344CB8AC3E}">
        <p14:creationId xmlns:p14="http://schemas.microsoft.com/office/powerpoint/2010/main" val="828084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D6F184-2805-7240-9149-DD0F8A2F8E5D}"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D060A-EBA1-5A41-8D80-3FF609D22EA4}" type="slidenum">
              <a:rPr lang="en-US" smtClean="0"/>
              <a:t>‹#›</a:t>
            </a:fld>
            <a:endParaRPr lang="en-US"/>
          </a:p>
        </p:txBody>
      </p:sp>
    </p:spTree>
    <p:extLst>
      <p:ext uri="{BB962C8B-B14F-4D97-AF65-F5344CB8AC3E}">
        <p14:creationId xmlns:p14="http://schemas.microsoft.com/office/powerpoint/2010/main" val="1414918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D6F184-2805-7240-9149-DD0F8A2F8E5D}"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D060A-EBA1-5A41-8D80-3FF609D22EA4}" type="slidenum">
              <a:rPr lang="en-US" smtClean="0"/>
              <a:t>‹#›</a:t>
            </a:fld>
            <a:endParaRPr lang="en-US"/>
          </a:p>
        </p:txBody>
      </p:sp>
    </p:spTree>
    <p:extLst>
      <p:ext uri="{BB962C8B-B14F-4D97-AF65-F5344CB8AC3E}">
        <p14:creationId xmlns:p14="http://schemas.microsoft.com/office/powerpoint/2010/main" val="1447360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D6F184-2805-7240-9149-DD0F8A2F8E5D}"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D060A-EBA1-5A41-8D80-3FF609D22EA4}" type="slidenum">
              <a:rPr lang="en-US" smtClean="0"/>
              <a:t>‹#›</a:t>
            </a:fld>
            <a:endParaRPr lang="en-US"/>
          </a:p>
        </p:txBody>
      </p:sp>
    </p:spTree>
    <p:extLst>
      <p:ext uri="{BB962C8B-B14F-4D97-AF65-F5344CB8AC3E}">
        <p14:creationId xmlns:p14="http://schemas.microsoft.com/office/powerpoint/2010/main" val="192980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D6F184-2805-7240-9149-DD0F8A2F8E5D}"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D060A-EBA1-5A41-8D80-3FF609D22EA4}" type="slidenum">
              <a:rPr lang="en-US" smtClean="0"/>
              <a:t>‹#›</a:t>
            </a:fld>
            <a:endParaRPr lang="en-US"/>
          </a:p>
        </p:txBody>
      </p:sp>
    </p:spTree>
    <p:extLst>
      <p:ext uri="{BB962C8B-B14F-4D97-AF65-F5344CB8AC3E}">
        <p14:creationId xmlns:p14="http://schemas.microsoft.com/office/powerpoint/2010/main" val="806022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D6F184-2805-7240-9149-DD0F8A2F8E5D}" type="datetimeFigureOut">
              <a:rPr lang="en-US" smtClean="0"/>
              <a:t>8/22/16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ED060A-EBA1-5A41-8D80-3FF609D22EA4}" type="slidenum">
              <a:rPr lang="en-US" smtClean="0"/>
              <a:t>‹#›</a:t>
            </a:fld>
            <a:endParaRPr lang="en-US"/>
          </a:p>
        </p:txBody>
      </p:sp>
    </p:spTree>
    <p:extLst>
      <p:ext uri="{BB962C8B-B14F-4D97-AF65-F5344CB8AC3E}">
        <p14:creationId xmlns:p14="http://schemas.microsoft.com/office/powerpoint/2010/main" val="488841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2D6F184-2805-7240-9149-DD0F8A2F8E5D}" type="datetimeFigureOut">
              <a:rPr lang="en-US" smtClean="0"/>
              <a:t>8/22/16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ED060A-EBA1-5A41-8D80-3FF609D22EA4}" type="slidenum">
              <a:rPr lang="en-US" smtClean="0"/>
              <a:t>‹#›</a:t>
            </a:fld>
            <a:endParaRPr lang="en-US"/>
          </a:p>
        </p:txBody>
      </p:sp>
    </p:spTree>
    <p:extLst>
      <p:ext uri="{BB962C8B-B14F-4D97-AF65-F5344CB8AC3E}">
        <p14:creationId xmlns:p14="http://schemas.microsoft.com/office/powerpoint/2010/main" val="1835182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2D6F184-2805-7240-9149-DD0F8A2F8E5D}" type="datetimeFigureOut">
              <a:rPr lang="en-US" smtClean="0"/>
              <a:t>8/22/16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ED060A-EBA1-5A41-8D80-3FF609D22EA4}" type="slidenum">
              <a:rPr lang="en-US" smtClean="0"/>
              <a:t>‹#›</a:t>
            </a:fld>
            <a:endParaRPr lang="en-US"/>
          </a:p>
        </p:txBody>
      </p:sp>
    </p:spTree>
    <p:extLst>
      <p:ext uri="{BB962C8B-B14F-4D97-AF65-F5344CB8AC3E}">
        <p14:creationId xmlns:p14="http://schemas.microsoft.com/office/powerpoint/2010/main" val="1756492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6F184-2805-7240-9149-DD0F8A2F8E5D}" type="datetimeFigureOut">
              <a:rPr lang="en-US" smtClean="0"/>
              <a:t>8/22/16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ED060A-EBA1-5A41-8D80-3FF609D22EA4}" type="slidenum">
              <a:rPr lang="en-US" smtClean="0"/>
              <a:t>‹#›</a:t>
            </a:fld>
            <a:endParaRPr lang="en-US"/>
          </a:p>
        </p:txBody>
      </p:sp>
    </p:spTree>
    <p:extLst>
      <p:ext uri="{BB962C8B-B14F-4D97-AF65-F5344CB8AC3E}">
        <p14:creationId xmlns:p14="http://schemas.microsoft.com/office/powerpoint/2010/main" val="2055857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D6F184-2805-7240-9149-DD0F8A2F8E5D}" type="datetimeFigureOut">
              <a:rPr lang="en-US" smtClean="0"/>
              <a:t>8/22/16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ED060A-EBA1-5A41-8D80-3FF609D22EA4}" type="slidenum">
              <a:rPr lang="en-US" smtClean="0"/>
              <a:t>‹#›</a:t>
            </a:fld>
            <a:endParaRPr lang="en-US"/>
          </a:p>
        </p:txBody>
      </p:sp>
    </p:spTree>
    <p:extLst>
      <p:ext uri="{BB962C8B-B14F-4D97-AF65-F5344CB8AC3E}">
        <p14:creationId xmlns:p14="http://schemas.microsoft.com/office/powerpoint/2010/main" val="1934807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D6F184-2805-7240-9149-DD0F8A2F8E5D}" type="datetimeFigureOut">
              <a:rPr lang="en-US" smtClean="0"/>
              <a:t>8/22/16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ED060A-EBA1-5A41-8D80-3FF609D22EA4}" type="slidenum">
              <a:rPr lang="en-US" smtClean="0"/>
              <a:t>‹#›</a:t>
            </a:fld>
            <a:endParaRPr lang="en-US"/>
          </a:p>
        </p:txBody>
      </p:sp>
    </p:spTree>
    <p:extLst>
      <p:ext uri="{BB962C8B-B14F-4D97-AF65-F5344CB8AC3E}">
        <p14:creationId xmlns:p14="http://schemas.microsoft.com/office/powerpoint/2010/main" val="11145217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6F184-2805-7240-9149-DD0F8A2F8E5D}" type="datetimeFigureOut">
              <a:rPr lang="en-US" smtClean="0"/>
              <a:t>8/22/16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ED060A-EBA1-5A41-8D80-3FF609D22EA4}" type="slidenum">
              <a:rPr lang="en-US" smtClean="0"/>
              <a:t>‹#›</a:t>
            </a:fld>
            <a:endParaRPr lang="en-US"/>
          </a:p>
        </p:txBody>
      </p:sp>
    </p:spTree>
    <p:extLst>
      <p:ext uri="{BB962C8B-B14F-4D97-AF65-F5344CB8AC3E}">
        <p14:creationId xmlns:p14="http://schemas.microsoft.com/office/powerpoint/2010/main" val="13106186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perssongroup.lbl.gov/"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png"/><Relationship Id="rId9" Type="http://schemas.openxmlformats.org/officeDocument/2006/relationships/image" Target="../media/image23.png"/><Relationship Id="rId10" Type="http://schemas.openxmlformats.org/officeDocument/2006/relationships/image" Target="../media/image24.png"/><Relationship Id="rId11" Type="http://schemas.openxmlformats.org/officeDocument/2006/relationships/image" Target="../media/image25.png"/><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 Id="rId1" Type="http://schemas.openxmlformats.org/officeDocument/2006/relationships/slideLayout" Target="../slideLayouts/slideLayout7.xml"/><Relationship Id="rId2"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jpeg"/><Relationship Id="rId6"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41.png"/><Relationship Id="rId6" Type="http://schemas.openxmlformats.org/officeDocument/2006/relationships/image" Target="../media/image42.png"/><Relationship Id="rId7" Type="http://schemas.openxmlformats.org/officeDocument/2006/relationships/image" Target="../media/image43.jpg"/><Relationship Id="rId8" Type="http://schemas.openxmlformats.org/officeDocument/2006/relationships/hyperlink" Target="http://fireworks.dash.materialsproject.org/wf/1445229" TargetMode="External"/><Relationship Id="rId9" Type="http://schemas.openxmlformats.org/officeDocument/2006/relationships/hyperlink" Target="https://youtu.be/k6mEA-sDSig" TargetMode="External"/><Relationship Id="rId10" Type="http://schemas.openxmlformats.org/officeDocument/2006/relationships/image" Target="../media/image44.gif"/><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3.xml.rels><?xml version="1.0" encoding="UTF-8" standalone="yes"?>
<Relationships xmlns="http://schemas.openxmlformats.org/package/2006/relationships"><Relationship Id="rId3" Type="http://schemas.openxmlformats.org/officeDocument/2006/relationships/hyperlink" Target="https://materialsproject.org/" TargetMode="External"/><Relationship Id="rId4" Type="http://schemas.openxmlformats.org/officeDocument/2006/relationships/hyperlink" Target="https://github.com/materialsproject" TargetMode="External"/><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jpeg"/><Relationship Id="rId6"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jpg"/><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6.jpeg"/><Relationship Id="rId5"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54935" y="0"/>
            <a:ext cx="8034130" cy="2387600"/>
          </a:xfrm>
        </p:spPr>
        <p:txBody>
          <a:bodyPr/>
          <a:lstStyle/>
          <a:p>
            <a:r>
              <a:rPr lang="en-US" dirty="0" smtClean="0"/>
              <a:t>Data Management @ Materials Project</a:t>
            </a:r>
            <a:endParaRPr lang="en-US" dirty="0"/>
          </a:p>
        </p:txBody>
      </p:sp>
      <p:sp>
        <p:nvSpPr>
          <p:cNvPr id="5" name="Subtitle 4"/>
          <p:cNvSpPr>
            <a:spLocks noGrp="1"/>
          </p:cNvSpPr>
          <p:nvPr>
            <p:ph type="subTitle" idx="1"/>
          </p:nvPr>
        </p:nvSpPr>
        <p:spPr>
          <a:xfrm>
            <a:off x="1143000" y="2807952"/>
            <a:ext cx="7531768" cy="3941763"/>
          </a:xfrm>
        </p:spPr>
        <p:txBody>
          <a:bodyPr>
            <a:normAutofit/>
          </a:bodyPr>
          <a:lstStyle/>
          <a:p>
            <a:r>
              <a:rPr lang="en-US" dirty="0" smtClean="0"/>
              <a:t>Patrick Huck</a:t>
            </a:r>
          </a:p>
          <a:p>
            <a:r>
              <a:rPr lang="en-US" dirty="0" smtClean="0"/>
              <a:t>Lawrence Berkeley National Laboratory</a:t>
            </a:r>
          </a:p>
          <a:p>
            <a:r>
              <a:rPr lang="en-US" dirty="0" smtClean="0"/>
              <a:t>Staff Software Engineer</a:t>
            </a:r>
          </a:p>
          <a:p>
            <a:r>
              <a:rPr lang="en-US" dirty="0">
                <a:hlinkClick r:id="rId2"/>
              </a:rPr>
              <a:t>http://</a:t>
            </a:r>
            <a:r>
              <a:rPr lang="en-US" dirty="0" smtClean="0">
                <a:hlinkClick r:id="rId2"/>
              </a:rPr>
              <a:t>perssongroup.lbl.gov</a:t>
            </a:r>
            <a:endParaRPr lang="en-US" dirty="0"/>
          </a:p>
          <a:p>
            <a:r>
              <a:rPr lang="en-US" dirty="0" smtClean="0"/>
              <a:t>[PhD High Energy Nuclear Physics, STAR@RHIC</a:t>
            </a:r>
            <a:r>
              <a:rPr lang="en-US" dirty="0" smtClean="0"/>
              <a:t>]</a:t>
            </a:r>
          </a:p>
          <a:p>
            <a:endParaRPr lang="en-US" dirty="0"/>
          </a:p>
          <a:p>
            <a:r>
              <a:rPr lang="en-US" dirty="0" smtClean="0"/>
              <a:t>Special thanks to</a:t>
            </a:r>
            <a:br>
              <a:rPr lang="en-US" dirty="0" smtClean="0"/>
            </a:br>
            <a:r>
              <a:rPr lang="en-US" dirty="0" err="1" smtClean="0"/>
              <a:t>Shreyas</a:t>
            </a:r>
            <a:r>
              <a:rPr lang="en-US" dirty="0" smtClean="0"/>
              <a:t> </a:t>
            </a:r>
            <a:r>
              <a:rPr lang="en-US" dirty="0" err="1" smtClean="0"/>
              <a:t>Cholia</a:t>
            </a:r>
            <a:r>
              <a:rPr lang="en-US" dirty="0" smtClean="0"/>
              <a:t>, Dan Gunter, </a:t>
            </a:r>
            <a:r>
              <a:rPr lang="en-US" dirty="0" err="1" smtClean="0"/>
              <a:t>Anubhav</a:t>
            </a:r>
            <a:r>
              <a:rPr lang="en-US" dirty="0" smtClean="0"/>
              <a:t> Jain, </a:t>
            </a:r>
            <a:r>
              <a:rPr lang="en-US" dirty="0" err="1" smtClean="0"/>
              <a:t>Shyue</a:t>
            </a:r>
            <a:r>
              <a:rPr lang="en-US" dirty="0" smtClean="0"/>
              <a:t> Ping Ong</a:t>
            </a:r>
            <a:br>
              <a:rPr lang="en-US" dirty="0" smtClean="0"/>
            </a:br>
            <a:r>
              <a:rPr lang="en-US" dirty="0" smtClean="0"/>
              <a:t>and the Materials Project team</a:t>
            </a:r>
            <a:endParaRPr lang="en-US" dirty="0"/>
          </a:p>
        </p:txBody>
      </p:sp>
    </p:spTree>
    <p:extLst>
      <p:ext uri="{BB962C8B-B14F-4D97-AF65-F5344CB8AC3E}">
        <p14:creationId xmlns:p14="http://schemas.microsoft.com/office/powerpoint/2010/main" val="5329336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6860" y="244544"/>
            <a:ext cx="8360229" cy="1325563"/>
          </a:xfrm>
        </p:spPr>
        <p:txBody>
          <a:bodyPr>
            <a:normAutofit/>
          </a:bodyPr>
          <a:lstStyle/>
          <a:p>
            <a:r>
              <a:rPr lang="en-US" dirty="0" err="1" smtClean="0">
                <a:latin typeface="Tw Cen MT"/>
                <a:cs typeface="Tw Cen MT"/>
              </a:rPr>
              <a:t>FireWorks</a:t>
            </a:r>
            <a:r>
              <a:rPr lang="en-US" dirty="0" smtClean="0">
                <a:latin typeface="Tw Cen MT"/>
                <a:cs typeface="Tw Cen MT"/>
              </a:rPr>
              <a:t> workflow: basic ideas</a:t>
            </a:r>
            <a:endParaRPr lang="en-US" dirty="0">
              <a:latin typeface="Tw Cen MT"/>
              <a:cs typeface="Tw Cen MT"/>
            </a:endParaRPr>
          </a:p>
        </p:txBody>
      </p:sp>
      <p:sp>
        <p:nvSpPr>
          <p:cNvPr id="3" name="Content Placeholder 2"/>
          <p:cNvSpPr>
            <a:spLocks noGrp="1"/>
          </p:cNvSpPr>
          <p:nvPr>
            <p:ph idx="4294967295"/>
          </p:nvPr>
        </p:nvSpPr>
        <p:spPr>
          <a:xfrm>
            <a:off x="241160" y="1765335"/>
            <a:ext cx="8651631" cy="4351338"/>
          </a:xfrm>
        </p:spPr>
        <p:txBody>
          <a:bodyPr/>
          <a:lstStyle/>
          <a:p>
            <a:r>
              <a:rPr lang="en-US" dirty="0" smtClean="0">
                <a:latin typeface="Tw Cen MT"/>
                <a:cs typeface="Tw Cen MT"/>
              </a:rPr>
              <a:t>Each computation is specified as a </a:t>
            </a:r>
            <a:r>
              <a:rPr lang="en-US" b="1" dirty="0" err="1" smtClean="0">
                <a:latin typeface="Tw Cen MT"/>
                <a:cs typeface="Tw Cen MT"/>
              </a:rPr>
              <a:t>dict</a:t>
            </a:r>
            <a:r>
              <a:rPr lang="en-US" dirty="0">
                <a:latin typeface="Tw Cen MT"/>
                <a:cs typeface="Tw Cen MT"/>
              </a:rPr>
              <a:t> </a:t>
            </a:r>
            <a:r>
              <a:rPr lang="en-US" dirty="0" smtClean="0">
                <a:latin typeface="Tw Cen MT"/>
                <a:cs typeface="Tw Cen MT"/>
              </a:rPr>
              <a:t>that can be stored in Mongo</a:t>
            </a:r>
          </a:p>
          <a:p>
            <a:pPr lvl="1"/>
            <a:r>
              <a:rPr lang="en-US" dirty="0" smtClean="0">
                <a:latin typeface="Tw Cen MT"/>
                <a:cs typeface="Tw Cen MT"/>
              </a:rPr>
              <a:t>the </a:t>
            </a:r>
            <a:r>
              <a:rPr lang="en-US" dirty="0" smtClean="0">
                <a:latin typeface="Tw Cen MT"/>
                <a:cs typeface="Tw Cen MT"/>
              </a:rPr>
              <a:t>structure/crystal </a:t>
            </a:r>
            <a:r>
              <a:rPr lang="en-US" dirty="0" smtClean="0">
                <a:latin typeface="Tw Cen MT"/>
                <a:cs typeface="Tw Cen MT"/>
              </a:rPr>
              <a:t>data as a </a:t>
            </a:r>
            <a:r>
              <a:rPr lang="en-US" b="1" dirty="0" err="1" smtClean="0">
                <a:latin typeface="Tw Cen MT"/>
                <a:cs typeface="Tw Cen MT"/>
              </a:rPr>
              <a:t>dict</a:t>
            </a:r>
            <a:r>
              <a:rPr lang="en-US" b="1" dirty="0" smtClean="0">
                <a:latin typeface="Tw Cen MT"/>
                <a:cs typeface="Tw Cen MT"/>
              </a:rPr>
              <a:t> </a:t>
            </a:r>
          </a:p>
          <a:p>
            <a:pPr lvl="1"/>
            <a:r>
              <a:rPr lang="en-US" dirty="0" smtClean="0">
                <a:latin typeface="Tw Cen MT"/>
                <a:cs typeface="Tw Cen MT"/>
              </a:rPr>
              <a:t>Job parameters, e.g. INCAR settings, via </a:t>
            </a:r>
            <a:r>
              <a:rPr lang="en-US" b="1" dirty="0" err="1" smtClean="0">
                <a:latin typeface="Tw Cen MT"/>
                <a:cs typeface="Tw Cen MT"/>
              </a:rPr>
              <a:t>dict</a:t>
            </a:r>
            <a:endParaRPr lang="en-US" b="1" dirty="0" smtClean="0">
              <a:latin typeface="Tw Cen MT"/>
              <a:cs typeface="Tw Cen MT"/>
            </a:endParaRPr>
          </a:p>
          <a:p>
            <a:r>
              <a:rPr lang="en-US" dirty="0" smtClean="0">
                <a:latin typeface="Tw Cen MT"/>
                <a:cs typeface="Tw Cen MT"/>
              </a:rPr>
              <a:t>Reusable Python objects add logic to the jobs</a:t>
            </a:r>
          </a:p>
          <a:p>
            <a:pPr lvl="1"/>
            <a:r>
              <a:rPr lang="en-US" dirty="0" smtClean="0">
                <a:latin typeface="Tw Cen MT"/>
                <a:cs typeface="Tw Cen MT"/>
              </a:rPr>
              <a:t>How to override settings based on the output of previous jobs</a:t>
            </a:r>
          </a:p>
          <a:p>
            <a:pPr lvl="1"/>
            <a:r>
              <a:rPr lang="en-US" dirty="0" smtClean="0">
                <a:latin typeface="Tw Cen MT"/>
                <a:cs typeface="Tw Cen MT"/>
              </a:rPr>
              <a:t>How to determine if a job succeeded</a:t>
            </a:r>
          </a:p>
          <a:p>
            <a:r>
              <a:rPr lang="en-US" dirty="0" smtClean="0">
                <a:latin typeface="Tw Cen MT"/>
                <a:cs typeface="Tw Cen MT"/>
              </a:rPr>
              <a:t>The Python objects are also serializable as </a:t>
            </a:r>
            <a:r>
              <a:rPr lang="en-US" b="1" dirty="0" err="1" smtClean="0">
                <a:latin typeface="Tw Cen MT"/>
                <a:cs typeface="Tw Cen MT"/>
              </a:rPr>
              <a:t>dict</a:t>
            </a:r>
            <a:r>
              <a:rPr lang="en-US" dirty="0" smtClean="0">
                <a:latin typeface="Tw Cen MT"/>
                <a:cs typeface="Tw Cen MT"/>
              </a:rPr>
              <a:t>, everything about the job </a:t>
            </a:r>
            <a:r>
              <a:rPr lang="en-US" dirty="0" smtClean="0">
                <a:latin typeface="Tw Cen MT"/>
                <a:cs typeface="Tw Cen MT"/>
              </a:rPr>
              <a:t>is stored in </a:t>
            </a:r>
            <a:r>
              <a:rPr lang="en-US" dirty="0" smtClean="0">
                <a:latin typeface="Tw Cen MT"/>
                <a:cs typeface="Tw Cen MT"/>
              </a:rPr>
              <a:t>MongoDB</a:t>
            </a:r>
            <a:endParaRPr lang="en-US" b="1" dirty="0" smtClean="0">
              <a:latin typeface="Tw Cen MT"/>
              <a:cs typeface="Tw Cen MT"/>
            </a:endParaRPr>
          </a:p>
        </p:txBody>
      </p:sp>
      <p:sp>
        <p:nvSpPr>
          <p:cNvPr id="10" name="Rectangular Callout 9"/>
          <p:cNvSpPr/>
          <p:nvPr/>
        </p:nvSpPr>
        <p:spPr>
          <a:xfrm>
            <a:off x="6039059" y="5643089"/>
            <a:ext cx="2995431" cy="1108576"/>
          </a:xfrm>
          <a:prstGeom prst="wedgeRectCallout">
            <a:avLst>
              <a:gd name="adj1" fmla="val -20778"/>
              <a:gd name="adj2" fmla="val -94607"/>
            </a:avLst>
          </a:prstGeom>
          <a:noFill/>
          <a:ln/>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Document in MongoDB collection is isomorphic to </a:t>
            </a:r>
            <a:r>
              <a:rPr lang="en-US" dirty="0"/>
              <a:t>Python "</a:t>
            </a:r>
            <a:r>
              <a:rPr lang="en-US" dirty="0" err="1"/>
              <a:t>dict</a:t>
            </a:r>
            <a:r>
              <a:rPr lang="en-US" dirty="0" smtClean="0"/>
              <a:t>" data structure.</a:t>
            </a:r>
            <a:endParaRPr lang="en-US" dirty="0"/>
          </a:p>
        </p:txBody>
      </p:sp>
    </p:spTree>
    <p:extLst>
      <p:ext uri="{BB962C8B-B14F-4D97-AF65-F5344CB8AC3E}">
        <p14:creationId xmlns:p14="http://schemas.microsoft.com/office/powerpoint/2010/main" val="6203563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346606" y="105990"/>
            <a:ext cx="8721969" cy="872033"/>
          </a:xfrm>
          <a:prstGeom prst="rect">
            <a:avLst/>
          </a:prstGeom>
        </p:spPr>
        <p:txBody>
          <a:bodyPr vert="horz" wrap="square" lIns="0" tIns="193039" rIns="0" bIns="0" rtlCol="0">
            <a:spAutoFit/>
          </a:bodyPr>
          <a:lstStyle/>
          <a:p>
            <a:pPr marL="12700">
              <a:lnSpc>
                <a:spcPct val="100000"/>
              </a:lnSpc>
            </a:pPr>
            <a:r>
              <a:rPr spc="-40" dirty="0"/>
              <a:t>The </a:t>
            </a:r>
            <a:r>
              <a:rPr spc="-55" dirty="0"/>
              <a:t>as_dict() </a:t>
            </a:r>
            <a:r>
              <a:rPr spc="-40" dirty="0"/>
              <a:t>and </a:t>
            </a:r>
            <a:r>
              <a:rPr spc="-65" dirty="0"/>
              <a:t>from_dict()</a:t>
            </a:r>
            <a:r>
              <a:rPr spc="-430" dirty="0"/>
              <a:t> </a:t>
            </a:r>
            <a:r>
              <a:rPr spc="-75" dirty="0"/>
              <a:t>protocol</a:t>
            </a:r>
          </a:p>
        </p:txBody>
      </p:sp>
      <p:sp>
        <p:nvSpPr>
          <p:cNvPr id="3" name="object 3"/>
          <p:cNvSpPr txBox="1"/>
          <p:nvPr/>
        </p:nvSpPr>
        <p:spPr>
          <a:xfrm>
            <a:off x="214392" y="1399499"/>
            <a:ext cx="8778883" cy="870366"/>
          </a:xfrm>
          <a:prstGeom prst="rect">
            <a:avLst/>
          </a:prstGeom>
        </p:spPr>
        <p:txBody>
          <a:bodyPr vert="horz" wrap="square" lIns="0" tIns="0" rIns="0" bIns="0" rtlCol="0">
            <a:spAutoFit/>
          </a:bodyPr>
          <a:lstStyle/>
          <a:p>
            <a:pPr marL="12700" marR="5080">
              <a:lnSpc>
                <a:spcPct val="101200"/>
              </a:lnSpc>
            </a:pPr>
            <a:r>
              <a:rPr sz="2800" spc="-5" dirty="0">
                <a:latin typeface="Gill Sans MT"/>
                <a:cs typeface="Gill Sans MT"/>
              </a:rPr>
              <a:t>Almost </a:t>
            </a:r>
            <a:r>
              <a:rPr sz="2800" dirty="0">
                <a:latin typeface="Gill Sans MT"/>
                <a:cs typeface="Gill Sans MT"/>
              </a:rPr>
              <a:t>all </a:t>
            </a:r>
            <a:r>
              <a:rPr sz="2800" spc="-5" dirty="0">
                <a:latin typeface="Gill Sans MT"/>
                <a:cs typeface="Gill Sans MT"/>
              </a:rPr>
              <a:t>non-trivial objects </a:t>
            </a:r>
            <a:r>
              <a:rPr sz="2800" spc="-5">
                <a:latin typeface="Gill Sans MT"/>
                <a:cs typeface="Gill Sans MT"/>
              </a:rPr>
              <a:t>in </a:t>
            </a:r>
            <a:r>
              <a:rPr sz="2800" spc="-15" smtClean="0">
                <a:latin typeface="Gill Sans MT"/>
                <a:cs typeface="Gill Sans MT"/>
              </a:rPr>
              <a:t>pymatgen</a:t>
            </a:r>
            <a:r>
              <a:rPr lang="en-US" sz="2800" spc="-15" smtClean="0">
                <a:latin typeface="Gill Sans MT"/>
                <a:cs typeface="Gill Sans MT"/>
              </a:rPr>
              <a:t>/FireWorks</a:t>
            </a:r>
            <a:r>
              <a:rPr sz="2800" spc="-15" smtClean="0">
                <a:latin typeface="Gill Sans MT"/>
                <a:cs typeface="Gill Sans MT"/>
              </a:rPr>
              <a:t> </a:t>
            </a:r>
            <a:r>
              <a:rPr sz="2800" spc="5" dirty="0">
                <a:latin typeface="Gill Sans MT"/>
                <a:cs typeface="Gill Sans MT"/>
              </a:rPr>
              <a:t>support </a:t>
            </a:r>
            <a:r>
              <a:rPr sz="2800" dirty="0">
                <a:latin typeface="Gill Sans MT"/>
                <a:cs typeface="Gill Sans MT"/>
              </a:rPr>
              <a:t>the  </a:t>
            </a:r>
            <a:r>
              <a:rPr sz="2800" spc="-5" dirty="0">
                <a:latin typeface="Gill Sans MT"/>
                <a:cs typeface="Gill Sans MT"/>
              </a:rPr>
              <a:t>as_dict() </a:t>
            </a:r>
            <a:r>
              <a:rPr sz="2800" dirty="0">
                <a:latin typeface="Gill Sans MT"/>
                <a:cs typeface="Gill Sans MT"/>
              </a:rPr>
              <a:t>and </a:t>
            </a:r>
            <a:r>
              <a:rPr sz="2800" spc="-10" dirty="0">
                <a:latin typeface="Gill Sans MT"/>
                <a:cs typeface="Gill Sans MT"/>
              </a:rPr>
              <a:t>from_dict() </a:t>
            </a:r>
            <a:r>
              <a:rPr sz="2800" spc="-5">
                <a:latin typeface="Gill Sans MT"/>
                <a:cs typeface="Gill Sans MT"/>
              </a:rPr>
              <a:t>serialization</a:t>
            </a:r>
            <a:r>
              <a:rPr sz="2800" spc="35">
                <a:latin typeface="Gill Sans MT"/>
                <a:cs typeface="Gill Sans MT"/>
              </a:rPr>
              <a:t> </a:t>
            </a:r>
            <a:r>
              <a:rPr sz="2800" spc="-10" smtClean="0">
                <a:latin typeface="Gill Sans MT"/>
                <a:cs typeface="Gill Sans MT"/>
              </a:rPr>
              <a:t>protocol</a:t>
            </a:r>
            <a:endParaRPr sz="2800">
              <a:latin typeface="Gill Sans MT"/>
              <a:cs typeface="Gill Sans MT"/>
            </a:endParaRPr>
          </a:p>
        </p:txBody>
      </p:sp>
      <p:sp>
        <p:nvSpPr>
          <p:cNvPr id="4" name="object 4"/>
          <p:cNvSpPr/>
          <p:nvPr/>
        </p:nvSpPr>
        <p:spPr>
          <a:xfrm>
            <a:off x="1143000" y="2794000"/>
            <a:ext cx="1574800" cy="10795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181100" y="2781300"/>
            <a:ext cx="1536700" cy="11557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181100" y="2857500"/>
            <a:ext cx="1447800" cy="95250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1347837" y="2894376"/>
            <a:ext cx="1119505" cy="850900"/>
          </a:xfrm>
          <a:prstGeom prst="rect">
            <a:avLst/>
          </a:prstGeom>
        </p:spPr>
        <p:txBody>
          <a:bodyPr vert="horz" wrap="square" lIns="0" tIns="0" rIns="0" bIns="0" rtlCol="0">
            <a:spAutoFit/>
          </a:bodyPr>
          <a:lstStyle/>
          <a:p>
            <a:pPr marL="12065" marR="5080" indent="-22225" algn="ctr">
              <a:lnSpc>
                <a:spcPct val="101899"/>
              </a:lnSpc>
            </a:pPr>
            <a:r>
              <a:rPr sz="1800" spc="-10" dirty="0">
                <a:solidFill>
                  <a:srgbClr val="FFFFFF"/>
                </a:solidFill>
                <a:latin typeface="Gill Sans MT"/>
                <a:cs typeface="Gill Sans MT"/>
              </a:rPr>
              <a:t>Pymatgen  </a:t>
            </a:r>
            <a:r>
              <a:rPr sz="1800" dirty="0">
                <a:solidFill>
                  <a:srgbClr val="FFFFFF"/>
                </a:solidFill>
                <a:latin typeface="Gill Sans MT"/>
                <a:cs typeface="Gill Sans MT"/>
              </a:rPr>
              <a:t>Object,</a:t>
            </a:r>
            <a:r>
              <a:rPr sz="1800" spc="-260" dirty="0">
                <a:solidFill>
                  <a:srgbClr val="FFFFFF"/>
                </a:solidFill>
                <a:latin typeface="Gill Sans MT"/>
                <a:cs typeface="Gill Sans MT"/>
              </a:rPr>
              <a:t> </a:t>
            </a:r>
            <a:r>
              <a:rPr sz="1800" spc="5" dirty="0">
                <a:solidFill>
                  <a:srgbClr val="FFFFFF"/>
                </a:solidFill>
                <a:latin typeface="Gill Sans MT"/>
                <a:cs typeface="Gill Sans MT"/>
              </a:rPr>
              <a:t>e.g.,  </a:t>
            </a:r>
            <a:r>
              <a:rPr sz="1800" spc="-10" dirty="0">
                <a:solidFill>
                  <a:srgbClr val="FFFFFF"/>
                </a:solidFill>
                <a:latin typeface="Gill Sans MT"/>
                <a:cs typeface="Gill Sans MT"/>
              </a:rPr>
              <a:t>Structure</a:t>
            </a:r>
            <a:endParaRPr sz="1800">
              <a:latin typeface="Gill Sans MT"/>
              <a:cs typeface="Gill Sans MT"/>
            </a:endParaRPr>
          </a:p>
        </p:txBody>
      </p:sp>
      <p:sp>
        <p:nvSpPr>
          <p:cNvPr id="8" name="object 8"/>
          <p:cNvSpPr/>
          <p:nvPr/>
        </p:nvSpPr>
        <p:spPr>
          <a:xfrm>
            <a:off x="3467100" y="2794000"/>
            <a:ext cx="1562100" cy="1079500"/>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3581400" y="2781300"/>
            <a:ext cx="1308100" cy="1155700"/>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3505200" y="2857500"/>
            <a:ext cx="1435100" cy="952500"/>
          </a:xfrm>
          <a:prstGeom prst="rect">
            <a:avLst/>
          </a:prstGeom>
          <a:blipFill>
            <a:blip r:embed="rId7" cstate="print"/>
            <a:stretch>
              <a:fillRect/>
            </a:stretch>
          </a:blipFill>
        </p:spPr>
        <p:txBody>
          <a:bodyPr wrap="square" lIns="0" tIns="0" rIns="0" bIns="0" rtlCol="0"/>
          <a:lstStyle/>
          <a:p>
            <a:endParaRPr/>
          </a:p>
        </p:txBody>
      </p:sp>
      <p:sp>
        <p:nvSpPr>
          <p:cNvPr id="11" name="object 11"/>
          <p:cNvSpPr txBox="1"/>
          <p:nvPr/>
        </p:nvSpPr>
        <p:spPr>
          <a:xfrm>
            <a:off x="3751530" y="2894376"/>
            <a:ext cx="928369" cy="850900"/>
          </a:xfrm>
          <a:prstGeom prst="rect">
            <a:avLst/>
          </a:prstGeom>
        </p:spPr>
        <p:txBody>
          <a:bodyPr vert="horz" wrap="square" lIns="0" tIns="0" rIns="0" bIns="0" rtlCol="0">
            <a:spAutoFit/>
          </a:bodyPr>
          <a:lstStyle/>
          <a:p>
            <a:pPr marL="12700" marR="5080" indent="-635" algn="ctr">
              <a:lnSpc>
                <a:spcPct val="101899"/>
              </a:lnSpc>
            </a:pPr>
            <a:r>
              <a:rPr sz="1800" spc="-10" dirty="0">
                <a:solidFill>
                  <a:srgbClr val="FFFFFF"/>
                </a:solidFill>
                <a:latin typeface="Gill Sans MT"/>
                <a:cs typeface="Gill Sans MT"/>
              </a:rPr>
              <a:t>P</a:t>
            </a:r>
            <a:r>
              <a:rPr sz="1800" spc="-5" dirty="0">
                <a:solidFill>
                  <a:srgbClr val="FFFFFF"/>
                </a:solidFill>
                <a:latin typeface="Gill Sans MT"/>
                <a:cs typeface="Gill Sans MT"/>
              </a:rPr>
              <a:t>ym</a:t>
            </a:r>
            <a:r>
              <a:rPr sz="1800" spc="-10" dirty="0">
                <a:solidFill>
                  <a:srgbClr val="FFFFFF"/>
                </a:solidFill>
                <a:latin typeface="Gill Sans MT"/>
                <a:cs typeface="Gill Sans MT"/>
              </a:rPr>
              <a:t>a</a:t>
            </a:r>
            <a:r>
              <a:rPr sz="1800" spc="-5" dirty="0">
                <a:solidFill>
                  <a:srgbClr val="FFFFFF"/>
                </a:solidFill>
                <a:latin typeface="Gill Sans MT"/>
                <a:cs typeface="Gill Sans MT"/>
              </a:rPr>
              <a:t>t</a:t>
            </a:r>
            <a:r>
              <a:rPr sz="1800" spc="-10" dirty="0">
                <a:solidFill>
                  <a:srgbClr val="FFFFFF"/>
                </a:solidFill>
                <a:latin typeface="Gill Sans MT"/>
                <a:cs typeface="Gill Sans MT"/>
              </a:rPr>
              <a:t>g</a:t>
            </a:r>
            <a:r>
              <a:rPr sz="1800" spc="-5" dirty="0">
                <a:solidFill>
                  <a:srgbClr val="FFFFFF"/>
                </a:solidFill>
                <a:latin typeface="Gill Sans MT"/>
                <a:cs typeface="Gill Sans MT"/>
              </a:rPr>
              <a:t>e</a:t>
            </a:r>
            <a:r>
              <a:rPr sz="1800" dirty="0">
                <a:solidFill>
                  <a:srgbClr val="FFFFFF"/>
                </a:solidFill>
                <a:latin typeface="Gill Sans MT"/>
                <a:cs typeface="Gill Sans MT"/>
              </a:rPr>
              <a:t>n  </a:t>
            </a:r>
            <a:r>
              <a:rPr sz="1800" spc="-5" dirty="0">
                <a:solidFill>
                  <a:srgbClr val="FFFFFF"/>
                </a:solidFill>
                <a:latin typeface="Gill Sans MT"/>
                <a:cs typeface="Gill Sans MT"/>
              </a:rPr>
              <a:t>dict of  </a:t>
            </a:r>
            <a:r>
              <a:rPr sz="1800" dirty="0">
                <a:solidFill>
                  <a:srgbClr val="FFFFFF"/>
                </a:solidFill>
                <a:latin typeface="Gill Sans MT"/>
                <a:cs typeface="Gill Sans MT"/>
              </a:rPr>
              <a:t>p</a:t>
            </a:r>
            <a:r>
              <a:rPr sz="1800" spc="-5" dirty="0">
                <a:solidFill>
                  <a:srgbClr val="FFFFFF"/>
                </a:solidFill>
                <a:latin typeface="Gill Sans MT"/>
                <a:cs typeface="Gill Sans MT"/>
              </a:rPr>
              <a:t>r</a:t>
            </a:r>
            <a:r>
              <a:rPr sz="1800" spc="5" dirty="0">
                <a:solidFill>
                  <a:srgbClr val="FFFFFF"/>
                </a:solidFill>
                <a:latin typeface="Gill Sans MT"/>
                <a:cs typeface="Gill Sans MT"/>
              </a:rPr>
              <a:t>i</a:t>
            </a:r>
            <a:r>
              <a:rPr sz="1800" spc="-5" dirty="0">
                <a:solidFill>
                  <a:srgbClr val="FFFFFF"/>
                </a:solidFill>
                <a:latin typeface="Gill Sans MT"/>
                <a:cs typeface="Gill Sans MT"/>
              </a:rPr>
              <a:t>m</a:t>
            </a:r>
            <a:r>
              <a:rPr sz="1800" spc="5" dirty="0">
                <a:solidFill>
                  <a:srgbClr val="FFFFFF"/>
                </a:solidFill>
                <a:latin typeface="Gill Sans MT"/>
                <a:cs typeface="Gill Sans MT"/>
              </a:rPr>
              <a:t>i</a:t>
            </a:r>
            <a:r>
              <a:rPr sz="1800" dirty="0">
                <a:solidFill>
                  <a:srgbClr val="FFFFFF"/>
                </a:solidFill>
                <a:latin typeface="Gill Sans MT"/>
                <a:cs typeface="Gill Sans MT"/>
              </a:rPr>
              <a:t>t</a:t>
            </a:r>
            <a:r>
              <a:rPr sz="1800" spc="5" dirty="0">
                <a:solidFill>
                  <a:srgbClr val="FFFFFF"/>
                </a:solidFill>
                <a:latin typeface="Gill Sans MT"/>
                <a:cs typeface="Gill Sans MT"/>
              </a:rPr>
              <a:t>i</a:t>
            </a:r>
            <a:r>
              <a:rPr sz="1800" spc="-40" dirty="0">
                <a:solidFill>
                  <a:srgbClr val="FFFFFF"/>
                </a:solidFill>
                <a:latin typeface="Gill Sans MT"/>
                <a:cs typeface="Gill Sans MT"/>
              </a:rPr>
              <a:t>v</a:t>
            </a:r>
            <a:r>
              <a:rPr sz="1800" dirty="0">
                <a:solidFill>
                  <a:srgbClr val="FFFFFF"/>
                </a:solidFill>
                <a:latin typeface="Gill Sans MT"/>
                <a:cs typeface="Gill Sans MT"/>
              </a:rPr>
              <a:t>es</a:t>
            </a:r>
            <a:endParaRPr sz="1800">
              <a:latin typeface="Gill Sans MT"/>
              <a:cs typeface="Gill Sans MT"/>
            </a:endParaRPr>
          </a:p>
        </p:txBody>
      </p:sp>
      <p:sp>
        <p:nvSpPr>
          <p:cNvPr id="12" name="object 12"/>
          <p:cNvSpPr/>
          <p:nvPr/>
        </p:nvSpPr>
        <p:spPr>
          <a:xfrm>
            <a:off x="5791200" y="2794000"/>
            <a:ext cx="1562100" cy="1079500"/>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5829300" y="2781300"/>
            <a:ext cx="1460500" cy="1155700"/>
          </a:xfrm>
          <a:prstGeom prst="rect">
            <a:avLst/>
          </a:prstGeom>
          <a:blipFill>
            <a:blip r:embed="rId8" cstate="print"/>
            <a:stretch>
              <a:fillRect/>
            </a:stretch>
          </a:blipFill>
        </p:spPr>
        <p:txBody>
          <a:bodyPr wrap="square" lIns="0" tIns="0" rIns="0" bIns="0" rtlCol="0"/>
          <a:lstStyle/>
          <a:p>
            <a:endParaRPr/>
          </a:p>
        </p:txBody>
      </p:sp>
      <p:sp>
        <p:nvSpPr>
          <p:cNvPr id="14" name="object 14"/>
          <p:cNvSpPr/>
          <p:nvPr/>
        </p:nvSpPr>
        <p:spPr>
          <a:xfrm>
            <a:off x="5829300" y="2857500"/>
            <a:ext cx="1435100" cy="952500"/>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5918200" y="4064000"/>
            <a:ext cx="1562100" cy="1079500"/>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6019800" y="4051300"/>
            <a:ext cx="1384300" cy="1155700"/>
          </a:xfrm>
          <a:prstGeom prst="rect">
            <a:avLst/>
          </a:prstGeom>
          <a:blipFill>
            <a:blip r:embed="rId10" cstate="print"/>
            <a:stretch>
              <a:fillRect/>
            </a:stretch>
          </a:blipFill>
        </p:spPr>
        <p:txBody>
          <a:bodyPr wrap="square" lIns="0" tIns="0" rIns="0" bIns="0" rtlCol="0"/>
          <a:lstStyle/>
          <a:p>
            <a:endParaRPr/>
          </a:p>
        </p:txBody>
      </p:sp>
      <p:sp>
        <p:nvSpPr>
          <p:cNvPr id="17" name="object 17"/>
          <p:cNvSpPr/>
          <p:nvPr/>
        </p:nvSpPr>
        <p:spPr>
          <a:xfrm>
            <a:off x="4927541" y="3269841"/>
            <a:ext cx="2463858" cy="1810158"/>
          </a:xfrm>
          <a:prstGeom prst="rect">
            <a:avLst/>
          </a:prstGeom>
          <a:blipFill>
            <a:blip r:embed="rId11" cstate="print"/>
            <a:stretch>
              <a:fillRect/>
            </a:stretch>
          </a:blipFill>
        </p:spPr>
        <p:txBody>
          <a:bodyPr wrap="square" lIns="0" tIns="0" rIns="0" bIns="0" rtlCol="0"/>
          <a:lstStyle/>
          <a:p>
            <a:endParaRPr/>
          </a:p>
        </p:txBody>
      </p:sp>
      <p:sp>
        <p:nvSpPr>
          <p:cNvPr id="18" name="object 18"/>
          <p:cNvSpPr txBox="1"/>
          <p:nvPr/>
        </p:nvSpPr>
        <p:spPr>
          <a:xfrm>
            <a:off x="6187977" y="4164041"/>
            <a:ext cx="963294" cy="850900"/>
          </a:xfrm>
          <a:prstGeom prst="rect">
            <a:avLst/>
          </a:prstGeom>
        </p:spPr>
        <p:txBody>
          <a:bodyPr vert="horz" wrap="square" lIns="0" tIns="0" rIns="0" bIns="0" rtlCol="0">
            <a:spAutoFit/>
          </a:bodyPr>
          <a:lstStyle/>
          <a:p>
            <a:pPr marL="12700" marR="5080" indent="21590" algn="ctr">
              <a:lnSpc>
                <a:spcPct val="101899"/>
              </a:lnSpc>
            </a:pPr>
            <a:r>
              <a:rPr sz="1800" dirty="0">
                <a:solidFill>
                  <a:srgbClr val="FFFFFF"/>
                </a:solidFill>
                <a:latin typeface="Gill Sans MT"/>
                <a:cs typeface="Gill Sans MT"/>
              </a:rPr>
              <a:t>D</a:t>
            </a:r>
            <a:r>
              <a:rPr sz="1800" spc="-10" dirty="0">
                <a:solidFill>
                  <a:srgbClr val="FFFFFF"/>
                </a:solidFill>
                <a:latin typeface="Gill Sans MT"/>
                <a:cs typeface="Gill Sans MT"/>
              </a:rPr>
              <a:t>a</a:t>
            </a:r>
            <a:r>
              <a:rPr sz="1800" dirty="0">
                <a:solidFill>
                  <a:srgbClr val="FFFFFF"/>
                </a:solidFill>
                <a:latin typeface="Gill Sans MT"/>
                <a:cs typeface="Gill Sans MT"/>
              </a:rPr>
              <a:t>t</a:t>
            </a:r>
            <a:r>
              <a:rPr sz="1800" spc="-10" dirty="0">
                <a:solidFill>
                  <a:srgbClr val="FFFFFF"/>
                </a:solidFill>
                <a:latin typeface="Gill Sans MT"/>
                <a:cs typeface="Gill Sans MT"/>
              </a:rPr>
              <a:t>a</a:t>
            </a:r>
            <a:r>
              <a:rPr sz="1800" dirty="0">
                <a:solidFill>
                  <a:srgbClr val="FFFFFF"/>
                </a:solidFill>
                <a:latin typeface="Gill Sans MT"/>
                <a:cs typeface="Gill Sans MT"/>
              </a:rPr>
              <a:t>b</a:t>
            </a:r>
            <a:r>
              <a:rPr sz="1800" spc="-10" dirty="0">
                <a:solidFill>
                  <a:srgbClr val="FFFFFF"/>
                </a:solidFill>
                <a:latin typeface="Gill Sans MT"/>
                <a:cs typeface="Gill Sans MT"/>
              </a:rPr>
              <a:t>as</a:t>
            </a:r>
            <a:r>
              <a:rPr sz="1800" spc="35" dirty="0">
                <a:solidFill>
                  <a:srgbClr val="FFFFFF"/>
                </a:solidFill>
                <a:latin typeface="Gill Sans MT"/>
                <a:cs typeface="Gill Sans MT"/>
              </a:rPr>
              <a:t>e</a:t>
            </a:r>
            <a:r>
              <a:rPr sz="1800" dirty="0">
                <a:solidFill>
                  <a:srgbClr val="FFFFFF"/>
                </a:solidFill>
                <a:latin typeface="Gill Sans MT"/>
                <a:cs typeface="Gill Sans MT"/>
              </a:rPr>
              <a:t>,  </a:t>
            </a:r>
            <a:r>
              <a:rPr sz="1800" spc="5" dirty="0">
                <a:solidFill>
                  <a:srgbClr val="FFFFFF"/>
                </a:solidFill>
                <a:latin typeface="Gill Sans MT"/>
                <a:cs typeface="Gill Sans MT"/>
              </a:rPr>
              <a:t>e.g.,  </a:t>
            </a:r>
            <a:r>
              <a:rPr sz="1800" spc="-10" dirty="0">
                <a:solidFill>
                  <a:srgbClr val="FFFFFF"/>
                </a:solidFill>
                <a:latin typeface="Gill Sans MT"/>
                <a:cs typeface="Gill Sans MT"/>
              </a:rPr>
              <a:t>Mo</a:t>
            </a:r>
            <a:r>
              <a:rPr sz="1800" dirty="0">
                <a:solidFill>
                  <a:srgbClr val="FFFFFF"/>
                </a:solidFill>
                <a:latin typeface="Gill Sans MT"/>
                <a:cs typeface="Gill Sans MT"/>
              </a:rPr>
              <a:t>n</a:t>
            </a:r>
            <a:r>
              <a:rPr sz="1800" spc="-25" dirty="0">
                <a:solidFill>
                  <a:srgbClr val="FFFFFF"/>
                </a:solidFill>
                <a:latin typeface="Gill Sans MT"/>
                <a:cs typeface="Gill Sans MT"/>
              </a:rPr>
              <a:t>g</a:t>
            </a:r>
            <a:r>
              <a:rPr sz="1800" spc="-10" dirty="0">
                <a:solidFill>
                  <a:srgbClr val="FFFFFF"/>
                </a:solidFill>
                <a:latin typeface="Gill Sans MT"/>
                <a:cs typeface="Gill Sans MT"/>
              </a:rPr>
              <a:t>o</a:t>
            </a:r>
            <a:r>
              <a:rPr sz="1800" dirty="0">
                <a:solidFill>
                  <a:srgbClr val="FFFFFF"/>
                </a:solidFill>
                <a:latin typeface="Gill Sans MT"/>
                <a:cs typeface="Gill Sans MT"/>
              </a:rPr>
              <a:t>DB</a:t>
            </a:r>
            <a:endParaRPr sz="1800">
              <a:latin typeface="Gill Sans MT"/>
              <a:cs typeface="Gill Sans MT"/>
            </a:endParaRPr>
          </a:p>
        </p:txBody>
      </p:sp>
      <p:sp>
        <p:nvSpPr>
          <p:cNvPr id="19" name="object 19"/>
          <p:cNvSpPr/>
          <p:nvPr/>
        </p:nvSpPr>
        <p:spPr>
          <a:xfrm>
            <a:off x="2616100" y="3078736"/>
            <a:ext cx="889635" cy="116839"/>
          </a:xfrm>
          <a:custGeom>
            <a:avLst/>
            <a:gdLst/>
            <a:ahLst/>
            <a:cxnLst/>
            <a:rect l="l" t="t" r="r" b="b"/>
            <a:pathLst>
              <a:path w="889635" h="116839">
                <a:moveTo>
                  <a:pt x="867027" y="71426"/>
                </a:moveTo>
                <a:lnTo>
                  <a:pt x="817280" y="71426"/>
                </a:lnTo>
                <a:lnTo>
                  <a:pt x="775790" y="96064"/>
                </a:lnTo>
                <a:lnTo>
                  <a:pt x="773804" y="103856"/>
                </a:lnTo>
                <a:lnTo>
                  <a:pt x="779176" y="112902"/>
                </a:lnTo>
                <a:lnTo>
                  <a:pt x="782020" y="114907"/>
                </a:lnTo>
                <a:lnTo>
                  <a:pt x="788319" y="116512"/>
                </a:lnTo>
                <a:lnTo>
                  <a:pt x="791775" y="116113"/>
                </a:lnTo>
                <a:lnTo>
                  <a:pt x="867027" y="71426"/>
                </a:lnTo>
                <a:close/>
              </a:path>
              <a:path w="889635" h="116839">
                <a:moveTo>
                  <a:pt x="787839" y="0"/>
                </a:moveTo>
                <a:lnTo>
                  <a:pt x="780079" y="2106"/>
                </a:lnTo>
                <a:lnTo>
                  <a:pt x="773106" y="14278"/>
                </a:lnTo>
                <a:lnTo>
                  <a:pt x="775213" y="22038"/>
                </a:lnTo>
                <a:lnTo>
                  <a:pt x="817082" y="46026"/>
                </a:lnTo>
                <a:lnTo>
                  <a:pt x="0" y="52402"/>
                </a:lnTo>
                <a:lnTo>
                  <a:pt x="198" y="77802"/>
                </a:lnTo>
                <a:lnTo>
                  <a:pt x="867027" y="71426"/>
                </a:lnTo>
                <a:lnTo>
                  <a:pt x="889360" y="58163"/>
                </a:lnTo>
                <a:lnTo>
                  <a:pt x="787839" y="0"/>
                </a:lnTo>
                <a:close/>
              </a:path>
            </a:pathLst>
          </a:custGeom>
          <a:solidFill>
            <a:srgbClr val="7A7A7A"/>
          </a:solidFill>
        </p:spPr>
        <p:txBody>
          <a:bodyPr wrap="square" lIns="0" tIns="0" rIns="0" bIns="0" rtlCol="0"/>
          <a:lstStyle/>
          <a:p>
            <a:endParaRPr/>
          </a:p>
        </p:txBody>
      </p:sp>
      <p:sp>
        <p:nvSpPr>
          <p:cNvPr id="20" name="object 20"/>
          <p:cNvSpPr/>
          <p:nvPr/>
        </p:nvSpPr>
        <p:spPr>
          <a:xfrm>
            <a:off x="4927541" y="3066036"/>
            <a:ext cx="889635" cy="121920"/>
          </a:xfrm>
          <a:custGeom>
            <a:avLst/>
            <a:gdLst/>
            <a:ahLst/>
            <a:cxnLst/>
            <a:rect l="l" t="t" r="r" b="b"/>
            <a:pathLst>
              <a:path w="889635" h="121919">
                <a:moveTo>
                  <a:pt x="100600" y="5361"/>
                </a:moveTo>
                <a:lnTo>
                  <a:pt x="0" y="65102"/>
                </a:lnTo>
                <a:lnTo>
                  <a:pt x="98478" y="121523"/>
                </a:lnTo>
                <a:lnTo>
                  <a:pt x="101939" y="121867"/>
                </a:lnTo>
                <a:lnTo>
                  <a:pt x="108212" y="120164"/>
                </a:lnTo>
                <a:lnTo>
                  <a:pt x="111024" y="118116"/>
                </a:lnTo>
                <a:lnTo>
                  <a:pt x="116254" y="108987"/>
                </a:lnTo>
                <a:lnTo>
                  <a:pt x="114147" y="101227"/>
                </a:lnTo>
                <a:lnTo>
                  <a:pt x="72278" y="77238"/>
                </a:lnTo>
                <a:lnTo>
                  <a:pt x="866986" y="71426"/>
                </a:lnTo>
                <a:lnTo>
                  <a:pt x="889320" y="58163"/>
                </a:lnTo>
                <a:lnTo>
                  <a:pt x="878283" y="51840"/>
                </a:lnTo>
                <a:lnTo>
                  <a:pt x="72080" y="51840"/>
                </a:lnTo>
                <a:lnTo>
                  <a:pt x="113569" y="27200"/>
                </a:lnTo>
                <a:lnTo>
                  <a:pt x="115556" y="19409"/>
                </a:lnTo>
                <a:lnTo>
                  <a:pt x="108393" y="7346"/>
                </a:lnTo>
                <a:lnTo>
                  <a:pt x="100600" y="5361"/>
                </a:lnTo>
                <a:close/>
              </a:path>
              <a:path w="889635" h="121919">
                <a:moveTo>
                  <a:pt x="866986" y="71426"/>
                </a:moveTo>
                <a:lnTo>
                  <a:pt x="817239" y="71426"/>
                </a:lnTo>
                <a:lnTo>
                  <a:pt x="775750" y="96064"/>
                </a:lnTo>
                <a:lnTo>
                  <a:pt x="773764" y="103856"/>
                </a:lnTo>
                <a:lnTo>
                  <a:pt x="780926" y="115917"/>
                </a:lnTo>
                <a:lnTo>
                  <a:pt x="788719" y="117904"/>
                </a:lnTo>
                <a:lnTo>
                  <a:pt x="866986" y="71426"/>
                </a:lnTo>
                <a:close/>
              </a:path>
              <a:path w="889635" h="121919">
                <a:moveTo>
                  <a:pt x="787798" y="0"/>
                </a:moveTo>
                <a:lnTo>
                  <a:pt x="780039" y="2106"/>
                </a:lnTo>
                <a:lnTo>
                  <a:pt x="773065" y="14278"/>
                </a:lnTo>
                <a:lnTo>
                  <a:pt x="775172" y="22038"/>
                </a:lnTo>
                <a:lnTo>
                  <a:pt x="817041" y="46026"/>
                </a:lnTo>
                <a:lnTo>
                  <a:pt x="72080" y="51840"/>
                </a:lnTo>
                <a:lnTo>
                  <a:pt x="878283" y="51840"/>
                </a:lnTo>
                <a:lnTo>
                  <a:pt x="787798" y="0"/>
                </a:lnTo>
                <a:close/>
              </a:path>
            </a:pathLst>
          </a:custGeom>
          <a:solidFill>
            <a:srgbClr val="7A7A7A"/>
          </a:solidFill>
        </p:spPr>
        <p:txBody>
          <a:bodyPr wrap="square" lIns="0" tIns="0" rIns="0" bIns="0" rtlCol="0"/>
          <a:lstStyle/>
          <a:p>
            <a:endParaRPr/>
          </a:p>
        </p:txBody>
      </p:sp>
      <p:sp>
        <p:nvSpPr>
          <p:cNvPr id="21" name="object 21"/>
          <p:cNvSpPr txBox="1"/>
          <p:nvPr/>
        </p:nvSpPr>
        <p:spPr>
          <a:xfrm>
            <a:off x="2571582" y="2613662"/>
            <a:ext cx="1019175" cy="195580"/>
          </a:xfrm>
          <a:prstGeom prst="rect">
            <a:avLst/>
          </a:prstGeom>
        </p:spPr>
        <p:txBody>
          <a:bodyPr vert="horz" wrap="square" lIns="0" tIns="0" rIns="0" bIns="0" rtlCol="0">
            <a:spAutoFit/>
          </a:bodyPr>
          <a:lstStyle/>
          <a:p>
            <a:pPr marL="12700">
              <a:lnSpc>
                <a:spcPct val="100000"/>
              </a:lnSpc>
            </a:pPr>
            <a:r>
              <a:rPr sz="1200" spc="-5" dirty="0">
                <a:latin typeface="Gill Sans MT"/>
                <a:cs typeface="Gill Sans MT"/>
              </a:rPr>
              <a:t>Object.as_dict()</a:t>
            </a:r>
            <a:endParaRPr sz="1200">
              <a:latin typeface="Gill Sans MT"/>
              <a:cs typeface="Gill Sans MT"/>
            </a:endParaRPr>
          </a:p>
        </p:txBody>
      </p:sp>
      <p:sp>
        <p:nvSpPr>
          <p:cNvPr id="22" name="object 22"/>
          <p:cNvSpPr txBox="1"/>
          <p:nvPr/>
        </p:nvSpPr>
        <p:spPr>
          <a:xfrm>
            <a:off x="5008712" y="2620892"/>
            <a:ext cx="962025" cy="195580"/>
          </a:xfrm>
          <a:prstGeom prst="rect">
            <a:avLst/>
          </a:prstGeom>
        </p:spPr>
        <p:txBody>
          <a:bodyPr vert="horz" wrap="square" lIns="0" tIns="0" rIns="0" bIns="0" rtlCol="0">
            <a:spAutoFit/>
          </a:bodyPr>
          <a:lstStyle/>
          <a:p>
            <a:pPr marL="12700">
              <a:lnSpc>
                <a:spcPct val="100000"/>
              </a:lnSpc>
            </a:pPr>
            <a:r>
              <a:rPr sz="1200" spc="-5" dirty="0">
                <a:latin typeface="Gill Sans MT"/>
                <a:cs typeface="Gill Sans MT"/>
              </a:rPr>
              <a:t>json.dump/load</a:t>
            </a:r>
            <a:endParaRPr sz="1200">
              <a:latin typeface="Gill Sans MT"/>
              <a:cs typeface="Gill Sans MT"/>
            </a:endParaRPr>
          </a:p>
        </p:txBody>
      </p:sp>
      <p:sp>
        <p:nvSpPr>
          <p:cNvPr id="23" name="object 23"/>
          <p:cNvSpPr txBox="1"/>
          <p:nvPr/>
        </p:nvSpPr>
        <p:spPr>
          <a:xfrm>
            <a:off x="5479999" y="3031966"/>
            <a:ext cx="1665409" cy="1120820"/>
          </a:xfrm>
          <a:prstGeom prst="rect">
            <a:avLst/>
          </a:prstGeom>
        </p:spPr>
        <p:txBody>
          <a:bodyPr vert="horz" wrap="square" lIns="0" tIns="0" rIns="0" bIns="0" rtlCol="0">
            <a:spAutoFit/>
          </a:bodyPr>
          <a:lstStyle/>
          <a:p>
            <a:pPr marL="477520" algn="ctr">
              <a:lnSpc>
                <a:spcPct val="100000"/>
              </a:lnSpc>
            </a:pPr>
            <a:r>
              <a:rPr sz="1800" dirty="0">
                <a:solidFill>
                  <a:srgbClr val="FFFFFF"/>
                </a:solidFill>
                <a:latin typeface="Gill Sans MT"/>
                <a:cs typeface="Gill Sans MT"/>
              </a:rPr>
              <a:t>JSON</a:t>
            </a:r>
            <a:endParaRPr sz="1800" dirty="0">
              <a:latin typeface="Gill Sans MT"/>
              <a:cs typeface="Gill Sans MT"/>
            </a:endParaRPr>
          </a:p>
          <a:p>
            <a:pPr marL="490220" marR="5080" algn="ctr">
              <a:lnSpc>
                <a:spcPts val="2200"/>
              </a:lnSpc>
              <a:spcBef>
                <a:spcPts val="80"/>
              </a:spcBef>
            </a:pPr>
            <a:r>
              <a:rPr sz="1800" dirty="0" smtClean="0">
                <a:solidFill>
                  <a:srgbClr val="FFFFFF"/>
                </a:solidFill>
                <a:latin typeface="Gill Sans MT"/>
                <a:cs typeface="Gill Sans MT"/>
              </a:rPr>
              <a:t>f</a:t>
            </a:r>
            <a:r>
              <a:rPr sz="1800" spc="5" dirty="0" smtClean="0">
                <a:solidFill>
                  <a:srgbClr val="FFFFFF"/>
                </a:solidFill>
                <a:latin typeface="Gill Sans MT"/>
                <a:cs typeface="Gill Sans MT"/>
              </a:rPr>
              <a:t>il</a:t>
            </a:r>
            <a:r>
              <a:rPr sz="1800" dirty="0" smtClean="0">
                <a:solidFill>
                  <a:srgbClr val="FFFFFF"/>
                </a:solidFill>
                <a:latin typeface="Gill Sans MT"/>
                <a:cs typeface="Gill Sans MT"/>
              </a:rPr>
              <a:t>e</a:t>
            </a:r>
            <a:r>
              <a:rPr sz="1800" spc="-10" dirty="0" smtClean="0">
                <a:solidFill>
                  <a:srgbClr val="FFFFFF"/>
                </a:solidFill>
                <a:latin typeface="Gill Sans MT"/>
                <a:cs typeface="Gill Sans MT"/>
              </a:rPr>
              <a:t>/</a:t>
            </a:r>
            <a:r>
              <a:rPr sz="1800" spc="-40" dirty="0" smtClean="0">
                <a:solidFill>
                  <a:srgbClr val="FFFFFF"/>
                </a:solidFill>
                <a:latin typeface="Gill Sans MT"/>
                <a:cs typeface="Gill Sans MT"/>
              </a:rPr>
              <a:t>r</a:t>
            </a:r>
            <a:r>
              <a:rPr sz="1800" dirty="0" smtClean="0">
                <a:solidFill>
                  <a:srgbClr val="FFFFFF"/>
                </a:solidFill>
                <a:latin typeface="Gill Sans MT"/>
                <a:cs typeface="Gill Sans MT"/>
              </a:rPr>
              <a:t>e</a:t>
            </a:r>
            <a:r>
              <a:rPr sz="1800" spc="-10" dirty="0" smtClean="0">
                <a:solidFill>
                  <a:srgbClr val="FFFFFF"/>
                </a:solidFill>
                <a:latin typeface="Gill Sans MT"/>
                <a:cs typeface="Gill Sans MT"/>
              </a:rPr>
              <a:t>s</a:t>
            </a:r>
            <a:r>
              <a:rPr sz="1800" dirty="0" smtClean="0">
                <a:solidFill>
                  <a:srgbClr val="FFFFFF"/>
                </a:solidFill>
                <a:latin typeface="Gill Sans MT"/>
                <a:cs typeface="Gill Sans MT"/>
              </a:rPr>
              <a:t>p</a:t>
            </a:r>
            <a:r>
              <a:rPr sz="1800" spc="-10" dirty="0" smtClean="0">
                <a:solidFill>
                  <a:srgbClr val="FFFFFF"/>
                </a:solidFill>
                <a:latin typeface="Gill Sans MT"/>
                <a:cs typeface="Gill Sans MT"/>
              </a:rPr>
              <a:t>o</a:t>
            </a:r>
            <a:r>
              <a:rPr sz="1800" dirty="0" smtClean="0">
                <a:solidFill>
                  <a:srgbClr val="FFFFFF"/>
                </a:solidFill>
                <a:latin typeface="Gill Sans MT"/>
                <a:cs typeface="Gill Sans MT"/>
              </a:rPr>
              <a:t>nse</a:t>
            </a:r>
            <a:endParaRPr sz="1800" dirty="0">
              <a:latin typeface="Gill Sans MT"/>
              <a:cs typeface="Gill Sans MT"/>
            </a:endParaRPr>
          </a:p>
          <a:p>
            <a:pPr marL="12700">
              <a:lnSpc>
                <a:spcPct val="100000"/>
              </a:lnSpc>
              <a:spcBef>
                <a:spcPts val="740"/>
              </a:spcBef>
            </a:pPr>
            <a:endParaRPr lang="en-US" sz="1200" spc="-10" dirty="0" smtClean="0">
              <a:latin typeface="Gill Sans MT"/>
              <a:cs typeface="Gill Sans MT"/>
            </a:endParaRPr>
          </a:p>
          <a:p>
            <a:pPr marL="12700">
              <a:lnSpc>
                <a:spcPct val="100000"/>
              </a:lnSpc>
              <a:spcBef>
                <a:spcPts val="740"/>
              </a:spcBef>
            </a:pPr>
            <a:r>
              <a:rPr sz="1200" spc="-10" dirty="0" smtClean="0">
                <a:latin typeface="Gill Sans MT"/>
                <a:cs typeface="Gill Sans MT"/>
              </a:rPr>
              <a:t>pymongo</a:t>
            </a:r>
            <a:endParaRPr sz="1200" dirty="0">
              <a:latin typeface="Gill Sans MT"/>
              <a:cs typeface="Gill Sans MT"/>
            </a:endParaRPr>
          </a:p>
        </p:txBody>
      </p:sp>
      <p:sp>
        <p:nvSpPr>
          <p:cNvPr id="24" name="object 24"/>
          <p:cNvSpPr txBox="1"/>
          <p:nvPr/>
        </p:nvSpPr>
        <p:spPr>
          <a:xfrm>
            <a:off x="346606" y="4085155"/>
            <a:ext cx="1972945" cy="165100"/>
          </a:xfrm>
          <a:prstGeom prst="rect">
            <a:avLst/>
          </a:prstGeom>
        </p:spPr>
        <p:txBody>
          <a:bodyPr vert="horz" wrap="square" lIns="0" tIns="0" rIns="0" bIns="0" rtlCol="0">
            <a:spAutoFit/>
          </a:bodyPr>
          <a:lstStyle/>
          <a:p>
            <a:pPr marL="12700">
              <a:lnSpc>
                <a:spcPct val="100000"/>
              </a:lnSpc>
            </a:pPr>
            <a:r>
              <a:rPr sz="1000" spc="-5" dirty="0">
                <a:latin typeface="Gill Sans MT"/>
                <a:cs typeface="Gill Sans MT"/>
              </a:rPr>
              <a:t>Structure.from_spacegroup("Pm-3m",</a:t>
            </a:r>
            <a:endParaRPr sz="1000">
              <a:latin typeface="Gill Sans MT"/>
              <a:cs typeface="Gill Sans MT"/>
            </a:endParaRPr>
          </a:p>
        </p:txBody>
      </p:sp>
      <p:sp>
        <p:nvSpPr>
          <p:cNvPr id="25" name="object 25"/>
          <p:cNvSpPr txBox="1"/>
          <p:nvPr/>
        </p:nvSpPr>
        <p:spPr>
          <a:xfrm>
            <a:off x="1813457" y="4237555"/>
            <a:ext cx="1060450" cy="317500"/>
          </a:xfrm>
          <a:prstGeom prst="rect">
            <a:avLst/>
          </a:prstGeom>
        </p:spPr>
        <p:txBody>
          <a:bodyPr vert="horz" wrap="square" lIns="0" tIns="0" rIns="0" bIns="0" rtlCol="0">
            <a:spAutoFit/>
          </a:bodyPr>
          <a:lstStyle/>
          <a:p>
            <a:pPr marL="12700" marR="5080">
              <a:lnSpc>
                <a:spcPct val="100000"/>
              </a:lnSpc>
            </a:pPr>
            <a:r>
              <a:rPr sz="1000" spc="-5" dirty="0">
                <a:latin typeface="Gill Sans MT"/>
                <a:cs typeface="Gill Sans MT"/>
              </a:rPr>
              <a:t>Lattice.cubic(2.872),  ["Fe"], </a:t>
            </a:r>
            <a:r>
              <a:rPr sz="1000" dirty="0">
                <a:latin typeface="Gill Sans MT"/>
                <a:cs typeface="Gill Sans MT"/>
              </a:rPr>
              <a:t>[[0, 0,</a:t>
            </a:r>
            <a:r>
              <a:rPr sz="1000" spc="-70" dirty="0">
                <a:latin typeface="Gill Sans MT"/>
                <a:cs typeface="Gill Sans MT"/>
              </a:rPr>
              <a:t> </a:t>
            </a:r>
            <a:r>
              <a:rPr sz="1000" dirty="0">
                <a:latin typeface="Gill Sans MT"/>
                <a:cs typeface="Gill Sans MT"/>
              </a:rPr>
              <a:t>0]])</a:t>
            </a:r>
            <a:endParaRPr sz="1000">
              <a:latin typeface="Gill Sans MT"/>
              <a:cs typeface="Gill Sans MT"/>
            </a:endParaRPr>
          </a:p>
        </p:txBody>
      </p:sp>
      <p:sp>
        <p:nvSpPr>
          <p:cNvPr id="26" name="object 26"/>
          <p:cNvSpPr txBox="1"/>
          <p:nvPr/>
        </p:nvSpPr>
        <p:spPr>
          <a:xfrm>
            <a:off x="3268097" y="4257833"/>
            <a:ext cx="1750695" cy="1841500"/>
          </a:xfrm>
          <a:prstGeom prst="rect">
            <a:avLst/>
          </a:prstGeom>
        </p:spPr>
        <p:txBody>
          <a:bodyPr vert="horz" wrap="square" lIns="0" tIns="0" rIns="0" bIns="0" rtlCol="0">
            <a:spAutoFit/>
          </a:bodyPr>
          <a:lstStyle/>
          <a:p>
            <a:pPr marL="12700">
              <a:lnSpc>
                <a:spcPct val="100000"/>
              </a:lnSpc>
            </a:pPr>
            <a:r>
              <a:rPr sz="1000" dirty="0">
                <a:latin typeface="Gill Sans MT"/>
                <a:cs typeface="Gill Sans MT"/>
              </a:rPr>
              <a:t>90.0, </a:t>
            </a:r>
            <a:r>
              <a:rPr sz="1000" spc="-5" dirty="0">
                <a:latin typeface="Gill Sans MT"/>
                <a:cs typeface="Gill Sans MT"/>
              </a:rPr>
              <a:t>u'c': </a:t>
            </a:r>
            <a:r>
              <a:rPr sz="1000" dirty="0">
                <a:latin typeface="Gill Sans MT"/>
                <a:cs typeface="Gill Sans MT"/>
              </a:rPr>
              <a:t>2.872, </a:t>
            </a:r>
            <a:r>
              <a:rPr sz="1000" spc="-5" dirty="0">
                <a:latin typeface="Gill Sans MT"/>
                <a:cs typeface="Gill Sans MT"/>
              </a:rPr>
              <a:t>u'b':</a:t>
            </a:r>
            <a:r>
              <a:rPr sz="1000" spc="-55" dirty="0">
                <a:latin typeface="Gill Sans MT"/>
                <a:cs typeface="Gill Sans MT"/>
              </a:rPr>
              <a:t> </a:t>
            </a:r>
            <a:r>
              <a:rPr sz="1000" dirty="0">
                <a:latin typeface="Gill Sans MT"/>
                <a:cs typeface="Gill Sans MT"/>
              </a:rPr>
              <a:t>2.872,</a:t>
            </a:r>
            <a:endParaRPr sz="1000">
              <a:latin typeface="Gill Sans MT"/>
              <a:cs typeface="Gill Sans MT"/>
            </a:endParaRPr>
          </a:p>
          <a:p>
            <a:pPr marL="12700">
              <a:lnSpc>
                <a:spcPct val="100000"/>
              </a:lnSpc>
            </a:pPr>
            <a:r>
              <a:rPr sz="1000" spc="-5" dirty="0">
                <a:latin typeface="Gill Sans MT"/>
                <a:cs typeface="Gill Sans MT"/>
              </a:rPr>
              <a:t>u'matrix': </a:t>
            </a:r>
            <a:r>
              <a:rPr sz="1000" dirty="0">
                <a:latin typeface="Gill Sans MT"/>
                <a:cs typeface="Gill Sans MT"/>
              </a:rPr>
              <a:t>[[2.872, 0.0, 0.0],</a:t>
            </a:r>
            <a:r>
              <a:rPr sz="1000" spc="-35" dirty="0">
                <a:latin typeface="Gill Sans MT"/>
                <a:cs typeface="Gill Sans MT"/>
              </a:rPr>
              <a:t> </a:t>
            </a:r>
            <a:r>
              <a:rPr sz="1000" dirty="0">
                <a:latin typeface="Gill Sans MT"/>
                <a:cs typeface="Gill Sans MT"/>
              </a:rPr>
              <a:t>[0.0,</a:t>
            </a:r>
            <a:endParaRPr sz="1000">
              <a:latin typeface="Gill Sans MT"/>
              <a:cs typeface="Gill Sans MT"/>
            </a:endParaRPr>
          </a:p>
          <a:p>
            <a:pPr marL="12700">
              <a:lnSpc>
                <a:spcPct val="100000"/>
              </a:lnSpc>
            </a:pPr>
            <a:r>
              <a:rPr sz="1000" dirty="0">
                <a:latin typeface="Gill Sans MT"/>
                <a:cs typeface="Gill Sans MT"/>
              </a:rPr>
              <a:t>2.872, 0.0], [0.0, 0.0,</a:t>
            </a:r>
            <a:r>
              <a:rPr sz="1000" spc="-75" dirty="0">
                <a:latin typeface="Gill Sans MT"/>
                <a:cs typeface="Gill Sans MT"/>
              </a:rPr>
              <a:t> </a:t>
            </a:r>
            <a:r>
              <a:rPr sz="1000" dirty="0">
                <a:latin typeface="Gill Sans MT"/>
                <a:cs typeface="Gill Sans MT"/>
              </a:rPr>
              <a:t>2.872]],</a:t>
            </a:r>
            <a:endParaRPr sz="1000">
              <a:latin typeface="Gill Sans MT"/>
              <a:cs typeface="Gill Sans MT"/>
            </a:endParaRPr>
          </a:p>
          <a:p>
            <a:pPr marL="12700">
              <a:lnSpc>
                <a:spcPct val="100000"/>
              </a:lnSpc>
            </a:pPr>
            <a:r>
              <a:rPr sz="1000" spc="-5" dirty="0">
                <a:latin typeface="Gill Sans MT"/>
                <a:cs typeface="Gill Sans MT"/>
              </a:rPr>
              <a:t>u'volume':</a:t>
            </a:r>
            <a:r>
              <a:rPr sz="1000" spc="-65" dirty="0">
                <a:latin typeface="Gill Sans MT"/>
                <a:cs typeface="Gill Sans MT"/>
              </a:rPr>
              <a:t> </a:t>
            </a:r>
            <a:r>
              <a:rPr sz="1000" dirty="0">
                <a:latin typeface="Gill Sans MT"/>
                <a:cs typeface="Gill Sans MT"/>
              </a:rPr>
              <a:t>23.689358847999998,</a:t>
            </a:r>
            <a:endParaRPr sz="1000">
              <a:latin typeface="Gill Sans MT"/>
              <a:cs typeface="Gill Sans MT"/>
            </a:endParaRPr>
          </a:p>
          <a:p>
            <a:pPr marL="12700">
              <a:lnSpc>
                <a:spcPct val="100000"/>
              </a:lnSpc>
            </a:pPr>
            <a:r>
              <a:rPr sz="1000" spc="-5" dirty="0">
                <a:latin typeface="Gill Sans MT"/>
                <a:cs typeface="Gill Sans MT"/>
              </a:rPr>
              <a:t>u'alpha': </a:t>
            </a:r>
            <a:r>
              <a:rPr sz="1000" dirty="0">
                <a:latin typeface="Gill Sans MT"/>
                <a:cs typeface="Gill Sans MT"/>
              </a:rPr>
              <a:t>90.0, </a:t>
            </a:r>
            <a:r>
              <a:rPr sz="1000" spc="-5" dirty="0">
                <a:latin typeface="Gill Sans MT"/>
                <a:cs typeface="Gill Sans MT"/>
              </a:rPr>
              <a:t>u'beta':</a:t>
            </a:r>
            <a:r>
              <a:rPr sz="1000" spc="-35" dirty="0">
                <a:latin typeface="Gill Sans MT"/>
                <a:cs typeface="Gill Sans MT"/>
              </a:rPr>
              <a:t> </a:t>
            </a:r>
            <a:r>
              <a:rPr sz="1000" dirty="0">
                <a:latin typeface="Gill Sans MT"/>
                <a:cs typeface="Gill Sans MT"/>
              </a:rPr>
              <a:t>90.0},</a:t>
            </a:r>
            <a:endParaRPr sz="1000">
              <a:latin typeface="Gill Sans MT"/>
              <a:cs typeface="Gill Sans MT"/>
            </a:endParaRPr>
          </a:p>
          <a:p>
            <a:pPr marL="12700">
              <a:lnSpc>
                <a:spcPct val="100000"/>
              </a:lnSpc>
            </a:pPr>
            <a:r>
              <a:rPr sz="1000" spc="-5" dirty="0">
                <a:latin typeface="Gill Sans MT"/>
                <a:cs typeface="Gill Sans MT"/>
              </a:rPr>
              <a:t>u'sites': [{u'properties': </a:t>
            </a:r>
            <a:r>
              <a:rPr sz="1000" dirty="0">
                <a:latin typeface="Gill Sans MT"/>
                <a:cs typeface="Gill Sans MT"/>
              </a:rPr>
              <a:t>{},</a:t>
            </a:r>
            <a:r>
              <a:rPr sz="1000" spc="15" dirty="0">
                <a:latin typeface="Gill Sans MT"/>
                <a:cs typeface="Gill Sans MT"/>
              </a:rPr>
              <a:t> </a:t>
            </a:r>
            <a:r>
              <a:rPr sz="1000" spc="-5" dirty="0">
                <a:latin typeface="Gill Sans MT"/>
                <a:cs typeface="Gill Sans MT"/>
              </a:rPr>
              <a:t>u'abc':</a:t>
            </a:r>
            <a:endParaRPr sz="1000">
              <a:latin typeface="Gill Sans MT"/>
              <a:cs typeface="Gill Sans MT"/>
            </a:endParaRPr>
          </a:p>
          <a:p>
            <a:pPr marL="12700">
              <a:lnSpc>
                <a:spcPct val="100000"/>
              </a:lnSpc>
            </a:pPr>
            <a:r>
              <a:rPr sz="1000" dirty="0">
                <a:latin typeface="Gill Sans MT"/>
                <a:cs typeface="Gill Sans MT"/>
              </a:rPr>
              <a:t>[0.0, 0.0, 0.0], </a:t>
            </a:r>
            <a:r>
              <a:rPr sz="1000" spc="-5" dirty="0">
                <a:latin typeface="Gill Sans MT"/>
                <a:cs typeface="Gill Sans MT"/>
              </a:rPr>
              <a:t>u'xyz': </a:t>
            </a:r>
            <a:r>
              <a:rPr sz="1000" dirty="0">
                <a:latin typeface="Gill Sans MT"/>
                <a:cs typeface="Gill Sans MT"/>
              </a:rPr>
              <a:t>[0.0,</a:t>
            </a:r>
            <a:r>
              <a:rPr sz="1000" spc="-55" dirty="0">
                <a:latin typeface="Gill Sans MT"/>
                <a:cs typeface="Gill Sans MT"/>
              </a:rPr>
              <a:t> </a:t>
            </a:r>
            <a:r>
              <a:rPr sz="1000" dirty="0">
                <a:latin typeface="Gill Sans MT"/>
                <a:cs typeface="Gill Sans MT"/>
              </a:rPr>
              <a:t>0.0,</a:t>
            </a:r>
            <a:endParaRPr sz="1000">
              <a:latin typeface="Gill Sans MT"/>
              <a:cs typeface="Gill Sans MT"/>
            </a:endParaRPr>
          </a:p>
          <a:p>
            <a:pPr marL="12700">
              <a:lnSpc>
                <a:spcPct val="100000"/>
              </a:lnSpc>
            </a:pPr>
            <a:r>
              <a:rPr sz="1000" dirty="0">
                <a:latin typeface="Gill Sans MT"/>
                <a:cs typeface="Gill Sans MT"/>
              </a:rPr>
              <a:t>0.0], </a:t>
            </a:r>
            <a:r>
              <a:rPr sz="1000" spc="-5" dirty="0">
                <a:latin typeface="Gill Sans MT"/>
                <a:cs typeface="Gill Sans MT"/>
              </a:rPr>
              <a:t>u'species': [{u'occu':</a:t>
            </a:r>
            <a:r>
              <a:rPr sz="1000" spc="-30" dirty="0">
                <a:latin typeface="Gill Sans MT"/>
                <a:cs typeface="Gill Sans MT"/>
              </a:rPr>
              <a:t> </a:t>
            </a:r>
            <a:r>
              <a:rPr sz="1000" dirty="0">
                <a:latin typeface="Gill Sans MT"/>
                <a:cs typeface="Gill Sans MT"/>
              </a:rPr>
              <a:t>1,</a:t>
            </a:r>
            <a:endParaRPr sz="1000">
              <a:latin typeface="Gill Sans MT"/>
              <a:cs typeface="Gill Sans MT"/>
            </a:endParaRPr>
          </a:p>
          <a:p>
            <a:pPr marL="12700" marR="5080">
              <a:lnSpc>
                <a:spcPct val="100000"/>
              </a:lnSpc>
            </a:pPr>
            <a:r>
              <a:rPr sz="1000" spc="-5" dirty="0">
                <a:latin typeface="Gill Sans MT"/>
                <a:cs typeface="Gill Sans MT"/>
              </a:rPr>
              <a:t>u'element': u'Fe'}], u'label': u'Fe'}],  u'@class': 'Structure',  u'@module':  'pymatgen.core.structure'}</a:t>
            </a:r>
            <a:endParaRPr sz="1000">
              <a:latin typeface="Gill Sans MT"/>
              <a:cs typeface="Gill Sans MT"/>
            </a:endParaRPr>
          </a:p>
        </p:txBody>
      </p:sp>
      <p:sp>
        <p:nvSpPr>
          <p:cNvPr id="27" name="object 27"/>
          <p:cNvSpPr/>
          <p:nvPr/>
        </p:nvSpPr>
        <p:spPr>
          <a:xfrm>
            <a:off x="2616140" y="3269842"/>
            <a:ext cx="889635" cy="116839"/>
          </a:xfrm>
          <a:custGeom>
            <a:avLst/>
            <a:gdLst/>
            <a:ahLst/>
            <a:cxnLst/>
            <a:rect l="l" t="t" r="r" b="b"/>
            <a:pathLst>
              <a:path w="889635" h="116839">
                <a:moveTo>
                  <a:pt x="101494" y="0"/>
                </a:moveTo>
                <a:lnTo>
                  <a:pt x="98035" y="372"/>
                </a:lnTo>
                <a:lnTo>
                  <a:pt x="0" y="57558"/>
                </a:lnTo>
                <a:lnTo>
                  <a:pt x="101065" y="116512"/>
                </a:lnTo>
                <a:lnTo>
                  <a:pt x="108841" y="114466"/>
                </a:lnTo>
                <a:lnTo>
                  <a:pt x="115910" y="102349"/>
                </a:lnTo>
                <a:lnTo>
                  <a:pt x="113863" y="94573"/>
                </a:lnTo>
                <a:lnTo>
                  <a:pt x="72181" y="70258"/>
                </a:lnTo>
                <a:lnTo>
                  <a:pt x="889264" y="70257"/>
                </a:lnTo>
                <a:lnTo>
                  <a:pt x="889264" y="44858"/>
                </a:lnTo>
                <a:lnTo>
                  <a:pt x="72181" y="44858"/>
                </a:lnTo>
                <a:lnTo>
                  <a:pt x="113863" y="20544"/>
                </a:lnTo>
                <a:lnTo>
                  <a:pt x="115909" y="12767"/>
                </a:lnTo>
                <a:lnTo>
                  <a:pt x="110608" y="3680"/>
                </a:lnTo>
                <a:lnTo>
                  <a:pt x="107781" y="1653"/>
                </a:lnTo>
                <a:lnTo>
                  <a:pt x="101494" y="0"/>
                </a:lnTo>
                <a:close/>
              </a:path>
              <a:path w="889635" h="116839">
                <a:moveTo>
                  <a:pt x="889264" y="44857"/>
                </a:moveTo>
                <a:lnTo>
                  <a:pt x="72181" y="44858"/>
                </a:lnTo>
                <a:lnTo>
                  <a:pt x="889264" y="44858"/>
                </a:lnTo>
                <a:close/>
              </a:path>
            </a:pathLst>
          </a:custGeom>
          <a:solidFill>
            <a:srgbClr val="7A7A7A"/>
          </a:solidFill>
        </p:spPr>
        <p:txBody>
          <a:bodyPr wrap="square" lIns="0" tIns="0" rIns="0" bIns="0" rtlCol="0"/>
          <a:lstStyle/>
          <a:p>
            <a:endParaRPr/>
          </a:p>
        </p:txBody>
      </p:sp>
      <p:sp>
        <p:nvSpPr>
          <p:cNvPr id="28" name="object 28"/>
          <p:cNvSpPr txBox="1"/>
          <p:nvPr/>
        </p:nvSpPr>
        <p:spPr>
          <a:xfrm>
            <a:off x="2493811" y="3808157"/>
            <a:ext cx="2445385" cy="462280"/>
          </a:xfrm>
          <a:prstGeom prst="rect">
            <a:avLst/>
          </a:prstGeom>
        </p:spPr>
        <p:txBody>
          <a:bodyPr vert="horz" wrap="square" lIns="0" tIns="0" rIns="0" bIns="0" rtlCol="0">
            <a:spAutoFit/>
          </a:bodyPr>
          <a:lstStyle/>
          <a:p>
            <a:pPr marL="12700">
              <a:lnSpc>
                <a:spcPct val="100000"/>
              </a:lnSpc>
            </a:pPr>
            <a:r>
              <a:rPr sz="1200" spc="-5" dirty="0">
                <a:latin typeface="Gill Sans MT"/>
                <a:cs typeface="Gill Sans MT"/>
              </a:rPr>
              <a:t>Object.from_dict()</a:t>
            </a:r>
            <a:endParaRPr sz="1200">
              <a:latin typeface="Gill Sans MT"/>
              <a:cs typeface="Gill Sans MT"/>
            </a:endParaRPr>
          </a:p>
          <a:p>
            <a:pPr marL="786765">
              <a:lnSpc>
                <a:spcPct val="100000"/>
              </a:lnSpc>
              <a:spcBef>
                <a:spcPts val="900"/>
              </a:spcBef>
            </a:pPr>
            <a:r>
              <a:rPr sz="1000" spc="-5" dirty="0">
                <a:latin typeface="Gill Sans MT"/>
                <a:cs typeface="Gill Sans MT"/>
              </a:rPr>
              <a:t>{u'lattice': {u'a': </a:t>
            </a:r>
            <a:r>
              <a:rPr sz="1000" dirty="0">
                <a:latin typeface="Gill Sans MT"/>
                <a:cs typeface="Gill Sans MT"/>
              </a:rPr>
              <a:t>2.872,</a:t>
            </a:r>
            <a:r>
              <a:rPr sz="1000" spc="-10" dirty="0">
                <a:latin typeface="Gill Sans MT"/>
                <a:cs typeface="Gill Sans MT"/>
              </a:rPr>
              <a:t> </a:t>
            </a:r>
            <a:r>
              <a:rPr sz="1000" spc="-5" dirty="0">
                <a:latin typeface="Gill Sans MT"/>
                <a:cs typeface="Gill Sans MT"/>
              </a:rPr>
              <a:t>u'gamma':</a:t>
            </a:r>
            <a:endParaRPr sz="1000">
              <a:latin typeface="Gill Sans MT"/>
              <a:cs typeface="Gill Sans MT"/>
            </a:endParaRPr>
          </a:p>
        </p:txBody>
      </p:sp>
    </p:spTree>
    <p:extLst>
      <p:ext uri="{BB962C8B-B14F-4D97-AF65-F5344CB8AC3E}">
        <p14:creationId xmlns:p14="http://schemas.microsoft.com/office/powerpoint/2010/main" val="19505639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450850" y="-127244"/>
            <a:ext cx="7886700" cy="1325563"/>
          </a:xfrm>
          <a:prstGeom prst="rect">
            <a:avLst/>
          </a:prstGeom>
        </p:spPr>
        <p:txBody>
          <a:bodyPr vert="horz" wrap="square" lIns="0" tIns="223519" rIns="0" bIns="0" rtlCol="0">
            <a:spAutoFit/>
          </a:bodyPr>
          <a:lstStyle/>
          <a:p>
            <a:pPr marL="12700">
              <a:lnSpc>
                <a:spcPct val="100000"/>
              </a:lnSpc>
            </a:pPr>
            <a:r>
              <a:rPr sz="3200" spc="-55" dirty="0"/>
              <a:t>How </a:t>
            </a:r>
            <a:r>
              <a:rPr sz="3200" spc="-35" dirty="0"/>
              <a:t>is </a:t>
            </a:r>
            <a:r>
              <a:rPr sz="3200" spc="-60" dirty="0"/>
              <a:t>MongoDB </a:t>
            </a:r>
            <a:r>
              <a:rPr sz="3200" spc="-45" dirty="0"/>
              <a:t>used </a:t>
            </a:r>
            <a:r>
              <a:rPr sz="3200" spc="-35" dirty="0"/>
              <a:t>in </a:t>
            </a:r>
            <a:r>
              <a:rPr sz="3200" spc="-45" dirty="0"/>
              <a:t>the </a:t>
            </a:r>
            <a:r>
              <a:rPr sz="3200" spc="-60" dirty="0"/>
              <a:t>Materials</a:t>
            </a:r>
            <a:r>
              <a:rPr sz="3200" spc="-585" dirty="0"/>
              <a:t> </a:t>
            </a:r>
            <a:r>
              <a:rPr sz="3200" spc="-65" dirty="0"/>
              <a:t>Project?</a:t>
            </a:r>
            <a:endParaRPr sz="3200"/>
          </a:p>
        </p:txBody>
      </p:sp>
      <p:sp>
        <p:nvSpPr>
          <p:cNvPr id="3" name="object 3"/>
          <p:cNvSpPr txBox="1"/>
          <p:nvPr/>
        </p:nvSpPr>
        <p:spPr>
          <a:xfrm>
            <a:off x="1034715" y="1353977"/>
            <a:ext cx="6718970" cy="1879600"/>
          </a:xfrm>
          <a:prstGeom prst="rect">
            <a:avLst/>
          </a:prstGeom>
        </p:spPr>
        <p:txBody>
          <a:bodyPr vert="horz" wrap="square" lIns="0" tIns="0" rIns="0" bIns="0" rtlCol="0">
            <a:spAutoFit/>
          </a:bodyPr>
          <a:lstStyle/>
          <a:p>
            <a:pPr marL="12700" marR="1352550">
              <a:lnSpc>
                <a:spcPct val="101200"/>
              </a:lnSpc>
            </a:pPr>
            <a:r>
              <a:rPr lang="en-US" sz="2800" spc="-5" dirty="0" smtClean="0">
                <a:latin typeface="Gill Sans MT"/>
                <a:cs typeface="Gill Sans MT"/>
              </a:rPr>
              <a:t>Recall: </a:t>
            </a:r>
            <a:r>
              <a:rPr sz="2800" spc="-5" dirty="0" smtClean="0">
                <a:latin typeface="Gill Sans MT"/>
                <a:cs typeface="Gill Sans MT"/>
              </a:rPr>
              <a:t>MongoDB </a:t>
            </a:r>
            <a:r>
              <a:rPr sz="2800" dirty="0">
                <a:latin typeface="Gill Sans MT"/>
                <a:cs typeface="Gill Sans MT"/>
              </a:rPr>
              <a:t>databases contains </a:t>
            </a:r>
            <a:r>
              <a:rPr sz="2800" b="1" spc="-5" dirty="0">
                <a:latin typeface="Gill Sans MT"/>
                <a:cs typeface="Gill Sans MT"/>
              </a:rPr>
              <a:t>collections </a:t>
            </a:r>
            <a:r>
              <a:rPr sz="2800" b="1">
                <a:latin typeface="Gill Sans MT"/>
                <a:cs typeface="Gill Sans MT"/>
              </a:rPr>
              <a:t>of  </a:t>
            </a:r>
            <a:r>
              <a:rPr sz="2800" b="1" spc="-5" smtClean="0">
                <a:latin typeface="Gill Sans MT"/>
                <a:cs typeface="Gill Sans MT"/>
              </a:rPr>
              <a:t>documents</a:t>
            </a:r>
            <a:endParaRPr sz="2800" dirty="0">
              <a:latin typeface="Gill Sans MT"/>
              <a:cs typeface="Gill Sans MT"/>
            </a:endParaRPr>
          </a:p>
          <a:p>
            <a:pPr marL="12700" marR="5080">
              <a:lnSpc>
                <a:spcPts val="3300"/>
              </a:lnSpc>
              <a:spcBef>
                <a:spcPts val="1400"/>
              </a:spcBef>
            </a:pPr>
            <a:r>
              <a:rPr sz="2800" dirty="0">
                <a:latin typeface="Gill Sans MT"/>
                <a:cs typeface="Gill Sans MT"/>
              </a:rPr>
              <a:t>Each logical </a:t>
            </a:r>
            <a:r>
              <a:rPr sz="2800" spc="-5" dirty="0">
                <a:latin typeface="Gill Sans MT"/>
                <a:cs typeface="Gill Sans MT"/>
              </a:rPr>
              <a:t>unit </a:t>
            </a:r>
            <a:r>
              <a:rPr sz="2800" dirty="0">
                <a:latin typeface="Gill Sans MT"/>
                <a:cs typeface="Gill Sans MT"/>
              </a:rPr>
              <a:t>of </a:t>
            </a:r>
            <a:r>
              <a:rPr sz="2800" spc="-5" dirty="0">
                <a:latin typeface="Gill Sans MT"/>
                <a:cs typeface="Gill Sans MT"/>
              </a:rPr>
              <a:t>calculation </a:t>
            </a:r>
            <a:r>
              <a:rPr sz="2800" dirty="0">
                <a:latin typeface="Gill Sans MT"/>
                <a:cs typeface="Gill Sans MT"/>
              </a:rPr>
              <a:t>or </a:t>
            </a:r>
            <a:r>
              <a:rPr sz="2800" spc="-5" dirty="0">
                <a:latin typeface="Gill Sans MT"/>
                <a:cs typeface="Gill Sans MT"/>
              </a:rPr>
              <a:t>analysis </a:t>
            </a:r>
            <a:r>
              <a:rPr sz="2800" dirty="0">
                <a:latin typeface="Gill Sans MT"/>
                <a:cs typeface="Gill Sans MT"/>
              </a:rPr>
              <a:t>or material  </a:t>
            </a:r>
            <a:r>
              <a:rPr sz="2800" spc="-5" dirty="0">
                <a:latin typeface="Gill Sans MT"/>
                <a:cs typeface="Gill Sans MT"/>
              </a:rPr>
              <a:t>is </a:t>
            </a:r>
            <a:r>
              <a:rPr sz="2800" dirty="0">
                <a:latin typeface="Gill Sans MT"/>
                <a:cs typeface="Gill Sans MT"/>
              </a:rPr>
              <a:t>a </a:t>
            </a:r>
            <a:r>
              <a:rPr sz="2800" spc="-5" dirty="0">
                <a:latin typeface="Gill Sans MT"/>
                <a:cs typeface="Gill Sans MT"/>
              </a:rPr>
              <a:t>document in </a:t>
            </a:r>
            <a:r>
              <a:rPr sz="2800" dirty="0">
                <a:latin typeface="Gill Sans MT"/>
                <a:cs typeface="Gill Sans MT"/>
              </a:rPr>
              <a:t>a</a:t>
            </a:r>
            <a:r>
              <a:rPr sz="2800" spc="-20" dirty="0">
                <a:latin typeface="Gill Sans MT"/>
                <a:cs typeface="Gill Sans MT"/>
              </a:rPr>
              <a:t> </a:t>
            </a:r>
            <a:r>
              <a:rPr sz="2800" spc="-5" dirty="0">
                <a:latin typeface="Gill Sans MT"/>
                <a:cs typeface="Gill Sans MT"/>
              </a:rPr>
              <a:t>collection.</a:t>
            </a:r>
            <a:endParaRPr sz="2800" dirty="0">
              <a:latin typeface="Gill Sans MT"/>
              <a:cs typeface="Gill Sans MT"/>
            </a:endParaRPr>
          </a:p>
        </p:txBody>
      </p:sp>
      <p:graphicFrame>
        <p:nvGraphicFramePr>
          <p:cNvPr id="4" name="object 4"/>
          <p:cNvGraphicFramePr>
            <a:graphicFrameLocks noGrp="1"/>
          </p:cNvGraphicFramePr>
          <p:nvPr/>
        </p:nvGraphicFramePr>
        <p:xfrm>
          <a:off x="450850" y="3389236"/>
          <a:ext cx="8042507" cy="2595879"/>
        </p:xfrm>
        <a:graphic>
          <a:graphicData uri="http://schemas.openxmlformats.org/drawingml/2006/table">
            <a:tbl>
              <a:tblPr firstRow="1" bandRow="1">
                <a:tableStyleId>{2D5ABB26-0587-4C30-8999-92F81FD0307C}</a:tableStyleId>
              </a:tblPr>
              <a:tblGrid>
                <a:gridCol w="2027236"/>
                <a:gridCol w="6015271"/>
              </a:tblGrid>
              <a:tr h="370839">
                <a:tc>
                  <a:txBody>
                    <a:bodyPr/>
                    <a:lstStyle/>
                    <a:p>
                      <a:pPr marL="84455">
                        <a:lnSpc>
                          <a:spcPct val="100000"/>
                        </a:lnSpc>
                        <a:spcBef>
                          <a:spcPts val="210"/>
                        </a:spcBef>
                      </a:pPr>
                      <a:r>
                        <a:rPr sz="1600" b="1" spc="-5" dirty="0">
                          <a:solidFill>
                            <a:srgbClr val="FFFFFF"/>
                          </a:solidFill>
                          <a:latin typeface="Gill Sans MT"/>
                          <a:cs typeface="Gill Sans MT"/>
                        </a:rPr>
                        <a:t>Collection</a:t>
                      </a:r>
                      <a:r>
                        <a:rPr sz="1600" b="1" spc="-50" dirty="0">
                          <a:solidFill>
                            <a:srgbClr val="FFFFFF"/>
                          </a:solidFill>
                          <a:latin typeface="Gill Sans MT"/>
                          <a:cs typeface="Gill Sans MT"/>
                        </a:rPr>
                        <a:t> </a:t>
                      </a:r>
                      <a:r>
                        <a:rPr sz="1600" b="1" dirty="0">
                          <a:solidFill>
                            <a:srgbClr val="FFFFFF"/>
                          </a:solidFill>
                          <a:latin typeface="Gill Sans MT"/>
                          <a:cs typeface="Gill Sans MT"/>
                        </a:rPr>
                        <a:t>name</a:t>
                      </a:r>
                      <a:endParaRPr sz="1600">
                        <a:latin typeface="Gill Sans MT"/>
                        <a:cs typeface="Gill Sans MT"/>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A7A7A"/>
                    </a:solidFill>
                  </a:tcPr>
                </a:tc>
                <a:tc>
                  <a:txBody>
                    <a:bodyPr/>
                    <a:lstStyle/>
                    <a:p>
                      <a:pPr marL="85090">
                        <a:lnSpc>
                          <a:spcPct val="100000"/>
                        </a:lnSpc>
                        <a:spcBef>
                          <a:spcPts val="210"/>
                        </a:spcBef>
                      </a:pPr>
                      <a:r>
                        <a:rPr sz="1600" b="1" spc="-5" dirty="0">
                          <a:solidFill>
                            <a:srgbClr val="FFFFFF"/>
                          </a:solidFill>
                          <a:latin typeface="Gill Sans MT"/>
                          <a:cs typeface="Gill Sans MT"/>
                        </a:rPr>
                        <a:t>Document</a:t>
                      </a:r>
                      <a:r>
                        <a:rPr sz="1600" b="1" spc="-15" dirty="0">
                          <a:solidFill>
                            <a:srgbClr val="FFFFFF"/>
                          </a:solidFill>
                          <a:latin typeface="Gill Sans MT"/>
                          <a:cs typeface="Gill Sans MT"/>
                        </a:rPr>
                        <a:t> </a:t>
                      </a:r>
                      <a:r>
                        <a:rPr sz="1600" b="1" spc="-5" dirty="0">
                          <a:solidFill>
                            <a:srgbClr val="FFFFFF"/>
                          </a:solidFill>
                          <a:latin typeface="Gill Sans MT"/>
                          <a:cs typeface="Gill Sans MT"/>
                        </a:rPr>
                        <a:t>description</a:t>
                      </a:r>
                      <a:endParaRPr sz="1600">
                        <a:latin typeface="Gill Sans MT"/>
                        <a:cs typeface="Gill Sans MT"/>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A7A7A"/>
                    </a:solidFill>
                  </a:tcPr>
                </a:tc>
              </a:tr>
              <a:tr h="579120">
                <a:tc>
                  <a:txBody>
                    <a:bodyPr/>
                    <a:lstStyle/>
                    <a:p>
                      <a:pPr marL="84455">
                        <a:lnSpc>
                          <a:spcPct val="100000"/>
                        </a:lnSpc>
                        <a:spcBef>
                          <a:spcPts val="110"/>
                        </a:spcBef>
                      </a:pPr>
                      <a:r>
                        <a:rPr sz="1600" spc="-5" dirty="0">
                          <a:solidFill>
                            <a:srgbClr val="D1282E"/>
                          </a:solidFill>
                          <a:latin typeface="Gill Sans MT"/>
                          <a:cs typeface="Gill Sans MT"/>
                        </a:rPr>
                        <a:t>tasks</a:t>
                      </a:r>
                      <a:endParaRPr sz="1600">
                        <a:latin typeface="Gill Sans MT"/>
                        <a:cs typeface="Gill Sans MT"/>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7D7D7"/>
                    </a:solidFill>
                  </a:tcPr>
                </a:tc>
                <a:tc>
                  <a:txBody>
                    <a:bodyPr/>
                    <a:lstStyle/>
                    <a:p>
                      <a:pPr marL="85090" marR="310515">
                        <a:lnSpc>
                          <a:spcPct val="104200"/>
                        </a:lnSpc>
                        <a:spcBef>
                          <a:spcPts val="30"/>
                        </a:spcBef>
                      </a:pPr>
                      <a:r>
                        <a:rPr sz="1600" spc="-5" dirty="0">
                          <a:solidFill>
                            <a:srgbClr val="D1282E"/>
                          </a:solidFill>
                          <a:latin typeface="Gill Sans MT"/>
                          <a:cs typeface="Gill Sans MT"/>
                        </a:rPr>
                        <a:t>Results </a:t>
                      </a:r>
                      <a:r>
                        <a:rPr sz="1600" dirty="0">
                          <a:solidFill>
                            <a:srgbClr val="D1282E"/>
                          </a:solidFill>
                          <a:latin typeface="Gill Sans MT"/>
                          <a:cs typeface="Gill Sans MT"/>
                        </a:rPr>
                        <a:t>of a </a:t>
                      </a:r>
                      <a:r>
                        <a:rPr sz="1600" spc="-5" dirty="0">
                          <a:solidFill>
                            <a:srgbClr val="D1282E"/>
                          </a:solidFill>
                          <a:latin typeface="Gill Sans MT"/>
                          <a:cs typeface="Gill Sans MT"/>
                        </a:rPr>
                        <a:t>single first principles calculation, </a:t>
                      </a:r>
                      <a:r>
                        <a:rPr sz="1600" dirty="0">
                          <a:solidFill>
                            <a:srgbClr val="D1282E"/>
                          </a:solidFill>
                          <a:latin typeface="Gill Sans MT"/>
                          <a:cs typeface="Gill Sans MT"/>
                        </a:rPr>
                        <a:t>be </a:t>
                      </a:r>
                      <a:r>
                        <a:rPr sz="1600" spc="-5" dirty="0">
                          <a:solidFill>
                            <a:srgbClr val="D1282E"/>
                          </a:solidFill>
                          <a:latin typeface="Gill Sans MT"/>
                          <a:cs typeface="Gill Sans MT"/>
                        </a:rPr>
                        <a:t>it </a:t>
                      </a:r>
                      <a:r>
                        <a:rPr sz="1600" dirty="0">
                          <a:solidFill>
                            <a:srgbClr val="D1282E"/>
                          </a:solidFill>
                          <a:latin typeface="Gill Sans MT"/>
                          <a:cs typeface="Gill Sans MT"/>
                        </a:rPr>
                        <a:t>a </a:t>
                      </a:r>
                      <a:r>
                        <a:rPr sz="1600" spc="-5" dirty="0">
                          <a:solidFill>
                            <a:srgbClr val="D1282E"/>
                          </a:solidFill>
                          <a:latin typeface="Gill Sans MT"/>
                          <a:cs typeface="Gill Sans MT"/>
                        </a:rPr>
                        <a:t>relaxation,</a:t>
                      </a:r>
                      <a:r>
                        <a:rPr sz="1600" spc="-210" dirty="0">
                          <a:solidFill>
                            <a:srgbClr val="D1282E"/>
                          </a:solidFill>
                          <a:latin typeface="Gill Sans MT"/>
                          <a:cs typeface="Gill Sans MT"/>
                        </a:rPr>
                        <a:t> </a:t>
                      </a:r>
                      <a:r>
                        <a:rPr sz="1600" spc="-5" dirty="0">
                          <a:solidFill>
                            <a:srgbClr val="D1282E"/>
                          </a:solidFill>
                          <a:latin typeface="Gill Sans MT"/>
                          <a:cs typeface="Gill Sans MT"/>
                        </a:rPr>
                        <a:t>static  </a:t>
                      </a:r>
                      <a:r>
                        <a:rPr sz="1600" dirty="0">
                          <a:solidFill>
                            <a:srgbClr val="D1282E"/>
                          </a:solidFill>
                          <a:latin typeface="Gill Sans MT"/>
                          <a:cs typeface="Gill Sans MT"/>
                        </a:rPr>
                        <a:t>or </a:t>
                      </a:r>
                      <a:r>
                        <a:rPr sz="1600" spc="-5" dirty="0">
                          <a:solidFill>
                            <a:srgbClr val="D1282E"/>
                          </a:solidFill>
                          <a:latin typeface="Gill Sans MT"/>
                          <a:cs typeface="Gill Sans MT"/>
                        </a:rPr>
                        <a:t>bandstructure</a:t>
                      </a:r>
                      <a:r>
                        <a:rPr sz="1600" spc="-40" dirty="0">
                          <a:solidFill>
                            <a:srgbClr val="D1282E"/>
                          </a:solidFill>
                          <a:latin typeface="Gill Sans MT"/>
                          <a:cs typeface="Gill Sans MT"/>
                        </a:rPr>
                        <a:t> </a:t>
                      </a:r>
                      <a:r>
                        <a:rPr sz="1600" spc="-5" dirty="0">
                          <a:solidFill>
                            <a:srgbClr val="D1282E"/>
                          </a:solidFill>
                          <a:latin typeface="Gill Sans MT"/>
                          <a:cs typeface="Gill Sans MT"/>
                        </a:rPr>
                        <a:t>calculation</a:t>
                      </a:r>
                      <a:endParaRPr sz="1600">
                        <a:latin typeface="Gill Sans MT"/>
                        <a:cs typeface="Gill Sans MT"/>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7D7D7"/>
                    </a:solidFill>
                  </a:tcPr>
                </a:tc>
              </a:tr>
              <a:tr h="579120">
                <a:tc>
                  <a:txBody>
                    <a:bodyPr/>
                    <a:lstStyle/>
                    <a:p>
                      <a:pPr marL="84455">
                        <a:lnSpc>
                          <a:spcPct val="100000"/>
                        </a:lnSpc>
                        <a:spcBef>
                          <a:spcPts val="210"/>
                        </a:spcBef>
                      </a:pPr>
                      <a:r>
                        <a:rPr sz="1600" spc="-5" dirty="0">
                          <a:latin typeface="Gill Sans MT"/>
                          <a:cs typeface="Gill Sans MT"/>
                        </a:rPr>
                        <a:t>materials</a:t>
                      </a:r>
                      <a:endParaRPr sz="1600">
                        <a:latin typeface="Gill Sans MT"/>
                        <a:cs typeface="Gill Sans MT"/>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ECEC"/>
                    </a:solidFill>
                  </a:tcPr>
                </a:tc>
                <a:tc>
                  <a:txBody>
                    <a:bodyPr/>
                    <a:lstStyle/>
                    <a:p>
                      <a:pPr marL="85090" marR="711835">
                        <a:lnSpc>
                          <a:spcPct val="104200"/>
                        </a:lnSpc>
                        <a:spcBef>
                          <a:spcPts val="130"/>
                        </a:spcBef>
                      </a:pPr>
                      <a:r>
                        <a:rPr sz="1600" spc="5" dirty="0">
                          <a:latin typeface="Gill Sans MT"/>
                          <a:cs typeface="Gill Sans MT"/>
                        </a:rPr>
                        <a:t>Summary </a:t>
                      </a:r>
                      <a:r>
                        <a:rPr sz="1600" dirty="0">
                          <a:latin typeface="Gill Sans MT"/>
                          <a:cs typeface="Gill Sans MT"/>
                        </a:rPr>
                        <a:t>of </a:t>
                      </a:r>
                      <a:r>
                        <a:rPr sz="1600" spc="-5" dirty="0">
                          <a:latin typeface="Gill Sans MT"/>
                          <a:cs typeface="Gill Sans MT"/>
                        </a:rPr>
                        <a:t>computed information </a:t>
                      </a:r>
                      <a:r>
                        <a:rPr sz="1600" dirty="0">
                          <a:latin typeface="Gill Sans MT"/>
                          <a:cs typeface="Gill Sans MT"/>
                        </a:rPr>
                        <a:t>about a </a:t>
                      </a:r>
                      <a:r>
                        <a:rPr sz="1600" spc="-5" dirty="0">
                          <a:latin typeface="Gill Sans MT"/>
                          <a:cs typeface="Gill Sans MT"/>
                        </a:rPr>
                        <a:t>material formed </a:t>
                      </a:r>
                      <a:r>
                        <a:rPr sz="1600" spc="-10" dirty="0">
                          <a:latin typeface="Gill Sans MT"/>
                          <a:cs typeface="Gill Sans MT"/>
                        </a:rPr>
                        <a:t>by  </a:t>
                      </a:r>
                      <a:r>
                        <a:rPr sz="1600" spc="-5" dirty="0">
                          <a:latin typeface="Gill Sans MT"/>
                          <a:cs typeface="Gill Sans MT"/>
                        </a:rPr>
                        <a:t>aggregating all tasks </a:t>
                      </a:r>
                      <a:r>
                        <a:rPr sz="1600" dirty="0">
                          <a:latin typeface="Gill Sans MT"/>
                          <a:cs typeface="Gill Sans MT"/>
                        </a:rPr>
                        <a:t>of a </a:t>
                      </a:r>
                      <a:r>
                        <a:rPr sz="1600" spc="5" dirty="0">
                          <a:latin typeface="Gill Sans MT"/>
                          <a:cs typeface="Gill Sans MT"/>
                        </a:rPr>
                        <a:t>crystal</a:t>
                      </a:r>
                      <a:r>
                        <a:rPr sz="1600" spc="15" dirty="0">
                          <a:latin typeface="Gill Sans MT"/>
                          <a:cs typeface="Gill Sans MT"/>
                        </a:rPr>
                        <a:t> </a:t>
                      </a:r>
                      <a:r>
                        <a:rPr sz="1600" spc="-5" dirty="0">
                          <a:latin typeface="Gill Sans MT"/>
                          <a:cs typeface="Gill Sans MT"/>
                        </a:rPr>
                        <a:t>structure.</a:t>
                      </a:r>
                      <a:endParaRPr sz="1600">
                        <a:latin typeface="Gill Sans MT"/>
                        <a:cs typeface="Gill Sans MT"/>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ECEC"/>
                    </a:solidFill>
                  </a:tcPr>
                </a:tc>
              </a:tr>
              <a:tr h="1066800">
                <a:tc>
                  <a:txBody>
                    <a:bodyPr/>
                    <a:lstStyle/>
                    <a:p>
                      <a:pPr marL="84455" marR="579120">
                        <a:lnSpc>
                          <a:spcPct val="101600"/>
                        </a:lnSpc>
                        <a:spcBef>
                          <a:spcPts val="180"/>
                        </a:spcBef>
                      </a:pPr>
                      <a:r>
                        <a:rPr sz="1600" spc="-5" dirty="0">
                          <a:latin typeface="Gill Sans MT"/>
                          <a:cs typeface="Gill Sans MT"/>
                        </a:rPr>
                        <a:t>(</a:t>
                      </a:r>
                      <a:r>
                        <a:rPr sz="1600" dirty="0">
                          <a:latin typeface="Gill Sans MT"/>
                          <a:cs typeface="Gill Sans MT"/>
                        </a:rPr>
                        <a:t>ban</a:t>
                      </a:r>
                      <a:r>
                        <a:rPr sz="1600" spc="-5" dirty="0">
                          <a:latin typeface="Gill Sans MT"/>
                          <a:cs typeface="Gill Sans MT"/>
                        </a:rPr>
                        <a:t>ds</a:t>
                      </a:r>
                      <a:r>
                        <a:rPr sz="1600" dirty="0">
                          <a:latin typeface="Gill Sans MT"/>
                          <a:cs typeface="Gill Sans MT"/>
                        </a:rPr>
                        <a:t>tru</a:t>
                      </a:r>
                      <a:r>
                        <a:rPr sz="1600" spc="-5" dirty="0">
                          <a:latin typeface="Gill Sans MT"/>
                          <a:cs typeface="Gill Sans MT"/>
                        </a:rPr>
                        <a:t>c</a:t>
                      </a:r>
                      <a:r>
                        <a:rPr sz="1600" dirty="0">
                          <a:latin typeface="Gill Sans MT"/>
                          <a:cs typeface="Gill Sans MT"/>
                        </a:rPr>
                        <a:t>tu</a:t>
                      </a:r>
                      <a:r>
                        <a:rPr sz="1600" spc="-30" dirty="0">
                          <a:latin typeface="Gill Sans MT"/>
                          <a:cs typeface="Gill Sans MT"/>
                        </a:rPr>
                        <a:t>r</a:t>
                      </a:r>
                      <a:r>
                        <a:rPr sz="1600" spc="-5" dirty="0">
                          <a:latin typeface="Gill Sans MT"/>
                          <a:cs typeface="Gill Sans MT"/>
                        </a:rPr>
                        <a:t>es</a:t>
                      </a:r>
                      <a:r>
                        <a:rPr sz="1600" dirty="0">
                          <a:latin typeface="Gill Sans MT"/>
                          <a:cs typeface="Gill Sans MT"/>
                        </a:rPr>
                        <a:t>,  </a:t>
                      </a:r>
                      <a:r>
                        <a:rPr sz="1600" spc="-5" dirty="0">
                          <a:latin typeface="Gill Sans MT"/>
                          <a:cs typeface="Gill Sans MT"/>
                        </a:rPr>
                        <a:t>phasediagrams,  batteries,</a:t>
                      </a:r>
                      <a:r>
                        <a:rPr sz="1600" spc="-210" dirty="0">
                          <a:latin typeface="Gill Sans MT"/>
                          <a:cs typeface="Gill Sans MT"/>
                        </a:rPr>
                        <a:t> </a:t>
                      </a:r>
                      <a:r>
                        <a:rPr sz="1600" dirty="0">
                          <a:latin typeface="Gill Sans MT"/>
                          <a:cs typeface="Gill Sans MT"/>
                        </a:rPr>
                        <a:t>etc.)</a:t>
                      </a:r>
                      <a:endParaRPr sz="1600">
                        <a:latin typeface="Gill Sans MT"/>
                        <a:cs typeface="Gill Sans MT"/>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7D7D7"/>
                    </a:solidFill>
                  </a:tcPr>
                </a:tc>
                <a:tc>
                  <a:txBody>
                    <a:bodyPr/>
                    <a:lstStyle/>
                    <a:p>
                      <a:pPr marL="85090" marR="440055">
                        <a:lnSpc>
                          <a:spcPct val="100699"/>
                        </a:lnSpc>
                        <a:spcBef>
                          <a:spcPts val="195"/>
                        </a:spcBef>
                      </a:pPr>
                      <a:r>
                        <a:rPr sz="1600" spc="-5" dirty="0">
                          <a:latin typeface="Gill Sans MT"/>
                          <a:cs typeface="Gill Sans MT"/>
                        </a:rPr>
                        <a:t>Documents </a:t>
                      </a:r>
                      <a:r>
                        <a:rPr sz="1600" spc="-10" dirty="0">
                          <a:latin typeface="Gill Sans MT"/>
                          <a:cs typeface="Gill Sans MT"/>
                        </a:rPr>
                        <a:t>representing results </a:t>
                      </a:r>
                      <a:r>
                        <a:rPr sz="1600" dirty="0">
                          <a:latin typeface="Gill Sans MT"/>
                          <a:cs typeface="Gill Sans MT"/>
                        </a:rPr>
                        <a:t>of </a:t>
                      </a:r>
                      <a:r>
                        <a:rPr sz="1600" spc="-5" dirty="0">
                          <a:latin typeface="Gill Sans MT"/>
                          <a:cs typeface="Gill Sans MT"/>
                        </a:rPr>
                        <a:t>various types </a:t>
                      </a:r>
                      <a:r>
                        <a:rPr sz="1600" dirty="0">
                          <a:latin typeface="Gill Sans MT"/>
                          <a:cs typeface="Gill Sans MT"/>
                        </a:rPr>
                        <a:t>of </a:t>
                      </a:r>
                      <a:r>
                        <a:rPr sz="1600" spc="-5" dirty="0">
                          <a:latin typeface="Gill Sans MT"/>
                          <a:cs typeface="Gill Sans MT"/>
                        </a:rPr>
                        <a:t>analyses. E.g.,</a:t>
                      </a:r>
                      <a:r>
                        <a:rPr sz="1600" spc="-210" dirty="0">
                          <a:latin typeface="Gill Sans MT"/>
                          <a:cs typeface="Gill Sans MT"/>
                        </a:rPr>
                        <a:t> </a:t>
                      </a:r>
                      <a:r>
                        <a:rPr sz="1600" dirty="0">
                          <a:latin typeface="Gill Sans MT"/>
                          <a:cs typeface="Gill Sans MT"/>
                        </a:rPr>
                        <a:t>a  </a:t>
                      </a:r>
                      <a:r>
                        <a:rPr sz="1600" spc="5" dirty="0">
                          <a:latin typeface="Gill Sans MT"/>
                          <a:cs typeface="Gill Sans MT"/>
                        </a:rPr>
                        <a:t>battery </a:t>
                      </a:r>
                      <a:r>
                        <a:rPr sz="1600" spc="-5" dirty="0">
                          <a:latin typeface="Gill Sans MT"/>
                          <a:cs typeface="Gill Sans MT"/>
                        </a:rPr>
                        <a:t>document is formed </a:t>
                      </a:r>
                      <a:r>
                        <a:rPr sz="1600" spc="-10" dirty="0">
                          <a:latin typeface="Gill Sans MT"/>
                          <a:cs typeface="Gill Sans MT"/>
                        </a:rPr>
                        <a:t>by </a:t>
                      </a:r>
                      <a:r>
                        <a:rPr sz="1600" spc="-5" dirty="0">
                          <a:latin typeface="Gill Sans MT"/>
                          <a:cs typeface="Gill Sans MT"/>
                        </a:rPr>
                        <a:t>combining </a:t>
                      </a:r>
                      <a:r>
                        <a:rPr sz="1600" spc="-15" dirty="0">
                          <a:latin typeface="Gill Sans MT"/>
                          <a:cs typeface="Gill Sans MT"/>
                        </a:rPr>
                        <a:t>several </a:t>
                      </a:r>
                      <a:r>
                        <a:rPr sz="1600" spc="-5" dirty="0">
                          <a:latin typeface="Gill Sans MT"/>
                          <a:cs typeface="Gill Sans MT"/>
                        </a:rPr>
                        <a:t>materials </a:t>
                      </a:r>
                      <a:r>
                        <a:rPr sz="1600" dirty="0">
                          <a:latin typeface="Gill Sans MT"/>
                          <a:cs typeface="Gill Sans MT"/>
                        </a:rPr>
                        <a:t>(e.g.,  </a:t>
                      </a:r>
                      <a:r>
                        <a:rPr sz="1600" spc="-10" dirty="0">
                          <a:latin typeface="Gill Sans MT"/>
                          <a:cs typeface="Gill Sans MT"/>
                        </a:rPr>
                        <a:t>FePO4 </a:t>
                      </a:r>
                      <a:r>
                        <a:rPr sz="1600" dirty="0">
                          <a:latin typeface="Gill Sans MT"/>
                          <a:cs typeface="Gill Sans MT"/>
                        </a:rPr>
                        <a:t>and </a:t>
                      </a:r>
                      <a:r>
                        <a:rPr sz="1600" spc="-10" dirty="0">
                          <a:latin typeface="Gill Sans MT"/>
                          <a:cs typeface="Gill Sans MT"/>
                        </a:rPr>
                        <a:t>LiFePO4) </a:t>
                      </a:r>
                      <a:r>
                        <a:rPr sz="1600" dirty="0">
                          <a:latin typeface="Gill Sans MT"/>
                          <a:cs typeface="Gill Sans MT"/>
                        </a:rPr>
                        <a:t>to </a:t>
                      </a:r>
                      <a:r>
                        <a:rPr sz="1600" spc="-10" dirty="0">
                          <a:latin typeface="Gill Sans MT"/>
                          <a:cs typeface="Gill Sans MT"/>
                        </a:rPr>
                        <a:t>represent </a:t>
                      </a:r>
                      <a:r>
                        <a:rPr sz="1600" dirty="0">
                          <a:latin typeface="Gill Sans MT"/>
                          <a:cs typeface="Gill Sans MT"/>
                        </a:rPr>
                        <a:t>an </a:t>
                      </a:r>
                      <a:r>
                        <a:rPr sz="1600" spc="-5" dirty="0">
                          <a:latin typeface="Gill Sans MT"/>
                          <a:cs typeface="Gill Sans MT"/>
                        </a:rPr>
                        <a:t>intercalation system with  associated properties </a:t>
                      </a:r>
                      <a:r>
                        <a:rPr sz="1600" spc="-20" dirty="0">
                          <a:latin typeface="Gill Sans MT"/>
                          <a:cs typeface="Gill Sans MT"/>
                        </a:rPr>
                        <a:t>like </a:t>
                      </a:r>
                      <a:r>
                        <a:rPr sz="1600" spc="-5" dirty="0">
                          <a:latin typeface="Gill Sans MT"/>
                          <a:cs typeface="Gill Sans MT"/>
                        </a:rPr>
                        <a:t>voltage, </a:t>
                      </a:r>
                      <a:r>
                        <a:rPr sz="1600" spc="-20" dirty="0">
                          <a:latin typeface="Gill Sans MT"/>
                          <a:cs typeface="Gill Sans MT"/>
                        </a:rPr>
                        <a:t>capacity,</a:t>
                      </a:r>
                      <a:r>
                        <a:rPr sz="1600" spc="-254" dirty="0">
                          <a:latin typeface="Gill Sans MT"/>
                          <a:cs typeface="Gill Sans MT"/>
                        </a:rPr>
                        <a:t> </a:t>
                      </a:r>
                      <a:r>
                        <a:rPr sz="1600" spc="5" dirty="0">
                          <a:latin typeface="Gill Sans MT"/>
                          <a:cs typeface="Gill Sans MT"/>
                        </a:rPr>
                        <a:t>etc.</a:t>
                      </a:r>
                      <a:endParaRPr sz="1600">
                        <a:latin typeface="Gill Sans MT"/>
                        <a:cs typeface="Gill Sans MT"/>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7D7D7"/>
                    </a:solidFill>
                  </a:tcPr>
                </a:tc>
              </a:tr>
            </a:tbl>
          </a:graphicData>
        </a:graphic>
      </p:graphicFrame>
    </p:spTree>
    <p:extLst>
      <p:ext uri="{BB962C8B-B14F-4D97-AF65-F5344CB8AC3E}">
        <p14:creationId xmlns:p14="http://schemas.microsoft.com/office/powerpoint/2010/main" val="1212817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542611" y="-177486"/>
            <a:ext cx="7886700" cy="1325563"/>
          </a:xfrm>
          <a:prstGeom prst="rect">
            <a:avLst/>
          </a:prstGeom>
        </p:spPr>
        <p:txBody>
          <a:bodyPr vert="horz" wrap="square" lIns="0" tIns="193039" rIns="0" bIns="0" rtlCol="0">
            <a:spAutoFit/>
          </a:bodyPr>
          <a:lstStyle/>
          <a:p>
            <a:pPr marL="12700">
              <a:lnSpc>
                <a:spcPct val="100000"/>
              </a:lnSpc>
            </a:pPr>
            <a:r>
              <a:rPr spc="-85" dirty="0"/>
              <a:t>Why </a:t>
            </a:r>
            <a:r>
              <a:rPr spc="-30" dirty="0"/>
              <a:t>do </a:t>
            </a:r>
            <a:r>
              <a:rPr dirty="0"/>
              <a:t>I </a:t>
            </a:r>
            <a:r>
              <a:rPr spc="-50" dirty="0"/>
              <a:t>need </a:t>
            </a:r>
            <a:r>
              <a:rPr dirty="0"/>
              <a:t>a</a:t>
            </a:r>
            <a:r>
              <a:rPr spc="-500" dirty="0"/>
              <a:t> </a:t>
            </a:r>
            <a:r>
              <a:rPr spc="-60" dirty="0"/>
              <a:t>database?</a:t>
            </a:r>
          </a:p>
        </p:txBody>
      </p:sp>
      <p:sp>
        <p:nvSpPr>
          <p:cNvPr id="3" name="object 3"/>
          <p:cNvSpPr/>
          <p:nvPr/>
        </p:nvSpPr>
        <p:spPr>
          <a:xfrm>
            <a:off x="0" y="927100"/>
            <a:ext cx="9144000" cy="59309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2618741" y="5260206"/>
            <a:ext cx="5624830" cy="850900"/>
          </a:xfrm>
          <a:prstGeom prst="rect">
            <a:avLst/>
          </a:prstGeom>
        </p:spPr>
        <p:txBody>
          <a:bodyPr vert="horz" wrap="square" lIns="0" tIns="0" rIns="0" bIns="0" rtlCol="0">
            <a:spAutoFit/>
          </a:bodyPr>
          <a:lstStyle/>
          <a:p>
            <a:pPr marL="12700" marR="5080" algn="just">
              <a:lnSpc>
                <a:spcPct val="101899"/>
              </a:lnSpc>
            </a:pPr>
            <a:r>
              <a:rPr sz="1800" dirty="0">
                <a:solidFill>
                  <a:srgbClr val="D1282E"/>
                </a:solidFill>
                <a:latin typeface="Gill Sans MT"/>
                <a:cs typeface="Gill Sans MT"/>
              </a:rPr>
              <a:t>The </a:t>
            </a:r>
            <a:r>
              <a:rPr sz="1800" spc="-5" dirty="0">
                <a:solidFill>
                  <a:srgbClr val="D1282E"/>
                </a:solidFill>
                <a:latin typeface="Gill Sans MT"/>
                <a:cs typeface="Gill Sans MT"/>
              </a:rPr>
              <a:t>”Results” directory of </a:t>
            </a:r>
            <a:r>
              <a:rPr sz="1800" dirty="0">
                <a:solidFill>
                  <a:srgbClr val="D1282E"/>
                </a:solidFill>
                <a:latin typeface="Gill Sans MT"/>
                <a:cs typeface="Gill Sans MT"/>
              </a:rPr>
              <a:t>a </a:t>
            </a:r>
            <a:r>
              <a:rPr sz="1800" spc="-10" dirty="0">
                <a:solidFill>
                  <a:srgbClr val="D1282E"/>
                </a:solidFill>
                <a:latin typeface="Gill Sans MT"/>
                <a:cs typeface="Gill Sans MT"/>
              </a:rPr>
              <a:t>famously </a:t>
            </a:r>
            <a:r>
              <a:rPr sz="1800" spc="-5" dirty="0">
                <a:solidFill>
                  <a:srgbClr val="D1282E"/>
                </a:solidFill>
                <a:latin typeface="Gill Sans MT"/>
                <a:cs typeface="Gill Sans MT"/>
              </a:rPr>
              <a:t>well-organized former  </a:t>
            </a:r>
            <a:r>
              <a:rPr sz="1800" spc="-10" dirty="0">
                <a:solidFill>
                  <a:srgbClr val="D1282E"/>
                </a:solidFill>
                <a:latin typeface="Gill Sans MT"/>
                <a:cs typeface="Gill Sans MT"/>
              </a:rPr>
              <a:t>graduate </a:t>
            </a:r>
            <a:r>
              <a:rPr sz="1800" spc="-5" dirty="0">
                <a:solidFill>
                  <a:srgbClr val="D1282E"/>
                </a:solidFill>
                <a:latin typeface="Gill Sans MT"/>
                <a:cs typeface="Gill Sans MT"/>
              </a:rPr>
              <a:t>student </a:t>
            </a:r>
            <a:r>
              <a:rPr sz="1800" spc="-10" dirty="0">
                <a:solidFill>
                  <a:srgbClr val="D1282E"/>
                </a:solidFill>
                <a:latin typeface="Gill Sans MT"/>
                <a:cs typeface="Gill Sans MT"/>
              </a:rPr>
              <a:t>for </a:t>
            </a:r>
            <a:r>
              <a:rPr sz="1800" dirty="0">
                <a:solidFill>
                  <a:srgbClr val="D1282E"/>
                </a:solidFill>
                <a:latin typeface="Gill Sans MT"/>
                <a:cs typeface="Gill Sans MT"/>
              </a:rPr>
              <a:t>his very </a:t>
            </a:r>
            <a:r>
              <a:rPr sz="1800" spc="-5" dirty="0">
                <a:solidFill>
                  <a:srgbClr val="D1282E"/>
                </a:solidFill>
                <a:latin typeface="Gill Sans MT"/>
                <a:cs typeface="Gill Sans MT"/>
              </a:rPr>
              <a:t>first PhD </a:t>
            </a:r>
            <a:r>
              <a:rPr sz="1800" spc="5" dirty="0">
                <a:solidFill>
                  <a:srgbClr val="D1282E"/>
                </a:solidFill>
                <a:latin typeface="Gill Sans MT"/>
                <a:cs typeface="Gill Sans MT"/>
              </a:rPr>
              <a:t>project:“The </a:t>
            </a:r>
            <a:r>
              <a:rPr sz="1800" spc="-5" dirty="0">
                <a:solidFill>
                  <a:srgbClr val="D1282E"/>
                </a:solidFill>
                <a:latin typeface="Gill Sans MT"/>
                <a:cs typeface="Gill Sans MT"/>
              </a:rPr>
              <a:t>Li-Fe-P-  </a:t>
            </a:r>
            <a:r>
              <a:rPr sz="1800" dirty="0">
                <a:solidFill>
                  <a:srgbClr val="D1282E"/>
                </a:solidFill>
                <a:latin typeface="Gill Sans MT"/>
                <a:cs typeface="Gill Sans MT"/>
              </a:rPr>
              <a:t>O2 </a:t>
            </a:r>
            <a:r>
              <a:rPr sz="1800" spc="-5" dirty="0">
                <a:solidFill>
                  <a:srgbClr val="D1282E"/>
                </a:solidFill>
                <a:latin typeface="Gill Sans MT"/>
                <a:cs typeface="Gill Sans MT"/>
              </a:rPr>
              <a:t>phase</a:t>
            </a:r>
            <a:r>
              <a:rPr sz="1800" spc="-55" dirty="0">
                <a:solidFill>
                  <a:srgbClr val="D1282E"/>
                </a:solidFill>
                <a:latin typeface="Gill Sans MT"/>
                <a:cs typeface="Gill Sans MT"/>
              </a:rPr>
              <a:t> </a:t>
            </a:r>
            <a:r>
              <a:rPr sz="1800" spc="-10" dirty="0">
                <a:solidFill>
                  <a:srgbClr val="D1282E"/>
                </a:solidFill>
                <a:latin typeface="Gill Sans MT"/>
                <a:cs typeface="Gill Sans MT"/>
              </a:rPr>
              <a:t>diagram”</a:t>
            </a:r>
            <a:endParaRPr sz="1800">
              <a:latin typeface="Gill Sans MT"/>
              <a:cs typeface="Gill Sans MT"/>
            </a:endParaRPr>
          </a:p>
        </p:txBody>
      </p:sp>
    </p:spTree>
    <p:extLst>
      <p:ext uri="{BB962C8B-B14F-4D97-AF65-F5344CB8AC3E}">
        <p14:creationId xmlns:p14="http://schemas.microsoft.com/office/powerpoint/2010/main" val="622987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311499" y="-153168"/>
            <a:ext cx="7737231" cy="872033"/>
          </a:xfrm>
          <a:prstGeom prst="rect">
            <a:avLst/>
          </a:prstGeom>
        </p:spPr>
        <p:txBody>
          <a:bodyPr vert="horz" wrap="square" lIns="0" tIns="193039" rIns="0" bIns="0" rtlCol="0">
            <a:spAutoFit/>
          </a:bodyPr>
          <a:lstStyle/>
          <a:p>
            <a:pPr marL="12700">
              <a:lnSpc>
                <a:spcPct val="100000"/>
              </a:lnSpc>
            </a:pPr>
            <a:r>
              <a:rPr spc="-85" dirty="0"/>
              <a:t>Why </a:t>
            </a:r>
            <a:r>
              <a:rPr spc="-30" dirty="0"/>
              <a:t>do </a:t>
            </a:r>
            <a:r>
              <a:rPr dirty="0"/>
              <a:t>I </a:t>
            </a:r>
            <a:r>
              <a:rPr spc="-50" dirty="0"/>
              <a:t>need </a:t>
            </a:r>
            <a:r>
              <a:rPr dirty="0"/>
              <a:t>a</a:t>
            </a:r>
            <a:r>
              <a:rPr spc="-500" dirty="0"/>
              <a:t> </a:t>
            </a:r>
            <a:r>
              <a:rPr spc="-60" dirty="0"/>
              <a:t>database?</a:t>
            </a:r>
          </a:p>
        </p:txBody>
      </p:sp>
      <p:sp>
        <p:nvSpPr>
          <p:cNvPr id="3" name="object 3"/>
          <p:cNvSpPr/>
          <p:nvPr/>
        </p:nvSpPr>
        <p:spPr>
          <a:xfrm>
            <a:off x="463550" y="1168192"/>
            <a:ext cx="8039100" cy="1130300"/>
          </a:xfrm>
          <a:custGeom>
            <a:avLst/>
            <a:gdLst/>
            <a:ahLst/>
            <a:cxnLst/>
            <a:rect l="l" t="t" r="r" b="b"/>
            <a:pathLst>
              <a:path w="8039100" h="1130300">
                <a:moveTo>
                  <a:pt x="0" y="0"/>
                </a:moveTo>
                <a:lnTo>
                  <a:pt x="8039101" y="0"/>
                </a:lnTo>
                <a:lnTo>
                  <a:pt x="8039101" y="1130300"/>
                </a:lnTo>
                <a:lnTo>
                  <a:pt x="0" y="1130300"/>
                </a:lnTo>
                <a:lnTo>
                  <a:pt x="0" y="0"/>
                </a:lnTo>
                <a:close/>
              </a:path>
            </a:pathLst>
          </a:custGeom>
          <a:ln w="12700">
            <a:solidFill>
              <a:srgbClr val="F5C201"/>
            </a:solidFill>
          </a:ln>
        </p:spPr>
        <p:txBody>
          <a:bodyPr wrap="square" lIns="0" tIns="0" rIns="0" bIns="0" rtlCol="0"/>
          <a:lstStyle/>
          <a:p>
            <a:endParaRPr/>
          </a:p>
        </p:txBody>
      </p:sp>
      <p:sp>
        <p:nvSpPr>
          <p:cNvPr id="4" name="object 4"/>
          <p:cNvSpPr/>
          <p:nvPr/>
        </p:nvSpPr>
        <p:spPr>
          <a:xfrm>
            <a:off x="825500" y="806242"/>
            <a:ext cx="5753100" cy="7112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914400" y="857042"/>
            <a:ext cx="4089400" cy="6477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863600" y="869742"/>
            <a:ext cx="5626100" cy="584200"/>
          </a:xfrm>
          <a:custGeom>
            <a:avLst/>
            <a:gdLst/>
            <a:ahLst/>
            <a:cxnLst/>
            <a:rect l="l" t="t" r="r" b="b"/>
            <a:pathLst>
              <a:path w="5626100" h="584200">
                <a:moveTo>
                  <a:pt x="5528731" y="0"/>
                </a:moveTo>
                <a:lnTo>
                  <a:pt x="97367" y="0"/>
                </a:lnTo>
                <a:lnTo>
                  <a:pt x="59467" y="7651"/>
                </a:lnTo>
                <a:lnTo>
                  <a:pt x="28518" y="28518"/>
                </a:lnTo>
                <a:lnTo>
                  <a:pt x="7651" y="59468"/>
                </a:lnTo>
                <a:lnTo>
                  <a:pt x="0" y="97368"/>
                </a:lnTo>
                <a:lnTo>
                  <a:pt x="0" y="486831"/>
                </a:lnTo>
                <a:lnTo>
                  <a:pt x="7651" y="524731"/>
                </a:lnTo>
                <a:lnTo>
                  <a:pt x="28518" y="555681"/>
                </a:lnTo>
                <a:lnTo>
                  <a:pt x="59467" y="576548"/>
                </a:lnTo>
                <a:lnTo>
                  <a:pt x="97367" y="584200"/>
                </a:lnTo>
                <a:lnTo>
                  <a:pt x="5528731" y="584200"/>
                </a:lnTo>
                <a:lnTo>
                  <a:pt x="5566631" y="576548"/>
                </a:lnTo>
                <a:lnTo>
                  <a:pt x="5597581" y="555681"/>
                </a:lnTo>
                <a:lnTo>
                  <a:pt x="5618448" y="524731"/>
                </a:lnTo>
                <a:lnTo>
                  <a:pt x="5626100" y="486831"/>
                </a:lnTo>
                <a:lnTo>
                  <a:pt x="5626100" y="97368"/>
                </a:lnTo>
                <a:lnTo>
                  <a:pt x="5618448" y="59468"/>
                </a:lnTo>
                <a:lnTo>
                  <a:pt x="5597581" y="28518"/>
                </a:lnTo>
                <a:lnTo>
                  <a:pt x="5566631" y="7651"/>
                </a:lnTo>
                <a:lnTo>
                  <a:pt x="5528731" y="0"/>
                </a:lnTo>
                <a:close/>
              </a:path>
            </a:pathLst>
          </a:custGeom>
          <a:solidFill>
            <a:srgbClr val="F5C201"/>
          </a:solidFill>
        </p:spPr>
        <p:txBody>
          <a:bodyPr wrap="square" lIns="0" tIns="0" rIns="0" bIns="0" rtlCol="0"/>
          <a:lstStyle/>
          <a:p>
            <a:endParaRPr/>
          </a:p>
        </p:txBody>
      </p:sp>
      <p:sp>
        <p:nvSpPr>
          <p:cNvPr id="7" name="object 7"/>
          <p:cNvSpPr/>
          <p:nvPr/>
        </p:nvSpPr>
        <p:spPr>
          <a:xfrm>
            <a:off x="463550" y="2704892"/>
            <a:ext cx="8039100" cy="1422400"/>
          </a:xfrm>
          <a:custGeom>
            <a:avLst/>
            <a:gdLst/>
            <a:ahLst/>
            <a:cxnLst/>
            <a:rect l="l" t="t" r="r" b="b"/>
            <a:pathLst>
              <a:path w="8039100" h="1422400">
                <a:moveTo>
                  <a:pt x="0" y="0"/>
                </a:moveTo>
                <a:lnTo>
                  <a:pt x="8039101" y="0"/>
                </a:lnTo>
                <a:lnTo>
                  <a:pt x="8039101" y="1422400"/>
                </a:lnTo>
                <a:lnTo>
                  <a:pt x="0" y="1422400"/>
                </a:lnTo>
                <a:lnTo>
                  <a:pt x="0" y="0"/>
                </a:lnTo>
                <a:close/>
              </a:path>
            </a:pathLst>
          </a:custGeom>
          <a:ln w="12700">
            <a:solidFill>
              <a:srgbClr val="526DB0"/>
            </a:solidFill>
          </a:ln>
        </p:spPr>
        <p:txBody>
          <a:bodyPr wrap="square" lIns="0" tIns="0" rIns="0" bIns="0" rtlCol="0"/>
          <a:lstStyle/>
          <a:p>
            <a:endParaRPr/>
          </a:p>
        </p:txBody>
      </p:sp>
      <p:sp>
        <p:nvSpPr>
          <p:cNvPr id="8" name="object 8"/>
          <p:cNvSpPr/>
          <p:nvPr/>
        </p:nvSpPr>
        <p:spPr>
          <a:xfrm>
            <a:off x="825500" y="2342942"/>
            <a:ext cx="5753100" cy="711200"/>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914400" y="2393742"/>
            <a:ext cx="1168400" cy="64770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863600" y="2406442"/>
            <a:ext cx="5626100" cy="584200"/>
          </a:xfrm>
          <a:custGeom>
            <a:avLst/>
            <a:gdLst/>
            <a:ahLst/>
            <a:cxnLst/>
            <a:rect l="l" t="t" r="r" b="b"/>
            <a:pathLst>
              <a:path w="5626100" h="584200">
                <a:moveTo>
                  <a:pt x="5528731" y="0"/>
                </a:moveTo>
                <a:lnTo>
                  <a:pt x="97367" y="0"/>
                </a:lnTo>
                <a:lnTo>
                  <a:pt x="59467" y="7651"/>
                </a:lnTo>
                <a:lnTo>
                  <a:pt x="28518" y="28518"/>
                </a:lnTo>
                <a:lnTo>
                  <a:pt x="7651" y="59468"/>
                </a:lnTo>
                <a:lnTo>
                  <a:pt x="0" y="97368"/>
                </a:lnTo>
                <a:lnTo>
                  <a:pt x="0" y="486831"/>
                </a:lnTo>
                <a:lnTo>
                  <a:pt x="7651" y="524731"/>
                </a:lnTo>
                <a:lnTo>
                  <a:pt x="28518" y="555681"/>
                </a:lnTo>
                <a:lnTo>
                  <a:pt x="59467" y="576548"/>
                </a:lnTo>
                <a:lnTo>
                  <a:pt x="97367" y="584200"/>
                </a:lnTo>
                <a:lnTo>
                  <a:pt x="5528731" y="584200"/>
                </a:lnTo>
                <a:lnTo>
                  <a:pt x="5566631" y="576548"/>
                </a:lnTo>
                <a:lnTo>
                  <a:pt x="5597581" y="555681"/>
                </a:lnTo>
                <a:lnTo>
                  <a:pt x="5618448" y="524731"/>
                </a:lnTo>
                <a:lnTo>
                  <a:pt x="5626100" y="486831"/>
                </a:lnTo>
                <a:lnTo>
                  <a:pt x="5626100" y="97368"/>
                </a:lnTo>
                <a:lnTo>
                  <a:pt x="5618448" y="59468"/>
                </a:lnTo>
                <a:lnTo>
                  <a:pt x="5597581" y="28518"/>
                </a:lnTo>
                <a:lnTo>
                  <a:pt x="5566631" y="7651"/>
                </a:lnTo>
                <a:lnTo>
                  <a:pt x="5528731" y="0"/>
                </a:lnTo>
                <a:close/>
              </a:path>
            </a:pathLst>
          </a:custGeom>
          <a:solidFill>
            <a:srgbClr val="526DB0"/>
          </a:solidFill>
        </p:spPr>
        <p:txBody>
          <a:bodyPr wrap="square" lIns="0" tIns="0" rIns="0" bIns="0" rtlCol="0"/>
          <a:lstStyle/>
          <a:p>
            <a:endParaRPr/>
          </a:p>
        </p:txBody>
      </p:sp>
      <p:sp>
        <p:nvSpPr>
          <p:cNvPr id="11" name="object 11"/>
          <p:cNvSpPr/>
          <p:nvPr/>
        </p:nvSpPr>
        <p:spPr>
          <a:xfrm>
            <a:off x="463550" y="4520992"/>
            <a:ext cx="8039100" cy="1104900"/>
          </a:xfrm>
          <a:custGeom>
            <a:avLst/>
            <a:gdLst/>
            <a:ahLst/>
            <a:cxnLst/>
            <a:rect l="l" t="t" r="r" b="b"/>
            <a:pathLst>
              <a:path w="8039100" h="1104900">
                <a:moveTo>
                  <a:pt x="0" y="0"/>
                </a:moveTo>
                <a:lnTo>
                  <a:pt x="8039101" y="0"/>
                </a:lnTo>
                <a:lnTo>
                  <a:pt x="8039101" y="1104900"/>
                </a:lnTo>
                <a:lnTo>
                  <a:pt x="0" y="1104900"/>
                </a:lnTo>
                <a:lnTo>
                  <a:pt x="0" y="0"/>
                </a:lnTo>
                <a:close/>
              </a:path>
            </a:pathLst>
          </a:custGeom>
          <a:ln w="12700">
            <a:solidFill>
              <a:srgbClr val="989AAC"/>
            </a:solidFill>
          </a:ln>
        </p:spPr>
        <p:txBody>
          <a:bodyPr wrap="square" lIns="0" tIns="0" rIns="0" bIns="0" rtlCol="0"/>
          <a:lstStyle/>
          <a:p>
            <a:endParaRPr/>
          </a:p>
        </p:txBody>
      </p:sp>
      <p:sp>
        <p:nvSpPr>
          <p:cNvPr id="12" name="object 12"/>
          <p:cNvSpPr/>
          <p:nvPr/>
        </p:nvSpPr>
        <p:spPr>
          <a:xfrm>
            <a:off x="825500" y="4159042"/>
            <a:ext cx="5753100" cy="723900"/>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914400" y="4209842"/>
            <a:ext cx="2654300" cy="647700"/>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863600" y="4222542"/>
            <a:ext cx="5626100" cy="596900"/>
          </a:xfrm>
          <a:custGeom>
            <a:avLst/>
            <a:gdLst/>
            <a:ahLst/>
            <a:cxnLst/>
            <a:rect l="l" t="t" r="r" b="b"/>
            <a:pathLst>
              <a:path w="5626100" h="596900">
                <a:moveTo>
                  <a:pt x="5526615" y="0"/>
                </a:moveTo>
                <a:lnTo>
                  <a:pt x="99484" y="0"/>
                </a:lnTo>
                <a:lnTo>
                  <a:pt x="60760" y="7817"/>
                </a:lnTo>
                <a:lnTo>
                  <a:pt x="29138" y="29138"/>
                </a:lnTo>
                <a:lnTo>
                  <a:pt x="7817" y="60760"/>
                </a:lnTo>
                <a:lnTo>
                  <a:pt x="0" y="99484"/>
                </a:lnTo>
                <a:lnTo>
                  <a:pt x="0" y="497415"/>
                </a:lnTo>
                <a:lnTo>
                  <a:pt x="7817" y="536139"/>
                </a:lnTo>
                <a:lnTo>
                  <a:pt x="29138" y="567761"/>
                </a:lnTo>
                <a:lnTo>
                  <a:pt x="60760" y="589082"/>
                </a:lnTo>
                <a:lnTo>
                  <a:pt x="99484" y="596900"/>
                </a:lnTo>
                <a:lnTo>
                  <a:pt x="5526615" y="596900"/>
                </a:lnTo>
                <a:lnTo>
                  <a:pt x="5565339" y="589082"/>
                </a:lnTo>
                <a:lnTo>
                  <a:pt x="5596961" y="567761"/>
                </a:lnTo>
                <a:lnTo>
                  <a:pt x="5618281" y="536139"/>
                </a:lnTo>
                <a:lnTo>
                  <a:pt x="5626100" y="497415"/>
                </a:lnTo>
                <a:lnTo>
                  <a:pt x="5626100" y="99484"/>
                </a:lnTo>
                <a:lnTo>
                  <a:pt x="5618281" y="60760"/>
                </a:lnTo>
                <a:lnTo>
                  <a:pt x="5596961" y="29138"/>
                </a:lnTo>
                <a:lnTo>
                  <a:pt x="5565339" y="7817"/>
                </a:lnTo>
                <a:lnTo>
                  <a:pt x="5526615" y="0"/>
                </a:lnTo>
                <a:close/>
              </a:path>
            </a:pathLst>
          </a:custGeom>
          <a:solidFill>
            <a:srgbClr val="989AAC"/>
          </a:solidFill>
        </p:spPr>
        <p:txBody>
          <a:bodyPr wrap="square" lIns="0" tIns="0" rIns="0" bIns="0" rtlCol="0"/>
          <a:lstStyle/>
          <a:p>
            <a:endParaRPr/>
          </a:p>
        </p:txBody>
      </p:sp>
      <p:sp>
        <p:nvSpPr>
          <p:cNvPr id="15" name="object 15"/>
          <p:cNvSpPr txBox="1"/>
          <p:nvPr/>
        </p:nvSpPr>
        <p:spPr>
          <a:xfrm>
            <a:off x="1068686" y="978684"/>
            <a:ext cx="6819900" cy="4591000"/>
          </a:xfrm>
          <a:prstGeom prst="rect">
            <a:avLst/>
          </a:prstGeom>
        </p:spPr>
        <p:txBody>
          <a:bodyPr vert="horz" wrap="square" lIns="0" tIns="0" rIns="0" bIns="0" rtlCol="0">
            <a:spAutoFit/>
          </a:bodyPr>
          <a:lstStyle/>
          <a:p>
            <a:pPr marL="31750">
              <a:lnSpc>
                <a:spcPct val="100000"/>
              </a:lnSpc>
            </a:pPr>
            <a:r>
              <a:rPr sz="2000" spc="-10" dirty="0">
                <a:solidFill>
                  <a:srgbClr val="FFFFFF"/>
                </a:solidFill>
                <a:latin typeface="Gill Sans MT"/>
                <a:cs typeface="Gill Sans MT"/>
              </a:rPr>
              <a:t>Store </a:t>
            </a:r>
            <a:r>
              <a:rPr sz="2000" dirty="0">
                <a:solidFill>
                  <a:srgbClr val="FFFFFF"/>
                </a:solidFill>
                <a:latin typeface="Gill Sans MT"/>
                <a:cs typeface="Gill Sans MT"/>
              </a:rPr>
              <a:t>pertinent </a:t>
            </a:r>
            <a:r>
              <a:rPr sz="2000" spc="-10" dirty="0">
                <a:solidFill>
                  <a:srgbClr val="FFFFFF"/>
                </a:solidFill>
                <a:latin typeface="Gill Sans MT"/>
                <a:cs typeface="Gill Sans MT"/>
              </a:rPr>
              <a:t>results </a:t>
            </a:r>
            <a:r>
              <a:rPr sz="2000" spc="-5" dirty="0">
                <a:solidFill>
                  <a:srgbClr val="FFFFFF"/>
                </a:solidFill>
                <a:latin typeface="Gill Sans MT"/>
                <a:cs typeface="Gill Sans MT"/>
              </a:rPr>
              <a:t>and</a:t>
            </a:r>
            <a:r>
              <a:rPr sz="2000" spc="-10" dirty="0">
                <a:solidFill>
                  <a:srgbClr val="FFFFFF"/>
                </a:solidFill>
                <a:latin typeface="Gill Sans MT"/>
                <a:cs typeface="Gill Sans MT"/>
              </a:rPr>
              <a:t> </a:t>
            </a:r>
            <a:r>
              <a:rPr sz="2000" spc="-5" dirty="0">
                <a:solidFill>
                  <a:srgbClr val="FFFFFF"/>
                </a:solidFill>
                <a:latin typeface="Gill Sans MT"/>
                <a:cs typeface="Gill Sans MT"/>
              </a:rPr>
              <a:t>analyses</a:t>
            </a:r>
            <a:endParaRPr sz="2000" dirty="0">
              <a:latin typeface="Gill Sans MT"/>
              <a:cs typeface="Gill Sans MT"/>
            </a:endParaRPr>
          </a:p>
          <a:p>
            <a:pPr>
              <a:lnSpc>
                <a:spcPct val="100000"/>
              </a:lnSpc>
              <a:spcBef>
                <a:spcPts val="25"/>
              </a:spcBef>
            </a:pPr>
            <a:endParaRPr sz="1650" dirty="0">
              <a:latin typeface="Times New Roman"/>
              <a:cs typeface="Times New Roman"/>
            </a:endParaRPr>
          </a:p>
          <a:p>
            <a:pPr marL="241300" indent="-228600">
              <a:lnSpc>
                <a:spcPct val="100000"/>
              </a:lnSpc>
              <a:buChar char="•"/>
              <a:tabLst>
                <a:tab pos="241300" algn="l"/>
              </a:tabLst>
            </a:pPr>
            <a:r>
              <a:rPr sz="2000" spc="-10" dirty="0">
                <a:latin typeface="Gill Sans MT"/>
                <a:cs typeface="Gill Sans MT"/>
              </a:rPr>
              <a:t>Anything </a:t>
            </a:r>
            <a:r>
              <a:rPr sz="2000" spc="-15" dirty="0">
                <a:latin typeface="Gill Sans MT"/>
                <a:cs typeface="Gill Sans MT"/>
              </a:rPr>
              <a:t>more </a:t>
            </a:r>
            <a:r>
              <a:rPr sz="2000" spc="-5" dirty="0">
                <a:latin typeface="Gill Sans MT"/>
                <a:cs typeface="Gill Sans MT"/>
              </a:rPr>
              <a:t>than </a:t>
            </a:r>
            <a:r>
              <a:rPr sz="2000" dirty="0">
                <a:latin typeface="Gill Sans MT"/>
                <a:cs typeface="Gill Sans MT"/>
              </a:rPr>
              <a:t>O(10) </a:t>
            </a:r>
            <a:r>
              <a:rPr sz="2000" spc="-5" dirty="0">
                <a:latin typeface="Gill Sans MT"/>
                <a:cs typeface="Gill Sans MT"/>
              </a:rPr>
              <a:t>calculations, </a:t>
            </a:r>
            <a:r>
              <a:rPr sz="2000" dirty="0">
                <a:latin typeface="Gill Sans MT"/>
                <a:cs typeface="Gill Sans MT"/>
              </a:rPr>
              <a:t>a DB is</a:t>
            </a:r>
            <a:r>
              <a:rPr sz="2000" spc="-190" dirty="0">
                <a:latin typeface="Gill Sans MT"/>
                <a:cs typeface="Gill Sans MT"/>
              </a:rPr>
              <a:t> </a:t>
            </a:r>
            <a:r>
              <a:rPr sz="2000" dirty="0">
                <a:latin typeface="Gill Sans MT"/>
                <a:cs typeface="Gill Sans MT"/>
              </a:rPr>
              <a:t>useful.</a:t>
            </a:r>
          </a:p>
          <a:p>
            <a:pPr marL="241300" indent="-228600">
              <a:lnSpc>
                <a:spcPct val="100000"/>
              </a:lnSpc>
              <a:spcBef>
                <a:spcPts val="100"/>
              </a:spcBef>
              <a:buChar char="•"/>
              <a:tabLst>
                <a:tab pos="241300" algn="l"/>
              </a:tabLst>
            </a:pPr>
            <a:r>
              <a:rPr sz="2000" spc="-5" dirty="0">
                <a:latin typeface="Gill Sans MT"/>
                <a:cs typeface="Gill Sans MT"/>
              </a:rPr>
              <a:t>Some analyses </a:t>
            </a:r>
            <a:r>
              <a:rPr sz="2000" spc="-15" dirty="0">
                <a:latin typeface="Gill Sans MT"/>
                <a:cs typeface="Gill Sans MT"/>
              </a:rPr>
              <a:t>are </a:t>
            </a:r>
            <a:r>
              <a:rPr sz="2000" spc="-5" dirty="0" smtClean="0">
                <a:latin typeface="Gill Sans MT"/>
                <a:cs typeface="Gill Sans MT"/>
              </a:rPr>
              <a:t>expensive</a:t>
            </a:r>
            <a:endParaRPr sz="2000" dirty="0">
              <a:latin typeface="Gill Sans MT"/>
              <a:cs typeface="Gill Sans MT"/>
            </a:endParaRPr>
          </a:p>
          <a:p>
            <a:pPr>
              <a:lnSpc>
                <a:spcPct val="100000"/>
              </a:lnSpc>
              <a:spcBef>
                <a:spcPts val="5"/>
              </a:spcBef>
              <a:buFont typeface="Gill Sans MT"/>
              <a:buChar char="•"/>
            </a:pPr>
            <a:endParaRPr sz="2500" dirty="0">
              <a:latin typeface="Times New Roman"/>
              <a:cs typeface="Times New Roman"/>
            </a:endParaRPr>
          </a:p>
          <a:p>
            <a:pPr marL="31750">
              <a:lnSpc>
                <a:spcPct val="100000"/>
              </a:lnSpc>
            </a:pPr>
            <a:r>
              <a:rPr sz="2000" spc="-5" dirty="0">
                <a:solidFill>
                  <a:srgbClr val="FFFFFF"/>
                </a:solidFill>
                <a:latin typeface="Gill Sans MT"/>
                <a:cs typeface="Gill Sans MT"/>
              </a:rPr>
              <a:t>Sharing</a:t>
            </a:r>
            <a:endParaRPr sz="2000" dirty="0">
              <a:latin typeface="Gill Sans MT"/>
              <a:cs typeface="Gill Sans MT"/>
            </a:endParaRPr>
          </a:p>
          <a:p>
            <a:pPr>
              <a:lnSpc>
                <a:spcPct val="100000"/>
              </a:lnSpc>
            </a:pPr>
            <a:endParaRPr sz="1950" dirty="0">
              <a:latin typeface="Times New Roman"/>
              <a:cs typeface="Times New Roman"/>
            </a:endParaRPr>
          </a:p>
          <a:p>
            <a:pPr marL="241300" marR="5080" indent="-228600">
              <a:lnSpc>
                <a:spcPts val="2100"/>
              </a:lnSpc>
              <a:buChar char="•"/>
              <a:tabLst>
                <a:tab pos="241300" algn="l"/>
              </a:tabLst>
            </a:pPr>
            <a:r>
              <a:rPr sz="2000" spc="-15" dirty="0">
                <a:latin typeface="Gill Sans MT"/>
                <a:cs typeface="Gill Sans MT"/>
              </a:rPr>
              <a:t>Dropbox </a:t>
            </a:r>
            <a:r>
              <a:rPr sz="2000" dirty="0">
                <a:latin typeface="Gill Sans MT"/>
                <a:cs typeface="Gill Sans MT"/>
              </a:rPr>
              <a:t>is </a:t>
            </a:r>
            <a:r>
              <a:rPr sz="2000" spc="-10" dirty="0">
                <a:latin typeface="Gill Sans MT"/>
                <a:cs typeface="Gill Sans MT"/>
              </a:rPr>
              <a:t>great, </a:t>
            </a:r>
            <a:r>
              <a:rPr sz="2000" dirty="0">
                <a:latin typeface="Gill Sans MT"/>
                <a:cs typeface="Gill Sans MT"/>
              </a:rPr>
              <a:t>but </a:t>
            </a:r>
            <a:r>
              <a:rPr sz="2000" spc="-5" dirty="0">
                <a:latin typeface="Gill Sans MT"/>
                <a:cs typeface="Gill Sans MT"/>
              </a:rPr>
              <a:t>not </a:t>
            </a:r>
            <a:r>
              <a:rPr sz="2000" spc="-15" dirty="0">
                <a:latin typeface="Gill Sans MT"/>
                <a:cs typeface="Gill Sans MT"/>
              </a:rPr>
              <a:t>really </a:t>
            </a:r>
            <a:r>
              <a:rPr sz="2000" dirty="0">
                <a:latin typeface="Gill Sans MT"/>
                <a:cs typeface="Gill Sans MT"/>
              </a:rPr>
              <a:t>a </a:t>
            </a:r>
            <a:r>
              <a:rPr sz="2000" spc="-5" dirty="0">
                <a:latin typeface="Gill Sans MT"/>
                <a:cs typeface="Gill Sans MT"/>
              </a:rPr>
              <a:t>long-term solution </a:t>
            </a:r>
            <a:r>
              <a:rPr sz="2000" spc="-10" dirty="0">
                <a:latin typeface="Gill Sans MT"/>
                <a:cs typeface="Gill Sans MT"/>
              </a:rPr>
              <a:t>for</a:t>
            </a:r>
            <a:r>
              <a:rPr sz="2000" spc="-145" dirty="0">
                <a:latin typeface="Gill Sans MT"/>
                <a:cs typeface="Gill Sans MT"/>
              </a:rPr>
              <a:t> </a:t>
            </a:r>
            <a:r>
              <a:rPr sz="2000" spc="-5" dirty="0">
                <a:latin typeface="Gill Sans MT"/>
                <a:cs typeface="Gill Sans MT"/>
              </a:rPr>
              <a:t>sharing  lots of numeric</a:t>
            </a:r>
            <a:r>
              <a:rPr sz="2000" spc="-60" dirty="0">
                <a:latin typeface="Gill Sans MT"/>
                <a:cs typeface="Gill Sans MT"/>
              </a:rPr>
              <a:t> </a:t>
            </a:r>
            <a:r>
              <a:rPr sz="2000" spc="-5" dirty="0">
                <a:latin typeface="Gill Sans MT"/>
                <a:cs typeface="Gill Sans MT"/>
              </a:rPr>
              <a:t>data.</a:t>
            </a:r>
            <a:endParaRPr sz="2000" dirty="0">
              <a:latin typeface="Gill Sans MT"/>
              <a:cs typeface="Gill Sans MT"/>
            </a:endParaRPr>
          </a:p>
          <a:p>
            <a:pPr marL="241300" indent="-228600">
              <a:lnSpc>
                <a:spcPts val="2380"/>
              </a:lnSpc>
              <a:buChar char="•"/>
              <a:tabLst>
                <a:tab pos="241300" algn="l"/>
              </a:tabLst>
            </a:pPr>
            <a:r>
              <a:rPr sz="2000" spc="-10" dirty="0">
                <a:latin typeface="Gill Sans MT"/>
                <a:cs typeface="Gill Sans MT"/>
              </a:rPr>
              <a:t>Pre-requisite for </a:t>
            </a:r>
            <a:r>
              <a:rPr sz="2000" spc="-5" dirty="0">
                <a:latin typeface="Gill Sans MT"/>
                <a:cs typeface="Gill Sans MT"/>
              </a:rPr>
              <a:t>building </a:t>
            </a:r>
            <a:r>
              <a:rPr sz="2000" spc="-15" dirty="0">
                <a:latin typeface="Gill Sans MT"/>
                <a:cs typeface="Gill Sans MT"/>
              </a:rPr>
              <a:t>web </a:t>
            </a:r>
            <a:r>
              <a:rPr sz="2000" spc="-5" dirty="0">
                <a:latin typeface="Gill Sans MT"/>
                <a:cs typeface="Gill Sans MT"/>
              </a:rPr>
              <a:t>applications </a:t>
            </a:r>
            <a:r>
              <a:rPr sz="2000" spc="-10" dirty="0">
                <a:latin typeface="Gill Sans MT"/>
                <a:cs typeface="Gill Sans MT"/>
              </a:rPr>
              <a:t>for</a:t>
            </a:r>
            <a:r>
              <a:rPr sz="2000" spc="35" dirty="0">
                <a:latin typeface="Gill Sans MT"/>
                <a:cs typeface="Gill Sans MT"/>
              </a:rPr>
              <a:t> </a:t>
            </a:r>
            <a:r>
              <a:rPr sz="2000" dirty="0">
                <a:latin typeface="Gill Sans MT"/>
                <a:cs typeface="Gill Sans MT"/>
              </a:rPr>
              <a:t>team.</a:t>
            </a:r>
          </a:p>
          <a:p>
            <a:pPr>
              <a:lnSpc>
                <a:spcPct val="100000"/>
              </a:lnSpc>
              <a:spcBef>
                <a:spcPts val="5"/>
              </a:spcBef>
              <a:buFont typeface="Gill Sans MT"/>
              <a:buChar char="•"/>
            </a:pPr>
            <a:endParaRPr sz="2700" dirty="0">
              <a:latin typeface="Times New Roman"/>
              <a:cs typeface="Times New Roman"/>
            </a:endParaRPr>
          </a:p>
          <a:p>
            <a:pPr marL="31750">
              <a:lnSpc>
                <a:spcPct val="100000"/>
              </a:lnSpc>
            </a:pPr>
            <a:r>
              <a:rPr sz="2000" spc="5" dirty="0">
                <a:solidFill>
                  <a:srgbClr val="FFFFFF"/>
                </a:solidFill>
                <a:latin typeface="Gill Sans MT"/>
                <a:cs typeface="Gill Sans MT"/>
              </a:rPr>
              <a:t>Querying </a:t>
            </a:r>
            <a:r>
              <a:rPr sz="2000" spc="-5" dirty="0">
                <a:solidFill>
                  <a:srgbClr val="FFFFFF"/>
                </a:solidFill>
                <a:latin typeface="Gill Sans MT"/>
                <a:cs typeface="Gill Sans MT"/>
              </a:rPr>
              <a:t>and</a:t>
            </a:r>
            <a:r>
              <a:rPr sz="2000" spc="-85" dirty="0">
                <a:solidFill>
                  <a:srgbClr val="FFFFFF"/>
                </a:solidFill>
                <a:latin typeface="Gill Sans MT"/>
                <a:cs typeface="Gill Sans MT"/>
              </a:rPr>
              <a:t> </a:t>
            </a:r>
            <a:r>
              <a:rPr sz="2000" spc="-5" dirty="0">
                <a:solidFill>
                  <a:srgbClr val="FFFFFF"/>
                </a:solidFill>
                <a:latin typeface="Gill Sans MT"/>
                <a:cs typeface="Gill Sans MT"/>
              </a:rPr>
              <a:t>analysis</a:t>
            </a:r>
            <a:endParaRPr sz="2000" dirty="0">
              <a:latin typeface="Gill Sans MT"/>
              <a:cs typeface="Gill Sans MT"/>
            </a:endParaRPr>
          </a:p>
          <a:p>
            <a:pPr>
              <a:lnSpc>
                <a:spcPct val="100000"/>
              </a:lnSpc>
            </a:pPr>
            <a:endParaRPr sz="1950" dirty="0">
              <a:latin typeface="Times New Roman"/>
              <a:cs typeface="Times New Roman"/>
            </a:endParaRPr>
          </a:p>
          <a:p>
            <a:pPr marL="241300" marR="198120" indent="-228600">
              <a:lnSpc>
                <a:spcPts val="2100"/>
              </a:lnSpc>
              <a:buChar char="•"/>
              <a:tabLst>
                <a:tab pos="241300" algn="l"/>
              </a:tabLst>
            </a:pPr>
            <a:r>
              <a:rPr sz="2000" spc="-55" dirty="0">
                <a:latin typeface="Gill Sans MT"/>
                <a:cs typeface="Gill Sans MT"/>
              </a:rPr>
              <a:t>Years </a:t>
            </a:r>
            <a:r>
              <a:rPr sz="2000" dirty="0">
                <a:latin typeface="Gill Sans MT"/>
                <a:cs typeface="Gill Sans MT"/>
              </a:rPr>
              <a:t>into the future. </a:t>
            </a:r>
            <a:r>
              <a:rPr sz="2000" spc="-10" dirty="0">
                <a:latin typeface="Gill Sans MT"/>
                <a:cs typeface="Gill Sans MT"/>
              </a:rPr>
              <a:t>Even </a:t>
            </a:r>
            <a:r>
              <a:rPr sz="2000" spc="-45" dirty="0">
                <a:latin typeface="Gill Sans MT"/>
                <a:cs typeface="Gill Sans MT"/>
              </a:rPr>
              <a:t>today, </a:t>
            </a:r>
            <a:r>
              <a:rPr sz="2000" spc="-5" dirty="0">
                <a:latin typeface="Gill Sans MT"/>
                <a:cs typeface="Gill Sans MT"/>
              </a:rPr>
              <a:t>MP can </a:t>
            </a:r>
            <a:r>
              <a:rPr sz="2000" spc="-10" dirty="0">
                <a:latin typeface="Gill Sans MT"/>
                <a:cs typeface="Gill Sans MT"/>
              </a:rPr>
              <a:t>recall </a:t>
            </a:r>
            <a:r>
              <a:rPr sz="2000" spc="-5" dirty="0">
                <a:latin typeface="Gill Sans MT"/>
                <a:cs typeface="Gill Sans MT"/>
              </a:rPr>
              <a:t>data</a:t>
            </a:r>
            <a:r>
              <a:rPr sz="2000" spc="-305" dirty="0">
                <a:latin typeface="Gill Sans MT"/>
                <a:cs typeface="Gill Sans MT"/>
              </a:rPr>
              <a:t> </a:t>
            </a:r>
            <a:r>
              <a:rPr sz="2000" spc="-5" dirty="0">
                <a:latin typeface="Gill Sans MT"/>
                <a:cs typeface="Gill Sans MT"/>
              </a:rPr>
              <a:t>calculated  during </a:t>
            </a:r>
            <a:r>
              <a:rPr sz="2000" dirty="0">
                <a:latin typeface="Gill Sans MT"/>
                <a:cs typeface="Gill Sans MT"/>
              </a:rPr>
              <a:t>the </a:t>
            </a:r>
            <a:r>
              <a:rPr sz="2000" spc="-5" dirty="0">
                <a:latin typeface="Gill Sans MT"/>
                <a:cs typeface="Gill Sans MT"/>
              </a:rPr>
              <a:t>dark ages of</a:t>
            </a:r>
            <a:r>
              <a:rPr sz="2000" spc="-60" dirty="0">
                <a:latin typeface="Gill Sans MT"/>
                <a:cs typeface="Gill Sans MT"/>
              </a:rPr>
              <a:t> </a:t>
            </a:r>
            <a:r>
              <a:rPr sz="2000" dirty="0">
                <a:latin typeface="Gill Sans MT"/>
                <a:cs typeface="Gill Sans MT"/>
              </a:rPr>
              <a:t>2011.</a:t>
            </a:r>
          </a:p>
        </p:txBody>
      </p:sp>
      <p:sp>
        <p:nvSpPr>
          <p:cNvPr id="19" name="Rectangle 18"/>
          <p:cNvSpPr/>
          <p:nvPr/>
        </p:nvSpPr>
        <p:spPr>
          <a:xfrm>
            <a:off x="218134" y="5759192"/>
            <a:ext cx="8521003" cy="923330"/>
          </a:xfrm>
          <a:prstGeom prst="rect">
            <a:avLst/>
          </a:prstGeom>
        </p:spPr>
        <p:txBody>
          <a:bodyPr wrap="square">
            <a:spAutoFit/>
          </a:bodyPr>
          <a:lstStyle/>
          <a:p>
            <a:r>
              <a:rPr lang="en-US" spc="-5" dirty="0" smtClean="0">
                <a:latin typeface="Gill Sans MT"/>
                <a:cs typeface="Gill Sans MT"/>
              </a:rPr>
              <a:t>if </a:t>
            </a:r>
            <a:r>
              <a:rPr lang="en-US" spc="-20" dirty="0" smtClean="0">
                <a:latin typeface="Gill Sans MT"/>
                <a:cs typeface="Gill Sans MT"/>
              </a:rPr>
              <a:t>you </a:t>
            </a:r>
            <a:r>
              <a:rPr lang="en-US" spc="-5" dirty="0" smtClean="0">
                <a:latin typeface="Gill Sans MT"/>
                <a:cs typeface="Gill Sans MT"/>
              </a:rPr>
              <a:t>perform many </a:t>
            </a:r>
            <a:r>
              <a:rPr lang="en-US" spc="-5" smtClean="0">
                <a:latin typeface="Gill Sans MT"/>
                <a:cs typeface="Gill Sans MT"/>
              </a:rPr>
              <a:t>similar calculations, </a:t>
            </a:r>
            <a:r>
              <a:rPr lang="en-US" dirty="0" smtClean="0">
                <a:latin typeface="Gill Sans MT"/>
                <a:cs typeface="Gill Sans MT"/>
              </a:rPr>
              <a:t>and </a:t>
            </a:r>
            <a:r>
              <a:rPr lang="en-US" spc="-20" dirty="0" smtClean="0">
                <a:latin typeface="Gill Sans MT"/>
                <a:cs typeface="Gill Sans MT"/>
              </a:rPr>
              <a:t>you  </a:t>
            </a:r>
            <a:r>
              <a:rPr lang="en-US" spc="-5" dirty="0" smtClean="0">
                <a:latin typeface="Gill Sans MT"/>
                <a:cs typeface="Gill Sans MT"/>
              </a:rPr>
              <a:t>need </a:t>
            </a:r>
            <a:r>
              <a:rPr lang="en-US" dirty="0" smtClean="0">
                <a:latin typeface="Gill Sans MT"/>
                <a:cs typeface="Gill Sans MT"/>
              </a:rPr>
              <a:t>some </a:t>
            </a:r>
            <a:r>
              <a:rPr lang="en-US" spc="-15" dirty="0" smtClean="0">
                <a:latin typeface="Gill Sans MT"/>
                <a:cs typeface="Gill Sans MT"/>
              </a:rPr>
              <a:t>proper </a:t>
            </a:r>
            <a:r>
              <a:rPr lang="en-US" spc="-40" dirty="0" smtClean="0">
                <a:latin typeface="Gill Sans MT"/>
                <a:cs typeface="Gill Sans MT"/>
              </a:rPr>
              <a:t>way </a:t>
            </a:r>
            <a:r>
              <a:rPr lang="en-US" dirty="0" smtClean="0">
                <a:latin typeface="Gill Sans MT"/>
                <a:cs typeface="Gill Sans MT"/>
              </a:rPr>
              <a:t>to manage and </a:t>
            </a:r>
            <a:r>
              <a:rPr lang="en-US" spc="-5" dirty="0" smtClean="0">
                <a:latin typeface="Gill Sans MT"/>
                <a:cs typeface="Gill Sans MT"/>
              </a:rPr>
              <a:t>analyze </a:t>
            </a:r>
            <a:r>
              <a:rPr lang="en-US" smtClean="0">
                <a:latin typeface="Gill Sans MT"/>
                <a:cs typeface="Gill Sans MT"/>
              </a:rPr>
              <a:t>this data </a:t>
            </a:r>
            <a:r>
              <a:rPr lang="en-US" spc="-5" dirty="0" smtClean="0">
                <a:latin typeface="Gill Sans MT"/>
                <a:cs typeface="Gill Sans MT"/>
              </a:rPr>
              <a:t>(note: </a:t>
            </a:r>
            <a:r>
              <a:rPr lang="en-US" u="sng" spc="-5" dirty="0" smtClean="0">
                <a:latin typeface="Gill Sans MT"/>
                <a:cs typeface="Gill Sans MT"/>
              </a:rPr>
              <a:t>compiling calculations in </a:t>
            </a:r>
            <a:r>
              <a:rPr lang="en-US" u="sng" dirty="0" smtClean="0">
                <a:latin typeface="Gill Sans MT"/>
                <a:cs typeface="Gill Sans MT"/>
              </a:rPr>
              <a:t>a </a:t>
            </a:r>
            <a:r>
              <a:rPr lang="en-US" u="sng" spc="-10" dirty="0" smtClean="0">
                <a:latin typeface="Gill Sans MT"/>
                <a:cs typeface="Gill Sans MT"/>
              </a:rPr>
              <a:t>spreadsheet  </a:t>
            </a:r>
            <a:r>
              <a:rPr lang="en-US" u="sng" spc="-5" dirty="0" smtClean="0">
                <a:latin typeface="Gill Sans MT"/>
                <a:cs typeface="Gill Sans MT"/>
              </a:rPr>
              <a:t>does </a:t>
            </a:r>
            <a:r>
              <a:rPr lang="en-US" u="sng" dirty="0" smtClean="0">
                <a:latin typeface="Gill Sans MT"/>
                <a:cs typeface="Gill Sans MT"/>
              </a:rPr>
              <a:t>not constitute </a:t>
            </a:r>
            <a:r>
              <a:rPr lang="en-US" u="sng" spc="-15" dirty="0" smtClean="0">
                <a:latin typeface="Gill Sans MT"/>
                <a:cs typeface="Gill Sans MT"/>
              </a:rPr>
              <a:t>proper </a:t>
            </a:r>
            <a:r>
              <a:rPr lang="en-US" u="sng" dirty="0" smtClean="0">
                <a:latin typeface="Gill Sans MT"/>
                <a:cs typeface="Gill Sans MT"/>
              </a:rPr>
              <a:t>data </a:t>
            </a:r>
            <a:r>
              <a:rPr lang="en-US" u="sng" spc="-5" dirty="0" smtClean="0">
                <a:latin typeface="Gill Sans MT"/>
                <a:cs typeface="Gill Sans MT"/>
              </a:rPr>
              <a:t>management</a:t>
            </a:r>
            <a:r>
              <a:rPr lang="en-US" spc="-5" dirty="0" smtClean="0">
                <a:latin typeface="Gill Sans MT"/>
                <a:cs typeface="Gill Sans MT"/>
              </a:rPr>
              <a:t>!), it</a:t>
            </a:r>
            <a:r>
              <a:rPr lang="en-US" spc="-265" dirty="0" smtClean="0">
                <a:latin typeface="Gill Sans MT"/>
                <a:cs typeface="Gill Sans MT"/>
              </a:rPr>
              <a:t> </a:t>
            </a:r>
            <a:r>
              <a:rPr lang="en-US" spc="-5" dirty="0" smtClean="0">
                <a:latin typeface="Gill Sans MT"/>
                <a:cs typeface="Gill Sans MT"/>
              </a:rPr>
              <a:t>is  </a:t>
            </a:r>
            <a:r>
              <a:rPr lang="en-US" spc="-20" dirty="0" smtClean="0">
                <a:latin typeface="Gill Sans MT"/>
                <a:cs typeface="Gill Sans MT"/>
              </a:rPr>
              <a:t>well </a:t>
            </a:r>
            <a:r>
              <a:rPr lang="en-US" dirty="0" smtClean="0">
                <a:latin typeface="Gill Sans MT"/>
                <a:cs typeface="Gill Sans MT"/>
              </a:rPr>
              <a:t>worth taking the time to </a:t>
            </a:r>
            <a:r>
              <a:rPr lang="en-US" spc="-5" dirty="0" smtClean="0">
                <a:latin typeface="Gill Sans MT"/>
                <a:cs typeface="Gill Sans MT"/>
              </a:rPr>
              <a:t>learn MongoDB </a:t>
            </a:r>
            <a:endParaRPr lang="en-US" dirty="0"/>
          </a:p>
        </p:txBody>
      </p:sp>
    </p:spTree>
    <p:extLst>
      <p:ext uri="{BB962C8B-B14F-4D97-AF65-F5344CB8AC3E}">
        <p14:creationId xmlns:p14="http://schemas.microsoft.com/office/powerpoint/2010/main" val="15738981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33046" y="110532"/>
            <a:ext cx="7886700" cy="665756"/>
          </a:xfrm>
        </p:spPr>
        <p:txBody>
          <a:bodyPr>
            <a:normAutofit fontScale="90000"/>
          </a:bodyPr>
          <a:lstStyle/>
          <a:p>
            <a:r>
              <a:rPr lang="en-US" dirty="0" smtClean="0">
                <a:solidFill>
                  <a:srgbClr val="D2533C"/>
                </a:solidFill>
              </a:rPr>
              <a:t>What is The Materials API?</a:t>
            </a:r>
            <a:endParaRPr lang="en-US" dirty="0">
              <a:solidFill>
                <a:srgbClr val="D2533C"/>
              </a:solidFill>
            </a:endParaRPr>
          </a:p>
        </p:txBody>
      </p:sp>
      <p:graphicFrame>
        <p:nvGraphicFramePr>
          <p:cNvPr id="5" name="Content Placeholder 4"/>
          <p:cNvGraphicFramePr>
            <a:graphicFrameLocks noGrp="1"/>
          </p:cNvGraphicFramePr>
          <p:nvPr>
            <p:ph sz="quarter" idx="4294967295"/>
            <p:extLst>
              <p:ext uri="{D42A27DB-BD31-4B8C-83A1-F6EECF244321}">
                <p14:modId xmlns:p14="http://schemas.microsoft.com/office/powerpoint/2010/main" val="1683710945"/>
              </p:ext>
            </p:extLst>
          </p:nvPr>
        </p:nvGraphicFramePr>
        <p:xfrm>
          <a:off x="679100" y="1828800"/>
          <a:ext cx="81534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633045" y="850151"/>
            <a:ext cx="8199455" cy="646331"/>
          </a:xfrm>
          <a:prstGeom prst="rect">
            <a:avLst/>
          </a:prstGeom>
        </p:spPr>
        <p:txBody>
          <a:bodyPr wrap="square">
            <a:spAutoFit/>
          </a:bodyPr>
          <a:lstStyle/>
          <a:p>
            <a:r>
              <a:rPr lang="en-US" dirty="0" smtClean="0"/>
              <a:t>We </a:t>
            </a:r>
            <a:r>
              <a:rPr lang="en-US" dirty="0" smtClean="0"/>
              <a:t>quickly found that scientists wanted programmatic access to </a:t>
            </a:r>
            <a:r>
              <a:rPr lang="en-US" dirty="0" smtClean="0"/>
              <a:t>data</a:t>
            </a:r>
          </a:p>
          <a:p>
            <a:r>
              <a:rPr lang="en-US" dirty="0" smtClean="0"/>
              <a:t>➨ make </a:t>
            </a:r>
            <a:r>
              <a:rPr lang="en-US" dirty="0" smtClean="0"/>
              <a:t>your data available through an API and people will start to do amazing things</a:t>
            </a:r>
          </a:p>
        </p:txBody>
      </p:sp>
    </p:spTree>
    <p:extLst>
      <p:ext uri="{BB962C8B-B14F-4D97-AF65-F5344CB8AC3E}">
        <p14:creationId xmlns:p14="http://schemas.microsoft.com/office/powerpoint/2010/main" val="1252231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9790" y="-44624"/>
            <a:ext cx="7886700" cy="1325563"/>
          </a:xfrm>
        </p:spPr>
        <p:txBody>
          <a:bodyPr/>
          <a:lstStyle/>
          <a:p>
            <a:r>
              <a:rPr lang="en-US" dirty="0"/>
              <a:t>M</a:t>
            </a:r>
            <a:r>
              <a:rPr lang="en-US" dirty="0" smtClean="0"/>
              <a:t>aterials API in a nutshell</a:t>
            </a:r>
            <a:endParaRPr lang="en-US" dirty="0"/>
          </a:p>
        </p:txBody>
      </p:sp>
      <p:sp>
        <p:nvSpPr>
          <p:cNvPr id="3" name="Content Placeholder 2"/>
          <p:cNvSpPr>
            <a:spLocks noGrp="1"/>
          </p:cNvSpPr>
          <p:nvPr>
            <p:ph idx="4294967295"/>
          </p:nvPr>
        </p:nvSpPr>
        <p:spPr>
          <a:xfrm>
            <a:off x="484554" y="1079075"/>
            <a:ext cx="8229600" cy="1452780"/>
          </a:xfrm>
        </p:spPr>
        <p:txBody>
          <a:bodyPr>
            <a:normAutofit lnSpcReduction="10000"/>
          </a:bodyPr>
          <a:lstStyle/>
          <a:p>
            <a:r>
              <a:rPr lang="en-US" dirty="0" smtClean="0"/>
              <a:t>Modern way to expose data resource</a:t>
            </a:r>
          </a:p>
          <a:p>
            <a:r>
              <a:rPr lang="en-US" dirty="0" smtClean="0"/>
              <a:t>(RESTful) APIs are ”UNIX </a:t>
            </a:r>
            <a:r>
              <a:rPr lang="en-US" dirty="0" smtClean="0"/>
              <a:t>pipe for databases”</a:t>
            </a:r>
          </a:p>
          <a:p>
            <a:r>
              <a:rPr lang="en-US" b="1" dirty="0">
                <a:solidFill>
                  <a:srgbClr val="2B142D"/>
                </a:solidFill>
              </a:rPr>
              <a:t>Materials API maps URLs to data objects</a:t>
            </a:r>
          </a:p>
          <a:p>
            <a:endParaRPr lang="en-US" dirty="0"/>
          </a:p>
        </p:txBody>
      </p:sp>
      <p:sp>
        <p:nvSpPr>
          <p:cNvPr id="4" name="Left Brace 3"/>
          <p:cNvSpPr/>
          <p:nvPr/>
        </p:nvSpPr>
        <p:spPr>
          <a:xfrm rot="16200000" flipH="1">
            <a:off x="2384598" y="2270037"/>
            <a:ext cx="521005" cy="4321093"/>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US">
              <a:solidFill>
                <a:srgbClr val="FFFFFF"/>
              </a:solidFill>
            </a:endParaRPr>
          </a:p>
        </p:txBody>
      </p:sp>
      <p:sp>
        <p:nvSpPr>
          <p:cNvPr id="5" name="TextBox 4"/>
          <p:cNvSpPr txBox="1"/>
          <p:nvPr/>
        </p:nvSpPr>
        <p:spPr>
          <a:xfrm>
            <a:off x="2073499" y="3708927"/>
            <a:ext cx="1193180" cy="400110"/>
          </a:xfrm>
          <a:prstGeom prst="rect">
            <a:avLst/>
          </a:prstGeom>
          <a:noFill/>
        </p:spPr>
        <p:txBody>
          <a:bodyPr wrap="none" rtlCol="0">
            <a:spAutoFit/>
          </a:bodyPr>
          <a:lstStyle/>
          <a:p>
            <a:r>
              <a:rPr lang="en-US" sz="2000" b="1" dirty="0" smtClean="0">
                <a:solidFill>
                  <a:srgbClr val="000000"/>
                </a:solidFill>
              </a:rPr>
              <a:t>Preamble</a:t>
            </a:r>
            <a:endParaRPr lang="en-US" sz="2000" b="1" dirty="0">
              <a:solidFill>
                <a:srgbClr val="000000"/>
              </a:solidFill>
            </a:endParaRPr>
          </a:p>
        </p:txBody>
      </p:sp>
      <p:sp>
        <p:nvSpPr>
          <p:cNvPr id="6" name="Left Brace 5"/>
          <p:cNvSpPr/>
          <p:nvPr/>
        </p:nvSpPr>
        <p:spPr>
          <a:xfrm rot="5400000">
            <a:off x="6031773" y="4088389"/>
            <a:ext cx="521004" cy="684389"/>
          </a:xfrm>
          <a:prstGeom prst="leftBrac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0000"/>
              </a:solidFill>
            </a:endParaRPr>
          </a:p>
        </p:txBody>
      </p:sp>
      <p:sp>
        <p:nvSpPr>
          <p:cNvPr id="7" name="TextBox 6"/>
          <p:cNvSpPr txBox="1"/>
          <p:nvPr/>
        </p:nvSpPr>
        <p:spPr>
          <a:xfrm>
            <a:off x="4805646" y="2686567"/>
            <a:ext cx="2892322" cy="1323439"/>
          </a:xfrm>
          <a:prstGeom prst="rect">
            <a:avLst/>
          </a:prstGeom>
          <a:noFill/>
        </p:spPr>
        <p:txBody>
          <a:bodyPr wrap="square" rtlCol="0">
            <a:spAutoFit/>
          </a:bodyPr>
          <a:lstStyle/>
          <a:p>
            <a:r>
              <a:rPr lang="en-US" sz="2000" b="1" dirty="0" smtClean="0">
                <a:solidFill>
                  <a:srgbClr val="FF0000"/>
                </a:solidFill>
              </a:rPr>
              <a:t>Identifier, typically a formula (Fe2O3), id (1234) or chemical system (Li-Fe-O)</a:t>
            </a:r>
            <a:endParaRPr lang="en-US" sz="2000" b="1" dirty="0">
              <a:solidFill>
                <a:srgbClr val="FF0000"/>
              </a:solidFill>
            </a:endParaRPr>
          </a:p>
        </p:txBody>
      </p:sp>
      <p:sp>
        <p:nvSpPr>
          <p:cNvPr id="8" name="Left Brace 7"/>
          <p:cNvSpPr/>
          <p:nvPr/>
        </p:nvSpPr>
        <p:spPr>
          <a:xfrm rot="16200000">
            <a:off x="6713374" y="5110947"/>
            <a:ext cx="521001" cy="503152"/>
          </a:xfrm>
          <a:prstGeom prst="leftBrace">
            <a:avLst/>
          </a:prstGeom>
          <a:ln w="38100" cmpd="sng">
            <a:solidFill>
              <a:srgbClr val="008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6459671" y="5623024"/>
            <a:ext cx="1989985" cy="707886"/>
          </a:xfrm>
          <a:prstGeom prst="rect">
            <a:avLst/>
          </a:prstGeom>
          <a:noFill/>
        </p:spPr>
        <p:txBody>
          <a:bodyPr wrap="square" rtlCol="0">
            <a:spAutoFit/>
          </a:bodyPr>
          <a:lstStyle/>
          <a:p>
            <a:r>
              <a:rPr lang="en-US" sz="2000" b="1" dirty="0" smtClean="0">
                <a:solidFill>
                  <a:srgbClr val="008000"/>
                </a:solidFill>
              </a:rPr>
              <a:t>Data type (</a:t>
            </a:r>
            <a:r>
              <a:rPr lang="en-US" sz="2000" b="1" dirty="0" err="1" smtClean="0">
                <a:solidFill>
                  <a:srgbClr val="008000"/>
                </a:solidFill>
              </a:rPr>
              <a:t>vasp</a:t>
            </a:r>
            <a:r>
              <a:rPr lang="en-US" sz="2000" b="1" dirty="0" smtClean="0">
                <a:solidFill>
                  <a:srgbClr val="008000"/>
                </a:solidFill>
              </a:rPr>
              <a:t>, </a:t>
            </a:r>
            <a:r>
              <a:rPr lang="en-US" sz="2000" b="1" dirty="0" err="1" smtClean="0">
                <a:solidFill>
                  <a:srgbClr val="008000"/>
                </a:solidFill>
              </a:rPr>
              <a:t>exp</a:t>
            </a:r>
            <a:r>
              <a:rPr lang="en-US" sz="2000" b="1" dirty="0" smtClean="0">
                <a:solidFill>
                  <a:srgbClr val="008000"/>
                </a:solidFill>
              </a:rPr>
              <a:t>, etc.)</a:t>
            </a:r>
            <a:endParaRPr lang="en-US" sz="2000" b="1" dirty="0">
              <a:solidFill>
                <a:srgbClr val="008000"/>
              </a:solidFill>
            </a:endParaRPr>
          </a:p>
        </p:txBody>
      </p:sp>
      <p:sp>
        <p:nvSpPr>
          <p:cNvPr id="10" name="Left Brace 9"/>
          <p:cNvSpPr/>
          <p:nvPr/>
        </p:nvSpPr>
        <p:spPr>
          <a:xfrm rot="5400000">
            <a:off x="7437465" y="4082795"/>
            <a:ext cx="521004" cy="695403"/>
          </a:xfrm>
          <a:prstGeom prst="leftBrace">
            <a:avLst/>
          </a:prstGeom>
          <a:ln w="38100">
            <a:solidFill>
              <a:srgbClr val="9035E8"/>
            </a:solidFill>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solidFill>
                <a:srgbClr val="9035E8"/>
              </a:solidFill>
            </a:endParaRPr>
          </a:p>
        </p:txBody>
      </p:sp>
      <p:sp>
        <p:nvSpPr>
          <p:cNvPr id="11" name="TextBox 10"/>
          <p:cNvSpPr txBox="1"/>
          <p:nvPr/>
        </p:nvSpPr>
        <p:spPr>
          <a:xfrm>
            <a:off x="7225450" y="3708674"/>
            <a:ext cx="1290529" cy="400110"/>
          </a:xfrm>
          <a:prstGeom prst="rect">
            <a:avLst/>
          </a:prstGeom>
          <a:noFill/>
        </p:spPr>
        <p:txBody>
          <a:bodyPr wrap="square" rtlCol="0">
            <a:spAutoFit/>
          </a:bodyPr>
          <a:lstStyle/>
          <a:p>
            <a:r>
              <a:rPr lang="en-US" sz="2000" b="1" dirty="0" smtClean="0">
                <a:solidFill>
                  <a:srgbClr val="9035E8"/>
                </a:solidFill>
              </a:rPr>
              <a:t>Property</a:t>
            </a:r>
            <a:endParaRPr lang="en-US" sz="2000" b="1" dirty="0">
              <a:solidFill>
                <a:srgbClr val="9035E8"/>
              </a:solidFill>
            </a:endParaRPr>
          </a:p>
        </p:txBody>
      </p:sp>
      <p:sp>
        <p:nvSpPr>
          <p:cNvPr id="12" name="Left Brace 11"/>
          <p:cNvSpPr/>
          <p:nvPr/>
        </p:nvSpPr>
        <p:spPr>
          <a:xfrm rot="16200000">
            <a:off x="5029170" y="4901035"/>
            <a:ext cx="521001" cy="968046"/>
          </a:xfrm>
          <a:prstGeom prst="leftBrace">
            <a:avLst/>
          </a:prstGeom>
          <a:ln w="38100" cmpd="sng">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4805646" y="5645559"/>
            <a:ext cx="1313700" cy="707886"/>
          </a:xfrm>
          <a:prstGeom prst="rect">
            <a:avLst/>
          </a:prstGeom>
          <a:noFill/>
        </p:spPr>
        <p:txBody>
          <a:bodyPr wrap="square" rtlCol="0">
            <a:spAutoFit/>
          </a:bodyPr>
          <a:lstStyle/>
          <a:p>
            <a:r>
              <a:rPr lang="en-US" sz="2000" b="1" dirty="0" smtClean="0">
                <a:solidFill>
                  <a:srgbClr val="F7901E"/>
                </a:solidFill>
              </a:rPr>
              <a:t>Request type</a:t>
            </a:r>
            <a:endParaRPr lang="en-US" sz="2000" b="1" dirty="0">
              <a:solidFill>
                <a:srgbClr val="F7901E"/>
              </a:solidFill>
            </a:endParaRPr>
          </a:p>
        </p:txBody>
      </p:sp>
      <p:sp>
        <p:nvSpPr>
          <p:cNvPr id="14" name="Content Placeholder 2"/>
          <p:cNvSpPr txBox="1">
            <a:spLocks/>
          </p:cNvSpPr>
          <p:nvPr/>
        </p:nvSpPr>
        <p:spPr>
          <a:xfrm>
            <a:off x="108579" y="4681434"/>
            <a:ext cx="8229600" cy="2886075"/>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rgbClr val="1D314E"/>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rgbClr val="1D314E"/>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314E"/>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314E"/>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314E"/>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000" dirty="0" smtClean="0"/>
              <a:t>https://</a:t>
            </a:r>
            <a:r>
              <a:rPr lang="en-US" sz="2000" dirty="0" err="1" smtClean="0"/>
              <a:t>www.materialsproject.org</a:t>
            </a:r>
            <a:r>
              <a:rPr lang="en-US" sz="2000" dirty="0" smtClean="0"/>
              <a:t>/rest/v1/</a:t>
            </a:r>
            <a:r>
              <a:rPr lang="en-US" sz="2000" dirty="0" smtClean="0">
                <a:solidFill>
                  <a:srgbClr val="FF6600"/>
                </a:solidFill>
              </a:rPr>
              <a:t>materials</a:t>
            </a:r>
            <a:r>
              <a:rPr lang="en-US" sz="2000" dirty="0" smtClean="0"/>
              <a:t>/</a:t>
            </a:r>
            <a:r>
              <a:rPr lang="en-US" sz="2000" dirty="0" smtClean="0">
                <a:solidFill>
                  <a:srgbClr val="FF0000"/>
                </a:solidFill>
              </a:rPr>
              <a:t>Fe2O3</a:t>
            </a:r>
            <a:r>
              <a:rPr lang="en-US" sz="2000" dirty="0" smtClean="0"/>
              <a:t>/</a:t>
            </a:r>
            <a:r>
              <a:rPr lang="en-US" sz="2000" dirty="0" err="1" smtClean="0">
                <a:solidFill>
                  <a:srgbClr val="008000"/>
                </a:solidFill>
              </a:rPr>
              <a:t>vasp</a:t>
            </a:r>
            <a:r>
              <a:rPr lang="en-US" sz="2000" dirty="0" smtClean="0"/>
              <a:t>/</a:t>
            </a:r>
            <a:r>
              <a:rPr lang="en-US" sz="2000" dirty="0" smtClean="0">
                <a:solidFill>
                  <a:srgbClr val="9035E8"/>
                </a:solidFill>
              </a:rPr>
              <a:t>energy</a:t>
            </a:r>
            <a:endParaRPr lang="en-US" sz="2000" dirty="0">
              <a:solidFill>
                <a:srgbClr val="9035E8"/>
              </a:solidFill>
            </a:endParaRPr>
          </a:p>
        </p:txBody>
      </p:sp>
    </p:spTree>
    <p:extLst>
      <p:ext uri="{BB962C8B-B14F-4D97-AF65-F5344CB8AC3E}">
        <p14:creationId xmlns:p14="http://schemas.microsoft.com/office/powerpoint/2010/main" val="12922702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61741" y="91271"/>
            <a:ext cx="7886700" cy="1325563"/>
          </a:xfrm>
        </p:spPr>
        <p:txBody>
          <a:bodyPr/>
          <a:lstStyle/>
          <a:p>
            <a:r>
              <a:rPr lang="en-US" dirty="0" smtClean="0"/>
              <a:t>Sample JSON output</a:t>
            </a:r>
            <a:endParaRPr lang="en-US" dirty="0"/>
          </a:p>
        </p:txBody>
      </p:sp>
      <p:sp>
        <p:nvSpPr>
          <p:cNvPr id="7" name="Content Placeholder 2"/>
          <p:cNvSpPr>
            <a:spLocks noGrp="1"/>
          </p:cNvSpPr>
          <p:nvPr>
            <p:ph sz="quarter" idx="4294967295"/>
          </p:nvPr>
        </p:nvSpPr>
        <p:spPr>
          <a:xfrm>
            <a:off x="0" y="1524000"/>
            <a:ext cx="8851900" cy="584200"/>
          </a:xfrm>
        </p:spPr>
        <p:txBody>
          <a:bodyPr>
            <a:noAutofit/>
          </a:bodyPr>
          <a:lstStyle/>
          <a:p>
            <a:pPr marL="0" indent="0" algn="ctr">
              <a:buNone/>
            </a:pPr>
            <a:r>
              <a:rPr lang="en-US" sz="2000" dirty="0" smtClean="0"/>
              <a:t>GET https</a:t>
            </a:r>
            <a:r>
              <a:rPr lang="en-US" sz="2000" dirty="0"/>
              <a:t>://www.materialsproject.org/rest</a:t>
            </a:r>
            <a:r>
              <a:rPr lang="en-US" sz="2000" dirty="0" smtClean="0"/>
              <a:t>/v1/materials/</a:t>
            </a:r>
            <a:r>
              <a:rPr lang="en-US" sz="2000" dirty="0" smtClean="0">
                <a:solidFill>
                  <a:srgbClr val="FF0000"/>
                </a:solidFill>
              </a:rPr>
              <a:t>Fe2O3</a:t>
            </a:r>
            <a:r>
              <a:rPr lang="en-US" sz="2000" dirty="0"/>
              <a:t>/</a:t>
            </a:r>
            <a:r>
              <a:rPr lang="en-US" sz="2000" dirty="0">
                <a:solidFill>
                  <a:srgbClr val="008000"/>
                </a:solidFill>
              </a:rPr>
              <a:t>vasp</a:t>
            </a:r>
            <a:r>
              <a:rPr lang="en-US" sz="2000" dirty="0"/>
              <a:t>/</a:t>
            </a:r>
            <a:r>
              <a:rPr lang="en-US" sz="2000" dirty="0">
                <a:solidFill>
                  <a:srgbClr val="0000FF"/>
                </a:solidFill>
              </a:rPr>
              <a:t>energy</a:t>
            </a:r>
          </a:p>
        </p:txBody>
      </p:sp>
      <p:sp>
        <p:nvSpPr>
          <p:cNvPr id="4" name="TextBox 3"/>
          <p:cNvSpPr txBox="1"/>
          <p:nvPr/>
        </p:nvSpPr>
        <p:spPr>
          <a:xfrm>
            <a:off x="457200" y="1877201"/>
            <a:ext cx="6596426" cy="4801315"/>
          </a:xfrm>
          <a:prstGeom prst="rect">
            <a:avLst/>
          </a:prstGeom>
          <a:noFill/>
        </p:spPr>
        <p:txBody>
          <a:bodyPr wrap="none" rtlCol="0">
            <a:spAutoFit/>
          </a:bodyPr>
          <a:lstStyle/>
          <a:p>
            <a:r>
              <a:rPr lang="en-US" dirty="0">
                <a:latin typeface="Avenir Book"/>
                <a:cs typeface="Avenir Book"/>
              </a:rPr>
              <a:t>{</a:t>
            </a:r>
          </a:p>
          <a:p>
            <a:r>
              <a:rPr lang="en-US" dirty="0" smtClean="0">
                <a:latin typeface="Avenir Book"/>
                <a:cs typeface="Avenir Book"/>
              </a:rPr>
              <a:t>	</a:t>
            </a:r>
            <a:r>
              <a:rPr lang="en-US" dirty="0" smtClean="0">
                <a:solidFill>
                  <a:srgbClr val="008000"/>
                </a:solidFill>
                <a:latin typeface="Avenir Book"/>
                <a:cs typeface="Avenir Book"/>
              </a:rPr>
              <a:t>"</a:t>
            </a:r>
            <a:r>
              <a:rPr lang="en-US" dirty="0" err="1">
                <a:solidFill>
                  <a:srgbClr val="008000"/>
                </a:solidFill>
                <a:latin typeface="Avenir Book"/>
                <a:cs typeface="Avenir Book"/>
              </a:rPr>
              <a:t>created_at</a:t>
            </a:r>
            <a:r>
              <a:rPr lang="en-US" dirty="0">
                <a:solidFill>
                  <a:srgbClr val="008000"/>
                </a:solidFill>
                <a:latin typeface="Avenir Book"/>
                <a:cs typeface="Avenir Book"/>
              </a:rPr>
              <a:t>"</a:t>
            </a:r>
            <a:r>
              <a:rPr lang="en-US" dirty="0">
                <a:latin typeface="Avenir Book"/>
                <a:cs typeface="Avenir Book"/>
              </a:rPr>
              <a:t>: "2013-03-17T09:14:58.158081",</a:t>
            </a:r>
          </a:p>
          <a:p>
            <a:r>
              <a:rPr lang="en-US" dirty="0">
                <a:latin typeface="Avenir Book"/>
                <a:cs typeface="Avenir Book"/>
              </a:rPr>
              <a:t>	</a:t>
            </a:r>
            <a:r>
              <a:rPr lang="en-US" dirty="0">
                <a:solidFill>
                  <a:srgbClr val="008000"/>
                </a:solidFill>
                <a:latin typeface="Avenir Book"/>
                <a:cs typeface="Avenir Book"/>
              </a:rPr>
              <a:t>"</a:t>
            </a:r>
            <a:r>
              <a:rPr lang="en-US" dirty="0" err="1">
                <a:solidFill>
                  <a:srgbClr val="008000"/>
                </a:solidFill>
                <a:latin typeface="Avenir Book"/>
                <a:cs typeface="Avenir Book"/>
              </a:rPr>
              <a:t>valid_response</a:t>
            </a:r>
            <a:r>
              <a:rPr lang="en-US" dirty="0">
                <a:solidFill>
                  <a:srgbClr val="008000"/>
                </a:solidFill>
                <a:latin typeface="Avenir Book"/>
                <a:cs typeface="Avenir Book"/>
              </a:rPr>
              <a:t>"</a:t>
            </a:r>
            <a:r>
              <a:rPr lang="en-US" dirty="0">
                <a:latin typeface="Avenir Book"/>
                <a:cs typeface="Avenir Book"/>
              </a:rPr>
              <a:t>: </a:t>
            </a:r>
            <a:r>
              <a:rPr lang="en-US" dirty="0">
                <a:solidFill>
                  <a:srgbClr val="3366FF"/>
                </a:solidFill>
                <a:latin typeface="Avenir Book"/>
                <a:cs typeface="Avenir Book"/>
              </a:rPr>
              <a:t>true</a:t>
            </a:r>
            <a:r>
              <a:rPr lang="en-US" dirty="0">
                <a:latin typeface="Avenir Book"/>
                <a:cs typeface="Avenir Book"/>
              </a:rPr>
              <a:t>,</a:t>
            </a:r>
          </a:p>
          <a:p>
            <a:r>
              <a:rPr lang="en-US" dirty="0">
                <a:latin typeface="Avenir Book"/>
                <a:cs typeface="Avenir Book"/>
              </a:rPr>
              <a:t>	</a:t>
            </a:r>
            <a:r>
              <a:rPr lang="en-US" dirty="0">
                <a:solidFill>
                  <a:srgbClr val="008000"/>
                </a:solidFill>
                <a:latin typeface="Avenir Book"/>
                <a:cs typeface="Avenir Book"/>
              </a:rPr>
              <a:t>"version"</a:t>
            </a:r>
            <a:r>
              <a:rPr lang="en-US" dirty="0">
                <a:latin typeface="Avenir Book"/>
                <a:cs typeface="Avenir Book"/>
              </a:rPr>
              <a:t>: {</a:t>
            </a:r>
          </a:p>
          <a:p>
            <a:r>
              <a:rPr lang="en-US" dirty="0">
                <a:latin typeface="Avenir Book"/>
                <a:cs typeface="Avenir Book"/>
              </a:rPr>
              <a:t>		</a:t>
            </a:r>
            <a:r>
              <a:rPr lang="en-US" dirty="0">
                <a:solidFill>
                  <a:srgbClr val="008000"/>
                </a:solidFill>
                <a:latin typeface="Avenir Book"/>
                <a:cs typeface="Avenir Book"/>
              </a:rPr>
              <a:t>"</a:t>
            </a:r>
            <a:r>
              <a:rPr lang="en-US" dirty="0" err="1">
                <a:solidFill>
                  <a:srgbClr val="008000"/>
                </a:solidFill>
                <a:latin typeface="Avenir Book"/>
                <a:cs typeface="Avenir Book"/>
              </a:rPr>
              <a:t>pymatgen</a:t>
            </a:r>
            <a:r>
              <a:rPr lang="en-US" dirty="0">
                <a:solidFill>
                  <a:srgbClr val="008000"/>
                </a:solidFill>
                <a:latin typeface="Avenir Book"/>
                <a:cs typeface="Avenir Book"/>
              </a:rPr>
              <a:t>"</a:t>
            </a:r>
            <a:r>
              <a:rPr lang="en-US" dirty="0">
                <a:latin typeface="Avenir Book"/>
                <a:cs typeface="Avenir Book"/>
              </a:rPr>
              <a:t>: "2.5.4",</a:t>
            </a:r>
          </a:p>
          <a:p>
            <a:r>
              <a:rPr lang="en-US" dirty="0">
                <a:latin typeface="Avenir Book"/>
                <a:cs typeface="Avenir Book"/>
              </a:rPr>
              <a:t>		</a:t>
            </a:r>
            <a:r>
              <a:rPr lang="en-US" dirty="0">
                <a:solidFill>
                  <a:srgbClr val="008000"/>
                </a:solidFill>
                <a:latin typeface="Avenir Book"/>
                <a:cs typeface="Avenir Book"/>
              </a:rPr>
              <a:t>"</a:t>
            </a:r>
            <a:r>
              <a:rPr lang="en-US" dirty="0" err="1">
                <a:solidFill>
                  <a:srgbClr val="008000"/>
                </a:solidFill>
                <a:latin typeface="Avenir Book"/>
                <a:cs typeface="Avenir Book"/>
              </a:rPr>
              <a:t>db</a:t>
            </a:r>
            <a:r>
              <a:rPr lang="en-US" dirty="0">
                <a:solidFill>
                  <a:srgbClr val="008000"/>
                </a:solidFill>
                <a:latin typeface="Avenir Book"/>
                <a:cs typeface="Avenir Book"/>
              </a:rPr>
              <a:t>"</a:t>
            </a:r>
            <a:r>
              <a:rPr lang="en-US" dirty="0">
                <a:latin typeface="Avenir Book"/>
                <a:cs typeface="Avenir Book"/>
              </a:rPr>
              <a:t>: "2013.02.25",</a:t>
            </a:r>
          </a:p>
          <a:p>
            <a:r>
              <a:rPr lang="en-US" dirty="0">
                <a:latin typeface="Avenir Book"/>
                <a:cs typeface="Avenir Book"/>
              </a:rPr>
              <a:t>		</a:t>
            </a:r>
            <a:r>
              <a:rPr lang="en-US" dirty="0">
                <a:solidFill>
                  <a:srgbClr val="008000"/>
                </a:solidFill>
                <a:latin typeface="Avenir Book"/>
                <a:cs typeface="Avenir Book"/>
              </a:rPr>
              <a:t>"rest"</a:t>
            </a:r>
            <a:r>
              <a:rPr lang="en-US" dirty="0">
                <a:latin typeface="Avenir Book"/>
                <a:cs typeface="Avenir Book"/>
              </a:rPr>
              <a:t>: "1.0"</a:t>
            </a:r>
          </a:p>
          <a:p>
            <a:r>
              <a:rPr lang="en-US" dirty="0">
                <a:latin typeface="Avenir Book"/>
                <a:cs typeface="Avenir Book"/>
              </a:rPr>
              <a:t>	},</a:t>
            </a:r>
          </a:p>
          <a:p>
            <a:r>
              <a:rPr lang="en-US" dirty="0">
                <a:latin typeface="Avenir Book"/>
                <a:cs typeface="Avenir Book"/>
              </a:rPr>
              <a:t>	</a:t>
            </a:r>
            <a:r>
              <a:rPr lang="en-US" dirty="0">
                <a:solidFill>
                  <a:srgbClr val="008000"/>
                </a:solidFill>
                <a:latin typeface="Avenir Book"/>
                <a:cs typeface="Avenir Book"/>
              </a:rPr>
              <a:t>"response"</a:t>
            </a:r>
            <a:r>
              <a:rPr lang="en-US" dirty="0">
                <a:latin typeface="Avenir Book"/>
                <a:cs typeface="Avenir Book"/>
              </a:rPr>
              <a:t>: [{</a:t>
            </a:r>
          </a:p>
          <a:p>
            <a:r>
              <a:rPr lang="en-US" dirty="0">
                <a:latin typeface="Avenir Book"/>
                <a:cs typeface="Avenir Book"/>
              </a:rPr>
              <a:t>		</a:t>
            </a:r>
            <a:r>
              <a:rPr lang="en-US" dirty="0">
                <a:solidFill>
                  <a:srgbClr val="008000"/>
                </a:solidFill>
                <a:latin typeface="Avenir Book"/>
                <a:cs typeface="Avenir Book"/>
              </a:rPr>
              <a:t>"energy"</a:t>
            </a:r>
            <a:r>
              <a:rPr lang="en-US" dirty="0">
                <a:solidFill>
                  <a:srgbClr val="3366FF"/>
                </a:solidFill>
                <a:latin typeface="Avenir Book"/>
                <a:cs typeface="Avenir Book"/>
              </a:rPr>
              <a:t>: -132.33005625</a:t>
            </a:r>
            <a:r>
              <a:rPr lang="en-US" dirty="0">
                <a:latin typeface="Avenir Book"/>
                <a:cs typeface="Avenir Book"/>
              </a:rPr>
              <a:t>,</a:t>
            </a:r>
          </a:p>
          <a:p>
            <a:r>
              <a:rPr lang="en-US" dirty="0">
                <a:latin typeface="Avenir Book"/>
                <a:cs typeface="Avenir Book"/>
              </a:rPr>
              <a:t>		</a:t>
            </a:r>
            <a:r>
              <a:rPr lang="en-US" dirty="0">
                <a:solidFill>
                  <a:srgbClr val="008000"/>
                </a:solidFill>
                <a:latin typeface="Avenir Book"/>
                <a:cs typeface="Avenir Book"/>
              </a:rPr>
              <a:t>"</a:t>
            </a:r>
            <a:r>
              <a:rPr lang="en-US" dirty="0" err="1">
                <a:solidFill>
                  <a:srgbClr val="008000"/>
                </a:solidFill>
                <a:latin typeface="Avenir Book"/>
                <a:cs typeface="Avenir Book"/>
              </a:rPr>
              <a:t>material_id</a:t>
            </a:r>
            <a:r>
              <a:rPr lang="en-US" dirty="0">
                <a:solidFill>
                  <a:srgbClr val="008000"/>
                </a:solidFill>
                <a:latin typeface="Avenir Book"/>
                <a:cs typeface="Avenir Book"/>
              </a:rPr>
              <a:t>"</a:t>
            </a:r>
            <a:r>
              <a:rPr lang="en-US" dirty="0">
                <a:latin typeface="Avenir Book"/>
                <a:cs typeface="Avenir Book"/>
              </a:rPr>
              <a:t>: </a:t>
            </a:r>
            <a:r>
              <a:rPr lang="en-US" dirty="0">
                <a:solidFill>
                  <a:srgbClr val="3366FF"/>
                </a:solidFill>
                <a:latin typeface="Avenir Book"/>
                <a:cs typeface="Avenir Book"/>
              </a:rPr>
              <a:t>542309</a:t>
            </a:r>
          </a:p>
          <a:p>
            <a:r>
              <a:rPr lang="en-US" dirty="0">
                <a:latin typeface="Avenir Book"/>
                <a:cs typeface="Avenir Book"/>
              </a:rPr>
              <a:t>	}, {</a:t>
            </a:r>
          </a:p>
          <a:p>
            <a:r>
              <a:rPr lang="en-US" dirty="0">
                <a:latin typeface="Avenir Book"/>
                <a:cs typeface="Avenir Book"/>
              </a:rPr>
              <a:t>		</a:t>
            </a:r>
            <a:r>
              <a:rPr lang="en-US" dirty="0">
                <a:solidFill>
                  <a:srgbClr val="008000"/>
                </a:solidFill>
                <a:latin typeface="Avenir Book"/>
                <a:cs typeface="Avenir Book"/>
              </a:rPr>
              <a:t>"energy"</a:t>
            </a:r>
            <a:r>
              <a:rPr lang="en-US" dirty="0">
                <a:latin typeface="Avenir Book"/>
                <a:cs typeface="Avenir Book"/>
              </a:rPr>
              <a:t>: </a:t>
            </a:r>
            <a:r>
              <a:rPr lang="en-US" dirty="0">
                <a:solidFill>
                  <a:srgbClr val="3366FF"/>
                </a:solidFill>
                <a:latin typeface="Avenir Book"/>
                <a:cs typeface="Avenir Book"/>
              </a:rPr>
              <a:t>-66.62512425</a:t>
            </a:r>
            <a:r>
              <a:rPr lang="en-US" dirty="0">
                <a:latin typeface="Avenir Book"/>
                <a:cs typeface="Avenir Book"/>
              </a:rPr>
              <a:t>,</a:t>
            </a:r>
          </a:p>
          <a:p>
            <a:r>
              <a:rPr lang="en-US" dirty="0">
                <a:latin typeface="Avenir Book"/>
                <a:cs typeface="Avenir Book"/>
              </a:rPr>
              <a:t>		</a:t>
            </a:r>
            <a:r>
              <a:rPr lang="en-US" dirty="0">
                <a:solidFill>
                  <a:srgbClr val="008000"/>
                </a:solidFill>
                <a:latin typeface="Avenir Book"/>
                <a:cs typeface="Avenir Book"/>
              </a:rPr>
              <a:t>"</a:t>
            </a:r>
            <a:r>
              <a:rPr lang="en-US" dirty="0" err="1">
                <a:solidFill>
                  <a:srgbClr val="008000"/>
                </a:solidFill>
                <a:latin typeface="Avenir Book"/>
                <a:cs typeface="Avenir Book"/>
              </a:rPr>
              <a:t>material_id</a:t>
            </a:r>
            <a:r>
              <a:rPr lang="en-US" dirty="0">
                <a:solidFill>
                  <a:srgbClr val="008000"/>
                </a:solidFill>
                <a:latin typeface="Avenir Book"/>
                <a:cs typeface="Avenir Book"/>
              </a:rPr>
              <a:t>"</a:t>
            </a:r>
            <a:r>
              <a:rPr lang="en-US" dirty="0">
                <a:latin typeface="Avenir Book"/>
                <a:cs typeface="Avenir Book"/>
              </a:rPr>
              <a:t>: </a:t>
            </a:r>
            <a:r>
              <a:rPr lang="en-US" dirty="0">
                <a:solidFill>
                  <a:srgbClr val="3366FF"/>
                </a:solidFill>
                <a:latin typeface="Avenir Book"/>
                <a:cs typeface="Avenir Book"/>
              </a:rPr>
              <a:t>24972</a:t>
            </a:r>
          </a:p>
          <a:p>
            <a:r>
              <a:rPr lang="en-US" dirty="0">
                <a:latin typeface="Avenir Book"/>
                <a:cs typeface="Avenir Book"/>
              </a:rPr>
              <a:t>	}],</a:t>
            </a:r>
          </a:p>
          <a:p>
            <a:r>
              <a:rPr lang="en-US" dirty="0">
                <a:latin typeface="Avenir Book"/>
                <a:cs typeface="Avenir Book"/>
              </a:rPr>
              <a:t>	</a:t>
            </a:r>
            <a:r>
              <a:rPr lang="en-US" dirty="0">
                <a:solidFill>
                  <a:srgbClr val="008000"/>
                </a:solidFill>
                <a:latin typeface="Avenir Book"/>
                <a:cs typeface="Avenir Book"/>
              </a:rPr>
              <a:t>"copyright"</a:t>
            </a:r>
            <a:r>
              <a:rPr lang="en-US" dirty="0">
                <a:latin typeface="Avenir Book"/>
                <a:cs typeface="Avenir Book"/>
              </a:rPr>
              <a:t>: "Copyright 2012, The Materials Project</a:t>
            </a:r>
            <a:r>
              <a:rPr lang="en-US" dirty="0" smtClean="0">
                <a:latin typeface="Avenir Book"/>
                <a:cs typeface="Avenir Book"/>
              </a:rPr>
              <a:t>"</a:t>
            </a:r>
          </a:p>
          <a:p>
            <a:r>
              <a:rPr lang="en-US" dirty="0" smtClean="0">
                <a:latin typeface="Avenir Book"/>
                <a:cs typeface="Avenir Book"/>
              </a:rPr>
              <a:t>}</a:t>
            </a:r>
            <a:endParaRPr lang="en-US" dirty="0">
              <a:latin typeface="Avenir Book"/>
              <a:cs typeface="Avenir Book"/>
            </a:endParaRPr>
          </a:p>
        </p:txBody>
      </p:sp>
      <p:sp>
        <p:nvSpPr>
          <p:cNvPr id="3" name="Right Brace 2"/>
          <p:cNvSpPr/>
          <p:nvPr/>
        </p:nvSpPr>
        <p:spPr>
          <a:xfrm>
            <a:off x="5347746" y="4246255"/>
            <a:ext cx="426629" cy="87306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p:cNvSpPr txBox="1"/>
          <p:nvPr/>
        </p:nvSpPr>
        <p:spPr>
          <a:xfrm>
            <a:off x="6022415" y="4246255"/>
            <a:ext cx="2597248" cy="646331"/>
          </a:xfrm>
          <a:prstGeom prst="rect">
            <a:avLst/>
          </a:prstGeom>
          <a:noFill/>
        </p:spPr>
        <p:txBody>
          <a:bodyPr wrap="none" rtlCol="0">
            <a:spAutoFit/>
          </a:bodyPr>
          <a:lstStyle/>
          <a:p>
            <a:r>
              <a:rPr lang="en-US" dirty="0" smtClean="0"/>
              <a:t>Just the energy and the</a:t>
            </a:r>
          </a:p>
          <a:p>
            <a:r>
              <a:rPr lang="en-US" dirty="0" smtClean="0"/>
              <a:t>id of the material</a:t>
            </a:r>
          </a:p>
        </p:txBody>
      </p:sp>
      <p:cxnSp>
        <p:nvCxnSpPr>
          <p:cNvPr id="8" name="Straight Connector 7"/>
          <p:cNvCxnSpPr/>
          <p:nvPr/>
        </p:nvCxnSpPr>
        <p:spPr>
          <a:xfrm flipH="1">
            <a:off x="6697084" y="1877201"/>
            <a:ext cx="1478319" cy="236905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089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1692" y="212753"/>
            <a:ext cx="7886700" cy="740194"/>
          </a:xfrm>
        </p:spPr>
        <p:txBody>
          <a:bodyPr/>
          <a:lstStyle/>
          <a:p>
            <a:r>
              <a:rPr lang="en-US" dirty="0" smtClean="0"/>
              <a:t>API Considerations</a:t>
            </a:r>
            <a:endParaRPr lang="en-US" dirty="0"/>
          </a:p>
        </p:txBody>
      </p:sp>
      <p:sp>
        <p:nvSpPr>
          <p:cNvPr id="3" name="Content Placeholder 2"/>
          <p:cNvSpPr>
            <a:spLocks noGrp="1"/>
          </p:cNvSpPr>
          <p:nvPr>
            <p:ph sz="quarter" idx="4294967295"/>
          </p:nvPr>
        </p:nvSpPr>
        <p:spPr>
          <a:xfrm>
            <a:off x="110532" y="1150536"/>
            <a:ext cx="9033468" cy="5707464"/>
          </a:xfrm>
        </p:spPr>
        <p:txBody>
          <a:bodyPr>
            <a:normAutofit/>
          </a:bodyPr>
          <a:lstStyle/>
          <a:p>
            <a:pPr marL="514350" indent="-514350">
              <a:buFont typeface="+mj-lt"/>
              <a:buAutoNum type="arabicPeriod"/>
            </a:pPr>
            <a:r>
              <a:rPr lang="en-US" dirty="0"/>
              <a:t>Access to data as well defined objects allows users to develop their own custom applications and </a:t>
            </a:r>
            <a:r>
              <a:rPr lang="en-US" dirty="0" smtClean="0"/>
              <a:t>code</a:t>
            </a:r>
            <a:br>
              <a:rPr lang="en-US" dirty="0" smtClean="0"/>
            </a:br>
            <a:r>
              <a:rPr lang="en-US" dirty="0" smtClean="0">
                <a:solidFill>
                  <a:srgbClr val="FF0000"/>
                </a:solidFill>
              </a:rPr>
              <a:t>Enables </a:t>
            </a:r>
            <a:r>
              <a:rPr lang="en-US" dirty="0">
                <a:solidFill>
                  <a:srgbClr val="FF0000"/>
                </a:solidFill>
              </a:rPr>
              <a:t>a thriving community built around the </a:t>
            </a:r>
            <a:r>
              <a:rPr lang="en-US" dirty="0" smtClean="0">
                <a:solidFill>
                  <a:srgbClr val="FF0000"/>
                </a:solidFill>
              </a:rPr>
              <a:t>data.</a:t>
            </a:r>
          </a:p>
          <a:p>
            <a:pPr marL="514350" indent="-514350">
              <a:buFont typeface="+mj-lt"/>
              <a:buAutoNum type="arabicPeriod"/>
            </a:pPr>
            <a:r>
              <a:rPr lang="en-US" dirty="0" smtClean="0"/>
              <a:t>To </a:t>
            </a:r>
            <a:r>
              <a:rPr lang="en-US" dirty="0" smtClean="0"/>
              <a:t>maintain privileged access, each user has an associated API key (with certain defined access </a:t>
            </a:r>
            <a:r>
              <a:rPr lang="en-US" dirty="0" smtClean="0"/>
              <a:t>privileges)</a:t>
            </a:r>
          </a:p>
          <a:p>
            <a:pPr lvl="2"/>
            <a:r>
              <a:rPr lang="en-US" dirty="0" smtClean="0"/>
              <a:t>All MP https requests must supply API key as:</a:t>
            </a:r>
          </a:p>
          <a:p>
            <a:pPr lvl="3"/>
            <a:r>
              <a:rPr lang="en-US" dirty="0" smtClean="0"/>
              <a:t>A </a:t>
            </a:r>
            <a:r>
              <a:rPr lang="en-US" dirty="0" smtClean="0"/>
              <a:t>x-</a:t>
            </a:r>
            <a:r>
              <a:rPr lang="en-US" dirty="0" err="1" smtClean="0"/>
              <a:t>api</a:t>
            </a:r>
            <a:r>
              <a:rPr lang="en-US" dirty="0" smtClean="0"/>
              <a:t>-key header, e.g., {‘X-API-KEY’: ‘MYKEY’}, or</a:t>
            </a:r>
          </a:p>
          <a:p>
            <a:pPr lvl="3"/>
            <a:r>
              <a:rPr lang="en-US" dirty="0" smtClean="0"/>
              <a:t>As </a:t>
            </a:r>
            <a:r>
              <a:rPr lang="en-US" dirty="0" smtClean="0"/>
              <a:t>a </a:t>
            </a:r>
            <a:r>
              <a:rPr lang="en-US" dirty="0" smtClean="0"/>
              <a:t>GET or POST variable, e.g., {‘API_KEY’: ‘MYKEY</a:t>
            </a:r>
            <a:r>
              <a:rPr lang="en-US" dirty="0"/>
              <a:t>’} </a:t>
            </a:r>
            <a:endParaRPr lang="en-US" dirty="0" smtClean="0"/>
          </a:p>
          <a:p>
            <a:pPr marL="514350" indent="-514350">
              <a:buFont typeface="+mj-lt"/>
              <a:buAutoNum type="arabicPeriod"/>
            </a:pPr>
            <a:r>
              <a:rPr lang="en-US" dirty="0" smtClean="0"/>
              <a:t>Don’t </a:t>
            </a:r>
            <a:r>
              <a:rPr lang="en-US" dirty="0"/>
              <a:t>worry too much about pure REST</a:t>
            </a:r>
          </a:p>
          <a:p>
            <a:pPr lvl="1"/>
            <a:r>
              <a:rPr lang="en-US" dirty="0"/>
              <a:t>Initially just think of how URLs and verbs can map to </a:t>
            </a:r>
            <a:r>
              <a:rPr lang="en-US" dirty="0" smtClean="0"/>
              <a:t>functions</a:t>
            </a:r>
          </a:p>
          <a:p>
            <a:pPr marL="514350" indent="-514350">
              <a:buFont typeface="+mj-lt"/>
              <a:buAutoNum type="arabicPeriod"/>
            </a:pPr>
            <a:r>
              <a:rPr lang="en-US" dirty="0" smtClean="0"/>
              <a:t>Don’t worry too much about data formats</a:t>
            </a:r>
          </a:p>
          <a:p>
            <a:pPr lvl="1"/>
            <a:r>
              <a:rPr lang="en-US" dirty="0" smtClean="0"/>
              <a:t>JSON </a:t>
            </a:r>
            <a:r>
              <a:rPr lang="en-US" dirty="0"/>
              <a:t>is easy and a great place to start</a:t>
            </a:r>
          </a:p>
          <a:p>
            <a:pPr lvl="1"/>
            <a:r>
              <a:rPr lang="en-US" dirty="0"/>
              <a:t>Feel free to avoid XML unless you really need </a:t>
            </a:r>
            <a:r>
              <a:rPr lang="en-US" dirty="0" smtClean="0"/>
              <a:t>it</a:t>
            </a:r>
            <a:endParaRPr lang="en-US" dirty="0"/>
          </a:p>
        </p:txBody>
      </p:sp>
    </p:spTree>
    <p:extLst>
      <p:ext uri="{BB962C8B-B14F-4D97-AF65-F5344CB8AC3E}">
        <p14:creationId xmlns:p14="http://schemas.microsoft.com/office/powerpoint/2010/main" val="20157403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pd.png"/>
          <p:cNvPicPr>
            <a:picLocks noChangeAspect="1"/>
          </p:cNvPicPr>
          <p:nvPr/>
        </p:nvPicPr>
        <p:blipFill rotWithShape="1">
          <a:blip r:embed="rId2">
            <a:extLst>
              <a:ext uri="{28A0092B-C50C-407E-A947-70E740481C1C}">
                <a14:useLocalDpi xmlns:a14="http://schemas.microsoft.com/office/drawing/2010/main" val="0"/>
              </a:ext>
            </a:extLst>
          </a:blip>
          <a:srcRect l="15562" r="16353"/>
          <a:stretch/>
        </p:blipFill>
        <p:spPr>
          <a:xfrm>
            <a:off x="5913317" y="2448399"/>
            <a:ext cx="3094003" cy="26189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le 1"/>
          <p:cNvSpPr>
            <a:spLocks noGrp="1"/>
          </p:cNvSpPr>
          <p:nvPr>
            <p:ph type="title" idx="4294967295"/>
          </p:nvPr>
        </p:nvSpPr>
        <p:spPr>
          <a:xfrm>
            <a:off x="0" y="66881"/>
            <a:ext cx="8299938" cy="1325563"/>
          </a:xfrm>
        </p:spPr>
        <p:txBody>
          <a:bodyPr>
            <a:normAutofit/>
          </a:bodyPr>
          <a:lstStyle/>
          <a:p>
            <a:r>
              <a:rPr lang="en-US" dirty="0" smtClean="0"/>
              <a:t>Load, analyze, explore in </a:t>
            </a:r>
            <a:r>
              <a:rPr lang="en-US" dirty="0" err="1" smtClean="0"/>
              <a:t>pymatgen</a:t>
            </a:r>
            <a:endParaRPr lang="en-US" dirty="0"/>
          </a:p>
        </p:txBody>
      </p:sp>
      <p:sp>
        <p:nvSpPr>
          <p:cNvPr id="10" name="Rectangle 9"/>
          <p:cNvSpPr/>
          <p:nvPr/>
        </p:nvSpPr>
        <p:spPr>
          <a:xfrm>
            <a:off x="138916" y="1265869"/>
            <a:ext cx="7176283" cy="4278094"/>
          </a:xfrm>
          <a:prstGeom prst="rect">
            <a:avLst/>
          </a:prstGeom>
        </p:spPr>
        <p:txBody>
          <a:bodyPr wrap="square">
            <a:spAutoFit/>
          </a:bodyPr>
          <a:lstStyle/>
          <a:p>
            <a:r>
              <a:rPr lang="en-US" sz="1600" b="1" dirty="0" smtClean="0">
                <a:solidFill>
                  <a:srgbClr val="262626"/>
                </a:solidFill>
                <a:latin typeface="Consolas"/>
                <a:ea typeface="ＭＳ 明朝"/>
                <a:cs typeface="Consolas"/>
              </a:rPr>
              <a:t>from</a:t>
            </a:r>
            <a:r>
              <a:rPr lang="en-US" sz="1600" dirty="0" smtClean="0">
                <a:solidFill>
                  <a:srgbClr val="262626"/>
                </a:solidFill>
                <a:latin typeface="Consolas"/>
                <a:ea typeface="ＭＳ 明朝"/>
                <a:cs typeface="Consolas"/>
              </a:rPr>
              <a:t> </a:t>
            </a:r>
            <a:r>
              <a:rPr lang="en-US" sz="1600" dirty="0" err="1" smtClean="0">
                <a:solidFill>
                  <a:srgbClr val="262626"/>
                </a:solidFill>
                <a:latin typeface="Consolas"/>
                <a:ea typeface="ＭＳ 明朝"/>
                <a:cs typeface="Consolas"/>
              </a:rPr>
              <a:t>pymatgen</a:t>
            </a:r>
            <a:r>
              <a:rPr lang="en-US" sz="1600" dirty="0" smtClean="0">
                <a:solidFill>
                  <a:srgbClr val="262626"/>
                </a:solidFill>
                <a:latin typeface="Consolas"/>
                <a:ea typeface="ＭＳ 明朝"/>
                <a:cs typeface="Consolas"/>
              </a:rPr>
              <a:t> </a:t>
            </a:r>
            <a:r>
              <a:rPr lang="en-US" sz="1600" b="1" dirty="0" smtClean="0">
                <a:solidFill>
                  <a:srgbClr val="262626"/>
                </a:solidFill>
                <a:latin typeface="Consolas"/>
                <a:ea typeface="ＭＳ 明朝"/>
                <a:cs typeface="Consolas"/>
              </a:rPr>
              <a:t>import</a:t>
            </a:r>
            <a:r>
              <a:rPr lang="en-US" sz="1600" dirty="0" smtClean="0">
                <a:solidFill>
                  <a:srgbClr val="262626"/>
                </a:solidFill>
                <a:latin typeface="Consolas"/>
                <a:ea typeface="ＭＳ 明朝"/>
                <a:cs typeface="Consolas"/>
              </a:rPr>
              <a:t> </a:t>
            </a:r>
            <a:r>
              <a:rPr lang="en-US" sz="1600" dirty="0" err="1" smtClean="0">
                <a:solidFill>
                  <a:srgbClr val="262626"/>
                </a:solidFill>
                <a:latin typeface="Consolas"/>
                <a:ea typeface="ＭＳ 明朝"/>
                <a:cs typeface="Consolas"/>
              </a:rPr>
              <a:t>MPRester</a:t>
            </a:r>
            <a:endParaRPr lang="en-US" sz="1600" dirty="0" smtClean="0">
              <a:latin typeface="Cambria"/>
              <a:ea typeface="ＭＳ 明朝"/>
              <a:cs typeface="Times New Roman"/>
            </a:endParaRPr>
          </a:p>
          <a:p>
            <a:r>
              <a:rPr lang="en-US" sz="1600" b="1" dirty="0" smtClean="0">
                <a:solidFill>
                  <a:srgbClr val="262626"/>
                </a:solidFill>
                <a:latin typeface="Consolas"/>
                <a:ea typeface="ＭＳ 明朝"/>
                <a:cs typeface="Consolas"/>
              </a:rPr>
              <a:t>from</a:t>
            </a:r>
            <a:r>
              <a:rPr lang="en-US" sz="1600" dirty="0" smtClean="0">
                <a:solidFill>
                  <a:srgbClr val="262626"/>
                </a:solidFill>
                <a:latin typeface="Consolas"/>
                <a:ea typeface="ＭＳ 明朝"/>
                <a:cs typeface="Consolas"/>
              </a:rPr>
              <a:t> </a:t>
            </a:r>
            <a:r>
              <a:rPr lang="en-US" sz="1600" dirty="0" err="1" smtClean="0">
                <a:solidFill>
                  <a:srgbClr val="262626"/>
                </a:solidFill>
                <a:latin typeface="Consolas"/>
                <a:ea typeface="ＭＳ 明朝"/>
                <a:cs typeface="Consolas"/>
              </a:rPr>
              <a:t>pymatgen.phasediagram.pdmaker</a:t>
            </a:r>
            <a:r>
              <a:rPr lang="en-US" sz="1600" dirty="0" smtClean="0">
                <a:solidFill>
                  <a:srgbClr val="262626"/>
                </a:solidFill>
                <a:latin typeface="Consolas"/>
                <a:ea typeface="ＭＳ 明朝"/>
                <a:cs typeface="Consolas"/>
              </a:rPr>
              <a:t> </a:t>
            </a:r>
            <a:r>
              <a:rPr lang="en-US" sz="1600" b="1" dirty="0" smtClean="0">
                <a:solidFill>
                  <a:srgbClr val="262626"/>
                </a:solidFill>
                <a:latin typeface="Consolas"/>
                <a:ea typeface="ＭＳ 明朝"/>
                <a:cs typeface="Consolas"/>
              </a:rPr>
              <a:t>import</a:t>
            </a:r>
            <a:r>
              <a:rPr lang="en-US" sz="1600" dirty="0" smtClean="0">
                <a:solidFill>
                  <a:srgbClr val="262626"/>
                </a:solidFill>
                <a:latin typeface="Consolas"/>
                <a:ea typeface="ＭＳ 明朝"/>
                <a:cs typeface="Consolas"/>
              </a:rPr>
              <a:t> </a:t>
            </a:r>
            <a:r>
              <a:rPr lang="en-US" sz="1600" dirty="0" err="1" smtClean="0">
                <a:solidFill>
                  <a:srgbClr val="262626"/>
                </a:solidFill>
                <a:latin typeface="Consolas"/>
                <a:ea typeface="ＭＳ 明朝"/>
                <a:cs typeface="Consolas"/>
              </a:rPr>
              <a:t>PhaseDiagram</a:t>
            </a:r>
            <a:endParaRPr lang="en-US" sz="1600" dirty="0" smtClean="0">
              <a:latin typeface="Cambria"/>
              <a:ea typeface="ＭＳ 明朝"/>
              <a:cs typeface="Times New Roman"/>
            </a:endParaRPr>
          </a:p>
          <a:p>
            <a:r>
              <a:rPr lang="en-US" sz="1600" b="1" dirty="0" smtClean="0">
                <a:solidFill>
                  <a:srgbClr val="262626"/>
                </a:solidFill>
                <a:latin typeface="Consolas"/>
                <a:ea typeface="ＭＳ 明朝"/>
                <a:cs typeface="Consolas"/>
              </a:rPr>
              <a:t>from</a:t>
            </a:r>
            <a:r>
              <a:rPr lang="en-US" sz="1600" dirty="0" smtClean="0">
                <a:solidFill>
                  <a:srgbClr val="262626"/>
                </a:solidFill>
                <a:latin typeface="Consolas"/>
                <a:ea typeface="ＭＳ 明朝"/>
                <a:cs typeface="Consolas"/>
              </a:rPr>
              <a:t> </a:t>
            </a:r>
            <a:r>
              <a:rPr lang="en-US" sz="1600" dirty="0" err="1" smtClean="0">
                <a:solidFill>
                  <a:srgbClr val="262626"/>
                </a:solidFill>
                <a:latin typeface="Consolas"/>
                <a:ea typeface="ＭＳ 明朝"/>
                <a:cs typeface="Consolas"/>
              </a:rPr>
              <a:t>pymatgen.phasediagram.plotter</a:t>
            </a:r>
            <a:r>
              <a:rPr lang="en-US" sz="1600" dirty="0" smtClean="0">
                <a:solidFill>
                  <a:srgbClr val="262626"/>
                </a:solidFill>
                <a:latin typeface="Consolas"/>
                <a:ea typeface="ＭＳ 明朝"/>
                <a:cs typeface="Consolas"/>
              </a:rPr>
              <a:t> </a:t>
            </a:r>
            <a:r>
              <a:rPr lang="en-US" sz="1600" b="1" dirty="0" smtClean="0">
                <a:solidFill>
                  <a:srgbClr val="262626"/>
                </a:solidFill>
                <a:latin typeface="Consolas"/>
                <a:ea typeface="ＭＳ 明朝"/>
                <a:cs typeface="Consolas"/>
              </a:rPr>
              <a:t>import</a:t>
            </a:r>
            <a:r>
              <a:rPr lang="en-US" sz="1600" dirty="0" smtClean="0">
                <a:solidFill>
                  <a:srgbClr val="262626"/>
                </a:solidFill>
                <a:latin typeface="Consolas"/>
                <a:ea typeface="ＭＳ 明朝"/>
                <a:cs typeface="Consolas"/>
              </a:rPr>
              <a:t> </a:t>
            </a:r>
            <a:r>
              <a:rPr lang="en-US" sz="1600" dirty="0" err="1" smtClean="0">
                <a:solidFill>
                  <a:srgbClr val="262626"/>
                </a:solidFill>
                <a:latin typeface="Consolas"/>
                <a:ea typeface="ＭＳ 明朝"/>
                <a:cs typeface="Consolas"/>
              </a:rPr>
              <a:t>PDPlotter</a:t>
            </a:r>
            <a:endParaRPr lang="en-US" sz="1600" dirty="0" smtClean="0">
              <a:latin typeface="Cambria"/>
              <a:ea typeface="ＭＳ 明朝"/>
              <a:cs typeface="Times New Roman"/>
            </a:endParaRPr>
          </a:p>
          <a:p>
            <a:r>
              <a:rPr lang="en-US" sz="1600" dirty="0" smtClean="0">
                <a:solidFill>
                  <a:srgbClr val="262626"/>
                </a:solidFill>
                <a:latin typeface="Consolas"/>
                <a:ea typeface="ＭＳ 明朝"/>
                <a:cs typeface="Consolas"/>
              </a:rPr>
              <a:t> </a:t>
            </a:r>
            <a:endParaRPr lang="en-US" sz="1600" dirty="0" smtClean="0">
              <a:latin typeface="Cambria"/>
              <a:ea typeface="ＭＳ 明朝"/>
              <a:cs typeface="Times New Roman"/>
            </a:endParaRPr>
          </a:p>
          <a:p>
            <a:r>
              <a:rPr lang="en-US" sz="1600" b="1" dirty="0" smtClean="0">
                <a:solidFill>
                  <a:srgbClr val="262626"/>
                </a:solidFill>
                <a:latin typeface="Consolas"/>
                <a:ea typeface="ＭＳ 明朝"/>
                <a:cs typeface="Consolas"/>
              </a:rPr>
              <a:t>if</a:t>
            </a:r>
            <a:r>
              <a:rPr lang="en-US" sz="1600" dirty="0" smtClean="0">
                <a:solidFill>
                  <a:srgbClr val="262626"/>
                </a:solidFill>
                <a:latin typeface="Consolas"/>
                <a:ea typeface="ＭＳ 明朝"/>
                <a:cs typeface="Consolas"/>
              </a:rPr>
              <a:t> __name__ == </a:t>
            </a:r>
            <a:r>
              <a:rPr lang="en-US" sz="1600" dirty="0" smtClean="0">
                <a:solidFill>
                  <a:srgbClr val="D20035"/>
                </a:solidFill>
                <a:latin typeface="Consolas"/>
                <a:ea typeface="ＭＳ 明朝"/>
                <a:cs typeface="Consolas"/>
              </a:rPr>
              <a:t>"__main__"</a:t>
            </a:r>
            <a:r>
              <a:rPr lang="en-US" sz="1600" dirty="0" smtClean="0">
                <a:solidFill>
                  <a:srgbClr val="262626"/>
                </a:solidFill>
                <a:latin typeface="Consolas"/>
                <a:ea typeface="ＭＳ 明朝"/>
                <a:cs typeface="Consolas"/>
              </a:rPr>
              <a:t>:</a:t>
            </a:r>
            <a:endParaRPr lang="en-US" sz="1600" dirty="0" smtClean="0">
              <a:latin typeface="Cambria"/>
              <a:ea typeface="ＭＳ 明朝"/>
              <a:cs typeface="Times New Roman"/>
            </a:endParaRPr>
          </a:p>
          <a:p>
            <a:r>
              <a:rPr lang="en-US" sz="1600" dirty="0" smtClean="0">
                <a:solidFill>
                  <a:srgbClr val="262626"/>
                </a:solidFill>
                <a:latin typeface="Consolas"/>
                <a:ea typeface="ＭＳ 明朝"/>
                <a:cs typeface="Consolas"/>
              </a:rPr>
              <a:t>    MAPI_KEY = </a:t>
            </a:r>
            <a:r>
              <a:rPr lang="en-US" sz="1600" dirty="0" smtClean="0">
                <a:solidFill>
                  <a:srgbClr val="0E72A4"/>
                </a:solidFill>
                <a:latin typeface="Consolas"/>
                <a:ea typeface="ＭＳ 明朝"/>
                <a:cs typeface="Consolas"/>
              </a:rPr>
              <a:t>None</a:t>
            </a:r>
            <a:r>
              <a:rPr lang="en-US" sz="1600" dirty="0" smtClean="0">
                <a:solidFill>
                  <a:srgbClr val="262626"/>
                </a:solidFill>
                <a:latin typeface="Consolas"/>
                <a:ea typeface="ＭＳ 明朝"/>
                <a:cs typeface="Consolas"/>
              </a:rPr>
              <a:t>  </a:t>
            </a:r>
            <a:r>
              <a:rPr lang="en-US" sz="1600" i="1" dirty="0" smtClean="0">
                <a:solidFill>
                  <a:srgbClr val="878875"/>
                </a:solidFill>
                <a:latin typeface="Consolas"/>
                <a:ea typeface="ＭＳ 明朝"/>
                <a:cs typeface="Consolas"/>
              </a:rPr>
              <a:t># Change this to your key</a:t>
            </a:r>
            <a:endParaRPr lang="en-US" sz="1600" dirty="0" smtClean="0">
              <a:latin typeface="Cambria"/>
              <a:ea typeface="ＭＳ 明朝"/>
              <a:cs typeface="Times New Roman"/>
            </a:endParaRPr>
          </a:p>
          <a:p>
            <a:r>
              <a:rPr lang="en-US" sz="1600" dirty="0" smtClean="0">
                <a:solidFill>
                  <a:srgbClr val="262626"/>
                </a:solidFill>
                <a:latin typeface="Consolas"/>
                <a:ea typeface="ＭＳ 明朝"/>
                <a:cs typeface="Consolas"/>
              </a:rPr>
              <a:t>    system = [</a:t>
            </a:r>
            <a:r>
              <a:rPr lang="en-US" sz="1600" dirty="0" smtClean="0">
                <a:solidFill>
                  <a:srgbClr val="D20035"/>
                </a:solidFill>
                <a:latin typeface="Consolas"/>
                <a:ea typeface="ＭＳ 明朝"/>
                <a:cs typeface="Consolas"/>
              </a:rPr>
              <a:t>"Fe"</a:t>
            </a:r>
            <a:r>
              <a:rPr lang="en-US" sz="1600" dirty="0" smtClean="0">
                <a:solidFill>
                  <a:srgbClr val="262626"/>
                </a:solidFill>
                <a:latin typeface="Consolas"/>
                <a:ea typeface="ＭＳ 明朝"/>
                <a:cs typeface="Consolas"/>
              </a:rPr>
              <a:t>, </a:t>
            </a:r>
            <a:r>
              <a:rPr lang="en-US" sz="1600" dirty="0" smtClean="0">
                <a:solidFill>
                  <a:srgbClr val="D20035"/>
                </a:solidFill>
                <a:latin typeface="Consolas"/>
                <a:ea typeface="ＭＳ 明朝"/>
                <a:cs typeface="Consolas"/>
              </a:rPr>
              <a:t>"P"</a:t>
            </a:r>
            <a:r>
              <a:rPr lang="en-US" sz="1600" dirty="0" smtClean="0">
                <a:solidFill>
                  <a:srgbClr val="262626"/>
                </a:solidFill>
                <a:latin typeface="Consolas"/>
                <a:ea typeface="ＭＳ 明朝"/>
                <a:cs typeface="Consolas"/>
              </a:rPr>
              <a:t>, </a:t>
            </a:r>
            <a:r>
              <a:rPr lang="en-US" sz="1600" dirty="0" smtClean="0">
                <a:solidFill>
                  <a:srgbClr val="D20035"/>
                </a:solidFill>
                <a:latin typeface="Consolas"/>
                <a:ea typeface="ＭＳ 明朝"/>
                <a:cs typeface="Consolas"/>
              </a:rPr>
              <a:t>"O”</a:t>
            </a:r>
            <a:r>
              <a:rPr lang="en-US" sz="1600" dirty="0" smtClean="0">
                <a:solidFill>
                  <a:srgbClr val="262626"/>
                </a:solidFill>
                <a:latin typeface="Consolas"/>
                <a:ea typeface="ＭＳ 明朝"/>
                <a:cs typeface="Consolas"/>
              </a:rPr>
              <a:t>]</a:t>
            </a:r>
            <a:endParaRPr lang="en-US" sz="1600" dirty="0" smtClean="0">
              <a:latin typeface="Cambria"/>
              <a:ea typeface="ＭＳ 明朝"/>
              <a:cs typeface="Times New Roman"/>
            </a:endParaRPr>
          </a:p>
          <a:p>
            <a:r>
              <a:rPr lang="en-US" sz="1600" dirty="0" smtClean="0">
                <a:solidFill>
                  <a:srgbClr val="262626"/>
                </a:solidFill>
                <a:latin typeface="Consolas"/>
                <a:ea typeface="ＭＳ 明朝"/>
                <a:cs typeface="Consolas"/>
              </a:rPr>
              <a:t> </a:t>
            </a:r>
            <a:endParaRPr lang="en-US" sz="1600" dirty="0" smtClean="0">
              <a:latin typeface="Cambria"/>
              <a:ea typeface="ＭＳ 明朝"/>
              <a:cs typeface="Times New Roman"/>
            </a:endParaRPr>
          </a:p>
          <a:p>
            <a:r>
              <a:rPr lang="en-US" sz="1600" dirty="0" smtClean="0">
                <a:solidFill>
                  <a:srgbClr val="262626"/>
                </a:solidFill>
                <a:latin typeface="Consolas"/>
                <a:ea typeface="ＭＳ 明朝"/>
                <a:cs typeface="Consolas"/>
              </a:rPr>
              <a:t>    </a:t>
            </a:r>
            <a:r>
              <a:rPr lang="en-US" sz="1600" dirty="0" err="1" smtClean="0">
                <a:solidFill>
                  <a:srgbClr val="262626"/>
                </a:solidFill>
                <a:latin typeface="Consolas"/>
                <a:ea typeface="ＭＳ 明朝"/>
                <a:cs typeface="Consolas"/>
              </a:rPr>
              <a:t>mpr</a:t>
            </a:r>
            <a:r>
              <a:rPr lang="en-US" sz="1600" dirty="0" smtClean="0">
                <a:solidFill>
                  <a:srgbClr val="262626"/>
                </a:solidFill>
                <a:latin typeface="Consolas"/>
                <a:ea typeface="ＭＳ 明朝"/>
                <a:cs typeface="Consolas"/>
              </a:rPr>
              <a:t> = </a:t>
            </a:r>
            <a:r>
              <a:rPr lang="en-US" sz="1600" dirty="0" err="1" smtClean="0">
                <a:solidFill>
                  <a:srgbClr val="262626"/>
                </a:solidFill>
                <a:latin typeface="Consolas"/>
                <a:ea typeface="ＭＳ 明朝"/>
                <a:cs typeface="Consolas"/>
              </a:rPr>
              <a:t>MPRester</a:t>
            </a:r>
            <a:r>
              <a:rPr lang="en-US" sz="1600" dirty="0" smtClean="0">
                <a:solidFill>
                  <a:srgbClr val="262626"/>
                </a:solidFill>
                <a:latin typeface="Consolas"/>
                <a:ea typeface="ＭＳ 明朝"/>
                <a:cs typeface="Consolas"/>
              </a:rPr>
              <a:t>(MAPI_KEY)  </a:t>
            </a:r>
            <a:r>
              <a:rPr lang="en-US" sz="1600" i="1" dirty="0" smtClean="0">
                <a:solidFill>
                  <a:srgbClr val="878875"/>
                </a:solidFill>
                <a:latin typeface="Consolas"/>
                <a:ea typeface="ＭＳ 明朝"/>
                <a:cs typeface="Consolas"/>
              </a:rPr>
              <a:t># REST connector</a:t>
            </a:r>
            <a:endParaRPr lang="en-US" sz="1600" dirty="0" smtClean="0">
              <a:latin typeface="Cambria"/>
              <a:ea typeface="ＭＳ 明朝"/>
              <a:cs typeface="Times New Roman"/>
            </a:endParaRPr>
          </a:p>
          <a:p>
            <a:r>
              <a:rPr lang="en-US" sz="1600" dirty="0" smtClean="0">
                <a:solidFill>
                  <a:srgbClr val="262626"/>
                </a:solidFill>
                <a:latin typeface="Consolas"/>
                <a:ea typeface="ＭＳ 明朝"/>
                <a:cs typeface="Consolas"/>
              </a:rPr>
              <a:t> </a:t>
            </a:r>
            <a:endParaRPr lang="en-US" sz="1600" dirty="0" smtClean="0">
              <a:latin typeface="Cambria"/>
              <a:ea typeface="ＭＳ 明朝"/>
              <a:cs typeface="Times New Roman"/>
            </a:endParaRPr>
          </a:p>
          <a:p>
            <a:r>
              <a:rPr lang="en-US" sz="1600" dirty="0" smtClean="0">
                <a:solidFill>
                  <a:srgbClr val="262626"/>
                </a:solidFill>
                <a:latin typeface="Consolas"/>
                <a:ea typeface="ＭＳ 明朝"/>
                <a:cs typeface="Consolas"/>
              </a:rPr>
              <a:t>    </a:t>
            </a:r>
            <a:r>
              <a:rPr lang="en-US" sz="1600" i="1" dirty="0" smtClean="0">
                <a:solidFill>
                  <a:srgbClr val="878875"/>
                </a:solidFill>
                <a:latin typeface="Consolas"/>
                <a:ea typeface="ＭＳ 明朝"/>
                <a:cs typeface="Consolas"/>
              </a:rPr>
              <a:t># Gather data</a:t>
            </a:r>
            <a:endParaRPr lang="en-US" sz="1600" dirty="0" smtClean="0">
              <a:latin typeface="Cambria"/>
              <a:ea typeface="ＭＳ 明朝"/>
              <a:cs typeface="Times New Roman"/>
            </a:endParaRPr>
          </a:p>
          <a:p>
            <a:r>
              <a:rPr lang="en-US" sz="1600" dirty="0" smtClean="0">
                <a:solidFill>
                  <a:srgbClr val="262626"/>
                </a:solidFill>
                <a:latin typeface="Consolas"/>
                <a:ea typeface="ＭＳ 明朝"/>
                <a:cs typeface="Consolas"/>
              </a:rPr>
              <a:t>    entries = </a:t>
            </a:r>
            <a:r>
              <a:rPr lang="en-US" sz="1600" dirty="0" err="1" smtClean="0">
                <a:solidFill>
                  <a:srgbClr val="262626"/>
                </a:solidFill>
                <a:latin typeface="Consolas"/>
                <a:ea typeface="ＭＳ 明朝"/>
                <a:cs typeface="Consolas"/>
              </a:rPr>
              <a:t>mpr.get_entries_in_chemsys</a:t>
            </a:r>
            <a:r>
              <a:rPr lang="en-US" sz="1600" dirty="0" smtClean="0">
                <a:solidFill>
                  <a:srgbClr val="262626"/>
                </a:solidFill>
                <a:latin typeface="Consolas"/>
                <a:ea typeface="ＭＳ 明朝"/>
                <a:cs typeface="Consolas"/>
              </a:rPr>
              <a:t>(system)</a:t>
            </a:r>
            <a:endParaRPr lang="en-US" sz="1600" dirty="0" smtClean="0">
              <a:latin typeface="Cambria"/>
              <a:ea typeface="ＭＳ 明朝"/>
              <a:cs typeface="Times New Roman"/>
            </a:endParaRPr>
          </a:p>
          <a:p>
            <a:r>
              <a:rPr lang="en-US" sz="1600" dirty="0">
                <a:solidFill>
                  <a:srgbClr val="262626"/>
                </a:solidFill>
                <a:latin typeface="Consolas"/>
                <a:ea typeface="ＭＳ 明朝"/>
                <a:cs typeface="Consolas"/>
              </a:rPr>
              <a:t> </a:t>
            </a:r>
            <a:r>
              <a:rPr lang="en-US" sz="1600" dirty="0" smtClean="0">
                <a:solidFill>
                  <a:srgbClr val="262626"/>
                </a:solidFill>
                <a:latin typeface="Consolas"/>
                <a:ea typeface="ＭＳ 明朝"/>
                <a:cs typeface="Consolas"/>
              </a:rPr>
              <a:t>   </a:t>
            </a:r>
            <a:r>
              <a:rPr lang="en-US" sz="1600" i="1" dirty="0" smtClean="0">
                <a:solidFill>
                  <a:srgbClr val="878875"/>
                </a:solidFill>
                <a:latin typeface="Consolas"/>
                <a:ea typeface="ＭＳ 明朝"/>
                <a:cs typeface="Consolas"/>
              </a:rPr>
              <a:t># Do analysis</a:t>
            </a:r>
            <a:endParaRPr lang="en-US" sz="1600" dirty="0" smtClean="0">
              <a:solidFill>
                <a:srgbClr val="262626"/>
              </a:solidFill>
              <a:latin typeface="Consolas"/>
              <a:ea typeface="ＭＳ 明朝"/>
              <a:cs typeface="Consolas"/>
            </a:endParaRPr>
          </a:p>
          <a:p>
            <a:r>
              <a:rPr lang="en-US" sz="1600" dirty="0" smtClean="0">
                <a:solidFill>
                  <a:srgbClr val="262626"/>
                </a:solidFill>
                <a:latin typeface="Consolas"/>
                <a:ea typeface="ＭＳ 明朝"/>
                <a:cs typeface="Consolas"/>
              </a:rPr>
              <a:t>    </a:t>
            </a:r>
            <a:r>
              <a:rPr lang="en-US" sz="1600" dirty="0" err="1" smtClean="0">
                <a:solidFill>
                  <a:srgbClr val="262626"/>
                </a:solidFill>
                <a:latin typeface="Consolas"/>
                <a:ea typeface="ＭＳ 明朝"/>
                <a:cs typeface="Consolas"/>
              </a:rPr>
              <a:t>pd</a:t>
            </a:r>
            <a:r>
              <a:rPr lang="en-US" sz="1600" dirty="0" smtClean="0">
                <a:solidFill>
                  <a:srgbClr val="262626"/>
                </a:solidFill>
                <a:latin typeface="Consolas"/>
                <a:ea typeface="ＭＳ 明朝"/>
                <a:cs typeface="Consolas"/>
              </a:rPr>
              <a:t> = </a:t>
            </a:r>
            <a:r>
              <a:rPr lang="en-US" sz="1600" dirty="0" err="1" smtClean="0">
                <a:solidFill>
                  <a:srgbClr val="262626"/>
                </a:solidFill>
                <a:latin typeface="Consolas"/>
                <a:ea typeface="ＭＳ 明朝"/>
                <a:cs typeface="Consolas"/>
              </a:rPr>
              <a:t>PhaseDiagram</a:t>
            </a:r>
            <a:r>
              <a:rPr lang="en-US" sz="1600" dirty="0" smtClean="0">
                <a:solidFill>
                  <a:srgbClr val="262626"/>
                </a:solidFill>
                <a:latin typeface="Consolas"/>
                <a:ea typeface="ＭＳ 明朝"/>
                <a:cs typeface="Consolas"/>
              </a:rPr>
              <a:t>(entries)</a:t>
            </a:r>
            <a:endParaRPr lang="en-US" sz="1600" dirty="0" smtClean="0">
              <a:latin typeface="Cambria"/>
              <a:ea typeface="ＭＳ 明朝"/>
              <a:cs typeface="Times New Roman"/>
            </a:endParaRPr>
          </a:p>
          <a:p>
            <a:r>
              <a:rPr lang="en-US" sz="1600" dirty="0" smtClean="0">
                <a:solidFill>
                  <a:srgbClr val="262626"/>
                </a:solidFill>
                <a:latin typeface="Consolas"/>
                <a:ea typeface="ＭＳ 明朝"/>
                <a:cs typeface="Consolas"/>
              </a:rPr>
              <a:t>    </a:t>
            </a:r>
            <a:r>
              <a:rPr lang="en-US" sz="1600" i="1" dirty="0" smtClean="0">
                <a:solidFill>
                  <a:srgbClr val="878875"/>
                </a:solidFill>
                <a:latin typeface="Consolas"/>
                <a:ea typeface="ＭＳ 明朝"/>
                <a:cs typeface="Consolas"/>
              </a:rPr>
              <a:t># Plot!</a:t>
            </a:r>
            <a:endParaRPr lang="en-US" sz="1600" dirty="0" smtClean="0">
              <a:latin typeface="Cambria"/>
              <a:ea typeface="ＭＳ 明朝"/>
              <a:cs typeface="Times New Roman"/>
            </a:endParaRPr>
          </a:p>
          <a:p>
            <a:r>
              <a:rPr lang="en-US" sz="1600" dirty="0" smtClean="0">
                <a:solidFill>
                  <a:srgbClr val="262626"/>
                </a:solidFill>
                <a:latin typeface="Consolas"/>
                <a:ea typeface="ＭＳ 明朝"/>
                <a:cs typeface="Consolas"/>
              </a:rPr>
              <a:t>    plotter = </a:t>
            </a:r>
            <a:r>
              <a:rPr lang="en-US" sz="1600" dirty="0" err="1" smtClean="0">
                <a:solidFill>
                  <a:srgbClr val="262626"/>
                </a:solidFill>
                <a:latin typeface="Consolas"/>
                <a:ea typeface="ＭＳ 明朝"/>
                <a:cs typeface="Consolas"/>
              </a:rPr>
              <a:t>PDPlotter</a:t>
            </a:r>
            <a:r>
              <a:rPr lang="en-US" sz="1600" dirty="0" smtClean="0">
                <a:solidFill>
                  <a:srgbClr val="262626"/>
                </a:solidFill>
                <a:latin typeface="Consolas"/>
                <a:ea typeface="ＭＳ 明朝"/>
                <a:cs typeface="Consolas"/>
              </a:rPr>
              <a:t>(</a:t>
            </a:r>
            <a:r>
              <a:rPr lang="en-US" sz="1600" dirty="0" err="1" smtClean="0">
                <a:solidFill>
                  <a:srgbClr val="262626"/>
                </a:solidFill>
                <a:latin typeface="Consolas"/>
                <a:ea typeface="ＭＳ 明朝"/>
                <a:cs typeface="Consolas"/>
              </a:rPr>
              <a:t>pd</a:t>
            </a:r>
            <a:r>
              <a:rPr lang="en-US" sz="1600" dirty="0" smtClean="0">
                <a:solidFill>
                  <a:srgbClr val="262626"/>
                </a:solidFill>
                <a:latin typeface="Consolas"/>
                <a:ea typeface="ＭＳ 明朝"/>
                <a:cs typeface="Consolas"/>
              </a:rPr>
              <a:t>, </a:t>
            </a:r>
            <a:r>
              <a:rPr lang="en-US" sz="1600" dirty="0" err="1" smtClean="0">
                <a:solidFill>
                  <a:srgbClr val="262626"/>
                </a:solidFill>
                <a:latin typeface="Consolas"/>
                <a:ea typeface="ＭＳ 明朝"/>
                <a:cs typeface="Consolas"/>
              </a:rPr>
              <a:t>show_unstable</a:t>
            </a:r>
            <a:r>
              <a:rPr lang="en-US" sz="1600" dirty="0" smtClean="0">
                <a:solidFill>
                  <a:srgbClr val="262626"/>
                </a:solidFill>
                <a:latin typeface="Consolas"/>
                <a:ea typeface="ＭＳ 明朝"/>
                <a:cs typeface="Consolas"/>
              </a:rPr>
              <a:t>=</a:t>
            </a:r>
            <a:r>
              <a:rPr lang="en-US" sz="1600" dirty="0" smtClean="0">
                <a:solidFill>
                  <a:srgbClr val="0E72A4"/>
                </a:solidFill>
                <a:latin typeface="Consolas"/>
                <a:ea typeface="ＭＳ 明朝"/>
                <a:cs typeface="Consolas"/>
              </a:rPr>
              <a:t>False</a:t>
            </a:r>
            <a:r>
              <a:rPr lang="en-US" sz="1600" dirty="0" smtClean="0">
                <a:solidFill>
                  <a:srgbClr val="262626"/>
                </a:solidFill>
                <a:latin typeface="Consolas"/>
                <a:ea typeface="ＭＳ 明朝"/>
                <a:cs typeface="Consolas"/>
              </a:rPr>
              <a:t>)</a:t>
            </a:r>
            <a:endParaRPr lang="en-US" sz="1600" dirty="0" smtClean="0">
              <a:latin typeface="Cambria"/>
              <a:ea typeface="ＭＳ 明朝"/>
              <a:cs typeface="Times New Roman"/>
            </a:endParaRPr>
          </a:p>
          <a:p>
            <a:r>
              <a:rPr lang="en-US" sz="1600" dirty="0" smtClean="0">
                <a:solidFill>
                  <a:srgbClr val="262626"/>
                </a:solidFill>
                <a:latin typeface="Consolas"/>
                <a:ea typeface="ＭＳ 明朝"/>
                <a:cs typeface="Consolas"/>
              </a:rPr>
              <a:t>    </a:t>
            </a:r>
            <a:r>
              <a:rPr lang="en-US" sz="1600" dirty="0" err="1" smtClean="0">
                <a:solidFill>
                  <a:srgbClr val="262626"/>
                </a:solidFill>
                <a:latin typeface="Consolas"/>
                <a:ea typeface="ＭＳ 明朝"/>
                <a:cs typeface="Consolas"/>
              </a:rPr>
              <a:t>plotter.show</a:t>
            </a:r>
            <a:r>
              <a:rPr lang="en-US" sz="1600" dirty="0" smtClean="0">
                <a:solidFill>
                  <a:srgbClr val="262626"/>
                </a:solidFill>
                <a:latin typeface="Consolas"/>
                <a:ea typeface="ＭＳ 明朝"/>
                <a:cs typeface="Consolas"/>
              </a:rPr>
              <a:t>()</a:t>
            </a:r>
            <a:endParaRPr lang="en-US" sz="1600" dirty="0">
              <a:effectLst/>
              <a:latin typeface="Cambria"/>
              <a:ea typeface="ＭＳ 明朝"/>
              <a:cs typeface="Times New Roman"/>
            </a:endParaRPr>
          </a:p>
        </p:txBody>
      </p:sp>
      <p:sp>
        <p:nvSpPr>
          <p:cNvPr id="12" name="TextBox 11"/>
          <p:cNvSpPr txBox="1"/>
          <p:nvPr/>
        </p:nvSpPr>
        <p:spPr>
          <a:xfrm>
            <a:off x="2275835" y="5853647"/>
            <a:ext cx="6822451" cy="1384995"/>
          </a:xfrm>
          <a:prstGeom prst="rect">
            <a:avLst/>
          </a:prstGeom>
          <a:noFill/>
        </p:spPr>
        <p:txBody>
          <a:bodyPr wrap="none" rtlCol="0">
            <a:spAutoFit/>
          </a:bodyPr>
          <a:lstStyle/>
          <a:p>
            <a:pPr algn="r"/>
            <a:r>
              <a:rPr lang="en-US" sz="2800" dirty="0" smtClean="0">
                <a:solidFill>
                  <a:srgbClr val="3366FF"/>
                </a:solidFill>
              </a:rPr>
              <a:t>for more - http://</a:t>
            </a:r>
            <a:r>
              <a:rPr lang="en-US" sz="2800" dirty="0" err="1" smtClean="0">
                <a:solidFill>
                  <a:srgbClr val="3366FF"/>
                </a:solidFill>
              </a:rPr>
              <a:t>gist.github.com</a:t>
            </a:r>
            <a:r>
              <a:rPr lang="en-US" sz="2800" dirty="0" smtClean="0">
                <a:solidFill>
                  <a:srgbClr val="3366FF"/>
                </a:solidFill>
              </a:rPr>
              <a:t>/</a:t>
            </a:r>
            <a:r>
              <a:rPr lang="en-US" sz="2800" dirty="0" err="1" smtClean="0">
                <a:solidFill>
                  <a:srgbClr val="3366FF"/>
                </a:solidFill>
              </a:rPr>
              <a:t>computron</a:t>
            </a:r>
            <a:endParaRPr lang="en-US" sz="2800" dirty="0" smtClean="0">
              <a:solidFill>
                <a:srgbClr val="3366FF"/>
              </a:solidFill>
            </a:endParaRPr>
          </a:p>
          <a:p>
            <a:pPr algn="r"/>
            <a:r>
              <a:rPr lang="en-US" sz="2800" dirty="0" smtClean="0">
                <a:solidFill>
                  <a:srgbClr val="3366FF"/>
                </a:solidFill>
              </a:rPr>
              <a:t>http</a:t>
            </a:r>
            <a:r>
              <a:rPr lang="en-US" sz="2800" dirty="0">
                <a:solidFill>
                  <a:srgbClr val="3366FF"/>
                </a:solidFill>
              </a:rPr>
              <a:t>://</a:t>
            </a:r>
            <a:r>
              <a:rPr lang="en-US" sz="2800" dirty="0" err="1">
                <a:solidFill>
                  <a:srgbClr val="3366FF"/>
                </a:solidFill>
              </a:rPr>
              <a:t>gist.github.com</a:t>
            </a:r>
            <a:r>
              <a:rPr lang="en-US" sz="2800" dirty="0" smtClean="0">
                <a:solidFill>
                  <a:srgbClr val="3366FF"/>
                </a:solidFill>
              </a:rPr>
              <a:t>/</a:t>
            </a:r>
            <a:r>
              <a:rPr lang="en-US" sz="2800" dirty="0" err="1" smtClean="0">
                <a:solidFill>
                  <a:srgbClr val="3366FF"/>
                </a:solidFill>
              </a:rPr>
              <a:t>shyuep</a:t>
            </a:r>
            <a:endParaRPr lang="en-US" sz="2800" dirty="0">
              <a:solidFill>
                <a:srgbClr val="3366FF"/>
              </a:solidFill>
            </a:endParaRPr>
          </a:p>
          <a:p>
            <a:pPr algn="r"/>
            <a:endParaRPr lang="en-US" sz="2800" dirty="0">
              <a:solidFill>
                <a:srgbClr val="3366FF"/>
              </a:solidFill>
            </a:endParaRPr>
          </a:p>
        </p:txBody>
      </p:sp>
    </p:spTree>
    <p:extLst>
      <p:ext uri="{BB962C8B-B14F-4D97-AF65-F5344CB8AC3E}">
        <p14:creationId xmlns:p14="http://schemas.microsoft.com/office/powerpoint/2010/main" val="9884732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90"/>
            <a:ext cx="9144000" cy="785090"/>
          </a:xfrm>
        </p:spPr>
        <p:txBody>
          <a:bodyPr>
            <a:normAutofit fontScale="90000"/>
          </a:bodyPr>
          <a:lstStyle/>
          <a:p>
            <a:r>
              <a:rPr lang="en-US" sz="4000" dirty="0" smtClean="0"/>
              <a:t>MGI &amp; </a:t>
            </a:r>
            <a:r>
              <a:rPr lang="en-US" sz="4000" dirty="0"/>
              <a:t>Materials </a:t>
            </a:r>
            <a:r>
              <a:rPr lang="en-US" sz="4000" dirty="0" smtClean="0"/>
              <a:t>Project: Achievements to Date</a:t>
            </a:r>
            <a:endParaRPr lang="en-US" sz="4000" dirty="0"/>
          </a:p>
        </p:txBody>
      </p:sp>
      <p:sp>
        <p:nvSpPr>
          <p:cNvPr id="3" name="Content Placeholder 2"/>
          <p:cNvSpPr>
            <a:spLocks noGrp="1"/>
          </p:cNvSpPr>
          <p:nvPr>
            <p:ph idx="1"/>
          </p:nvPr>
        </p:nvSpPr>
        <p:spPr>
          <a:xfrm>
            <a:off x="1668287" y="3228292"/>
            <a:ext cx="7475713" cy="1248925"/>
          </a:xfrm>
        </p:spPr>
        <p:txBody>
          <a:bodyPr/>
          <a:lstStyle/>
          <a:p>
            <a:pPr lvl="1">
              <a:buFont typeface="Arial"/>
              <a:buChar char="•"/>
            </a:pPr>
            <a:r>
              <a:rPr lang="en-US" sz="1600" dirty="0" smtClean="0"/>
              <a:t>&gt; </a:t>
            </a:r>
            <a:r>
              <a:rPr lang="en-US" sz="1600" b="1" dirty="0"/>
              <a:t>7</a:t>
            </a:r>
            <a:r>
              <a:rPr lang="en-US" sz="1600" b="1" dirty="0" smtClean="0"/>
              <a:t>0,000 relaxed compounds:</a:t>
            </a:r>
            <a:r>
              <a:rPr lang="en-US" sz="1600" dirty="0" smtClean="0"/>
              <a:t> validated energy, phase diagrams</a:t>
            </a:r>
          </a:p>
          <a:p>
            <a:pPr lvl="1">
              <a:buFont typeface="Arial"/>
              <a:buChar char="•"/>
            </a:pPr>
            <a:r>
              <a:rPr lang="en-US" sz="1600" dirty="0" smtClean="0"/>
              <a:t>&gt; </a:t>
            </a:r>
            <a:r>
              <a:rPr lang="en-US" sz="1600" b="1" dirty="0" smtClean="0"/>
              <a:t>70,000 </a:t>
            </a:r>
            <a:r>
              <a:rPr lang="en-US" sz="1600" b="1" dirty="0" err="1" smtClean="0"/>
              <a:t>Pourbaix</a:t>
            </a:r>
            <a:r>
              <a:rPr lang="en-US" sz="1600" b="1" dirty="0" smtClean="0"/>
              <a:t> diagrams:</a:t>
            </a:r>
            <a:r>
              <a:rPr lang="en-US" sz="1600" dirty="0" smtClean="0"/>
              <a:t> world’s largest set</a:t>
            </a:r>
          </a:p>
          <a:p>
            <a:pPr lvl="1">
              <a:buFont typeface="Arial"/>
              <a:buChar char="•"/>
            </a:pPr>
            <a:r>
              <a:rPr lang="en-US" sz="1600" dirty="0" smtClean="0"/>
              <a:t>&gt; </a:t>
            </a:r>
            <a:r>
              <a:rPr lang="en-US" sz="1600" b="1" dirty="0" smtClean="0"/>
              <a:t>43,000</a:t>
            </a:r>
            <a:r>
              <a:rPr lang="en-US" sz="1600" dirty="0" smtClean="0"/>
              <a:t> </a:t>
            </a:r>
            <a:r>
              <a:rPr lang="en-US" sz="1600" b="1" dirty="0" smtClean="0"/>
              <a:t>band structures </a:t>
            </a:r>
            <a:r>
              <a:rPr lang="en-US" sz="1600" dirty="0" smtClean="0"/>
              <a:t>+ higher accuracy 2,700 band gaps</a:t>
            </a:r>
          </a:p>
          <a:p>
            <a:pPr lvl="1">
              <a:buFont typeface="Arial"/>
              <a:buChar char="•"/>
            </a:pPr>
            <a:r>
              <a:rPr lang="en-US" sz="1600" dirty="0" smtClean="0"/>
              <a:t>&gt;</a:t>
            </a:r>
            <a:r>
              <a:rPr lang="en-US" sz="1600" b="1" dirty="0" smtClean="0"/>
              <a:t> 3,000 elastic tensors:</a:t>
            </a:r>
            <a:r>
              <a:rPr lang="en-US" sz="1600" dirty="0" smtClean="0"/>
              <a:t> world’s largest data set</a:t>
            </a:r>
          </a:p>
        </p:txBody>
      </p:sp>
      <p:sp>
        <p:nvSpPr>
          <p:cNvPr id="5" name="Rounded Rectangle 4"/>
          <p:cNvSpPr/>
          <p:nvPr/>
        </p:nvSpPr>
        <p:spPr>
          <a:xfrm>
            <a:off x="139515" y="3228292"/>
            <a:ext cx="1858818" cy="120073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High-</a:t>
            </a:r>
            <a:r>
              <a:rPr lang="en-US" dirty="0"/>
              <a:t>Q</a:t>
            </a:r>
            <a:r>
              <a:rPr lang="en-US" dirty="0" smtClean="0"/>
              <a:t>uality Materials DATA</a:t>
            </a:r>
            <a:endParaRPr lang="en-US" dirty="0"/>
          </a:p>
        </p:txBody>
      </p:sp>
      <p:sp>
        <p:nvSpPr>
          <p:cNvPr id="6" name="Rounded Rectangle 5"/>
          <p:cNvSpPr/>
          <p:nvPr/>
        </p:nvSpPr>
        <p:spPr>
          <a:xfrm>
            <a:off x="139515" y="4547742"/>
            <a:ext cx="1858818" cy="1200730"/>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Rapid DISSEMINATION</a:t>
            </a:r>
            <a:endParaRPr lang="en-US" dirty="0"/>
          </a:p>
        </p:txBody>
      </p:sp>
      <p:sp>
        <p:nvSpPr>
          <p:cNvPr id="7" name="Rounded Rectangle 6"/>
          <p:cNvSpPr/>
          <p:nvPr/>
        </p:nvSpPr>
        <p:spPr>
          <a:xfrm>
            <a:off x="139515" y="5845888"/>
            <a:ext cx="1858818" cy="504636"/>
          </a:xfrm>
          <a:prstGeom prst="roundRect">
            <a:avLst/>
          </a:prstGeom>
          <a:solidFill>
            <a:srgbClr val="7EB606"/>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DESIGN</a:t>
            </a:r>
            <a:endParaRPr lang="en-US" dirty="0"/>
          </a:p>
        </p:txBody>
      </p:sp>
      <p:sp>
        <p:nvSpPr>
          <p:cNvPr id="10" name="Content Placeholder 2"/>
          <p:cNvSpPr txBox="1">
            <a:spLocks/>
          </p:cNvSpPr>
          <p:nvPr/>
        </p:nvSpPr>
        <p:spPr>
          <a:xfrm>
            <a:off x="2125330" y="5772172"/>
            <a:ext cx="7018670" cy="669066"/>
          </a:xfrm>
          <a:prstGeom prst="rect">
            <a:avLst/>
          </a:prstGeom>
        </p:spPr>
        <p:txBody>
          <a:bodyPr/>
          <a:lstStyle/>
          <a:p>
            <a:pPr marR="0" lvl="0" algn="l" defTabSz="4572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1D314E"/>
                </a:solidFill>
                <a:effectLst/>
                <a:uLnTx/>
                <a:uFillTx/>
                <a:latin typeface="Arial"/>
                <a:ea typeface="+mn-ea"/>
                <a:cs typeface="Arial"/>
              </a:rPr>
              <a:t>Design</a:t>
            </a:r>
            <a:r>
              <a:rPr kumimoji="0" lang="en-US" sz="1600" b="0" i="0" u="none" strike="noStrike" kern="1200" cap="none" spc="0" normalizeH="0" noProof="0" dirty="0" smtClean="0">
                <a:ln>
                  <a:noFill/>
                </a:ln>
                <a:solidFill>
                  <a:srgbClr val="1D314E"/>
                </a:solidFill>
                <a:effectLst/>
                <a:uLnTx/>
                <a:uFillTx/>
                <a:latin typeface="Arial"/>
                <a:ea typeface="+mn-ea"/>
                <a:cs typeface="Arial"/>
              </a:rPr>
              <a:t> of </a:t>
            </a:r>
            <a:r>
              <a:rPr kumimoji="0" lang="en-US" sz="1600" b="1" i="0" u="none" strike="noStrike" kern="1200" cap="none" spc="0" normalizeH="0" baseline="0" noProof="0" dirty="0" smtClean="0">
                <a:ln>
                  <a:noFill/>
                </a:ln>
                <a:solidFill>
                  <a:srgbClr val="1D314E"/>
                </a:solidFill>
                <a:effectLst/>
                <a:uLnTx/>
                <a:uFillTx/>
                <a:latin typeface="Arial"/>
                <a:ea typeface="+mn-ea"/>
                <a:cs typeface="Arial"/>
              </a:rPr>
              <a:t>novel functional materials</a:t>
            </a:r>
            <a:endParaRPr lang="en-US" sz="1600" noProof="0" dirty="0">
              <a:solidFill>
                <a:srgbClr val="1D314E"/>
              </a:solidFill>
              <a:latin typeface="Arial"/>
              <a:cs typeface="Arial"/>
            </a:endParaRPr>
          </a:p>
          <a:p>
            <a:pPr marR="0" lvl="0" algn="l" defTabSz="457200" rtl="0" eaLnBrk="1" fontAlgn="auto" latinLnBrk="0" hangingPunct="1">
              <a:lnSpc>
                <a:spcPct val="100000"/>
              </a:lnSpc>
              <a:spcBef>
                <a:spcPct val="20000"/>
              </a:spcBef>
              <a:spcAft>
                <a:spcPts val="0"/>
              </a:spcAft>
              <a:buClrTx/>
              <a:buSzTx/>
              <a:tabLst/>
              <a:defRPr/>
            </a:pPr>
            <a:r>
              <a:rPr lang="en-US" sz="1600" dirty="0" smtClean="0">
                <a:solidFill>
                  <a:srgbClr val="1D314E"/>
                </a:solidFill>
                <a:latin typeface="Arial"/>
                <a:cs typeface="Arial"/>
              </a:rPr>
              <a:t>(</a:t>
            </a:r>
            <a:r>
              <a:rPr kumimoji="0" lang="en-US" sz="1600" b="0" i="0" u="none" strike="noStrike" kern="1200" cap="none" spc="0" normalizeH="0" baseline="0" noProof="0" dirty="0" err="1" smtClean="0">
                <a:ln>
                  <a:noFill/>
                </a:ln>
                <a:solidFill>
                  <a:srgbClr val="1D314E"/>
                </a:solidFill>
                <a:effectLst/>
                <a:uLnTx/>
                <a:uFillTx/>
                <a:latin typeface="Arial"/>
                <a:ea typeface="+mn-ea"/>
                <a:cs typeface="Arial"/>
              </a:rPr>
              <a:t>photocatalysts</a:t>
            </a:r>
            <a:r>
              <a:rPr kumimoji="0" lang="en-US" sz="1600" b="0" i="0" u="none" strike="noStrike" kern="1200" cap="none" spc="0" normalizeH="0" baseline="0" noProof="0" dirty="0" smtClean="0">
                <a:ln>
                  <a:noFill/>
                </a:ln>
                <a:solidFill>
                  <a:srgbClr val="1D314E"/>
                </a:solidFill>
                <a:effectLst/>
                <a:uLnTx/>
                <a:uFillTx/>
                <a:latin typeface="Arial"/>
                <a:ea typeface="+mn-ea"/>
                <a:cs typeface="Arial"/>
              </a:rPr>
              <a:t>, </a:t>
            </a:r>
            <a:r>
              <a:rPr kumimoji="0" lang="en-US" sz="1600" b="0" i="0" u="none" strike="noStrike" kern="1200" cap="none" spc="0" normalizeH="0" baseline="0" noProof="0" dirty="0" err="1" smtClean="0">
                <a:ln>
                  <a:noFill/>
                </a:ln>
                <a:solidFill>
                  <a:srgbClr val="1D314E"/>
                </a:solidFill>
                <a:effectLst/>
                <a:uLnTx/>
                <a:uFillTx/>
                <a:latin typeface="Arial"/>
                <a:ea typeface="+mn-ea"/>
                <a:cs typeface="Arial"/>
              </a:rPr>
              <a:t>thermoelectrics</a:t>
            </a:r>
            <a:r>
              <a:rPr kumimoji="0" lang="en-US" sz="1600" b="0" i="0" u="none" strike="noStrike" kern="1200" cap="none" spc="0" normalizeH="0" baseline="0" noProof="0" dirty="0" smtClean="0">
                <a:ln>
                  <a:noFill/>
                </a:ln>
                <a:solidFill>
                  <a:srgbClr val="1D314E"/>
                </a:solidFill>
                <a:effectLst/>
                <a:uLnTx/>
                <a:uFillTx/>
                <a:latin typeface="Arial"/>
                <a:ea typeface="+mn-ea"/>
                <a:cs typeface="Arial"/>
              </a:rPr>
              <a:t>,</a:t>
            </a:r>
            <a:r>
              <a:rPr kumimoji="0" lang="en-US" sz="1600" b="0" i="0" u="none" strike="noStrike" kern="1200" cap="none" spc="0" normalizeH="0" noProof="0" dirty="0" smtClean="0">
                <a:ln>
                  <a:noFill/>
                </a:ln>
                <a:solidFill>
                  <a:srgbClr val="1D314E"/>
                </a:solidFill>
                <a:effectLst/>
                <a:uLnTx/>
                <a:uFillTx/>
                <a:latin typeface="Arial"/>
                <a:ea typeface="+mn-ea"/>
                <a:cs typeface="Arial"/>
              </a:rPr>
              <a:t> cathodes/electrolytes</a:t>
            </a:r>
            <a:r>
              <a:rPr kumimoji="0" lang="en-US" sz="1600" b="0" i="0" u="none" strike="noStrike" kern="1200" cap="none" spc="0" normalizeH="0" baseline="0" noProof="0" dirty="0" smtClean="0">
                <a:ln>
                  <a:noFill/>
                </a:ln>
                <a:solidFill>
                  <a:srgbClr val="1D314E"/>
                </a:solidFill>
                <a:effectLst/>
                <a:uLnTx/>
                <a:uFillTx/>
                <a:latin typeface="Arial"/>
                <a:ea typeface="+mn-ea"/>
                <a:cs typeface="Arial"/>
              </a:rPr>
              <a:t>)</a:t>
            </a:r>
            <a:endParaRPr kumimoji="0" lang="en-US" sz="1600" b="1" i="0" u="none" strike="noStrike" kern="1200" cap="none" spc="0" normalizeH="0" baseline="0" noProof="0" dirty="0" smtClean="0">
              <a:ln>
                <a:noFill/>
              </a:ln>
              <a:solidFill>
                <a:srgbClr val="1D314E"/>
              </a:solidFill>
              <a:effectLst/>
              <a:uLnTx/>
              <a:uFillTx/>
              <a:latin typeface="Arial"/>
              <a:ea typeface="+mn-ea"/>
              <a:cs typeface="Arial"/>
            </a:endParaRPr>
          </a:p>
        </p:txBody>
      </p:sp>
      <p:sp>
        <p:nvSpPr>
          <p:cNvPr id="11" name="Content Placeholder 2"/>
          <p:cNvSpPr txBox="1">
            <a:spLocks/>
          </p:cNvSpPr>
          <p:nvPr/>
        </p:nvSpPr>
        <p:spPr>
          <a:xfrm>
            <a:off x="2125330" y="4547742"/>
            <a:ext cx="7018670" cy="1236235"/>
          </a:xfrm>
          <a:prstGeom prst="rect">
            <a:avLst/>
          </a:prstGeom>
        </p:spPr>
        <p:txBody>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lang="en-US" sz="1600" b="1" dirty="0" smtClean="0">
                <a:solidFill>
                  <a:srgbClr val="1D314E"/>
                </a:solidFill>
                <a:latin typeface="Arial"/>
                <a:cs typeface="Arial"/>
              </a:rPr>
              <a:t>Ten Apps</a:t>
            </a:r>
            <a:r>
              <a:rPr lang="en-US" sz="1600" dirty="0" smtClean="0">
                <a:solidFill>
                  <a:srgbClr val="1D314E"/>
                </a:solidFill>
                <a:latin typeface="Arial"/>
                <a:cs typeface="Arial"/>
              </a:rPr>
              <a:t> enabling material searching and design</a:t>
            </a:r>
            <a:endParaRPr kumimoji="0" lang="en-US" sz="1600" b="0" i="0" u="none" strike="noStrike" kern="1200" cap="none" spc="0" normalizeH="0" baseline="0" noProof="0" dirty="0" smtClean="0">
              <a:ln>
                <a:noFill/>
              </a:ln>
              <a:solidFill>
                <a:srgbClr val="1D314E"/>
              </a:solidFill>
              <a:effectLst/>
              <a:uLnTx/>
              <a:uFillTx/>
              <a:latin typeface="Arial"/>
              <a:ea typeface="+mn-ea"/>
              <a:cs typeface="Arial"/>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lang="en-US" sz="1600" b="1" dirty="0" smtClean="0">
                <a:solidFill>
                  <a:srgbClr val="1D314E"/>
                </a:solidFill>
                <a:latin typeface="Arial"/>
                <a:cs typeface="Arial"/>
              </a:rPr>
              <a:t>First</a:t>
            </a:r>
            <a:r>
              <a:rPr kumimoji="0" lang="en-US" sz="1600" b="1" i="0" u="none" strike="noStrike" kern="1200" cap="none" spc="0" normalizeH="0" baseline="0" noProof="0" dirty="0" smtClean="0">
                <a:ln>
                  <a:noFill/>
                </a:ln>
                <a:solidFill>
                  <a:srgbClr val="1D314E"/>
                </a:solidFill>
                <a:effectLst/>
                <a:uLnTx/>
                <a:uFillTx/>
                <a:latin typeface="Arial"/>
                <a:ea typeface="+mn-ea"/>
                <a:cs typeface="Arial"/>
              </a:rPr>
              <a:t> Materials data API</a:t>
            </a:r>
            <a:r>
              <a:rPr kumimoji="0" lang="en-US" sz="1600" b="1" i="0" u="none" strike="noStrike" kern="1200" cap="none" spc="0" normalizeH="0" noProof="0" dirty="0" smtClean="0">
                <a:ln>
                  <a:noFill/>
                </a:ln>
                <a:solidFill>
                  <a:srgbClr val="1D314E"/>
                </a:solidFill>
                <a:effectLst/>
                <a:uLnTx/>
                <a:uFillTx/>
                <a:latin typeface="Arial"/>
                <a:ea typeface="+mn-ea"/>
                <a:cs typeface="Arial"/>
              </a:rPr>
              <a:t> </a:t>
            </a:r>
            <a:r>
              <a:rPr lang="en-US" sz="1600" dirty="0" smtClean="0">
                <a:solidFill>
                  <a:srgbClr val="1D314E"/>
                </a:solidFill>
                <a:latin typeface="Arial"/>
                <a:cs typeface="Arial"/>
              </a:rPr>
              <a:t>; </a:t>
            </a:r>
            <a:r>
              <a:rPr kumimoji="0" lang="en-US" sz="1600" b="0" i="0" u="none" strike="noStrike" kern="1200" cap="none" spc="0" normalizeH="0" noProof="0" dirty="0" smtClean="0">
                <a:ln>
                  <a:noFill/>
                </a:ln>
                <a:solidFill>
                  <a:srgbClr val="1D314E"/>
                </a:solidFill>
                <a:effectLst/>
                <a:uLnTx/>
                <a:uFillTx/>
                <a:latin typeface="Arial"/>
                <a:ea typeface="+mn-ea"/>
                <a:cs typeface="Arial"/>
              </a:rPr>
              <a:t>community </a:t>
            </a:r>
            <a:r>
              <a:rPr kumimoji="0" lang="en-US" sz="1600" b="0" i="0" u="none" strike="noStrike" kern="1200" cap="none" spc="0" normalizeH="0" baseline="0" noProof="0" dirty="0" smtClean="0">
                <a:ln>
                  <a:noFill/>
                </a:ln>
                <a:solidFill>
                  <a:srgbClr val="1D314E"/>
                </a:solidFill>
                <a:effectLst/>
                <a:uLnTx/>
                <a:uFillTx/>
                <a:latin typeface="Arial"/>
                <a:ea typeface="+mn-ea"/>
                <a:cs typeface="Arial"/>
              </a:rPr>
              <a:t>download</a:t>
            </a:r>
            <a:r>
              <a:rPr lang="en-US" sz="1600" dirty="0" smtClean="0">
                <a:solidFill>
                  <a:srgbClr val="1D314E"/>
                </a:solidFill>
                <a:latin typeface="Arial"/>
                <a:cs typeface="Arial"/>
              </a:rPr>
              <a:t> &gt;</a:t>
            </a:r>
            <a:r>
              <a:rPr kumimoji="0" lang="en-US" sz="1600" b="0" i="0" u="none" strike="noStrike" kern="1200" cap="none" spc="0" normalizeH="0" baseline="0" noProof="0" dirty="0" smtClean="0">
                <a:ln>
                  <a:noFill/>
                </a:ln>
                <a:solidFill>
                  <a:srgbClr val="1D314E"/>
                </a:solidFill>
                <a:effectLst/>
                <a:uLnTx/>
                <a:uFillTx/>
                <a:latin typeface="Arial"/>
                <a:ea typeface="+mn-ea"/>
                <a:cs typeface="Arial"/>
              </a:rPr>
              <a:t> 8</a:t>
            </a:r>
            <a:r>
              <a:rPr kumimoji="0" lang="en-US" sz="1600" b="0" i="0" u="none" strike="noStrike" kern="1200" cap="none" spc="0" normalizeH="0" noProof="0" dirty="0" smtClean="0">
                <a:ln>
                  <a:noFill/>
                </a:ln>
                <a:solidFill>
                  <a:srgbClr val="1D314E"/>
                </a:solidFill>
                <a:effectLst/>
                <a:uLnTx/>
                <a:uFillTx/>
                <a:latin typeface="Arial"/>
                <a:ea typeface="+mn-ea"/>
                <a:cs typeface="Arial"/>
              </a:rPr>
              <a:t> million</a:t>
            </a:r>
            <a:r>
              <a:rPr kumimoji="0" lang="en-US" sz="1600" b="0" i="0" u="none" strike="noStrike" kern="1200" cap="none" spc="0" normalizeH="0" baseline="0" noProof="0" dirty="0" smtClean="0">
                <a:ln>
                  <a:noFill/>
                </a:ln>
                <a:solidFill>
                  <a:srgbClr val="1D314E"/>
                </a:solidFill>
                <a:effectLst/>
                <a:uLnTx/>
                <a:uFillTx/>
                <a:latin typeface="Arial"/>
                <a:ea typeface="+mn-ea"/>
                <a:cs typeface="Arial"/>
              </a:rPr>
              <a:t> data</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lang="en-US" sz="1600" b="1" dirty="0" err="1" smtClean="0">
                <a:solidFill>
                  <a:srgbClr val="1D314E"/>
                </a:solidFill>
                <a:latin typeface="Arial"/>
                <a:cs typeface="Arial"/>
              </a:rPr>
              <a:t>MPContribs</a:t>
            </a:r>
            <a:r>
              <a:rPr lang="en-US" sz="1600" b="1" dirty="0" smtClean="0">
                <a:solidFill>
                  <a:srgbClr val="1D314E"/>
                </a:solidFill>
                <a:latin typeface="Arial"/>
                <a:cs typeface="Arial"/>
              </a:rPr>
              <a:t> framework: </a:t>
            </a:r>
            <a:r>
              <a:rPr lang="en-US" sz="1600" dirty="0" smtClean="0">
                <a:solidFill>
                  <a:srgbClr val="1D314E"/>
                </a:solidFill>
                <a:latin typeface="Arial"/>
                <a:cs typeface="Arial"/>
              </a:rPr>
              <a:t>platform for data sharing</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600" b="1" i="0" u="none" strike="noStrike" kern="1200" cap="none" spc="0" normalizeH="0" baseline="0" noProof="0" dirty="0" smtClean="0">
                <a:ln>
                  <a:noFill/>
                </a:ln>
                <a:solidFill>
                  <a:schemeClr val="accent3"/>
                </a:solidFill>
                <a:effectLst/>
                <a:uLnTx/>
                <a:uFillTx/>
                <a:latin typeface="Arial"/>
                <a:ea typeface="+mn-ea"/>
                <a:cs typeface="Arial"/>
              </a:rPr>
              <a:t>Over </a:t>
            </a:r>
            <a:r>
              <a:rPr lang="en-US" sz="1600" b="1" dirty="0" smtClean="0">
                <a:solidFill>
                  <a:schemeClr val="accent3"/>
                </a:solidFill>
                <a:latin typeface="Arial"/>
                <a:cs typeface="Arial"/>
              </a:rPr>
              <a:t>20</a:t>
            </a:r>
            <a:r>
              <a:rPr kumimoji="0" lang="en-US" sz="1600" b="1" i="0" u="none" strike="noStrike" kern="1200" cap="none" spc="0" normalizeH="0" baseline="0" noProof="0" dirty="0" smtClean="0">
                <a:ln>
                  <a:noFill/>
                </a:ln>
                <a:solidFill>
                  <a:schemeClr val="accent3"/>
                </a:solidFill>
                <a:effectLst/>
                <a:uLnTx/>
                <a:uFillTx/>
                <a:latin typeface="Arial"/>
                <a:ea typeface="+mn-ea"/>
                <a:cs typeface="Arial"/>
              </a:rPr>
              <a:t>,000 registered users </a:t>
            </a:r>
            <a:r>
              <a:rPr lang="en-US" sz="1600" b="1" dirty="0" smtClean="0">
                <a:solidFill>
                  <a:schemeClr val="accent3"/>
                </a:solidFill>
                <a:latin typeface="Arial"/>
                <a:cs typeface="Arial"/>
              </a:rPr>
              <a:t>!</a:t>
            </a:r>
            <a:endParaRPr kumimoji="0" lang="en-US" sz="1600" b="1" i="0" u="none" strike="noStrike" kern="1200" cap="none" spc="0" normalizeH="0" baseline="0" noProof="0" dirty="0" smtClean="0">
              <a:ln>
                <a:noFill/>
              </a:ln>
              <a:solidFill>
                <a:schemeClr val="accent3"/>
              </a:solidFill>
              <a:effectLst/>
              <a:uLnTx/>
              <a:uFillTx/>
              <a:latin typeface="Arial"/>
              <a:ea typeface="+mn-ea"/>
              <a:cs typeface="Arial"/>
            </a:endParaRPr>
          </a:p>
        </p:txBody>
      </p:sp>
      <p:pic>
        <p:nvPicPr>
          <p:cNvPr id="13" name="Picture 12"/>
          <p:cNvPicPr>
            <a:picLocks noChangeAspect="1"/>
          </p:cNvPicPr>
          <p:nvPr/>
        </p:nvPicPr>
        <p:blipFill>
          <a:blip r:embed="rId3"/>
          <a:stretch>
            <a:fillRect/>
          </a:stretch>
        </p:blipFill>
        <p:spPr>
          <a:xfrm>
            <a:off x="6255826" y="784679"/>
            <a:ext cx="2747848" cy="2529361"/>
          </a:xfrm>
          <a:prstGeom prst="rect">
            <a:avLst/>
          </a:prstGeom>
        </p:spPr>
      </p:pic>
      <p:sp>
        <p:nvSpPr>
          <p:cNvPr id="14" name="Rectangle 13"/>
          <p:cNvSpPr/>
          <p:nvPr/>
        </p:nvSpPr>
        <p:spPr>
          <a:xfrm>
            <a:off x="139515" y="1846528"/>
            <a:ext cx="6116311" cy="1038746"/>
          </a:xfrm>
          <a:prstGeom prst="rect">
            <a:avLst/>
          </a:prstGeom>
        </p:spPr>
        <p:txBody>
          <a:bodyPr wrap="square">
            <a:spAutoFit/>
          </a:bodyPr>
          <a:lstStyle/>
          <a:p>
            <a:r>
              <a:rPr lang="en-US" dirty="0" smtClean="0"/>
              <a:t>2011: “</a:t>
            </a:r>
            <a:r>
              <a:rPr lang="en-US" i="1" dirty="0" smtClean="0"/>
              <a:t>make the process of </a:t>
            </a:r>
            <a:r>
              <a:rPr lang="en-US" b="1" i="1" dirty="0" smtClean="0"/>
              <a:t>discovery &amp; development of advanced materials faster, less expensive, more predictable</a:t>
            </a:r>
            <a:r>
              <a:rPr lang="en-US" i="1" dirty="0" smtClean="0"/>
              <a:t>”</a:t>
            </a:r>
          </a:p>
          <a:p>
            <a:pPr>
              <a:lnSpc>
                <a:spcPct val="150000"/>
              </a:lnSpc>
            </a:pPr>
            <a:r>
              <a:rPr lang="en-US" i="1" dirty="0" smtClean="0"/>
              <a:t>“solutions in most pressing areas require advanced materials”</a:t>
            </a:r>
            <a:endParaRPr lang="en-US" dirty="0"/>
          </a:p>
        </p:txBody>
      </p:sp>
      <p:pic>
        <p:nvPicPr>
          <p:cNvPr id="15" name="Picture 14" descr="About_the_Materials_Genome_Initiative___The_White_House.png"/>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39515" y="875403"/>
            <a:ext cx="5346700" cy="889000"/>
          </a:xfrm>
          <a:prstGeom prst="rect">
            <a:avLst/>
          </a:prstGeom>
        </p:spPr>
      </p:pic>
      <p:pic>
        <p:nvPicPr>
          <p:cNvPr id="16" name="Picture 15" descr="480px-US-DeptOfEnergy-Seal.svg.png"/>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5486215" y="864971"/>
            <a:ext cx="936197" cy="936197"/>
          </a:xfrm>
          <a:prstGeom prst="rect">
            <a:avLst/>
          </a:prstGeom>
        </p:spPr>
      </p:pic>
    </p:spTree>
    <p:extLst>
      <p:ext uri="{BB962C8B-B14F-4D97-AF65-F5344CB8AC3E}">
        <p14:creationId xmlns:p14="http://schemas.microsoft.com/office/powerpoint/2010/main" val="20090475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65125"/>
            <a:ext cx="7886700" cy="1325563"/>
          </a:xfrm>
        </p:spPr>
        <p:txBody>
          <a:bodyPr>
            <a:normAutofit fontScale="90000"/>
          </a:bodyPr>
          <a:lstStyle/>
          <a:p>
            <a:r>
              <a:rPr lang="en-US" dirty="0" smtClean="0"/>
              <a:t>The infrastructure allows us to be collaborative and scale beyond ourselves</a:t>
            </a:r>
            <a:endParaRPr lang="en-US" dirty="0"/>
          </a:p>
        </p:txBody>
      </p:sp>
      <p:pic>
        <p:nvPicPr>
          <p:cNvPr id="4" name="Picture 3"/>
          <p:cNvPicPr>
            <a:picLocks noChangeAspect="1"/>
          </p:cNvPicPr>
          <p:nvPr/>
        </p:nvPicPr>
        <p:blipFill>
          <a:blip r:embed="rId3"/>
          <a:stretch>
            <a:fillRect/>
          </a:stretch>
        </p:blipFill>
        <p:spPr>
          <a:xfrm>
            <a:off x="419100" y="3201154"/>
            <a:ext cx="506995" cy="1130300"/>
          </a:xfrm>
          <a:prstGeom prst="rect">
            <a:avLst/>
          </a:prstGeom>
        </p:spPr>
      </p:pic>
      <p:sp>
        <p:nvSpPr>
          <p:cNvPr id="5" name="TextBox 4"/>
          <p:cNvSpPr txBox="1"/>
          <p:nvPr/>
        </p:nvSpPr>
        <p:spPr>
          <a:xfrm>
            <a:off x="340298" y="2102088"/>
            <a:ext cx="665604"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t>Code</a:t>
            </a:r>
            <a:endParaRPr lang="en-US" dirty="0"/>
          </a:p>
        </p:txBody>
      </p:sp>
      <p:cxnSp>
        <p:nvCxnSpPr>
          <p:cNvPr id="6" name="Straight Connector 5"/>
          <p:cNvCxnSpPr/>
          <p:nvPr/>
        </p:nvCxnSpPr>
        <p:spPr>
          <a:xfrm flipV="1">
            <a:off x="680720" y="2573020"/>
            <a:ext cx="0" cy="439420"/>
          </a:xfrm>
          <a:prstGeom prst="line">
            <a:avLst/>
          </a:prstGeom>
          <a:ln w="50800">
            <a:solidFill>
              <a:schemeClr val="tx1"/>
            </a:solidFill>
            <a:tailEnd type="triangle" w="lg"/>
          </a:ln>
          <a:effectLst/>
        </p:spPr>
        <p:style>
          <a:lnRef idx="2">
            <a:schemeClr val="accent1"/>
          </a:lnRef>
          <a:fillRef idx="0">
            <a:schemeClr val="accent1"/>
          </a:fillRef>
          <a:effectRef idx="1">
            <a:schemeClr val="accent1"/>
          </a:effectRef>
          <a:fontRef idx="minor">
            <a:schemeClr val="tx1"/>
          </a:fontRef>
        </p:style>
      </p:cxnSp>
      <p:grpSp>
        <p:nvGrpSpPr>
          <p:cNvPr id="13" name="Group 12"/>
          <p:cNvGrpSpPr/>
          <p:nvPr/>
        </p:nvGrpSpPr>
        <p:grpSpPr>
          <a:xfrm>
            <a:off x="340575" y="4383802"/>
            <a:ext cx="731090" cy="863600"/>
            <a:chOff x="340575" y="1333500"/>
            <a:chExt cx="731090" cy="863600"/>
          </a:xfrm>
        </p:grpSpPr>
        <p:pic>
          <p:nvPicPr>
            <p:cNvPr id="11" name="Picture 10"/>
            <p:cNvPicPr>
              <a:picLocks noChangeAspect="1"/>
            </p:cNvPicPr>
            <p:nvPr/>
          </p:nvPicPr>
          <p:blipFill>
            <a:blip r:embed="rId4"/>
            <a:stretch>
              <a:fillRect/>
            </a:stretch>
          </p:blipFill>
          <p:spPr>
            <a:xfrm>
              <a:off x="376558" y="1518166"/>
              <a:ext cx="608324" cy="678934"/>
            </a:xfrm>
            <a:prstGeom prst="rect">
              <a:avLst/>
            </a:prstGeom>
          </p:spPr>
        </p:pic>
        <p:sp>
          <p:nvSpPr>
            <p:cNvPr id="12" name="TextBox 11"/>
            <p:cNvSpPr txBox="1"/>
            <p:nvPr/>
          </p:nvSpPr>
          <p:spPr>
            <a:xfrm>
              <a:off x="340575" y="1333500"/>
              <a:ext cx="731090" cy="369332"/>
            </a:xfrm>
            <a:prstGeom prst="rect">
              <a:avLst/>
            </a:prstGeom>
            <a:solidFill>
              <a:schemeClr val="lt1">
                <a:alpha val="25000"/>
              </a:schemeClr>
            </a:solidFill>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smtClean="0"/>
                <a:t>Paper</a:t>
              </a:r>
              <a:endParaRPr lang="en-US" dirty="0"/>
            </a:p>
          </p:txBody>
        </p:sp>
      </p:grpSp>
      <p:pic>
        <p:nvPicPr>
          <p:cNvPr id="14" name="Picture 13"/>
          <p:cNvPicPr>
            <a:picLocks noChangeAspect="1"/>
          </p:cNvPicPr>
          <p:nvPr/>
        </p:nvPicPr>
        <p:blipFill>
          <a:blip r:embed="rId3"/>
          <a:stretch>
            <a:fillRect/>
          </a:stretch>
        </p:blipFill>
        <p:spPr>
          <a:xfrm>
            <a:off x="1420074" y="3201154"/>
            <a:ext cx="506995" cy="1130300"/>
          </a:xfrm>
          <a:prstGeom prst="rect">
            <a:avLst/>
          </a:prstGeom>
        </p:spPr>
      </p:pic>
      <p:sp>
        <p:nvSpPr>
          <p:cNvPr id="15" name="TextBox 14"/>
          <p:cNvSpPr txBox="1"/>
          <p:nvPr/>
        </p:nvSpPr>
        <p:spPr>
          <a:xfrm>
            <a:off x="1341272" y="2102088"/>
            <a:ext cx="665604"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t>Code</a:t>
            </a:r>
            <a:endParaRPr lang="en-US" dirty="0"/>
          </a:p>
        </p:txBody>
      </p:sp>
      <p:cxnSp>
        <p:nvCxnSpPr>
          <p:cNvPr id="16" name="Straight Connector 15"/>
          <p:cNvCxnSpPr/>
          <p:nvPr/>
        </p:nvCxnSpPr>
        <p:spPr>
          <a:xfrm flipV="1">
            <a:off x="1681694" y="2573020"/>
            <a:ext cx="0" cy="439420"/>
          </a:xfrm>
          <a:prstGeom prst="line">
            <a:avLst/>
          </a:prstGeom>
          <a:ln w="50800">
            <a:solidFill>
              <a:schemeClr val="tx1"/>
            </a:solidFill>
            <a:tailEnd type="triangle" w="lg"/>
          </a:ln>
          <a:effectLst/>
        </p:spPr>
        <p:style>
          <a:lnRef idx="2">
            <a:schemeClr val="accent1"/>
          </a:lnRef>
          <a:fillRef idx="0">
            <a:schemeClr val="accent1"/>
          </a:fillRef>
          <a:effectRef idx="1">
            <a:schemeClr val="accent1"/>
          </a:effectRef>
          <a:fontRef idx="minor">
            <a:schemeClr val="tx1"/>
          </a:fontRef>
        </p:style>
      </p:cxnSp>
      <p:grpSp>
        <p:nvGrpSpPr>
          <p:cNvPr id="18" name="Group 17"/>
          <p:cNvGrpSpPr/>
          <p:nvPr/>
        </p:nvGrpSpPr>
        <p:grpSpPr>
          <a:xfrm>
            <a:off x="1341549" y="4383802"/>
            <a:ext cx="731090" cy="863600"/>
            <a:chOff x="340575" y="1333500"/>
            <a:chExt cx="731090" cy="863600"/>
          </a:xfrm>
        </p:grpSpPr>
        <p:pic>
          <p:nvPicPr>
            <p:cNvPr id="19" name="Picture 18"/>
            <p:cNvPicPr>
              <a:picLocks noChangeAspect="1"/>
            </p:cNvPicPr>
            <p:nvPr/>
          </p:nvPicPr>
          <p:blipFill>
            <a:blip r:embed="rId4"/>
            <a:stretch>
              <a:fillRect/>
            </a:stretch>
          </p:blipFill>
          <p:spPr>
            <a:xfrm>
              <a:off x="376558" y="1518166"/>
              <a:ext cx="608324" cy="678934"/>
            </a:xfrm>
            <a:prstGeom prst="rect">
              <a:avLst/>
            </a:prstGeom>
          </p:spPr>
        </p:pic>
        <p:sp>
          <p:nvSpPr>
            <p:cNvPr id="20" name="TextBox 19"/>
            <p:cNvSpPr txBox="1"/>
            <p:nvPr/>
          </p:nvSpPr>
          <p:spPr>
            <a:xfrm>
              <a:off x="340575" y="1333500"/>
              <a:ext cx="731090" cy="369332"/>
            </a:xfrm>
            <a:prstGeom prst="rect">
              <a:avLst/>
            </a:prstGeom>
            <a:solidFill>
              <a:schemeClr val="lt1">
                <a:alpha val="25000"/>
              </a:schemeClr>
            </a:solidFill>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smtClean="0"/>
                <a:t>Paper</a:t>
              </a:r>
              <a:endParaRPr lang="en-US" dirty="0"/>
            </a:p>
          </p:txBody>
        </p:sp>
      </p:grpSp>
      <p:pic>
        <p:nvPicPr>
          <p:cNvPr id="28" name="Picture 27"/>
          <p:cNvPicPr>
            <a:picLocks noChangeAspect="1"/>
          </p:cNvPicPr>
          <p:nvPr/>
        </p:nvPicPr>
        <p:blipFill>
          <a:blip r:embed="rId3"/>
          <a:stretch>
            <a:fillRect/>
          </a:stretch>
        </p:blipFill>
        <p:spPr>
          <a:xfrm>
            <a:off x="2448774" y="3201154"/>
            <a:ext cx="506995" cy="1130300"/>
          </a:xfrm>
          <a:prstGeom prst="rect">
            <a:avLst/>
          </a:prstGeom>
        </p:spPr>
      </p:pic>
      <p:sp>
        <p:nvSpPr>
          <p:cNvPr id="29" name="TextBox 28"/>
          <p:cNvSpPr txBox="1"/>
          <p:nvPr/>
        </p:nvSpPr>
        <p:spPr>
          <a:xfrm>
            <a:off x="2369972" y="2102088"/>
            <a:ext cx="665604"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t>Code</a:t>
            </a:r>
            <a:endParaRPr lang="en-US" dirty="0"/>
          </a:p>
        </p:txBody>
      </p:sp>
      <p:cxnSp>
        <p:nvCxnSpPr>
          <p:cNvPr id="30" name="Straight Connector 29"/>
          <p:cNvCxnSpPr/>
          <p:nvPr/>
        </p:nvCxnSpPr>
        <p:spPr>
          <a:xfrm flipV="1">
            <a:off x="2710394" y="2573020"/>
            <a:ext cx="0" cy="439420"/>
          </a:xfrm>
          <a:prstGeom prst="line">
            <a:avLst/>
          </a:prstGeom>
          <a:ln w="50800">
            <a:solidFill>
              <a:schemeClr val="tx1"/>
            </a:solidFill>
            <a:tailEnd type="triangle" w="lg"/>
          </a:ln>
          <a:effectLst/>
        </p:spPr>
        <p:style>
          <a:lnRef idx="2">
            <a:schemeClr val="accent1"/>
          </a:lnRef>
          <a:fillRef idx="0">
            <a:schemeClr val="accent1"/>
          </a:fillRef>
          <a:effectRef idx="1">
            <a:schemeClr val="accent1"/>
          </a:effectRef>
          <a:fontRef idx="minor">
            <a:schemeClr val="tx1"/>
          </a:fontRef>
        </p:style>
      </p:cxnSp>
      <p:grpSp>
        <p:nvGrpSpPr>
          <p:cNvPr id="32" name="Group 31"/>
          <p:cNvGrpSpPr/>
          <p:nvPr/>
        </p:nvGrpSpPr>
        <p:grpSpPr>
          <a:xfrm>
            <a:off x="2370249" y="4383802"/>
            <a:ext cx="731090" cy="863600"/>
            <a:chOff x="340575" y="1333500"/>
            <a:chExt cx="731090" cy="863600"/>
          </a:xfrm>
        </p:grpSpPr>
        <p:pic>
          <p:nvPicPr>
            <p:cNvPr id="33" name="Picture 32"/>
            <p:cNvPicPr>
              <a:picLocks noChangeAspect="1"/>
            </p:cNvPicPr>
            <p:nvPr/>
          </p:nvPicPr>
          <p:blipFill>
            <a:blip r:embed="rId4"/>
            <a:stretch>
              <a:fillRect/>
            </a:stretch>
          </p:blipFill>
          <p:spPr>
            <a:xfrm>
              <a:off x="376558" y="1518166"/>
              <a:ext cx="608324" cy="678934"/>
            </a:xfrm>
            <a:prstGeom prst="rect">
              <a:avLst/>
            </a:prstGeom>
          </p:spPr>
        </p:pic>
        <p:sp>
          <p:nvSpPr>
            <p:cNvPr id="34" name="TextBox 33"/>
            <p:cNvSpPr txBox="1"/>
            <p:nvPr/>
          </p:nvSpPr>
          <p:spPr>
            <a:xfrm>
              <a:off x="340575" y="1333500"/>
              <a:ext cx="731090" cy="369332"/>
            </a:xfrm>
            <a:prstGeom prst="rect">
              <a:avLst/>
            </a:prstGeom>
            <a:solidFill>
              <a:schemeClr val="lt1">
                <a:alpha val="25000"/>
              </a:schemeClr>
            </a:solidFill>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smtClean="0"/>
                <a:t>Paper</a:t>
              </a:r>
              <a:endParaRPr lang="en-US" dirty="0"/>
            </a:p>
          </p:txBody>
        </p:sp>
      </p:grpSp>
      <p:pic>
        <p:nvPicPr>
          <p:cNvPr id="35" name="Picture 34"/>
          <p:cNvPicPr>
            <a:picLocks noChangeAspect="1"/>
          </p:cNvPicPr>
          <p:nvPr/>
        </p:nvPicPr>
        <p:blipFill>
          <a:blip r:embed="rId3"/>
          <a:stretch>
            <a:fillRect/>
          </a:stretch>
        </p:blipFill>
        <p:spPr>
          <a:xfrm>
            <a:off x="4607774" y="3191232"/>
            <a:ext cx="506995" cy="1130300"/>
          </a:xfrm>
          <a:prstGeom prst="rect">
            <a:avLst/>
          </a:prstGeom>
        </p:spPr>
      </p:pic>
      <p:pic>
        <p:nvPicPr>
          <p:cNvPr id="36" name="Picture 35"/>
          <p:cNvPicPr>
            <a:picLocks noChangeAspect="1"/>
          </p:cNvPicPr>
          <p:nvPr/>
        </p:nvPicPr>
        <p:blipFill>
          <a:blip r:embed="rId3"/>
          <a:stretch>
            <a:fillRect/>
          </a:stretch>
        </p:blipFill>
        <p:spPr>
          <a:xfrm>
            <a:off x="5217374" y="3191232"/>
            <a:ext cx="506995" cy="1130300"/>
          </a:xfrm>
          <a:prstGeom prst="rect">
            <a:avLst/>
          </a:prstGeom>
        </p:spPr>
      </p:pic>
      <p:pic>
        <p:nvPicPr>
          <p:cNvPr id="37" name="Picture 36"/>
          <p:cNvPicPr>
            <a:picLocks noChangeAspect="1"/>
          </p:cNvPicPr>
          <p:nvPr/>
        </p:nvPicPr>
        <p:blipFill>
          <a:blip r:embed="rId3"/>
          <a:stretch>
            <a:fillRect/>
          </a:stretch>
        </p:blipFill>
        <p:spPr>
          <a:xfrm>
            <a:off x="5826974" y="3191232"/>
            <a:ext cx="506995" cy="1130300"/>
          </a:xfrm>
          <a:prstGeom prst="rect">
            <a:avLst/>
          </a:prstGeom>
        </p:spPr>
      </p:pic>
      <p:pic>
        <p:nvPicPr>
          <p:cNvPr id="38" name="Picture 37"/>
          <p:cNvPicPr>
            <a:picLocks noChangeAspect="1"/>
          </p:cNvPicPr>
          <p:nvPr/>
        </p:nvPicPr>
        <p:blipFill>
          <a:blip r:embed="rId3"/>
          <a:stretch>
            <a:fillRect/>
          </a:stretch>
        </p:blipFill>
        <p:spPr>
          <a:xfrm>
            <a:off x="6436574" y="3191232"/>
            <a:ext cx="506995" cy="1130300"/>
          </a:xfrm>
          <a:prstGeom prst="rect">
            <a:avLst/>
          </a:prstGeom>
        </p:spPr>
      </p:pic>
      <p:sp>
        <p:nvSpPr>
          <p:cNvPr id="42" name="TextBox 41"/>
          <p:cNvSpPr txBox="1"/>
          <p:nvPr/>
        </p:nvSpPr>
        <p:spPr>
          <a:xfrm>
            <a:off x="4591743" y="1528048"/>
            <a:ext cx="2351826"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Code</a:t>
            </a:r>
            <a:endParaRPr lang="en-US" dirty="0"/>
          </a:p>
        </p:txBody>
      </p:sp>
      <p:cxnSp>
        <p:nvCxnSpPr>
          <p:cNvPr id="43" name="Straight Connector 42"/>
          <p:cNvCxnSpPr/>
          <p:nvPr/>
        </p:nvCxnSpPr>
        <p:spPr>
          <a:xfrm flipV="1">
            <a:off x="4856694" y="2184122"/>
            <a:ext cx="0" cy="792996"/>
          </a:xfrm>
          <a:prstGeom prst="line">
            <a:avLst/>
          </a:prstGeom>
          <a:ln w="50800">
            <a:solidFill>
              <a:schemeClr val="tx1"/>
            </a:solidFill>
            <a:headEnd type="triangle" w="lg" len="med"/>
            <a:tailEnd type="triangle" w="lg"/>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V="1">
            <a:off x="5466294" y="2184122"/>
            <a:ext cx="0" cy="792996"/>
          </a:xfrm>
          <a:prstGeom prst="line">
            <a:avLst/>
          </a:prstGeom>
          <a:ln w="50800">
            <a:solidFill>
              <a:schemeClr val="tx1"/>
            </a:solidFill>
            <a:headEnd type="triangle" w="lg" len="med"/>
            <a:tailEnd type="triangle" w="lg"/>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V="1">
            <a:off x="6075894" y="2184122"/>
            <a:ext cx="0" cy="792996"/>
          </a:xfrm>
          <a:prstGeom prst="line">
            <a:avLst/>
          </a:prstGeom>
          <a:ln w="50800">
            <a:solidFill>
              <a:schemeClr val="tx1"/>
            </a:solidFill>
            <a:headEnd type="triangle" w="lg" len="med"/>
            <a:tailEnd type="triangle" w="lg"/>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flipV="1">
            <a:off x="6685494" y="2184122"/>
            <a:ext cx="0" cy="792996"/>
          </a:xfrm>
          <a:prstGeom prst="line">
            <a:avLst/>
          </a:prstGeom>
          <a:ln w="50800">
            <a:solidFill>
              <a:schemeClr val="tx1"/>
            </a:solidFill>
            <a:headEnd type="triangle" w="lg" len="med"/>
            <a:tailEnd type="triangle" w="lg"/>
          </a:ln>
          <a:effectLst/>
        </p:spPr>
        <p:style>
          <a:lnRef idx="2">
            <a:schemeClr val="accent1"/>
          </a:lnRef>
          <a:fillRef idx="0">
            <a:schemeClr val="accent1"/>
          </a:fillRef>
          <a:effectRef idx="1">
            <a:schemeClr val="accent1"/>
          </a:effectRef>
          <a:fontRef idx="minor">
            <a:schemeClr val="tx1"/>
          </a:fontRef>
        </p:style>
      </p:cxnSp>
      <p:grpSp>
        <p:nvGrpSpPr>
          <p:cNvPr id="51" name="Group 50"/>
          <p:cNvGrpSpPr/>
          <p:nvPr/>
        </p:nvGrpSpPr>
        <p:grpSpPr>
          <a:xfrm>
            <a:off x="4633604" y="5343406"/>
            <a:ext cx="731090" cy="863600"/>
            <a:chOff x="340575" y="1333500"/>
            <a:chExt cx="731090" cy="863600"/>
          </a:xfrm>
        </p:grpSpPr>
        <p:pic>
          <p:nvPicPr>
            <p:cNvPr id="52" name="Picture 51"/>
            <p:cNvPicPr>
              <a:picLocks noChangeAspect="1"/>
            </p:cNvPicPr>
            <p:nvPr/>
          </p:nvPicPr>
          <p:blipFill>
            <a:blip r:embed="rId4"/>
            <a:stretch>
              <a:fillRect/>
            </a:stretch>
          </p:blipFill>
          <p:spPr>
            <a:xfrm>
              <a:off x="376558" y="1518166"/>
              <a:ext cx="608324" cy="678934"/>
            </a:xfrm>
            <a:prstGeom prst="rect">
              <a:avLst/>
            </a:prstGeom>
          </p:spPr>
        </p:pic>
        <p:sp>
          <p:nvSpPr>
            <p:cNvPr id="53" name="TextBox 52"/>
            <p:cNvSpPr txBox="1"/>
            <p:nvPr/>
          </p:nvSpPr>
          <p:spPr>
            <a:xfrm>
              <a:off x="340575" y="1333500"/>
              <a:ext cx="731090" cy="369332"/>
            </a:xfrm>
            <a:prstGeom prst="rect">
              <a:avLst/>
            </a:prstGeom>
            <a:solidFill>
              <a:schemeClr val="lt1">
                <a:alpha val="25000"/>
              </a:schemeClr>
            </a:solidFill>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smtClean="0"/>
                <a:t>Paper</a:t>
              </a:r>
              <a:endParaRPr lang="en-US" dirty="0"/>
            </a:p>
          </p:txBody>
        </p:sp>
      </p:grpSp>
      <p:grpSp>
        <p:nvGrpSpPr>
          <p:cNvPr id="54" name="Group 53"/>
          <p:cNvGrpSpPr/>
          <p:nvPr/>
        </p:nvGrpSpPr>
        <p:grpSpPr>
          <a:xfrm>
            <a:off x="5519273" y="5343406"/>
            <a:ext cx="731090" cy="863600"/>
            <a:chOff x="340575" y="1333500"/>
            <a:chExt cx="731090" cy="863600"/>
          </a:xfrm>
        </p:grpSpPr>
        <p:pic>
          <p:nvPicPr>
            <p:cNvPr id="55" name="Picture 54"/>
            <p:cNvPicPr>
              <a:picLocks noChangeAspect="1"/>
            </p:cNvPicPr>
            <p:nvPr/>
          </p:nvPicPr>
          <p:blipFill>
            <a:blip r:embed="rId4"/>
            <a:stretch>
              <a:fillRect/>
            </a:stretch>
          </p:blipFill>
          <p:spPr>
            <a:xfrm>
              <a:off x="376558" y="1518166"/>
              <a:ext cx="608324" cy="678934"/>
            </a:xfrm>
            <a:prstGeom prst="rect">
              <a:avLst/>
            </a:prstGeom>
          </p:spPr>
        </p:pic>
        <p:sp>
          <p:nvSpPr>
            <p:cNvPr id="56" name="TextBox 55"/>
            <p:cNvSpPr txBox="1"/>
            <p:nvPr/>
          </p:nvSpPr>
          <p:spPr>
            <a:xfrm>
              <a:off x="340575" y="1333500"/>
              <a:ext cx="731090" cy="369332"/>
            </a:xfrm>
            <a:prstGeom prst="rect">
              <a:avLst/>
            </a:prstGeom>
            <a:solidFill>
              <a:schemeClr val="lt1">
                <a:alpha val="25000"/>
              </a:schemeClr>
            </a:solidFill>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smtClean="0"/>
                <a:t>Paper</a:t>
              </a:r>
              <a:endParaRPr lang="en-US" dirty="0"/>
            </a:p>
          </p:txBody>
        </p:sp>
      </p:grpSp>
      <p:grpSp>
        <p:nvGrpSpPr>
          <p:cNvPr id="57" name="Group 56"/>
          <p:cNvGrpSpPr/>
          <p:nvPr/>
        </p:nvGrpSpPr>
        <p:grpSpPr>
          <a:xfrm>
            <a:off x="6404942" y="5343406"/>
            <a:ext cx="731090" cy="863600"/>
            <a:chOff x="340575" y="1333500"/>
            <a:chExt cx="731090" cy="863600"/>
          </a:xfrm>
        </p:grpSpPr>
        <p:pic>
          <p:nvPicPr>
            <p:cNvPr id="58" name="Picture 57"/>
            <p:cNvPicPr>
              <a:picLocks noChangeAspect="1"/>
            </p:cNvPicPr>
            <p:nvPr/>
          </p:nvPicPr>
          <p:blipFill>
            <a:blip r:embed="rId4"/>
            <a:stretch>
              <a:fillRect/>
            </a:stretch>
          </p:blipFill>
          <p:spPr>
            <a:xfrm>
              <a:off x="376558" y="1518166"/>
              <a:ext cx="608324" cy="678934"/>
            </a:xfrm>
            <a:prstGeom prst="rect">
              <a:avLst/>
            </a:prstGeom>
          </p:spPr>
        </p:pic>
        <p:sp>
          <p:nvSpPr>
            <p:cNvPr id="59" name="TextBox 58"/>
            <p:cNvSpPr txBox="1"/>
            <p:nvPr/>
          </p:nvSpPr>
          <p:spPr>
            <a:xfrm>
              <a:off x="340575" y="1333500"/>
              <a:ext cx="731090" cy="369332"/>
            </a:xfrm>
            <a:prstGeom prst="rect">
              <a:avLst/>
            </a:prstGeom>
            <a:solidFill>
              <a:schemeClr val="lt1">
                <a:alpha val="25000"/>
              </a:schemeClr>
            </a:solidFill>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smtClean="0"/>
                <a:t>Paper</a:t>
              </a:r>
              <a:endParaRPr lang="en-US" dirty="0"/>
            </a:p>
          </p:txBody>
        </p:sp>
      </p:grpSp>
      <p:grpSp>
        <p:nvGrpSpPr>
          <p:cNvPr id="60" name="Group 59"/>
          <p:cNvGrpSpPr/>
          <p:nvPr/>
        </p:nvGrpSpPr>
        <p:grpSpPr>
          <a:xfrm>
            <a:off x="6414949" y="4416306"/>
            <a:ext cx="731090" cy="863600"/>
            <a:chOff x="340575" y="1333500"/>
            <a:chExt cx="731090" cy="863600"/>
          </a:xfrm>
        </p:grpSpPr>
        <p:pic>
          <p:nvPicPr>
            <p:cNvPr id="61" name="Picture 60"/>
            <p:cNvPicPr>
              <a:picLocks noChangeAspect="1"/>
            </p:cNvPicPr>
            <p:nvPr/>
          </p:nvPicPr>
          <p:blipFill>
            <a:blip r:embed="rId4"/>
            <a:stretch>
              <a:fillRect/>
            </a:stretch>
          </p:blipFill>
          <p:spPr>
            <a:xfrm>
              <a:off x="376558" y="1518166"/>
              <a:ext cx="608324" cy="678934"/>
            </a:xfrm>
            <a:prstGeom prst="rect">
              <a:avLst/>
            </a:prstGeom>
          </p:spPr>
        </p:pic>
        <p:sp>
          <p:nvSpPr>
            <p:cNvPr id="62" name="TextBox 61"/>
            <p:cNvSpPr txBox="1"/>
            <p:nvPr/>
          </p:nvSpPr>
          <p:spPr>
            <a:xfrm>
              <a:off x="340575" y="1333500"/>
              <a:ext cx="731090" cy="369332"/>
            </a:xfrm>
            <a:prstGeom prst="rect">
              <a:avLst/>
            </a:prstGeom>
            <a:solidFill>
              <a:schemeClr val="lt1">
                <a:alpha val="25000"/>
              </a:schemeClr>
            </a:solidFill>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smtClean="0"/>
                <a:t>Paper</a:t>
              </a:r>
              <a:endParaRPr lang="en-US" dirty="0"/>
            </a:p>
          </p:txBody>
        </p:sp>
      </p:grpSp>
      <p:grpSp>
        <p:nvGrpSpPr>
          <p:cNvPr id="63" name="Group 62"/>
          <p:cNvGrpSpPr/>
          <p:nvPr/>
        </p:nvGrpSpPr>
        <p:grpSpPr>
          <a:xfrm>
            <a:off x="4668219" y="4416306"/>
            <a:ext cx="731090" cy="863600"/>
            <a:chOff x="340575" y="1333500"/>
            <a:chExt cx="731090" cy="863600"/>
          </a:xfrm>
        </p:grpSpPr>
        <p:pic>
          <p:nvPicPr>
            <p:cNvPr id="64" name="Picture 63"/>
            <p:cNvPicPr>
              <a:picLocks noChangeAspect="1"/>
            </p:cNvPicPr>
            <p:nvPr/>
          </p:nvPicPr>
          <p:blipFill>
            <a:blip r:embed="rId4"/>
            <a:stretch>
              <a:fillRect/>
            </a:stretch>
          </p:blipFill>
          <p:spPr>
            <a:xfrm>
              <a:off x="376558" y="1518166"/>
              <a:ext cx="608324" cy="678934"/>
            </a:xfrm>
            <a:prstGeom prst="rect">
              <a:avLst/>
            </a:prstGeom>
          </p:spPr>
        </p:pic>
        <p:sp>
          <p:nvSpPr>
            <p:cNvPr id="65" name="TextBox 64"/>
            <p:cNvSpPr txBox="1"/>
            <p:nvPr/>
          </p:nvSpPr>
          <p:spPr>
            <a:xfrm>
              <a:off x="340575" y="1333500"/>
              <a:ext cx="731090" cy="369332"/>
            </a:xfrm>
            <a:prstGeom prst="rect">
              <a:avLst/>
            </a:prstGeom>
            <a:solidFill>
              <a:schemeClr val="lt1">
                <a:alpha val="25000"/>
              </a:schemeClr>
            </a:solidFill>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smtClean="0"/>
                <a:t>Paper</a:t>
              </a:r>
              <a:endParaRPr lang="en-US" dirty="0"/>
            </a:p>
          </p:txBody>
        </p:sp>
      </p:grpSp>
      <p:grpSp>
        <p:nvGrpSpPr>
          <p:cNvPr id="66" name="Group 65"/>
          <p:cNvGrpSpPr/>
          <p:nvPr/>
        </p:nvGrpSpPr>
        <p:grpSpPr>
          <a:xfrm>
            <a:off x="5508469" y="4373642"/>
            <a:ext cx="731090" cy="863600"/>
            <a:chOff x="340575" y="1333500"/>
            <a:chExt cx="731090" cy="863600"/>
          </a:xfrm>
        </p:grpSpPr>
        <p:pic>
          <p:nvPicPr>
            <p:cNvPr id="67" name="Picture 66"/>
            <p:cNvPicPr>
              <a:picLocks noChangeAspect="1"/>
            </p:cNvPicPr>
            <p:nvPr/>
          </p:nvPicPr>
          <p:blipFill>
            <a:blip r:embed="rId4"/>
            <a:stretch>
              <a:fillRect/>
            </a:stretch>
          </p:blipFill>
          <p:spPr>
            <a:xfrm>
              <a:off x="376558" y="1518166"/>
              <a:ext cx="608324" cy="678934"/>
            </a:xfrm>
            <a:prstGeom prst="rect">
              <a:avLst/>
            </a:prstGeom>
          </p:spPr>
        </p:pic>
        <p:sp>
          <p:nvSpPr>
            <p:cNvPr id="68" name="TextBox 67"/>
            <p:cNvSpPr txBox="1"/>
            <p:nvPr/>
          </p:nvSpPr>
          <p:spPr>
            <a:xfrm>
              <a:off x="340575" y="1333500"/>
              <a:ext cx="731090" cy="369332"/>
            </a:xfrm>
            <a:prstGeom prst="rect">
              <a:avLst/>
            </a:prstGeom>
            <a:solidFill>
              <a:schemeClr val="lt1">
                <a:alpha val="25000"/>
              </a:schemeClr>
            </a:solidFill>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smtClean="0"/>
                <a:t>Paper</a:t>
              </a:r>
              <a:endParaRPr lang="en-US" dirty="0"/>
            </a:p>
          </p:txBody>
        </p:sp>
      </p:grpSp>
      <p:pic>
        <p:nvPicPr>
          <p:cNvPr id="79" name="Picture 78"/>
          <p:cNvPicPr>
            <a:picLocks noChangeAspect="1"/>
          </p:cNvPicPr>
          <p:nvPr/>
        </p:nvPicPr>
        <p:blipFill>
          <a:blip r:embed="rId5" cstate="print">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a:ext>
            </a:extLst>
          </a:blip>
          <a:stretch>
            <a:fillRect/>
          </a:stretch>
        </p:blipFill>
        <p:spPr>
          <a:xfrm>
            <a:off x="7593242" y="1362899"/>
            <a:ext cx="887027" cy="739189"/>
          </a:xfrm>
          <a:prstGeom prst="rect">
            <a:avLst/>
          </a:prstGeom>
        </p:spPr>
      </p:pic>
      <p:cxnSp>
        <p:nvCxnSpPr>
          <p:cNvPr id="80" name="Straight Connector 79"/>
          <p:cNvCxnSpPr/>
          <p:nvPr/>
        </p:nvCxnSpPr>
        <p:spPr>
          <a:xfrm flipH="1">
            <a:off x="7059256" y="1715750"/>
            <a:ext cx="628962" cy="0"/>
          </a:xfrm>
          <a:prstGeom prst="line">
            <a:avLst/>
          </a:prstGeom>
          <a:ln w="50800">
            <a:solidFill>
              <a:schemeClr val="tx1"/>
            </a:solidFill>
            <a:headEnd type="triangle" w="lg" len="med"/>
            <a:tailEnd type="triangle" w="lg"/>
          </a:ln>
          <a:effectLst/>
        </p:spPr>
        <p:style>
          <a:lnRef idx="2">
            <a:schemeClr val="accent1"/>
          </a:lnRef>
          <a:fillRef idx="0">
            <a:schemeClr val="accent1"/>
          </a:fillRef>
          <a:effectRef idx="1">
            <a:schemeClr val="accent1"/>
          </a:effectRef>
          <a:fontRef idx="minor">
            <a:schemeClr val="tx1"/>
          </a:fontRef>
        </p:style>
      </p:cxnSp>
      <p:grpSp>
        <p:nvGrpSpPr>
          <p:cNvPr id="81" name="Group 80"/>
          <p:cNvGrpSpPr/>
          <p:nvPr/>
        </p:nvGrpSpPr>
        <p:grpSpPr>
          <a:xfrm>
            <a:off x="7698379" y="2163048"/>
            <a:ext cx="731090" cy="863600"/>
            <a:chOff x="340575" y="1333500"/>
            <a:chExt cx="731090" cy="863600"/>
          </a:xfrm>
        </p:grpSpPr>
        <p:pic>
          <p:nvPicPr>
            <p:cNvPr id="82" name="Picture 81"/>
            <p:cNvPicPr>
              <a:picLocks noChangeAspect="1"/>
            </p:cNvPicPr>
            <p:nvPr/>
          </p:nvPicPr>
          <p:blipFill>
            <a:blip r:embed="rId4"/>
            <a:stretch>
              <a:fillRect/>
            </a:stretch>
          </p:blipFill>
          <p:spPr>
            <a:xfrm>
              <a:off x="376558" y="1518166"/>
              <a:ext cx="608324" cy="678934"/>
            </a:xfrm>
            <a:prstGeom prst="rect">
              <a:avLst/>
            </a:prstGeom>
          </p:spPr>
        </p:pic>
        <p:sp>
          <p:nvSpPr>
            <p:cNvPr id="83" name="TextBox 82"/>
            <p:cNvSpPr txBox="1"/>
            <p:nvPr/>
          </p:nvSpPr>
          <p:spPr>
            <a:xfrm>
              <a:off x="340575" y="1333500"/>
              <a:ext cx="731090" cy="369332"/>
            </a:xfrm>
            <a:prstGeom prst="rect">
              <a:avLst/>
            </a:prstGeom>
            <a:solidFill>
              <a:schemeClr val="lt1">
                <a:alpha val="25000"/>
              </a:schemeClr>
            </a:solidFill>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smtClean="0"/>
                <a:t>Paper</a:t>
              </a:r>
              <a:endParaRPr lang="en-US" dirty="0"/>
            </a:p>
          </p:txBody>
        </p:sp>
      </p:grpSp>
      <p:grpSp>
        <p:nvGrpSpPr>
          <p:cNvPr id="84" name="Group 83"/>
          <p:cNvGrpSpPr/>
          <p:nvPr/>
        </p:nvGrpSpPr>
        <p:grpSpPr>
          <a:xfrm>
            <a:off x="7698379" y="3170158"/>
            <a:ext cx="731090" cy="863600"/>
            <a:chOff x="340575" y="1333500"/>
            <a:chExt cx="731090" cy="863600"/>
          </a:xfrm>
        </p:grpSpPr>
        <p:pic>
          <p:nvPicPr>
            <p:cNvPr id="85" name="Picture 84"/>
            <p:cNvPicPr>
              <a:picLocks noChangeAspect="1"/>
            </p:cNvPicPr>
            <p:nvPr/>
          </p:nvPicPr>
          <p:blipFill>
            <a:blip r:embed="rId4"/>
            <a:stretch>
              <a:fillRect/>
            </a:stretch>
          </p:blipFill>
          <p:spPr>
            <a:xfrm>
              <a:off x="376558" y="1518166"/>
              <a:ext cx="608324" cy="678934"/>
            </a:xfrm>
            <a:prstGeom prst="rect">
              <a:avLst/>
            </a:prstGeom>
          </p:spPr>
        </p:pic>
        <p:sp>
          <p:nvSpPr>
            <p:cNvPr id="86" name="TextBox 85"/>
            <p:cNvSpPr txBox="1"/>
            <p:nvPr/>
          </p:nvSpPr>
          <p:spPr>
            <a:xfrm>
              <a:off x="340575" y="1333500"/>
              <a:ext cx="731090" cy="369332"/>
            </a:xfrm>
            <a:prstGeom prst="rect">
              <a:avLst/>
            </a:prstGeom>
            <a:solidFill>
              <a:schemeClr val="lt1">
                <a:alpha val="25000"/>
              </a:schemeClr>
            </a:solidFill>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smtClean="0"/>
                <a:t>Paper</a:t>
              </a:r>
              <a:endParaRPr lang="en-US" dirty="0"/>
            </a:p>
          </p:txBody>
        </p:sp>
      </p:grpSp>
      <p:grpSp>
        <p:nvGrpSpPr>
          <p:cNvPr id="88" name="Group 87"/>
          <p:cNvGrpSpPr/>
          <p:nvPr/>
        </p:nvGrpSpPr>
        <p:grpSpPr>
          <a:xfrm>
            <a:off x="7647579" y="4186158"/>
            <a:ext cx="731090" cy="863600"/>
            <a:chOff x="340575" y="1333500"/>
            <a:chExt cx="731090" cy="863600"/>
          </a:xfrm>
        </p:grpSpPr>
        <p:pic>
          <p:nvPicPr>
            <p:cNvPr id="89" name="Picture 88"/>
            <p:cNvPicPr>
              <a:picLocks noChangeAspect="1"/>
            </p:cNvPicPr>
            <p:nvPr/>
          </p:nvPicPr>
          <p:blipFill>
            <a:blip r:embed="rId4"/>
            <a:stretch>
              <a:fillRect/>
            </a:stretch>
          </p:blipFill>
          <p:spPr>
            <a:xfrm>
              <a:off x="376558" y="1518166"/>
              <a:ext cx="608324" cy="678934"/>
            </a:xfrm>
            <a:prstGeom prst="rect">
              <a:avLst/>
            </a:prstGeom>
          </p:spPr>
        </p:pic>
        <p:sp>
          <p:nvSpPr>
            <p:cNvPr id="90" name="TextBox 89"/>
            <p:cNvSpPr txBox="1"/>
            <p:nvPr/>
          </p:nvSpPr>
          <p:spPr>
            <a:xfrm>
              <a:off x="340575" y="1333500"/>
              <a:ext cx="731090" cy="369332"/>
            </a:xfrm>
            <a:prstGeom prst="rect">
              <a:avLst/>
            </a:prstGeom>
            <a:solidFill>
              <a:schemeClr val="lt1">
                <a:alpha val="25000"/>
              </a:schemeClr>
            </a:solidFill>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smtClean="0"/>
                <a:t>Paper</a:t>
              </a:r>
              <a:endParaRPr lang="en-US" dirty="0"/>
            </a:p>
          </p:txBody>
        </p:sp>
      </p:grpSp>
      <p:sp>
        <p:nvSpPr>
          <p:cNvPr id="91" name="TextBox 90"/>
          <p:cNvSpPr txBox="1"/>
          <p:nvPr/>
        </p:nvSpPr>
        <p:spPr>
          <a:xfrm>
            <a:off x="3365500" y="3026648"/>
            <a:ext cx="982160" cy="707886"/>
          </a:xfrm>
          <a:prstGeom prst="rect">
            <a:avLst/>
          </a:prstGeom>
          <a:noFill/>
        </p:spPr>
        <p:txBody>
          <a:bodyPr wrap="none" rtlCol="0">
            <a:spAutoFit/>
          </a:bodyPr>
          <a:lstStyle/>
          <a:p>
            <a:r>
              <a:rPr lang="en-US" sz="4000" dirty="0" smtClean="0">
                <a:latin typeface="Arial Black"/>
                <a:cs typeface="Arial Black"/>
              </a:rPr>
              <a:t>vs.</a:t>
            </a:r>
            <a:endParaRPr lang="en-US" sz="4000" dirty="0">
              <a:latin typeface="Arial Black"/>
              <a:cs typeface="Arial Black"/>
            </a:endParaRPr>
          </a:p>
        </p:txBody>
      </p:sp>
      <p:sp>
        <p:nvSpPr>
          <p:cNvPr id="3" name="TextBox 2"/>
          <p:cNvSpPr txBox="1"/>
          <p:nvPr/>
        </p:nvSpPr>
        <p:spPr>
          <a:xfrm>
            <a:off x="7835011" y="6408727"/>
            <a:ext cx="1188915" cy="461665"/>
          </a:xfrm>
          <a:prstGeom prst="rect">
            <a:avLst/>
          </a:prstGeom>
          <a:noFill/>
        </p:spPr>
        <p:txBody>
          <a:bodyPr wrap="none" rtlCol="0">
            <a:spAutoFit/>
          </a:bodyPr>
          <a:lstStyle/>
          <a:p>
            <a:r>
              <a:rPr lang="en-US" sz="2400" b="1" smtClean="0"/>
              <a:t>Thanks!</a:t>
            </a:r>
            <a:endParaRPr lang="en-US" sz="2400" b="1"/>
          </a:p>
        </p:txBody>
      </p:sp>
    </p:spTree>
    <p:extLst>
      <p:ext uri="{BB962C8B-B14F-4D97-AF65-F5344CB8AC3E}">
        <p14:creationId xmlns:p14="http://schemas.microsoft.com/office/powerpoint/2010/main" val="14135410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Backup Slides</a:t>
            </a:r>
            <a:endParaRPr lang="en-US" b="1"/>
          </a:p>
        </p:txBody>
      </p:sp>
    </p:spTree>
    <p:extLst>
      <p:ext uri="{BB962C8B-B14F-4D97-AF65-F5344CB8AC3E}">
        <p14:creationId xmlns:p14="http://schemas.microsoft.com/office/powerpoint/2010/main" val="4156029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022435" y="4327541"/>
            <a:ext cx="2720133" cy="1028082"/>
          </a:xfrm>
          <a:prstGeom prst="rect">
            <a:avLst/>
          </a:prstGeom>
        </p:spPr>
      </p:pic>
      <p:pic>
        <p:nvPicPr>
          <p:cNvPr id="5" name="Picture 4"/>
          <p:cNvPicPr>
            <a:picLocks noChangeAspect="1"/>
          </p:cNvPicPr>
          <p:nvPr/>
        </p:nvPicPr>
        <p:blipFill>
          <a:blip r:embed="rId4"/>
          <a:stretch>
            <a:fillRect/>
          </a:stretch>
        </p:blipFill>
        <p:spPr>
          <a:xfrm>
            <a:off x="227410" y="5355623"/>
            <a:ext cx="3515158" cy="1269654"/>
          </a:xfrm>
          <a:prstGeom prst="rect">
            <a:avLst/>
          </a:prstGeom>
        </p:spPr>
      </p:pic>
      <p:pic>
        <p:nvPicPr>
          <p:cNvPr id="6" name="Picture 5"/>
          <p:cNvPicPr>
            <a:picLocks noChangeAspect="1"/>
          </p:cNvPicPr>
          <p:nvPr/>
        </p:nvPicPr>
        <p:blipFill rotWithShape="1">
          <a:blip r:embed="rId5"/>
          <a:srcRect t="87537"/>
          <a:stretch/>
        </p:blipFill>
        <p:spPr>
          <a:xfrm>
            <a:off x="292306" y="3181823"/>
            <a:ext cx="4982309" cy="344715"/>
          </a:xfrm>
          <a:prstGeom prst="rect">
            <a:avLst/>
          </a:prstGeom>
        </p:spPr>
      </p:pic>
      <p:pic>
        <p:nvPicPr>
          <p:cNvPr id="7" name="Picture 6"/>
          <p:cNvPicPr>
            <a:picLocks noChangeAspect="1"/>
          </p:cNvPicPr>
          <p:nvPr/>
        </p:nvPicPr>
        <p:blipFill>
          <a:blip r:embed="rId6"/>
          <a:stretch>
            <a:fillRect/>
          </a:stretch>
        </p:blipFill>
        <p:spPr>
          <a:xfrm>
            <a:off x="292307" y="1490086"/>
            <a:ext cx="4982308" cy="1691958"/>
          </a:xfrm>
          <a:prstGeom prst="rect">
            <a:avLst/>
          </a:prstGeom>
        </p:spPr>
      </p:pic>
      <p:pic>
        <p:nvPicPr>
          <p:cNvPr id="8" name="Picture 7" descr="Workflow_1445229_Details.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35522" y="2557349"/>
            <a:ext cx="2821573" cy="4197463"/>
          </a:xfrm>
          <a:prstGeom prst="rect">
            <a:avLst/>
          </a:prstGeom>
        </p:spPr>
      </p:pic>
      <p:sp>
        <p:nvSpPr>
          <p:cNvPr id="9" name="Rectangle 8"/>
          <p:cNvSpPr/>
          <p:nvPr/>
        </p:nvSpPr>
        <p:spPr>
          <a:xfrm>
            <a:off x="227410" y="3603874"/>
            <a:ext cx="5497759" cy="646331"/>
          </a:xfrm>
          <a:prstGeom prst="rect">
            <a:avLst/>
          </a:prstGeom>
        </p:spPr>
        <p:txBody>
          <a:bodyPr wrap="square">
            <a:spAutoFit/>
          </a:bodyPr>
          <a:lstStyle/>
          <a:p>
            <a:r>
              <a:rPr lang="en-US" dirty="0">
                <a:solidFill>
                  <a:srgbClr val="4F81BD"/>
                </a:solidFill>
                <a:hlinkClick r:id="rId8"/>
              </a:rPr>
              <a:t>http://</a:t>
            </a:r>
            <a:r>
              <a:rPr lang="en-US" dirty="0" smtClean="0">
                <a:solidFill>
                  <a:srgbClr val="4F81BD"/>
                </a:solidFill>
                <a:hlinkClick r:id="rId8"/>
              </a:rPr>
              <a:t>fireworks.dash.materialsproject.org/wf/1445229</a:t>
            </a:r>
            <a:endParaRPr lang="en-US" dirty="0" smtClean="0">
              <a:solidFill>
                <a:srgbClr val="4F81BD"/>
              </a:solidFill>
            </a:endParaRPr>
          </a:p>
          <a:p>
            <a:r>
              <a:rPr lang="en-US" dirty="0">
                <a:solidFill>
                  <a:srgbClr val="4F81BD"/>
                </a:solidFill>
                <a:hlinkClick r:id="rId9"/>
              </a:rPr>
              <a:t>https://</a:t>
            </a:r>
            <a:r>
              <a:rPr lang="en-US" dirty="0" smtClean="0">
                <a:solidFill>
                  <a:srgbClr val="4F81BD"/>
                </a:solidFill>
                <a:hlinkClick r:id="rId9"/>
              </a:rPr>
              <a:t>youtu.be/k6mEA-sDSig</a:t>
            </a:r>
            <a:endParaRPr lang="en-US" dirty="0">
              <a:solidFill>
                <a:srgbClr val="4F81BD"/>
              </a:solidFill>
            </a:endParaRPr>
          </a:p>
        </p:txBody>
      </p:sp>
      <p:sp>
        <p:nvSpPr>
          <p:cNvPr id="10" name="Bent Arrow 9"/>
          <p:cNvSpPr/>
          <p:nvPr/>
        </p:nvSpPr>
        <p:spPr>
          <a:xfrm rot="5400000">
            <a:off x="6032428" y="1124729"/>
            <a:ext cx="813816" cy="2051425"/>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Left Arrow 10"/>
          <p:cNvSpPr/>
          <p:nvPr/>
        </p:nvSpPr>
        <p:spPr>
          <a:xfrm>
            <a:off x="3742568" y="5482904"/>
            <a:ext cx="978408" cy="48463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powered_by_xsede_blue.gi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83008" y="5242032"/>
            <a:ext cx="1861230" cy="930615"/>
          </a:xfrm>
          <a:prstGeom prst="rect">
            <a:avLst/>
          </a:prstGeom>
        </p:spPr>
      </p:pic>
      <p:sp>
        <p:nvSpPr>
          <p:cNvPr id="16" name="Title 1"/>
          <p:cNvSpPr txBox="1">
            <a:spLocks/>
          </p:cNvSpPr>
          <p:nvPr/>
        </p:nvSpPr>
        <p:spPr>
          <a:xfrm>
            <a:off x="227410" y="487153"/>
            <a:ext cx="4882869" cy="794846"/>
          </a:xfrm>
          <a:prstGeom prst="rect">
            <a:avLst/>
          </a:prstGeom>
          <a:gradFill rotWithShape="1">
            <a:gsLst>
              <a:gs pos="0">
                <a:schemeClr val="bg1">
                  <a:lumMod val="75000"/>
                </a:schemeClr>
              </a:gs>
              <a:gs pos="100000">
                <a:schemeClr val="bg1"/>
              </a:gs>
            </a:gsLst>
            <a:lin ang="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lIns="91440" tIns="45720" rIns="91440" bIns="45720" rtlCol="0" anchor="t">
            <a:normAutofit/>
          </a:bodyPr>
          <a:lstStyle>
            <a:lvl1pPr algn="l" defTabSz="457200" rtl="0" eaLnBrk="1" latinLnBrk="0" hangingPunct="1">
              <a:spcBef>
                <a:spcPct val="0"/>
              </a:spcBef>
              <a:buNone/>
              <a:defRPr sz="4000" b="1" kern="1200" cap="all">
                <a:solidFill>
                  <a:srgbClr val="000000"/>
                </a:solidFill>
                <a:latin typeface="+mn-lt"/>
                <a:ea typeface="+mj-ea"/>
                <a:cs typeface="Arial Narrow"/>
              </a:defRPr>
            </a:lvl1pPr>
            <a:lvl2pPr>
              <a:defRPr/>
            </a:lvl2pPr>
            <a:lvl3pPr>
              <a:defRPr/>
            </a:lvl3pPr>
            <a:lvl4pPr>
              <a:defRPr/>
            </a:lvl4pPr>
            <a:lvl5pPr>
              <a:defRPr/>
            </a:lvl5pPr>
            <a:lvl6pPr>
              <a:defRPr/>
            </a:lvl6pPr>
            <a:lvl7pPr>
              <a:defRPr/>
            </a:lvl7pPr>
            <a:lvl8pPr>
              <a:defRPr/>
            </a:lvl8pPr>
            <a:lvl9pPr>
              <a:defRPr/>
            </a:lvl9pPr>
          </a:lstStyle>
          <a:p>
            <a:pPr algn="ctr"/>
            <a:r>
              <a:rPr lang="en-US" cap="small" dirty="0" err="1" smtClean="0"/>
              <a:t>MPComplete</a:t>
            </a:r>
            <a:endParaRPr lang="en-US" dirty="0"/>
          </a:p>
        </p:txBody>
      </p:sp>
      <p:sp>
        <p:nvSpPr>
          <p:cNvPr id="17" name="Text Placeholder 2"/>
          <p:cNvSpPr txBox="1">
            <a:spLocks/>
          </p:cNvSpPr>
          <p:nvPr/>
        </p:nvSpPr>
        <p:spPr>
          <a:xfrm>
            <a:off x="227410" y="154283"/>
            <a:ext cx="4882869" cy="332869"/>
          </a:xfrm>
          <a:prstGeom prst="rect">
            <a:avLst/>
          </a:prstGeom>
        </p:spPr>
        <p:txBody>
          <a:bodyPr anchor="b"/>
          <a:lstStyle>
            <a:lvl1pPr marL="0" indent="0" algn="l" defTabSz="457200" rtl="0" eaLnBrk="1" latinLnBrk="0" hangingPunct="1">
              <a:spcBef>
                <a:spcPct val="20000"/>
              </a:spcBef>
              <a:buFont typeface="Arial"/>
              <a:buNone/>
              <a:defRPr sz="2000" kern="1200">
                <a:solidFill>
                  <a:schemeClr val="tx1">
                    <a:tint val="75000"/>
                  </a:schemeClr>
                </a:solidFill>
                <a:latin typeface="+mn-l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dirty="0" smtClean="0"/>
              <a:t>Suggest new structures for calculation by MP </a:t>
            </a:r>
          </a:p>
        </p:txBody>
      </p:sp>
      <p:sp>
        <p:nvSpPr>
          <p:cNvPr id="18" name="TextBox 17"/>
          <p:cNvSpPr txBox="1"/>
          <p:nvPr/>
        </p:nvSpPr>
        <p:spPr>
          <a:xfrm>
            <a:off x="5339512" y="175122"/>
            <a:ext cx="3696443" cy="1015663"/>
          </a:xfrm>
          <a:prstGeom prst="rect">
            <a:avLst/>
          </a:prstGeom>
          <a:noFill/>
        </p:spPr>
        <p:txBody>
          <a:bodyPr wrap="square" rtlCol="0">
            <a:spAutoFit/>
          </a:bodyPr>
          <a:lstStyle/>
          <a:p>
            <a:pPr marL="285750" indent="-285750">
              <a:buFont typeface="Arial"/>
              <a:buChar char="•"/>
            </a:pPr>
            <a:r>
              <a:rPr lang="en-US" sz="2000" dirty="0" smtClean="0"/>
              <a:t>Assigns [new] MP identifier</a:t>
            </a:r>
          </a:p>
          <a:p>
            <a:pPr marL="285750" indent="-285750">
              <a:buFont typeface="Arial"/>
              <a:buChar char="•"/>
            </a:pPr>
            <a:r>
              <a:rPr lang="en-US" sz="2000" dirty="0" smtClean="0"/>
              <a:t>Runs calculations</a:t>
            </a:r>
          </a:p>
          <a:p>
            <a:pPr marL="285750" indent="-285750">
              <a:buFont typeface="Arial"/>
              <a:buChar char="•"/>
            </a:pPr>
            <a:r>
              <a:rPr lang="en-US" sz="2000" dirty="0" smtClean="0"/>
              <a:t>Adds material to core database</a:t>
            </a:r>
          </a:p>
        </p:txBody>
      </p:sp>
      <p:sp>
        <p:nvSpPr>
          <p:cNvPr id="20" name="TextBox 19"/>
          <p:cNvSpPr txBox="1"/>
          <p:nvPr/>
        </p:nvSpPr>
        <p:spPr>
          <a:xfrm rot="19447041">
            <a:off x="4373749" y="5540555"/>
            <a:ext cx="1816266" cy="369332"/>
          </a:xfrm>
          <a:prstGeom prst="rect">
            <a:avLst/>
          </a:prstGeom>
          <a:noFill/>
        </p:spPr>
        <p:txBody>
          <a:bodyPr wrap="none" rtlCol="0">
            <a:spAutoFit/>
          </a:bodyPr>
          <a:lstStyle/>
          <a:p>
            <a:r>
              <a:rPr lang="en-US" dirty="0" smtClean="0"/>
              <a:t>Center Resources</a:t>
            </a:r>
            <a:endParaRPr lang="en-US" dirty="0"/>
          </a:p>
        </p:txBody>
      </p:sp>
    </p:spTree>
    <p:extLst>
      <p:ext uri="{BB962C8B-B14F-4D97-AF65-F5344CB8AC3E}">
        <p14:creationId xmlns:p14="http://schemas.microsoft.com/office/powerpoint/2010/main" val="796414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501" y="-276885"/>
            <a:ext cx="7886700" cy="1325563"/>
          </a:xfrm>
        </p:spPr>
        <p:txBody>
          <a:bodyPr>
            <a:normAutofit/>
          </a:bodyPr>
          <a:lstStyle/>
          <a:p>
            <a:r>
              <a:rPr lang="en-US" dirty="0" smtClean="0"/>
              <a:t>MP Web Site – A Science Gateway</a:t>
            </a:r>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t="2918" b="2140"/>
          <a:stretch/>
        </p:blipFill>
        <p:spPr>
          <a:xfrm>
            <a:off x="2013399" y="782478"/>
            <a:ext cx="6578600" cy="4728873"/>
          </a:xfrm>
          <a:prstGeom prst="rect">
            <a:avLst/>
          </a:prstGeom>
        </p:spPr>
      </p:pic>
      <p:sp>
        <p:nvSpPr>
          <p:cNvPr id="6" name="Rounded Rectangle 5"/>
          <p:cNvSpPr/>
          <p:nvPr/>
        </p:nvSpPr>
        <p:spPr>
          <a:xfrm>
            <a:off x="1248110" y="5577758"/>
            <a:ext cx="1858818" cy="1200730"/>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State-of-the-art OPEN SOURCE CODES</a:t>
            </a:r>
            <a:endParaRPr lang="en-US" dirty="0"/>
          </a:p>
        </p:txBody>
      </p:sp>
      <p:sp>
        <p:nvSpPr>
          <p:cNvPr id="7" name="Content Placeholder 2"/>
          <p:cNvSpPr txBox="1">
            <a:spLocks/>
          </p:cNvSpPr>
          <p:nvPr/>
        </p:nvSpPr>
        <p:spPr>
          <a:xfrm>
            <a:off x="3227943" y="5588817"/>
            <a:ext cx="5043582" cy="1189671"/>
          </a:xfrm>
          <a:prstGeom prst="rect">
            <a:avLst/>
          </a:prstGeom>
          <a:solidFill>
            <a:srgbClr val="FFFFFF"/>
          </a:solidFill>
        </p:spPr>
        <p:style>
          <a:lnRef idx="2">
            <a:schemeClr val="accent2"/>
          </a:lnRef>
          <a:fillRef idx="1">
            <a:schemeClr val="lt1"/>
          </a:fillRef>
          <a:effectRef idx="0">
            <a:schemeClr val="accent2"/>
          </a:effectRef>
          <a:fontRef idx="minor">
            <a:schemeClr val="dk1"/>
          </a:fontRef>
        </p:style>
        <p:txBody>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600" b="1" i="0" u="none" strike="noStrike" kern="1200" cap="none" spc="0" normalizeH="0" baseline="0" noProof="0" dirty="0" smtClean="0">
                <a:ln>
                  <a:noFill/>
                </a:ln>
                <a:solidFill>
                  <a:srgbClr val="1D314E"/>
                </a:solidFill>
                <a:effectLst/>
                <a:uLnTx/>
                <a:uFillTx/>
                <a:latin typeface="Arial"/>
                <a:ea typeface="+mn-ea"/>
                <a:cs typeface="Arial"/>
              </a:rPr>
              <a:t>Developed </a:t>
            </a:r>
            <a:r>
              <a:rPr kumimoji="0" lang="en-US" sz="1600" i="0" u="none" strike="noStrike" kern="1200" cap="none" spc="0" normalizeH="0" baseline="0" noProof="0" dirty="0" smtClean="0">
                <a:ln>
                  <a:noFill/>
                </a:ln>
                <a:solidFill>
                  <a:srgbClr val="1D314E"/>
                </a:solidFill>
                <a:effectLst/>
                <a:uLnTx/>
                <a:uFillTx/>
                <a:latin typeface="Arial"/>
                <a:ea typeface="+mn-ea"/>
                <a:cs typeface="Arial"/>
              </a:rPr>
              <a:t>and</a:t>
            </a:r>
            <a:r>
              <a:rPr kumimoji="0" lang="en-US" sz="1600" b="1" i="0" u="none" strike="noStrike" kern="1200" cap="none" spc="0" normalizeH="0" baseline="0" noProof="0" dirty="0" smtClean="0">
                <a:ln>
                  <a:noFill/>
                </a:ln>
                <a:solidFill>
                  <a:srgbClr val="1D314E"/>
                </a:solidFill>
                <a:effectLst/>
                <a:uLnTx/>
                <a:uFillTx/>
                <a:latin typeface="Arial"/>
                <a:ea typeface="+mn-ea"/>
                <a:cs typeface="Arial"/>
              </a:rPr>
              <a:t> disseminated key code </a:t>
            </a:r>
            <a:r>
              <a:rPr kumimoji="0" lang="en-US" sz="1600" b="1" i="0" u="none" strike="noStrike" kern="1200" cap="none" spc="0" normalizeH="0" baseline="0" noProof="0" dirty="0" smtClean="0">
                <a:ln>
                  <a:noFill/>
                </a:ln>
                <a:solidFill>
                  <a:srgbClr val="1D314E"/>
                </a:solidFill>
                <a:effectLst/>
                <a:uLnTx/>
                <a:uFillTx/>
                <a:latin typeface="Arial"/>
                <a:ea typeface="+mn-ea"/>
                <a:cs typeface="Arial"/>
              </a:rPr>
              <a:t>base</a:t>
            </a:r>
            <a:r>
              <a:rPr kumimoji="0" lang="en-US" sz="1600" b="1" i="0" u="none" strike="noStrike" kern="1200" cap="none" spc="0" normalizeH="0" noProof="0" dirty="0" smtClean="0">
                <a:ln>
                  <a:noFill/>
                </a:ln>
                <a:solidFill>
                  <a:srgbClr val="1D314E"/>
                </a:solidFill>
                <a:effectLst/>
                <a:uLnTx/>
                <a:uFillTx/>
                <a:latin typeface="Arial"/>
                <a:ea typeface="+mn-ea"/>
                <a:cs typeface="Arial"/>
              </a:rPr>
              <a:t>:</a:t>
            </a:r>
            <a:endParaRPr kumimoji="0" lang="en-US" sz="1600" b="1" i="0" u="none" strike="noStrike" kern="1200" cap="none" spc="0" normalizeH="0" noProof="0" dirty="0" smtClean="0">
              <a:ln>
                <a:noFill/>
              </a:ln>
              <a:solidFill>
                <a:srgbClr val="1D314E"/>
              </a:solidFill>
              <a:effectLst/>
              <a:uLnTx/>
              <a:uFillTx/>
              <a:latin typeface="Arial"/>
              <a:ea typeface="+mn-ea"/>
              <a:cs typeface="Arial"/>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600" b="1" i="0" u="none" strike="noStrike" kern="1200" cap="none" spc="0" normalizeH="0" baseline="0" noProof="0" dirty="0" err="1" smtClean="0">
                <a:ln>
                  <a:noFill/>
                </a:ln>
                <a:solidFill>
                  <a:srgbClr val="1D314E"/>
                </a:solidFill>
                <a:effectLst/>
                <a:uLnTx/>
                <a:uFillTx/>
                <a:latin typeface="Arial"/>
                <a:ea typeface="+mn-ea"/>
                <a:cs typeface="Arial"/>
              </a:rPr>
              <a:t>FireWorks</a:t>
            </a:r>
            <a:r>
              <a:rPr kumimoji="0" lang="en-US" sz="1600" b="0" i="0" u="none" strike="noStrike" kern="1200" cap="none" spc="0" normalizeH="0" baseline="0" noProof="0" dirty="0" smtClean="0">
                <a:ln>
                  <a:noFill/>
                </a:ln>
                <a:solidFill>
                  <a:srgbClr val="1D314E"/>
                </a:solidFill>
                <a:effectLst/>
                <a:uLnTx/>
                <a:uFillTx/>
                <a:latin typeface="Arial"/>
                <a:ea typeface="+mn-ea"/>
                <a:cs typeface="Arial"/>
              </a:rPr>
              <a:t> workflow</a:t>
            </a:r>
          </a:p>
          <a:p>
            <a:pPr marL="342900" lvl="0" indent="-342900">
              <a:spcBef>
                <a:spcPct val="20000"/>
              </a:spcBef>
              <a:buFont typeface="Arial"/>
              <a:buChar char="•"/>
            </a:pPr>
            <a:r>
              <a:rPr kumimoji="0" lang="en-US" sz="1600" b="1" i="0" u="none" strike="noStrike" kern="1200" cap="none" spc="0" normalizeH="0" baseline="0" noProof="0" dirty="0" err="1" smtClean="0">
                <a:ln>
                  <a:noFill/>
                </a:ln>
                <a:solidFill>
                  <a:srgbClr val="1D314E"/>
                </a:solidFill>
                <a:effectLst/>
                <a:uLnTx/>
                <a:uFillTx/>
                <a:latin typeface="Arial"/>
                <a:ea typeface="+mn-ea"/>
                <a:cs typeface="Arial"/>
              </a:rPr>
              <a:t>pymatgen</a:t>
            </a:r>
            <a:r>
              <a:rPr kumimoji="0" lang="en-US" sz="1600" b="0" i="0" u="none" strike="noStrike" kern="1200" cap="none" spc="0" normalizeH="0" baseline="0" noProof="0" dirty="0" smtClean="0">
                <a:ln>
                  <a:noFill/>
                </a:ln>
                <a:solidFill>
                  <a:srgbClr val="1D314E"/>
                </a:solidFill>
                <a:effectLst/>
                <a:uLnTx/>
                <a:uFillTx/>
                <a:latin typeface="Arial"/>
                <a:ea typeface="+mn-ea"/>
                <a:cs typeface="Arial"/>
              </a:rPr>
              <a:t>; comprehensive</a:t>
            </a:r>
            <a:r>
              <a:rPr kumimoji="0" lang="en-US" sz="1600" b="0" i="0" u="none" strike="noStrike" kern="1200" cap="none" spc="0" normalizeH="0" noProof="0" dirty="0" smtClean="0">
                <a:ln>
                  <a:noFill/>
                </a:ln>
                <a:solidFill>
                  <a:srgbClr val="1D314E"/>
                </a:solidFill>
                <a:effectLst/>
                <a:uLnTx/>
                <a:uFillTx/>
                <a:latin typeface="Arial"/>
                <a:ea typeface="+mn-ea"/>
                <a:cs typeface="Arial"/>
              </a:rPr>
              <a:t> analysis code</a:t>
            </a:r>
            <a:endParaRPr lang="en-US" sz="1600" dirty="0" smtClean="0">
              <a:solidFill>
                <a:srgbClr val="1D314E"/>
              </a:solidFill>
              <a:latin typeface="Arial"/>
              <a:cs typeface="Arial"/>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lang="en-US" sz="1600" b="1" dirty="0" smtClean="0">
                <a:solidFill>
                  <a:srgbClr val="1D314E"/>
                </a:solidFill>
                <a:latin typeface="Arial"/>
                <a:cs typeface="Arial"/>
              </a:rPr>
              <a:t>C</a:t>
            </a:r>
            <a:r>
              <a:rPr kumimoji="0" lang="en-US" sz="1600" b="1" i="0" u="none" strike="noStrike" kern="1200" cap="none" spc="0" normalizeH="0" baseline="0" noProof="0" dirty="0" err="1" smtClean="0">
                <a:ln>
                  <a:noFill/>
                </a:ln>
                <a:solidFill>
                  <a:srgbClr val="1D314E"/>
                </a:solidFill>
                <a:effectLst/>
                <a:uLnTx/>
                <a:uFillTx/>
                <a:latin typeface="Arial"/>
                <a:ea typeface="+mn-ea"/>
                <a:cs typeface="Arial"/>
              </a:rPr>
              <a:t>ustodian</a:t>
            </a:r>
            <a:r>
              <a:rPr kumimoji="0" lang="en-US" sz="1600" b="1" i="0" u="none" strike="noStrike" kern="1200" cap="none" spc="0" normalizeH="0" baseline="0" noProof="0" dirty="0" smtClean="0">
                <a:ln>
                  <a:noFill/>
                </a:ln>
                <a:solidFill>
                  <a:srgbClr val="1D314E"/>
                </a:solidFill>
                <a:effectLst/>
                <a:uLnTx/>
                <a:uFillTx/>
                <a:latin typeface="Arial"/>
                <a:ea typeface="+mn-ea"/>
                <a:cs typeface="Arial"/>
              </a:rPr>
              <a:t> </a:t>
            </a:r>
            <a:r>
              <a:rPr kumimoji="0" lang="en-US" sz="1600" i="0" u="none" strike="noStrike" kern="1200" cap="none" spc="0" normalizeH="0" baseline="0" noProof="0" dirty="0" smtClean="0">
                <a:ln>
                  <a:noFill/>
                </a:ln>
                <a:solidFill>
                  <a:srgbClr val="1D314E"/>
                </a:solidFill>
                <a:effectLst/>
                <a:uLnTx/>
                <a:uFillTx/>
                <a:latin typeface="Arial"/>
                <a:ea typeface="+mn-ea"/>
                <a:cs typeface="Arial"/>
              </a:rPr>
              <a:t>failure recovery</a:t>
            </a:r>
            <a:endParaRPr kumimoji="0" lang="en-US" sz="1800" i="0" u="none" strike="noStrike" kern="1200" cap="none" spc="0" normalizeH="0" baseline="0" noProof="0" dirty="0" smtClean="0">
              <a:ln>
                <a:noFill/>
              </a:ln>
              <a:solidFill>
                <a:srgbClr val="1D314E"/>
              </a:solidFill>
              <a:effectLst/>
              <a:uLnTx/>
              <a:uFillTx/>
              <a:latin typeface="Arial"/>
              <a:ea typeface="+mn-ea"/>
              <a:cs typeface="Arial"/>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1800" b="0" i="0" u="none" strike="noStrike" kern="1200" cap="none" spc="0" normalizeH="0" baseline="0" noProof="0" dirty="0" smtClean="0">
              <a:ln>
                <a:noFill/>
              </a:ln>
              <a:solidFill>
                <a:srgbClr val="1D314E"/>
              </a:solidFill>
              <a:effectLst/>
              <a:uLnTx/>
              <a:uFillTx/>
              <a:latin typeface="Arial"/>
              <a:ea typeface="+mn-ea"/>
              <a:cs typeface="Arial"/>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1800" b="0" i="0" u="none" strike="noStrike" kern="1200" cap="none" spc="0" normalizeH="0" baseline="0" noProof="0" dirty="0">
              <a:ln>
                <a:noFill/>
              </a:ln>
              <a:solidFill>
                <a:srgbClr val="1D314E"/>
              </a:solidFill>
              <a:effectLst/>
              <a:uLnTx/>
              <a:uFillTx/>
              <a:latin typeface="Arial"/>
              <a:ea typeface="+mn-ea"/>
              <a:cs typeface="Arial"/>
            </a:endParaRPr>
          </a:p>
        </p:txBody>
      </p:sp>
      <p:sp>
        <p:nvSpPr>
          <p:cNvPr id="8" name="TextBox 7"/>
          <p:cNvSpPr txBox="1"/>
          <p:nvPr/>
        </p:nvSpPr>
        <p:spPr>
          <a:xfrm>
            <a:off x="130401" y="2109282"/>
            <a:ext cx="3600828" cy="64633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hlinkClick r:id="rId3"/>
              </a:rPr>
              <a:t>https://materialsproject.org</a:t>
            </a:r>
            <a:r>
              <a:rPr lang="en-US" dirty="0" smtClean="0">
                <a:hlinkClick r:id="rId3"/>
              </a:rPr>
              <a:t>/</a:t>
            </a:r>
            <a:endParaRPr lang="en-US" dirty="0" smtClean="0"/>
          </a:p>
          <a:p>
            <a:r>
              <a:rPr lang="en-US" dirty="0">
                <a:hlinkClick r:id="rId4"/>
              </a:rPr>
              <a:t>https://</a:t>
            </a:r>
            <a:r>
              <a:rPr lang="en-US" dirty="0" err="1">
                <a:hlinkClick r:id="rId4"/>
              </a:rPr>
              <a:t>github.com</a:t>
            </a:r>
            <a:r>
              <a:rPr lang="en-US" dirty="0">
                <a:hlinkClick r:id="rId4"/>
              </a:rPr>
              <a:t>/</a:t>
            </a:r>
            <a:r>
              <a:rPr lang="en-US" dirty="0" err="1">
                <a:hlinkClick r:id="rId4"/>
              </a:rPr>
              <a:t>materialsproject</a:t>
            </a:r>
            <a:endParaRPr lang="en-US" dirty="0"/>
          </a:p>
        </p:txBody>
      </p:sp>
    </p:spTree>
    <p:extLst>
      <p:ext uri="{BB962C8B-B14F-4D97-AF65-F5344CB8AC3E}">
        <p14:creationId xmlns:p14="http://schemas.microsoft.com/office/powerpoint/2010/main" val="6803766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an 18"/>
          <p:cNvSpPr/>
          <p:nvPr/>
        </p:nvSpPr>
        <p:spPr>
          <a:xfrm rot="2931667">
            <a:off x="5980561" y="2776299"/>
            <a:ext cx="247388" cy="1507743"/>
          </a:xfrm>
          <a:prstGeom prst="ca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latin typeface="Arial"/>
              <a:cs typeface="Arial"/>
            </a:endParaRPr>
          </a:p>
        </p:txBody>
      </p:sp>
      <p:sp>
        <p:nvSpPr>
          <p:cNvPr id="3" name="Title 2"/>
          <p:cNvSpPr>
            <a:spLocks noGrp="1"/>
          </p:cNvSpPr>
          <p:nvPr>
            <p:ph type="title"/>
          </p:nvPr>
        </p:nvSpPr>
        <p:spPr>
          <a:xfrm>
            <a:off x="635025" y="2033"/>
            <a:ext cx="7886700" cy="1325563"/>
          </a:xfrm>
        </p:spPr>
        <p:txBody>
          <a:bodyPr/>
          <a:lstStyle/>
          <a:p>
            <a:pPr algn="l"/>
            <a:r>
              <a:rPr lang="en-US" dirty="0" smtClean="0"/>
              <a:t>MGI Informatics "Molecule"</a:t>
            </a:r>
            <a:endParaRPr lang="en-US" dirty="0"/>
          </a:p>
        </p:txBody>
      </p:sp>
      <p:sp>
        <p:nvSpPr>
          <p:cNvPr id="18" name="Can 17"/>
          <p:cNvSpPr/>
          <p:nvPr/>
        </p:nvSpPr>
        <p:spPr>
          <a:xfrm rot="14082351">
            <a:off x="3608998" y="4586441"/>
            <a:ext cx="184162" cy="729766"/>
          </a:xfrm>
          <a:prstGeom prst="ca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latin typeface="Arial"/>
              <a:cs typeface="Arial"/>
            </a:endParaRPr>
          </a:p>
        </p:txBody>
      </p:sp>
      <p:sp>
        <p:nvSpPr>
          <p:cNvPr id="16" name="Can 15"/>
          <p:cNvSpPr/>
          <p:nvPr/>
        </p:nvSpPr>
        <p:spPr>
          <a:xfrm rot="18243426">
            <a:off x="3435320" y="3015968"/>
            <a:ext cx="248714" cy="1082468"/>
          </a:xfrm>
          <a:prstGeom prst="ca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latin typeface="Arial"/>
              <a:cs typeface="Arial"/>
            </a:endParaRPr>
          </a:p>
        </p:txBody>
      </p:sp>
      <p:sp>
        <p:nvSpPr>
          <p:cNvPr id="9" name="Oval 8"/>
          <p:cNvSpPr/>
          <p:nvPr/>
        </p:nvSpPr>
        <p:spPr>
          <a:xfrm>
            <a:off x="1470210" y="4491789"/>
            <a:ext cx="2366527" cy="2272631"/>
          </a:xfrm>
          <a:prstGeom prst="ellipse">
            <a:avLst/>
          </a:prstGeom>
          <a:gradFill flip="none" rotWithShape="1">
            <a:gsLst>
              <a:gs pos="0">
                <a:srgbClr val="FF0000"/>
              </a:gs>
              <a:gs pos="100000">
                <a:srgbClr val="FF0000"/>
              </a:gs>
              <a:gs pos="52000">
                <a:schemeClr val="accent2">
                  <a:lumMod val="40000"/>
                  <a:lumOff val="60000"/>
                </a:schemeClr>
              </a:gs>
            </a:gsLst>
            <a:path path="circle">
              <a:fillToRect l="100000" b="100000"/>
            </a:path>
            <a:tileRect t="-100000" r="-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Arial"/>
                <a:cs typeface="Arial"/>
              </a:rPr>
              <a:t>Community Contribution</a:t>
            </a:r>
            <a:endParaRPr lang="en-US" sz="2000" dirty="0">
              <a:latin typeface="Arial"/>
              <a:cs typeface="Arial"/>
            </a:endParaRPr>
          </a:p>
        </p:txBody>
      </p:sp>
      <p:sp>
        <p:nvSpPr>
          <p:cNvPr id="10" name="Oval 9"/>
          <p:cNvSpPr/>
          <p:nvPr/>
        </p:nvSpPr>
        <p:spPr>
          <a:xfrm>
            <a:off x="6109367" y="1584909"/>
            <a:ext cx="1895640" cy="1810670"/>
          </a:xfrm>
          <a:prstGeom prst="ellipse">
            <a:avLst/>
          </a:prstGeom>
          <a:gradFill flip="none" rotWithShape="1">
            <a:gsLst>
              <a:gs pos="0">
                <a:srgbClr val="FF0000"/>
              </a:gs>
              <a:gs pos="100000">
                <a:srgbClr val="FF0000"/>
              </a:gs>
              <a:gs pos="52000">
                <a:schemeClr val="accent2">
                  <a:lumMod val="40000"/>
                  <a:lumOff val="60000"/>
                </a:schemeClr>
              </a:gs>
            </a:gsLst>
            <a:path path="circle">
              <a:fillToRect l="100000" b="100000"/>
            </a:path>
            <a:tileRect t="-100000" r="-100000"/>
          </a:gradFill>
          <a:ln>
            <a:no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latin typeface="Arial"/>
                <a:cs typeface="Arial"/>
              </a:rPr>
              <a:t>Data Dissemination</a:t>
            </a:r>
            <a:endParaRPr lang="en-US" sz="1600" dirty="0">
              <a:latin typeface="Arial"/>
              <a:cs typeface="Arial"/>
            </a:endParaRPr>
          </a:p>
        </p:txBody>
      </p:sp>
      <p:sp>
        <p:nvSpPr>
          <p:cNvPr id="11" name="Oval 10"/>
          <p:cNvSpPr/>
          <p:nvPr/>
        </p:nvSpPr>
        <p:spPr>
          <a:xfrm>
            <a:off x="1711159" y="1804738"/>
            <a:ext cx="1844842" cy="1729182"/>
          </a:xfrm>
          <a:prstGeom prst="ellipse">
            <a:avLst/>
          </a:prstGeom>
          <a:gradFill flip="none" rotWithShape="1">
            <a:gsLst>
              <a:gs pos="0">
                <a:srgbClr val="FF0000"/>
              </a:gs>
              <a:gs pos="100000">
                <a:srgbClr val="FF0000"/>
              </a:gs>
              <a:gs pos="52000">
                <a:schemeClr val="accent2">
                  <a:lumMod val="40000"/>
                  <a:lumOff val="60000"/>
                </a:schemeClr>
              </a:gs>
            </a:gsLst>
            <a:path path="circle">
              <a:fillToRect l="100000" b="100000"/>
            </a:path>
            <a:tileRect t="-100000" r="-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rial"/>
                <a:cs typeface="Arial"/>
              </a:rPr>
              <a:t>Analysis codes</a:t>
            </a:r>
            <a:endParaRPr lang="en-US" dirty="0">
              <a:latin typeface="Arial"/>
              <a:cs typeface="Arial"/>
            </a:endParaRPr>
          </a:p>
        </p:txBody>
      </p:sp>
      <p:sp>
        <p:nvSpPr>
          <p:cNvPr id="12" name="Oval 11"/>
          <p:cNvSpPr/>
          <p:nvPr/>
        </p:nvSpPr>
        <p:spPr>
          <a:xfrm>
            <a:off x="3836737" y="3395579"/>
            <a:ext cx="1876925" cy="1844841"/>
          </a:xfrm>
          <a:prstGeom prst="ellipse">
            <a:avLst/>
          </a:prstGeom>
          <a:gradFill flip="none" rotWithShape="1">
            <a:gsLst>
              <a:gs pos="0">
                <a:schemeClr val="accent3">
                  <a:lumMod val="50000"/>
                </a:schemeClr>
              </a:gs>
              <a:gs pos="100000">
                <a:schemeClr val="accent3">
                  <a:lumMod val="50000"/>
                </a:schemeClr>
              </a:gs>
              <a:gs pos="34000">
                <a:schemeClr val="accent3">
                  <a:lumMod val="40000"/>
                  <a:lumOff val="60000"/>
                </a:schemeClr>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rial"/>
                <a:cs typeface="Arial"/>
              </a:rPr>
              <a:t>Workflows and Data Pipelines</a:t>
            </a:r>
            <a:endParaRPr lang="en-US" dirty="0">
              <a:latin typeface="Arial"/>
              <a:cs typeface="Arial"/>
            </a:endParaRPr>
          </a:p>
        </p:txBody>
      </p:sp>
      <p:sp>
        <p:nvSpPr>
          <p:cNvPr id="13" name="Oval 12"/>
          <p:cNvSpPr/>
          <p:nvPr/>
        </p:nvSpPr>
        <p:spPr>
          <a:xfrm>
            <a:off x="5443538" y="3533919"/>
            <a:ext cx="1712495" cy="1684420"/>
          </a:xfrm>
          <a:prstGeom prst="ellipse">
            <a:avLst/>
          </a:prstGeom>
          <a:gradFill flip="none" rotWithShape="1">
            <a:gsLst>
              <a:gs pos="0">
                <a:schemeClr val="accent3">
                  <a:lumMod val="50000"/>
                </a:schemeClr>
              </a:gs>
              <a:gs pos="100000">
                <a:schemeClr val="accent3">
                  <a:lumMod val="50000"/>
                </a:schemeClr>
              </a:gs>
              <a:gs pos="34000">
                <a:schemeClr val="accent3">
                  <a:lumMod val="40000"/>
                  <a:lumOff val="60000"/>
                </a:schemeClr>
              </a:gs>
            </a:gsLst>
            <a:path path="circle">
              <a:fillToRect t="100000" r="100000"/>
            </a:path>
            <a:tileRect l="-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rial"/>
                <a:cs typeface="Arial"/>
              </a:rPr>
              <a:t>Data </a:t>
            </a:r>
            <a:r>
              <a:rPr lang="en-US" dirty="0" err="1" smtClean="0">
                <a:latin typeface="Arial"/>
                <a:cs typeface="Arial"/>
              </a:rPr>
              <a:t>Curation</a:t>
            </a:r>
            <a:endParaRPr lang="en-US" dirty="0">
              <a:latin typeface="Arial"/>
              <a:cs typeface="Arial"/>
            </a:endParaRPr>
          </a:p>
        </p:txBody>
      </p:sp>
      <p:pic>
        <p:nvPicPr>
          <p:cNvPr id="14" name="Picture 13"/>
          <p:cNvPicPr>
            <a:picLocks noChangeAspect="1"/>
          </p:cNvPicPr>
          <p:nvPr/>
        </p:nvPicPr>
        <p:blipFill rotWithShape="1">
          <a:blip r:embed="rId3" cstate="print">
            <a:extLst>
              <a:ext uri="{28A0092B-C50C-407E-A947-70E740481C1C}">
                <a14:useLocalDpi xmlns:a14="http://schemas.microsoft.com/office/drawing/2010/main"/>
              </a:ext>
            </a:extLst>
          </a:blip>
          <a:srcRect t="2918" b="2140"/>
          <a:stretch/>
        </p:blipFill>
        <p:spPr>
          <a:xfrm>
            <a:off x="5007158" y="1150638"/>
            <a:ext cx="1746228" cy="1255235"/>
          </a:xfrm>
          <a:prstGeom prst="rect">
            <a:avLst/>
          </a:prstGeom>
        </p:spPr>
      </p:pic>
      <p:sp>
        <p:nvSpPr>
          <p:cNvPr id="15" name="Rounded Rectangle 14"/>
          <p:cNvSpPr/>
          <p:nvPr/>
        </p:nvSpPr>
        <p:spPr>
          <a:xfrm rot="5400000">
            <a:off x="7330277" y="1178928"/>
            <a:ext cx="539595" cy="1251619"/>
          </a:xfrm>
          <a:prstGeom prst="roundRect">
            <a:avLst/>
          </a:prstGeom>
          <a:solidFill>
            <a:srgbClr val="FF9900"/>
          </a:solidFill>
          <a:effectLst>
            <a:outerShdw blurRad="63500" dist="25400" dir="2700000" algn="br">
              <a:srgbClr val="000000">
                <a:alpha val="78000"/>
              </a:srgbClr>
            </a:outerShdw>
          </a:effectLst>
        </p:spPr>
        <p:txBody>
          <a:bodyPr vert="vert270" wrap="none" lIns="0" tIns="0" rIns="0" bIns="0" rtlCol="0" anchor="ctr">
            <a:noAutofit/>
          </a:bodyPr>
          <a:lstStyle/>
          <a:p>
            <a:pPr algn="ctr"/>
            <a:r>
              <a:rPr lang="en-US" dirty="0" smtClean="0">
                <a:solidFill>
                  <a:schemeClr val="bg1"/>
                </a:solidFill>
                <a:latin typeface="Arial"/>
                <a:cs typeface="Arial"/>
              </a:rPr>
              <a:t>REST API</a:t>
            </a:r>
          </a:p>
        </p:txBody>
      </p:sp>
      <p:pic>
        <p:nvPicPr>
          <p:cNvPr id="17" name="Picture 16"/>
          <p:cNvPicPr>
            <a:picLocks noChangeAspect="1"/>
          </p:cNvPicPr>
          <p:nvPr/>
        </p:nvPicPr>
        <p:blipFill>
          <a:blip r:embed="rId4"/>
          <a:stretch>
            <a:fillRect/>
          </a:stretch>
        </p:blipFill>
        <p:spPr>
          <a:xfrm>
            <a:off x="7344085" y="1971113"/>
            <a:ext cx="1739040" cy="434760"/>
          </a:xfrm>
          <a:prstGeom prst="rect">
            <a:avLst/>
          </a:prstGeom>
        </p:spPr>
      </p:pic>
      <p:pic>
        <p:nvPicPr>
          <p:cNvPr id="20" name="Picture 19"/>
          <p:cNvPicPr>
            <a:picLocks noChangeAspect="1"/>
          </p:cNvPicPr>
          <p:nvPr/>
        </p:nvPicPr>
        <p:blipFill>
          <a:blip r:embed="rId4"/>
          <a:stretch>
            <a:fillRect/>
          </a:stretch>
        </p:blipFill>
        <p:spPr>
          <a:xfrm>
            <a:off x="918015" y="1422090"/>
            <a:ext cx="3350788" cy="837697"/>
          </a:xfrm>
          <a:prstGeom prst="rect">
            <a:avLst/>
          </a:prstGeom>
        </p:spPr>
      </p:pic>
      <p:pic>
        <p:nvPicPr>
          <p:cNvPr id="21" name="Picture 20"/>
          <p:cNvPicPr>
            <a:picLocks noChangeAspect="1"/>
          </p:cNvPicPr>
          <p:nvPr/>
        </p:nvPicPr>
        <p:blipFill>
          <a:blip r:embed="rId4"/>
          <a:stretch>
            <a:fillRect/>
          </a:stretch>
        </p:blipFill>
        <p:spPr>
          <a:xfrm>
            <a:off x="4618998" y="4665347"/>
            <a:ext cx="2665791" cy="666448"/>
          </a:xfrm>
          <a:prstGeom prst="rect">
            <a:avLst/>
          </a:prstGeom>
        </p:spPr>
      </p:pic>
      <p:grpSp>
        <p:nvGrpSpPr>
          <p:cNvPr id="22" name="Group 21"/>
          <p:cNvGrpSpPr/>
          <p:nvPr/>
        </p:nvGrpSpPr>
        <p:grpSpPr>
          <a:xfrm>
            <a:off x="6519345" y="2988729"/>
            <a:ext cx="2342400" cy="823870"/>
            <a:chOff x="6313253" y="3503929"/>
            <a:chExt cx="2342400" cy="764582"/>
          </a:xfrm>
        </p:grpSpPr>
        <p:sp>
          <p:nvSpPr>
            <p:cNvPr id="23" name="Rectangle 22"/>
            <p:cNvSpPr/>
            <p:nvPr/>
          </p:nvSpPr>
          <p:spPr>
            <a:xfrm>
              <a:off x="6462886" y="3503929"/>
              <a:ext cx="1999499" cy="764582"/>
            </a:xfrm>
            <a:prstGeom prst="rect">
              <a:avLst/>
            </a:prstGeom>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p:cNvSpPr/>
            <p:nvPr/>
          </p:nvSpPr>
          <p:spPr>
            <a:xfrm>
              <a:off x="6313253" y="3503929"/>
              <a:ext cx="2342400" cy="646331"/>
            </a:xfrm>
            <a:prstGeom prst="rect">
              <a:avLst/>
            </a:prstGeom>
            <a:noFill/>
          </p:spPr>
          <p:txBody>
            <a:bodyPr wrap="square" lIns="91440" tIns="45720" rIns="91440" bIns="45720">
              <a:spAutoFit/>
            </a:bodyPr>
            <a:lstStyle/>
            <a:p>
              <a:pPr algn="ctr"/>
              <a:r>
                <a:rPr lang="en-US"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Custodian</a:t>
              </a:r>
              <a:endParaRPr lang="en-US"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pSp>
      <p:grpSp>
        <p:nvGrpSpPr>
          <p:cNvPr id="25" name="Group 24"/>
          <p:cNvGrpSpPr/>
          <p:nvPr/>
        </p:nvGrpSpPr>
        <p:grpSpPr>
          <a:xfrm>
            <a:off x="3904208" y="2941052"/>
            <a:ext cx="2388242" cy="855265"/>
            <a:chOff x="6239801" y="3521153"/>
            <a:chExt cx="2388242" cy="855265"/>
          </a:xfrm>
          <a:effectLst/>
        </p:grpSpPr>
        <p:sp>
          <p:nvSpPr>
            <p:cNvPr id="26" name="Rectangle 25"/>
            <p:cNvSpPr/>
            <p:nvPr/>
          </p:nvSpPr>
          <p:spPr>
            <a:xfrm>
              <a:off x="6239801" y="3521153"/>
              <a:ext cx="2388242" cy="855265"/>
            </a:xfrm>
            <a:prstGeom prst="rect">
              <a:avLst/>
            </a:prstGeom>
            <a:ln>
              <a:noFill/>
            </a:ln>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27" name="Picture 26"/>
            <p:cNvPicPr>
              <a:picLocks noChangeAspect="1"/>
            </p:cNvPicPr>
            <p:nvPr/>
          </p:nvPicPr>
          <p:blipFill>
            <a:blip r:embed="rId5">
              <a:clrChange>
                <a:clrFrom>
                  <a:srgbClr val="FFFFFF"/>
                </a:clrFrom>
                <a:clrTo>
                  <a:srgbClr val="FFFFFF">
                    <a:alpha val="0"/>
                  </a:srgbClr>
                </a:clrTo>
              </a:clrChange>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6462886" y="3521154"/>
              <a:ext cx="2015524" cy="688228"/>
            </a:xfrm>
            <a:prstGeom prst="rect">
              <a:avLst/>
            </a:prstGeom>
          </p:spPr>
        </p:pic>
      </p:grpSp>
      <p:sp>
        <p:nvSpPr>
          <p:cNvPr id="28" name="Title 1"/>
          <p:cNvSpPr txBox="1">
            <a:spLocks/>
          </p:cNvSpPr>
          <p:nvPr/>
        </p:nvSpPr>
        <p:spPr>
          <a:xfrm>
            <a:off x="635025" y="4291237"/>
            <a:ext cx="2715036" cy="564788"/>
          </a:xfrm>
          <a:prstGeom prst="rect">
            <a:avLst/>
          </a:prstGeom>
          <a:gradFill rotWithShape="1">
            <a:gsLst>
              <a:gs pos="0">
                <a:schemeClr val="bg1">
                  <a:lumMod val="75000"/>
                </a:schemeClr>
              </a:gs>
              <a:gs pos="100000">
                <a:schemeClr val="bg1"/>
              </a:gs>
            </a:gsLst>
            <a:lin ang="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lIns="91440" tIns="45720" rIns="91440" bIns="45720" rtlCol="0" anchor="t">
            <a:normAutofit fontScale="92500" lnSpcReduction="10000"/>
          </a:bodyPr>
          <a:lstStyle>
            <a:lvl1pPr algn="l" defTabSz="457200" rtl="0" eaLnBrk="1" latinLnBrk="0" hangingPunct="1">
              <a:spcBef>
                <a:spcPct val="0"/>
              </a:spcBef>
              <a:buNone/>
              <a:defRPr sz="4000" b="1" kern="1200" cap="all">
                <a:solidFill>
                  <a:srgbClr val="000000"/>
                </a:solidFill>
                <a:latin typeface="+mn-lt"/>
                <a:ea typeface="+mj-ea"/>
                <a:cs typeface="Arial Narrow"/>
              </a:defRPr>
            </a:lvl1pPr>
            <a:lvl2pPr>
              <a:defRPr/>
            </a:lvl2pPr>
            <a:lvl3pPr>
              <a:defRPr/>
            </a:lvl3pPr>
            <a:lvl4pPr>
              <a:defRPr/>
            </a:lvl4pPr>
            <a:lvl5pPr>
              <a:defRPr/>
            </a:lvl5pPr>
            <a:lvl6pPr>
              <a:defRPr/>
            </a:lvl6pPr>
            <a:lvl7pPr>
              <a:defRPr/>
            </a:lvl7pPr>
            <a:lvl8pPr>
              <a:defRPr/>
            </a:lvl8pPr>
            <a:lvl9pPr>
              <a:defRPr/>
            </a:lvl9pPr>
          </a:lstStyle>
          <a:p>
            <a:pPr algn="ctr"/>
            <a:r>
              <a:rPr lang="en-US" sz="3600" cap="small" dirty="0" err="1" smtClean="0"/>
              <a:t>MPComplete</a:t>
            </a:r>
            <a:endParaRPr lang="en-US" sz="3600" dirty="0"/>
          </a:p>
        </p:txBody>
      </p:sp>
      <p:sp>
        <p:nvSpPr>
          <p:cNvPr id="29" name="Title 1"/>
          <p:cNvSpPr txBox="1">
            <a:spLocks/>
          </p:cNvSpPr>
          <p:nvPr/>
        </p:nvSpPr>
        <p:spPr>
          <a:xfrm>
            <a:off x="635025" y="4809556"/>
            <a:ext cx="2715036" cy="522239"/>
          </a:xfrm>
          <a:prstGeom prst="rect">
            <a:avLst/>
          </a:prstGeom>
          <a:gradFill rotWithShape="1">
            <a:gsLst>
              <a:gs pos="0">
                <a:schemeClr val="bg1">
                  <a:lumMod val="75000"/>
                </a:schemeClr>
              </a:gs>
              <a:gs pos="100000">
                <a:schemeClr val="bg1"/>
              </a:gs>
            </a:gsLst>
            <a:lin ang="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lIns="91440" tIns="45720" rIns="91440" bIns="45720" rtlCol="0" anchor="t">
            <a:normAutofit fontScale="92500" lnSpcReduction="20000"/>
          </a:bodyPr>
          <a:lstStyle>
            <a:lvl1pPr algn="l" defTabSz="457200" rtl="0" eaLnBrk="1" latinLnBrk="0" hangingPunct="1">
              <a:spcBef>
                <a:spcPct val="0"/>
              </a:spcBef>
              <a:buNone/>
              <a:defRPr sz="4000" b="1" kern="1200" cap="all">
                <a:solidFill>
                  <a:srgbClr val="000000"/>
                </a:solidFill>
                <a:latin typeface="+mn-lt"/>
                <a:ea typeface="+mj-ea"/>
                <a:cs typeface="Arial Narrow"/>
              </a:defRPr>
            </a:lvl1pPr>
            <a:lvl2pPr>
              <a:defRPr/>
            </a:lvl2pPr>
            <a:lvl3pPr>
              <a:defRPr/>
            </a:lvl3pPr>
            <a:lvl4pPr>
              <a:defRPr/>
            </a:lvl4pPr>
            <a:lvl5pPr>
              <a:defRPr/>
            </a:lvl5pPr>
            <a:lvl6pPr>
              <a:defRPr/>
            </a:lvl6pPr>
            <a:lvl7pPr>
              <a:defRPr/>
            </a:lvl7pPr>
            <a:lvl8pPr>
              <a:defRPr/>
            </a:lvl8pPr>
            <a:lvl9pPr>
              <a:defRPr/>
            </a:lvl9pPr>
          </a:lstStyle>
          <a:p>
            <a:pPr algn="ctr"/>
            <a:r>
              <a:rPr lang="en-US" sz="3600" cap="small" dirty="0" err="1" smtClean="0"/>
              <a:t>MPContribs</a:t>
            </a:r>
            <a:endParaRPr lang="en-US" sz="3600" dirty="0"/>
          </a:p>
        </p:txBody>
      </p:sp>
      <p:sp>
        <p:nvSpPr>
          <p:cNvPr id="30" name="Title 1"/>
          <p:cNvSpPr txBox="1">
            <a:spLocks/>
          </p:cNvSpPr>
          <p:nvPr/>
        </p:nvSpPr>
        <p:spPr>
          <a:xfrm>
            <a:off x="3528527" y="5459659"/>
            <a:ext cx="2715036" cy="522239"/>
          </a:xfrm>
          <a:prstGeom prst="rect">
            <a:avLst/>
          </a:prstGeom>
          <a:gradFill rotWithShape="1">
            <a:gsLst>
              <a:gs pos="0">
                <a:schemeClr val="bg1">
                  <a:lumMod val="75000"/>
                </a:schemeClr>
              </a:gs>
              <a:gs pos="100000">
                <a:schemeClr val="bg1"/>
              </a:gs>
            </a:gsLst>
            <a:lin ang="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lIns="91440" tIns="45720" rIns="91440" bIns="45720" rtlCol="0" anchor="t">
            <a:normAutofit fontScale="92500" lnSpcReduction="20000"/>
          </a:bodyPr>
          <a:lstStyle>
            <a:lvl1pPr algn="l" defTabSz="457200" rtl="0" eaLnBrk="1" latinLnBrk="0" hangingPunct="1">
              <a:spcBef>
                <a:spcPct val="0"/>
              </a:spcBef>
              <a:buNone/>
              <a:defRPr sz="4000" b="1" kern="1200" cap="all">
                <a:solidFill>
                  <a:srgbClr val="000000"/>
                </a:solidFill>
                <a:latin typeface="+mn-lt"/>
                <a:ea typeface="+mj-ea"/>
                <a:cs typeface="Arial Narrow"/>
              </a:defRPr>
            </a:lvl1pPr>
            <a:lvl2pPr>
              <a:defRPr/>
            </a:lvl2pPr>
            <a:lvl3pPr>
              <a:defRPr/>
            </a:lvl3pPr>
            <a:lvl4pPr>
              <a:defRPr/>
            </a:lvl4pPr>
            <a:lvl5pPr>
              <a:defRPr/>
            </a:lvl5pPr>
            <a:lvl6pPr>
              <a:defRPr/>
            </a:lvl6pPr>
            <a:lvl7pPr>
              <a:defRPr/>
            </a:lvl7pPr>
            <a:lvl8pPr>
              <a:defRPr/>
            </a:lvl8pPr>
            <a:lvl9pPr>
              <a:defRPr/>
            </a:lvl9pPr>
          </a:lstStyle>
          <a:p>
            <a:pPr algn="ctr"/>
            <a:r>
              <a:rPr lang="en-US" sz="3600" cap="small" smtClean="0"/>
              <a:t>MPCite</a:t>
            </a:r>
            <a:endParaRPr lang="en-US" sz="3600" dirty="0"/>
          </a:p>
        </p:txBody>
      </p:sp>
      <p:sp>
        <p:nvSpPr>
          <p:cNvPr id="31" name="Title 1"/>
          <p:cNvSpPr txBox="1">
            <a:spLocks/>
          </p:cNvSpPr>
          <p:nvPr/>
        </p:nvSpPr>
        <p:spPr>
          <a:xfrm>
            <a:off x="6915989" y="952062"/>
            <a:ext cx="1659937" cy="522239"/>
          </a:xfrm>
          <a:prstGeom prst="rect">
            <a:avLst/>
          </a:prstGeom>
          <a:gradFill rotWithShape="1">
            <a:gsLst>
              <a:gs pos="0">
                <a:schemeClr val="bg1">
                  <a:lumMod val="75000"/>
                </a:schemeClr>
              </a:gs>
              <a:gs pos="100000">
                <a:schemeClr val="bg1"/>
              </a:gs>
            </a:gsLst>
            <a:lin ang="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lIns="91440" tIns="45720" rIns="91440" bIns="45720" rtlCol="0" anchor="t">
            <a:normAutofit fontScale="92500" lnSpcReduction="20000"/>
          </a:bodyPr>
          <a:lstStyle>
            <a:lvl1pPr algn="l" defTabSz="457200" rtl="0" eaLnBrk="1" latinLnBrk="0" hangingPunct="1">
              <a:spcBef>
                <a:spcPct val="0"/>
              </a:spcBef>
              <a:buNone/>
              <a:defRPr sz="4000" b="1" kern="1200" cap="all">
                <a:solidFill>
                  <a:srgbClr val="000000"/>
                </a:solidFill>
                <a:latin typeface="+mn-lt"/>
                <a:ea typeface="+mj-ea"/>
                <a:cs typeface="Arial Narrow"/>
              </a:defRPr>
            </a:lvl1pPr>
            <a:lvl2pPr>
              <a:defRPr/>
            </a:lvl2pPr>
            <a:lvl3pPr>
              <a:defRPr/>
            </a:lvl3pPr>
            <a:lvl4pPr>
              <a:defRPr/>
            </a:lvl4pPr>
            <a:lvl5pPr>
              <a:defRPr/>
            </a:lvl5pPr>
            <a:lvl6pPr>
              <a:defRPr/>
            </a:lvl6pPr>
            <a:lvl7pPr>
              <a:defRPr/>
            </a:lvl7pPr>
            <a:lvl8pPr>
              <a:defRPr/>
            </a:lvl8pPr>
            <a:lvl9pPr>
              <a:defRPr/>
            </a:lvl9pPr>
          </a:lstStyle>
          <a:p>
            <a:pPr algn="ctr"/>
            <a:r>
              <a:rPr lang="en-US" sz="3600" cap="small" smtClean="0"/>
              <a:t>webtzite</a:t>
            </a:r>
            <a:endParaRPr lang="en-US" sz="3600" dirty="0"/>
          </a:p>
        </p:txBody>
      </p:sp>
      <p:sp>
        <p:nvSpPr>
          <p:cNvPr id="32" name="object 32"/>
          <p:cNvSpPr txBox="1"/>
          <p:nvPr/>
        </p:nvSpPr>
        <p:spPr>
          <a:xfrm>
            <a:off x="1188384" y="1110334"/>
            <a:ext cx="1885158" cy="622300"/>
          </a:xfrm>
          <a:prstGeom prst="rect">
            <a:avLst/>
          </a:prstGeom>
        </p:spPr>
        <p:txBody>
          <a:bodyPr vert="horz" wrap="square" lIns="0" tIns="0" rIns="0" bIns="0" rtlCol="0">
            <a:spAutoFit/>
          </a:bodyPr>
          <a:lstStyle/>
          <a:p>
            <a:pPr marL="12700" marR="5080">
              <a:lnSpc>
                <a:spcPct val="100000"/>
              </a:lnSpc>
              <a:tabLst>
                <a:tab pos="298450" algn="l"/>
              </a:tabLst>
            </a:pPr>
            <a:r>
              <a:rPr sz="2000" spc="-5" dirty="0">
                <a:latin typeface="Gill Sans MT"/>
                <a:cs typeface="Gill Sans MT"/>
              </a:rPr>
              <a:t>Analysis and input</a:t>
            </a:r>
            <a:r>
              <a:rPr sz="2000" spc="-60" dirty="0">
                <a:latin typeface="Gill Sans MT"/>
                <a:cs typeface="Gill Sans MT"/>
              </a:rPr>
              <a:t> </a:t>
            </a:r>
            <a:r>
              <a:rPr sz="2000" spc="-5" dirty="0">
                <a:latin typeface="Gill Sans MT"/>
                <a:cs typeface="Gill Sans MT"/>
              </a:rPr>
              <a:t>file </a:t>
            </a:r>
            <a:r>
              <a:rPr sz="2000" spc="-5" dirty="0" smtClean="0">
                <a:latin typeface="Gill Sans MT"/>
                <a:cs typeface="Gill Sans MT"/>
              </a:rPr>
              <a:t>generation</a:t>
            </a:r>
            <a:endParaRPr sz="2000" dirty="0">
              <a:latin typeface="Gill Sans MT"/>
              <a:cs typeface="Gill Sans MT"/>
            </a:endParaRPr>
          </a:p>
        </p:txBody>
      </p:sp>
      <p:sp>
        <p:nvSpPr>
          <p:cNvPr id="33" name="object 33"/>
          <p:cNvSpPr txBox="1"/>
          <p:nvPr/>
        </p:nvSpPr>
        <p:spPr>
          <a:xfrm>
            <a:off x="6840940" y="4287206"/>
            <a:ext cx="1604645" cy="317500"/>
          </a:xfrm>
          <a:prstGeom prst="rect">
            <a:avLst/>
          </a:prstGeom>
        </p:spPr>
        <p:txBody>
          <a:bodyPr vert="horz" wrap="square" lIns="0" tIns="0" rIns="0" bIns="0" rtlCol="0">
            <a:spAutoFit/>
          </a:bodyPr>
          <a:lstStyle/>
          <a:p>
            <a:pPr marL="12700">
              <a:lnSpc>
                <a:spcPct val="100000"/>
              </a:lnSpc>
            </a:pPr>
            <a:r>
              <a:rPr sz="2000" b="1" dirty="0" smtClean="0">
                <a:latin typeface="Gill Sans MT"/>
                <a:cs typeface="Gill Sans MT"/>
              </a:rPr>
              <a:t>P</a:t>
            </a:r>
            <a:r>
              <a:rPr sz="2000" b="1" spc="5" dirty="0" smtClean="0">
                <a:latin typeface="Gill Sans MT"/>
                <a:cs typeface="Gill Sans MT"/>
              </a:rPr>
              <a:t>y</a:t>
            </a:r>
            <a:r>
              <a:rPr sz="2000" b="1" spc="-5" dirty="0" smtClean="0">
                <a:latin typeface="Gill Sans MT"/>
                <a:cs typeface="Gill Sans MT"/>
              </a:rPr>
              <a:t>m</a:t>
            </a:r>
            <a:r>
              <a:rPr sz="2000" b="1" dirty="0" smtClean="0">
                <a:latin typeface="Gill Sans MT"/>
                <a:cs typeface="Gill Sans MT"/>
              </a:rPr>
              <a:t>at</a:t>
            </a:r>
            <a:r>
              <a:rPr sz="2000" b="1" spc="-30" dirty="0" smtClean="0">
                <a:latin typeface="Gill Sans MT"/>
                <a:cs typeface="Gill Sans MT"/>
              </a:rPr>
              <a:t>g</a:t>
            </a:r>
            <a:r>
              <a:rPr sz="2000" b="1" spc="-5" dirty="0" smtClean="0">
                <a:latin typeface="Gill Sans MT"/>
                <a:cs typeface="Gill Sans MT"/>
              </a:rPr>
              <a:t>en-db</a:t>
            </a:r>
            <a:endParaRPr sz="2000" dirty="0">
              <a:latin typeface="Gill Sans MT"/>
              <a:cs typeface="Gill Sans MT"/>
            </a:endParaRPr>
          </a:p>
        </p:txBody>
      </p:sp>
      <p:sp>
        <p:nvSpPr>
          <p:cNvPr id="34" name="object 34"/>
          <p:cNvSpPr txBox="1"/>
          <p:nvPr/>
        </p:nvSpPr>
        <p:spPr>
          <a:xfrm>
            <a:off x="6840940" y="4592006"/>
            <a:ext cx="2242185" cy="317500"/>
          </a:xfrm>
          <a:prstGeom prst="rect">
            <a:avLst/>
          </a:prstGeom>
        </p:spPr>
        <p:txBody>
          <a:bodyPr vert="horz" wrap="square" lIns="0" tIns="0" rIns="0" bIns="0" rtlCol="0">
            <a:spAutoFit/>
          </a:bodyPr>
          <a:lstStyle/>
          <a:p>
            <a:pPr marL="12700">
              <a:lnSpc>
                <a:spcPct val="100000"/>
              </a:lnSpc>
              <a:tabLst>
                <a:tab pos="298450" algn="l"/>
              </a:tabLst>
            </a:pPr>
            <a:r>
              <a:rPr sz="2000" spc="-5" dirty="0">
                <a:latin typeface="Gill Sans MT"/>
                <a:cs typeface="Gill Sans MT"/>
              </a:rPr>
              <a:t>Database</a:t>
            </a:r>
            <a:r>
              <a:rPr sz="2000" spc="-60" dirty="0">
                <a:latin typeface="Gill Sans MT"/>
                <a:cs typeface="Gill Sans MT"/>
              </a:rPr>
              <a:t> </a:t>
            </a:r>
            <a:r>
              <a:rPr sz="2000" dirty="0">
                <a:latin typeface="Gill Sans MT"/>
                <a:cs typeface="Gill Sans MT"/>
              </a:rPr>
              <a:t>insertion</a:t>
            </a:r>
          </a:p>
        </p:txBody>
      </p:sp>
      <p:sp>
        <p:nvSpPr>
          <p:cNvPr id="38" name="object 38"/>
          <p:cNvSpPr txBox="1"/>
          <p:nvPr/>
        </p:nvSpPr>
        <p:spPr>
          <a:xfrm>
            <a:off x="3820198" y="2928605"/>
            <a:ext cx="2131695" cy="317500"/>
          </a:xfrm>
          <a:prstGeom prst="rect">
            <a:avLst/>
          </a:prstGeom>
        </p:spPr>
        <p:txBody>
          <a:bodyPr vert="horz" wrap="square" lIns="0" tIns="0" rIns="0" bIns="0" rtlCol="0">
            <a:spAutoFit/>
          </a:bodyPr>
          <a:lstStyle/>
          <a:p>
            <a:pPr marL="12700">
              <a:lnSpc>
                <a:spcPct val="100000"/>
              </a:lnSpc>
              <a:tabLst>
                <a:tab pos="298450" algn="l"/>
              </a:tabLst>
            </a:pPr>
            <a:r>
              <a:rPr sz="2000" spc="-5" dirty="0">
                <a:latin typeface="Gill Sans MT"/>
                <a:cs typeface="Gill Sans MT"/>
              </a:rPr>
              <a:t>Manage</a:t>
            </a:r>
            <a:r>
              <a:rPr sz="2000" spc="-55" dirty="0">
                <a:latin typeface="Gill Sans MT"/>
                <a:cs typeface="Gill Sans MT"/>
              </a:rPr>
              <a:t> </a:t>
            </a:r>
            <a:r>
              <a:rPr sz="2000" spc="-15" dirty="0">
                <a:latin typeface="Gill Sans MT"/>
                <a:cs typeface="Gill Sans MT"/>
              </a:rPr>
              <a:t>workflow</a:t>
            </a:r>
            <a:endParaRPr sz="2000">
              <a:latin typeface="Gill Sans MT"/>
              <a:cs typeface="Gill Sans MT"/>
            </a:endParaRPr>
          </a:p>
        </p:txBody>
      </p:sp>
      <p:sp>
        <p:nvSpPr>
          <p:cNvPr id="2" name="Rectangle 1"/>
          <p:cNvSpPr/>
          <p:nvPr/>
        </p:nvSpPr>
        <p:spPr>
          <a:xfrm>
            <a:off x="6634681" y="3435763"/>
            <a:ext cx="2622256" cy="369332"/>
          </a:xfrm>
          <a:prstGeom prst="rect">
            <a:avLst/>
          </a:prstGeom>
        </p:spPr>
        <p:txBody>
          <a:bodyPr wrap="none">
            <a:spAutoFit/>
          </a:bodyPr>
          <a:lstStyle/>
          <a:p>
            <a:pPr marL="12700" marR="5080">
              <a:lnSpc>
                <a:spcPct val="100000"/>
              </a:lnSpc>
              <a:tabLst>
                <a:tab pos="298450" algn="l"/>
              </a:tabLst>
            </a:pPr>
            <a:r>
              <a:rPr lang="en-US" spc="-5" dirty="0" smtClean="0">
                <a:latin typeface="Gill Sans MT"/>
                <a:cs typeface="Gill Sans MT"/>
              </a:rPr>
              <a:t>Stops job </a:t>
            </a:r>
            <a:r>
              <a:rPr lang="en-US" spc="-15" dirty="0" smtClean="0">
                <a:latin typeface="Gill Sans MT"/>
                <a:cs typeface="Gill Sans MT"/>
              </a:rPr>
              <a:t>before</a:t>
            </a:r>
            <a:r>
              <a:rPr lang="en-US" spc="-70" dirty="0" smtClean="0">
                <a:latin typeface="Gill Sans MT"/>
                <a:cs typeface="Gill Sans MT"/>
              </a:rPr>
              <a:t> </a:t>
            </a:r>
            <a:r>
              <a:rPr lang="en-US" spc="-5" dirty="0" smtClean="0">
                <a:latin typeface="Gill Sans MT"/>
                <a:cs typeface="Gill Sans MT"/>
              </a:rPr>
              <a:t>wall time</a:t>
            </a:r>
            <a:endParaRPr lang="en-US" dirty="0">
              <a:latin typeface="Gill Sans MT"/>
              <a:cs typeface="Gill Sans MT"/>
            </a:endParaRPr>
          </a:p>
        </p:txBody>
      </p:sp>
    </p:spTree>
    <p:extLst>
      <p:ext uri="{BB962C8B-B14F-4D97-AF65-F5344CB8AC3E}">
        <p14:creationId xmlns:p14="http://schemas.microsoft.com/office/powerpoint/2010/main" val="18875207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infrastructu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p:nvSpPr>
        <p:spPr>
          <a:xfrm>
            <a:off x="2833635" y="1276141"/>
            <a:ext cx="1409104" cy="369332"/>
          </a:xfrm>
          <a:prstGeom prst="rect">
            <a:avLst/>
          </a:prstGeom>
          <a:noFill/>
        </p:spPr>
        <p:txBody>
          <a:bodyPr wrap="none" rtlCol="0">
            <a:spAutoFit/>
          </a:bodyPr>
          <a:lstStyle/>
          <a:p>
            <a:r>
              <a:rPr lang="en-US" smtClean="0"/>
              <a:t>MPComplete</a:t>
            </a:r>
            <a:endParaRPr lang="en-US" dirty="0"/>
          </a:p>
        </p:txBody>
      </p:sp>
      <p:sp>
        <p:nvSpPr>
          <p:cNvPr id="2" name="TextBox 1"/>
          <p:cNvSpPr txBox="1"/>
          <p:nvPr/>
        </p:nvSpPr>
        <p:spPr>
          <a:xfrm>
            <a:off x="6963507" y="6139544"/>
            <a:ext cx="2250831" cy="646331"/>
          </a:xfrm>
          <a:prstGeom prst="rect">
            <a:avLst/>
          </a:prstGeom>
          <a:noFill/>
        </p:spPr>
        <p:txBody>
          <a:bodyPr wrap="square" rtlCol="0">
            <a:spAutoFit/>
          </a:bodyPr>
          <a:lstStyle/>
          <a:p>
            <a:r>
              <a:rPr lang="en-US" b="1" smtClean="0"/>
              <a:t>Pipeline driven by Database interactions</a:t>
            </a:r>
            <a:endParaRPr lang="en-US" b="1"/>
          </a:p>
        </p:txBody>
      </p:sp>
    </p:spTree>
    <p:extLst>
      <p:ext uri="{BB962C8B-B14F-4D97-AF65-F5344CB8AC3E}">
        <p14:creationId xmlns:p14="http://schemas.microsoft.com/office/powerpoint/2010/main" val="1760752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54882" y="0"/>
            <a:ext cx="7886700" cy="1325563"/>
          </a:xfrm>
        </p:spPr>
        <p:txBody>
          <a:bodyPr/>
          <a:lstStyle/>
          <a:p>
            <a:r>
              <a:rPr lang="en-US" dirty="0" smtClean="0"/>
              <a:t>Why did we choose MongoDB?</a:t>
            </a:r>
            <a:endParaRPr lang="en-US" dirty="0"/>
          </a:p>
        </p:txBody>
      </p:sp>
      <p:sp>
        <p:nvSpPr>
          <p:cNvPr id="4" name="Text Placeholder 3"/>
          <p:cNvSpPr>
            <a:spLocks noGrp="1"/>
          </p:cNvSpPr>
          <p:nvPr>
            <p:ph type="body" idx="4294967295"/>
          </p:nvPr>
        </p:nvSpPr>
        <p:spPr>
          <a:xfrm>
            <a:off x="252464" y="1206500"/>
            <a:ext cx="4040188" cy="714375"/>
          </a:xfrm>
        </p:spPr>
        <p:txBody>
          <a:bodyPr/>
          <a:lstStyle/>
          <a:p>
            <a:pPr marL="0" indent="0">
              <a:buNone/>
            </a:pPr>
            <a:r>
              <a:rPr lang="en-US" b="1" dirty="0" smtClean="0"/>
              <a:t>Main advantages</a:t>
            </a:r>
            <a:endParaRPr lang="en-US" b="1" dirty="0"/>
          </a:p>
        </p:txBody>
      </p:sp>
      <p:sp>
        <p:nvSpPr>
          <p:cNvPr id="3" name="Content Placeholder 2"/>
          <p:cNvSpPr>
            <a:spLocks noGrp="1"/>
          </p:cNvSpPr>
          <p:nvPr>
            <p:ph sz="half" idx="4294967295"/>
          </p:nvPr>
        </p:nvSpPr>
        <p:spPr>
          <a:xfrm>
            <a:off x="252464" y="1674446"/>
            <a:ext cx="4309488" cy="4333875"/>
          </a:xfrm>
        </p:spPr>
        <p:txBody>
          <a:bodyPr>
            <a:normAutofit fontScale="92500" lnSpcReduction="10000"/>
          </a:bodyPr>
          <a:lstStyle/>
          <a:p>
            <a:r>
              <a:rPr lang="en-US" dirty="0" smtClean="0"/>
              <a:t>flexible</a:t>
            </a:r>
          </a:p>
          <a:p>
            <a:pPr lvl="1"/>
            <a:r>
              <a:rPr lang="en-US" dirty="0" smtClean="0"/>
              <a:t>dynamic documents</a:t>
            </a:r>
          </a:p>
          <a:p>
            <a:pPr lvl="1"/>
            <a:r>
              <a:rPr lang="en-US" dirty="0" smtClean="0"/>
              <a:t>no schema</a:t>
            </a:r>
          </a:p>
          <a:p>
            <a:r>
              <a:rPr lang="en-US" dirty="0" smtClean="0"/>
              <a:t>developer-friendly</a:t>
            </a:r>
          </a:p>
          <a:p>
            <a:pPr lvl="1"/>
            <a:r>
              <a:rPr lang="en-US" dirty="0" smtClean="0"/>
              <a:t>data model is isomorphic to Python </a:t>
            </a:r>
            <a:r>
              <a:rPr lang="en-US" b="1" dirty="0" err="1" smtClean="0"/>
              <a:t>dict</a:t>
            </a:r>
            <a:r>
              <a:rPr lang="en-US" dirty="0" smtClean="0"/>
              <a:t>, </a:t>
            </a:r>
            <a:r>
              <a:rPr lang="en-US" dirty="0" smtClean="0"/>
              <a:t>and</a:t>
            </a:r>
            <a:br>
              <a:rPr lang="en-US" dirty="0" smtClean="0"/>
            </a:br>
            <a:r>
              <a:rPr lang="en-US" dirty="0" smtClean="0"/>
              <a:t>web-standard </a:t>
            </a:r>
            <a:r>
              <a:rPr lang="en-US" dirty="0" smtClean="0"/>
              <a:t>JSON</a:t>
            </a:r>
          </a:p>
          <a:p>
            <a:pPr lvl="1"/>
            <a:r>
              <a:rPr lang="en-US" dirty="0" smtClean="0"/>
              <a:t>queries don't require complicated SQL</a:t>
            </a:r>
          </a:p>
          <a:p>
            <a:r>
              <a:rPr lang="en-US" dirty="0" smtClean="0"/>
              <a:t>fast &amp; scalable</a:t>
            </a:r>
          </a:p>
          <a:p>
            <a:pPr lvl="1"/>
            <a:r>
              <a:rPr lang="en-US" dirty="0" smtClean="0"/>
              <a:t>single server is OK for us</a:t>
            </a:r>
          </a:p>
          <a:p>
            <a:pPr lvl="1"/>
            <a:r>
              <a:rPr lang="en-US" dirty="0" smtClean="0"/>
              <a:t>replication/</a:t>
            </a:r>
            <a:r>
              <a:rPr lang="en-US" dirty="0" err="1" smtClean="0"/>
              <a:t>sharding</a:t>
            </a:r>
            <a:r>
              <a:rPr lang="en-US" baseline="30000" dirty="0" smtClean="0"/>
              <a:t>*</a:t>
            </a:r>
            <a:r>
              <a:rPr lang="en-US" dirty="0" smtClean="0"/>
              <a:t> </a:t>
            </a:r>
            <a:r>
              <a:rPr lang="en-US" dirty="0" smtClean="0"/>
              <a:t>built in</a:t>
            </a:r>
            <a:endParaRPr lang="en-US" dirty="0"/>
          </a:p>
        </p:txBody>
      </p:sp>
      <p:sp>
        <p:nvSpPr>
          <p:cNvPr id="5" name="Text Placeholder 4"/>
          <p:cNvSpPr>
            <a:spLocks noGrp="1"/>
          </p:cNvSpPr>
          <p:nvPr>
            <p:ph type="body" sz="quarter" idx="4294967295"/>
          </p:nvPr>
        </p:nvSpPr>
        <p:spPr>
          <a:xfrm>
            <a:off x="5102225" y="1206500"/>
            <a:ext cx="4041775" cy="714375"/>
          </a:xfrm>
        </p:spPr>
        <p:txBody>
          <a:bodyPr/>
          <a:lstStyle/>
          <a:p>
            <a:pPr marL="0" indent="0">
              <a:buNone/>
            </a:pPr>
            <a:r>
              <a:rPr lang="en-US" b="1" dirty="0"/>
              <a:t>M</a:t>
            </a:r>
            <a:r>
              <a:rPr lang="en-US" b="1" smtClean="0"/>
              <a:t>ain </a:t>
            </a:r>
            <a:r>
              <a:rPr lang="en-US" b="1" dirty="0" smtClean="0"/>
              <a:t>disadvantages</a:t>
            </a:r>
            <a:endParaRPr lang="en-US" b="1" dirty="0"/>
          </a:p>
        </p:txBody>
      </p:sp>
      <p:sp>
        <p:nvSpPr>
          <p:cNvPr id="6" name="Content Placeholder 5"/>
          <p:cNvSpPr>
            <a:spLocks noGrp="1"/>
          </p:cNvSpPr>
          <p:nvPr>
            <p:ph sz="quarter" idx="4294967295"/>
          </p:nvPr>
        </p:nvSpPr>
        <p:spPr>
          <a:xfrm>
            <a:off x="5102225" y="1784978"/>
            <a:ext cx="3808324" cy="3681325"/>
          </a:xfrm>
        </p:spPr>
        <p:txBody>
          <a:bodyPr>
            <a:normAutofit fontScale="85000" lnSpcReduction="20000"/>
          </a:bodyPr>
          <a:lstStyle/>
          <a:p>
            <a:r>
              <a:rPr lang="en-US" dirty="0" smtClean="0"/>
              <a:t>all enforcement of data integrity must be done in code</a:t>
            </a:r>
          </a:p>
          <a:p>
            <a:pPr marL="457200" lvl="1" indent="0">
              <a:buNone/>
            </a:pPr>
            <a:r>
              <a:rPr lang="en-US" dirty="0" smtClean="0">
                <a:solidFill>
                  <a:schemeClr val="tx2"/>
                </a:solidFill>
              </a:rPr>
              <a:t>{</a:t>
            </a:r>
            <a:r>
              <a:rPr lang="en-US" dirty="0" err="1" smtClean="0">
                <a:solidFill>
                  <a:schemeClr val="tx2"/>
                </a:solidFill>
              </a:rPr>
              <a:t>e_above_hull</a:t>
            </a:r>
            <a:r>
              <a:rPr lang="en-US" dirty="0" smtClean="0">
                <a:solidFill>
                  <a:schemeClr val="tx2"/>
                </a:solidFill>
              </a:rPr>
              <a:t>: 'blueberry'}</a:t>
            </a:r>
            <a:br>
              <a:rPr lang="en-US" dirty="0" smtClean="0">
                <a:solidFill>
                  <a:schemeClr val="tx2"/>
                </a:solidFill>
              </a:rPr>
            </a:br>
            <a:r>
              <a:rPr lang="en-US" dirty="0" smtClean="0"/>
              <a:t>looks good to </a:t>
            </a:r>
            <a:r>
              <a:rPr lang="en-US" dirty="0" smtClean="0"/>
              <a:t>MongoDB</a:t>
            </a:r>
            <a:endParaRPr lang="en-US" dirty="0" smtClean="0"/>
          </a:p>
          <a:p>
            <a:r>
              <a:rPr lang="en-US" dirty="0" smtClean="0"/>
              <a:t>cross-document operations harder than in SQL (but possible)</a:t>
            </a:r>
          </a:p>
          <a:p>
            <a:r>
              <a:rPr lang="en-US" dirty="0" smtClean="0"/>
              <a:t>some </a:t>
            </a:r>
            <a:r>
              <a:rPr lang="en-US" dirty="0" smtClean="0"/>
              <a:t>operations (joins) </a:t>
            </a:r>
            <a:r>
              <a:rPr lang="en-US" dirty="0" smtClean="0"/>
              <a:t>may be slower</a:t>
            </a:r>
          </a:p>
          <a:p>
            <a:r>
              <a:rPr lang="en-US" dirty="0" smtClean="0"/>
              <a:t>meta: have to keep justifying ourselves </a:t>
            </a:r>
            <a:r>
              <a:rPr lang="en-US" dirty="0" smtClean="0">
                <a:sym typeface="Wingdings"/>
              </a:rPr>
              <a:t></a:t>
            </a:r>
            <a:endParaRPr lang="en-US" dirty="0"/>
          </a:p>
        </p:txBody>
      </p:sp>
      <p:sp>
        <p:nvSpPr>
          <p:cNvPr id="8" name="TextBox 7"/>
          <p:cNvSpPr txBox="1"/>
          <p:nvPr/>
        </p:nvSpPr>
        <p:spPr>
          <a:xfrm>
            <a:off x="298218" y="6434188"/>
            <a:ext cx="4804007" cy="369332"/>
          </a:xfrm>
          <a:prstGeom prst="rect">
            <a:avLst/>
          </a:prstGeom>
          <a:noFill/>
        </p:spPr>
        <p:txBody>
          <a:bodyPr wrap="none" rtlCol="0">
            <a:spAutoFit/>
          </a:bodyPr>
          <a:lstStyle/>
          <a:p>
            <a:r>
              <a:rPr lang="en-US" baseline="30000" dirty="0" smtClean="0"/>
              <a:t>*</a:t>
            </a:r>
            <a:r>
              <a:rPr lang="en-US" dirty="0" smtClean="0"/>
              <a:t> Divide data and distribute over multiple servers</a:t>
            </a:r>
            <a:endParaRPr lang="en-US" dirty="0"/>
          </a:p>
        </p:txBody>
      </p:sp>
    </p:spTree>
    <p:extLst>
      <p:ext uri="{BB962C8B-B14F-4D97-AF65-F5344CB8AC3E}">
        <p14:creationId xmlns:p14="http://schemas.microsoft.com/office/powerpoint/2010/main" val="14363172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71751" y="-94755"/>
            <a:ext cx="7886700" cy="1325563"/>
          </a:xfrm>
        </p:spPr>
        <p:txBody>
          <a:bodyPr/>
          <a:lstStyle/>
          <a:p>
            <a:r>
              <a:rPr lang="en-US" dirty="0" smtClean="0"/>
              <a:t>We use MongoDB for everything™ </a:t>
            </a:r>
            <a:endParaRPr lang="en-US" dirty="0"/>
          </a:p>
        </p:txBody>
      </p:sp>
      <p:pic>
        <p:nvPicPr>
          <p:cNvPr id="4" name="Picture 3"/>
          <p:cNvPicPr>
            <a:picLocks noChangeAspect="1"/>
          </p:cNvPicPr>
          <p:nvPr/>
        </p:nvPicPr>
        <p:blipFill>
          <a:blip r:embed="rId2"/>
          <a:stretch>
            <a:fillRect/>
          </a:stretch>
        </p:blipFill>
        <p:spPr>
          <a:xfrm>
            <a:off x="371751" y="3832058"/>
            <a:ext cx="4339672" cy="1576747"/>
          </a:xfrm>
          <a:prstGeom prst="rect">
            <a:avLst/>
          </a:prstGeom>
        </p:spPr>
      </p:pic>
      <p:sp>
        <p:nvSpPr>
          <p:cNvPr id="7" name="Can 6"/>
          <p:cNvSpPr/>
          <p:nvPr/>
        </p:nvSpPr>
        <p:spPr>
          <a:xfrm>
            <a:off x="3185408" y="1902105"/>
            <a:ext cx="1281666" cy="1453452"/>
          </a:xfrm>
          <a:prstGeom prst="can">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nvGrpSpPr>
          <p:cNvPr id="9" name="Group 8"/>
          <p:cNvGrpSpPr/>
          <p:nvPr/>
        </p:nvGrpSpPr>
        <p:grpSpPr>
          <a:xfrm>
            <a:off x="680968" y="1400600"/>
            <a:ext cx="1500243" cy="1037527"/>
            <a:chOff x="6460736" y="3337143"/>
            <a:chExt cx="1563554" cy="999140"/>
          </a:xfrm>
        </p:grpSpPr>
        <p:sp>
          <p:nvSpPr>
            <p:cNvPr id="10" name="Rectangle 9"/>
            <p:cNvSpPr/>
            <p:nvPr/>
          </p:nvSpPr>
          <p:spPr>
            <a:xfrm>
              <a:off x="6460736" y="3337143"/>
              <a:ext cx="651302" cy="347378"/>
            </a:xfrm>
            <a:prstGeom prst="rect">
              <a:avLst/>
            </a:prstGeom>
            <a:solidFill>
              <a:schemeClr val="bg1"/>
            </a:solidFill>
            <a:ln w="508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chemeClr val="tx1"/>
                </a:solidFill>
                <a:latin typeface="Tw Cen MT"/>
                <a:cs typeface="Tw Cen MT"/>
              </a:endParaRPr>
            </a:p>
          </p:txBody>
        </p:sp>
        <p:sp>
          <p:nvSpPr>
            <p:cNvPr id="11" name="Rectangle 10"/>
            <p:cNvSpPr/>
            <p:nvPr/>
          </p:nvSpPr>
          <p:spPr>
            <a:xfrm>
              <a:off x="6460736" y="3988905"/>
              <a:ext cx="651302" cy="347378"/>
            </a:xfrm>
            <a:prstGeom prst="rect">
              <a:avLst/>
            </a:prstGeom>
            <a:solidFill>
              <a:schemeClr val="bg1"/>
            </a:solidFill>
            <a:ln w="508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Connector 11"/>
            <p:cNvCxnSpPr>
              <a:stCxn id="10" idx="2"/>
              <a:endCxn id="11" idx="0"/>
            </p:cNvCxnSpPr>
            <p:nvPr/>
          </p:nvCxnSpPr>
          <p:spPr>
            <a:xfrm>
              <a:off x="6786387" y="3684521"/>
              <a:ext cx="0" cy="304384"/>
            </a:xfrm>
            <a:prstGeom prst="line">
              <a:avLst/>
            </a:prstGeom>
            <a:ln w="127000" cmpd="dbl">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Freeform 12"/>
            <p:cNvSpPr/>
            <p:nvPr/>
          </p:nvSpPr>
          <p:spPr>
            <a:xfrm>
              <a:off x="7209733" y="3358595"/>
              <a:ext cx="401636" cy="184807"/>
            </a:xfrm>
            <a:custGeom>
              <a:avLst/>
              <a:gdLst>
                <a:gd name="connsiteX0" fmla="*/ 0 w 401636"/>
                <a:gd name="connsiteY0" fmla="*/ 65396 h 184807"/>
                <a:gd name="connsiteX1" fmla="*/ 97695 w 401636"/>
                <a:gd name="connsiteY1" fmla="*/ 262 h 184807"/>
                <a:gd name="connsiteX2" fmla="*/ 282230 w 401636"/>
                <a:gd name="connsiteY2" fmla="*/ 87107 h 184807"/>
                <a:gd name="connsiteX3" fmla="*/ 401636 w 401636"/>
                <a:gd name="connsiteY3" fmla="*/ 184807 h 184807"/>
              </a:gdLst>
              <a:ahLst/>
              <a:cxnLst>
                <a:cxn ang="0">
                  <a:pos x="connsiteX0" y="connsiteY0"/>
                </a:cxn>
                <a:cxn ang="0">
                  <a:pos x="connsiteX1" y="connsiteY1"/>
                </a:cxn>
                <a:cxn ang="0">
                  <a:pos x="connsiteX2" y="connsiteY2"/>
                </a:cxn>
                <a:cxn ang="0">
                  <a:pos x="connsiteX3" y="connsiteY3"/>
                </a:cxn>
              </a:cxnLst>
              <a:rect l="l" t="t" r="r" b="b"/>
              <a:pathLst>
                <a:path w="401636" h="184807">
                  <a:moveTo>
                    <a:pt x="0" y="65396"/>
                  </a:moveTo>
                  <a:cubicBezTo>
                    <a:pt x="25328" y="31020"/>
                    <a:pt x="50657" y="-3356"/>
                    <a:pt x="97695" y="262"/>
                  </a:cubicBezTo>
                  <a:cubicBezTo>
                    <a:pt x="144733" y="3880"/>
                    <a:pt x="231573" y="56349"/>
                    <a:pt x="282230" y="87107"/>
                  </a:cubicBezTo>
                  <a:cubicBezTo>
                    <a:pt x="332887" y="117865"/>
                    <a:pt x="367261" y="151336"/>
                    <a:pt x="401636" y="184807"/>
                  </a:cubicBezTo>
                </a:path>
              </a:pathLst>
            </a:custGeom>
            <a:ln w="63500" cmpd="sng">
              <a:solidFill>
                <a:srgbClr val="FE6A00"/>
              </a:solidFill>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Rectangle 13"/>
            <p:cNvSpPr/>
            <p:nvPr/>
          </p:nvSpPr>
          <p:spPr>
            <a:xfrm>
              <a:off x="7372988" y="3608955"/>
              <a:ext cx="651302" cy="347378"/>
            </a:xfrm>
            <a:prstGeom prst="rect">
              <a:avLst/>
            </a:prstGeom>
            <a:solidFill>
              <a:srgbClr val="FE6A00"/>
            </a:solidFill>
            <a:ln w="508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chemeClr val="tx1"/>
                </a:solidFill>
                <a:latin typeface="Tw Cen MT"/>
                <a:cs typeface="Tw Cen MT"/>
              </a:endParaRPr>
            </a:p>
          </p:txBody>
        </p:sp>
        <p:sp>
          <p:nvSpPr>
            <p:cNvPr id="15" name="Freeform 14"/>
            <p:cNvSpPr/>
            <p:nvPr/>
          </p:nvSpPr>
          <p:spPr>
            <a:xfrm rot="8413041">
              <a:off x="7197101" y="4063438"/>
              <a:ext cx="401636" cy="184807"/>
            </a:xfrm>
            <a:custGeom>
              <a:avLst/>
              <a:gdLst>
                <a:gd name="connsiteX0" fmla="*/ 0 w 401636"/>
                <a:gd name="connsiteY0" fmla="*/ 65396 h 184807"/>
                <a:gd name="connsiteX1" fmla="*/ 97695 w 401636"/>
                <a:gd name="connsiteY1" fmla="*/ 262 h 184807"/>
                <a:gd name="connsiteX2" fmla="*/ 282230 w 401636"/>
                <a:gd name="connsiteY2" fmla="*/ 87107 h 184807"/>
                <a:gd name="connsiteX3" fmla="*/ 401636 w 401636"/>
                <a:gd name="connsiteY3" fmla="*/ 184807 h 184807"/>
              </a:gdLst>
              <a:ahLst/>
              <a:cxnLst>
                <a:cxn ang="0">
                  <a:pos x="connsiteX0" y="connsiteY0"/>
                </a:cxn>
                <a:cxn ang="0">
                  <a:pos x="connsiteX1" y="connsiteY1"/>
                </a:cxn>
                <a:cxn ang="0">
                  <a:pos x="connsiteX2" y="connsiteY2"/>
                </a:cxn>
                <a:cxn ang="0">
                  <a:pos x="connsiteX3" y="connsiteY3"/>
                </a:cxn>
              </a:cxnLst>
              <a:rect l="l" t="t" r="r" b="b"/>
              <a:pathLst>
                <a:path w="401636" h="184807">
                  <a:moveTo>
                    <a:pt x="0" y="65396"/>
                  </a:moveTo>
                  <a:cubicBezTo>
                    <a:pt x="25328" y="31020"/>
                    <a:pt x="50657" y="-3356"/>
                    <a:pt x="97695" y="262"/>
                  </a:cubicBezTo>
                  <a:cubicBezTo>
                    <a:pt x="144733" y="3880"/>
                    <a:pt x="231573" y="56349"/>
                    <a:pt x="282230" y="87107"/>
                  </a:cubicBezTo>
                  <a:cubicBezTo>
                    <a:pt x="332887" y="117865"/>
                    <a:pt x="367261" y="151336"/>
                    <a:pt x="401636" y="184807"/>
                  </a:cubicBezTo>
                </a:path>
              </a:pathLst>
            </a:custGeom>
            <a:ln w="63500" cmpd="sng">
              <a:solidFill>
                <a:srgbClr val="FE6A00"/>
              </a:solidFill>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16" name="TextBox 15"/>
          <p:cNvSpPr txBox="1"/>
          <p:nvPr/>
        </p:nvSpPr>
        <p:spPr>
          <a:xfrm>
            <a:off x="5335661" y="5082097"/>
            <a:ext cx="2848082" cy="369332"/>
          </a:xfrm>
          <a:prstGeom prst="rect">
            <a:avLst/>
          </a:prstGeom>
          <a:noFill/>
        </p:spPr>
        <p:txBody>
          <a:bodyPr wrap="square" rtlCol="0">
            <a:spAutoFit/>
          </a:bodyPr>
          <a:lstStyle/>
          <a:p>
            <a:r>
              <a:rPr lang="en-US" dirty="0" smtClean="0">
                <a:latin typeface="Futura"/>
                <a:cs typeface="Futura"/>
              </a:rPr>
              <a:t>Apps</a:t>
            </a:r>
          </a:p>
        </p:txBody>
      </p:sp>
      <p:sp>
        <p:nvSpPr>
          <p:cNvPr id="17" name="TextBox 16"/>
          <p:cNvSpPr txBox="1"/>
          <p:nvPr/>
        </p:nvSpPr>
        <p:spPr>
          <a:xfrm>
            <a:off x="378564" y="2427714"/>
            <a:ext cx="2129863" cy="369332"/>
          </a:xfrm>
          <a:prstGeom prst="rect">
            <a:avLst/>
          </a:prstGeom>
          <a:noFill/>
        </p:spPr>
        <p:txBody>
          <a:bodyPr wrap="square" rtlCol="0">
            <a:spAutoFit/>
          </a:bodyPr>
          <a:lstStyle/>
          <a:p>
            <a:r>
              <a:rPr lang="en-US" dirty="0" smtClean="0">
                <a:latin typeface="Futura"/>
                <a:cs typeface="Futura"/>
              </a:rPr>
              <a:t>Workflow engine</a:t>
            </a:r>
            <a:endParaRPr lang="en-US" dirty="0">
              <a:latin typeface="Futura"/>
              <a:cs typeface="Futura"/>
            </a:endParaRPr>
          </a:p>
        </p:txBody>
      </p:sp>
      <p:pic>
        <p:nvPicPr>
          <p:cNvPr id="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7096" t="915" r="16979" b="39409"/>
          <a:stretch/>
        </p:blipFill>
        <p:spPr bwMode="auto">
          <a:xfrm>
            <a:off x="5621769" y="1327552"/>
            <a:ext cx="2157757" cy="191889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 xmlns:a14="http://schemas.microsoft.com/office/drawing/2010/main">
                <a:solidFill>
                  <a:schemeClr val="accent1"/>
                </a:solidFill>
              </a14:hiddenFill>
            </a:ext>
          </a:extLst>
        </p:spPr>
      </p:pic>
      <p:sp>
        <p:nvSpPr>
          <p:cNvPr id="19" name="TextBox 18"/>
          <p:cNvSpPr txBox="1"/>
          <p:nvPr/>
        </p:nvSpPr>
        <p:spPr>
          <a:xfrm>
            <a:off x="5621769" y="3306527"/>
            <a:ext cx="1877437" cy="369332"/>
          </a:xfrm>
          <a:prstGeom prst="rect">
            <a:avLst/>
          </a:prstGeom>
          <a:noFill/>
        </p:spPr>
        <p:txBody>
          <a:bodyPr wrap="none" rtlCol="0">
            <a:spAutoFit/>
          </a:bodyPr>
          <a:lstStyle/>
          <a:p>
            <a:r>
              <a:rPr lang="en-US" dirty="0" smtClean="0">
                <a:latin typeface="Futura"/>
                <a:cs typeface="Futura"/>
              </a:rPr>
              <a:t>Web server host</a:t>
            </a:r>
            <a:endParaRPr lang="en-US" dirty="0">
              <a:latin typeface="Futura"/>
              <a:cs typeface="Futura"/>
            </a:endParaRPr>
          </a:p>
        </p:txBody>
      </p:sp>
      <p:cxnSp>
        <p:nvCxnSpPr>
          <p:cNvPr id="20" name="Straight Arrow Connector 19"/>
          <p:cNvCxnSpPr/>
          <p:nvPr/>
        </p:nvCxnSpPr>
        <p:spPr>
          <a:xfrm>
            <a:off x="2283068" y="1993057"/>
            <a:ext cx="841132" cy="506857"/>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3179542" y="2447787"/>
            <a:ext cx="1287532" cy="400110"/>
          </a:xfrm>
          <a:prstGeom prst="rect">
            <a:avLst/>
          </a:prstGeom>
          <a:noFill/>
        </p:spPr>
        <p:txBody>
          <a:bodyPr wrap="none" rtlCol="0">
            <a:spAutoFit/>
          </a:bodyPr>
          <a:lstStyle/>
          <a:p>
            <a:r>
              <a:rPr lang="en-US" sz="2000" dirty="0" smtClean="0">
                <a:latin typeface="Futura"/>
                <a:cs typeface="Futura"/>
              </a:rPr>
              <a:t>MongoDB</a:t>
            </a:r>
            <a:endParaRPr lang="en-US" sz="2000" dirty="0">
              <a:latin typeface="Futura"/>
              <a:cs typeface="Futura"/>
            </a:endParaRPr>
          </a:p>
        </p:txBody>
      </p:sp>
      <p:cxnSp>
        <p:nvCxnSpPr>
          <p:cNvPr id="22" name="Straight Arrow Connector 21"/>
          <p:cNvCxnSpPr>
            <a:stCxn id="18" idx="1"/>
          </p:cNvCxnSpPr>
          <p:nvPr/>
        </p:nvCxnSpPr>
        <p:spPr>
          <a:xfrm flipH="1">
            <a:off x="4511978" y="2286997"/>
            <a:ext cx="1109791" cy="212917"/>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a:off x="4711423" y="3306527"/>
            <a:ext cx="1028733" cy="974088"/>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pic>
        <p:nvPicPr>
          <p:cNvPr id="24" name="Picture 23"/>
          <p:cNvPicPr>
            <a:picLocks noChangeAspect="1"/>
          </p:cNvPicPr>
          <p:nvPr/>
        </p:nvPicPr>
        <p:blipFill>
          <a:blip r:embed="rId4"/>
          <a:stretch>
            <a:fillRect/>
          </a:stretch>
        </p:blipFill>
        <p:spPr>
          <a:xfrm>
            <a:off x="2661845" y="4393567"/>
            <a:ext cx="2049578" cy="1377060"/>
          </a:xfrm>
          <a:prstGeom prst="rect">
            <a:avLst/>
          </a:prstGeom>
        </p:spPr>
      </p:pic>
      <p:sp>
        <p:nvSpPr>
          <p:cNvPr id="25" name="TextBox 24"/>
          <p:cNvSpPr txBox="1"/>
          <p:nvPr/>
        </p:nvSpPr>
        <p:spPr>
          <a:xfrm>
            <a:off x="964415" y="5457231"/>
            <a:ext cx="1544012" cy="400110"/>
          </a:xfrm>
          <a:prstGeom prst="rect">
            <a:avLst/>
          </a:prstGeom>
          <a:noFill/>
        </p:spPr>
        <p:txBody>
          <a:bodyPr wrap="none" rtlCol="0">
            <a:spAutoFit/>
          </a:bodyPr>
          <a:lstStyle/>
          <a:p>
            <a:r>
              <a:rPr lang="en-US" sz="2000" dirty="0" smtClean="0">
                <a:latin typeface="Futura"/>
                <a:cs typeface="Futura"/>
              </a:rPr>
              <a:t>Calculations</a:t>
            </a:r>
            <a:endParaRPr lang="en-US" sz="2000" dirty="0">
              <a:latin typeface="Futura"/>
              <a:cs typeface="Futura"/>
            </a:endParaRPr>
          </a:p>
        </p:txBody>
      </p:sp>
      <p:cxnSp>
        <p:nvCxnSpPr>
          <p:cNvPr id="26" name="Straight Arrow Connector 25"/>
          <p:cNvCxnSpPr>
            <a:endCxn id="4" idx="0"/>
          </p:cNvCxnSpPr>
          <p:nvPr/>
        </p:nvCxnSpPr>
        <p:spPr>
          <a:xfrm flipH="1">
            <a:off x="2541587" y="3306527"/>
            <a:ext cx="582613" cy="525531"/>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pic>
        <p:nvPicPr>
          <p:cNvPr id="29" name="Picture 28"/>
          <p:cNvPicPr>
            <a:picLocks noChangeAspect="1"/>
          </p:cNvPicPr>
          <p:nvPr/>
        </p:nvPicPr>
        <p:blipFill>
          <a:blip r:embed="rId5"/>
          <a:stretch>
            <a:fillRect/>
          </a:stretch>
        </p:blipFill>
        <p:spPr>
          <a:xfrm>
            <a:off x="5504701" y="3832058"/>
            <a:ext cx="2096997" cy="162517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91134" y="2343042"/>
            <a:ext cx="1435100" cy="609600"/>
          </a:xfrm>
          <a:prstGeom prst="rect">
            <a:avLst/>
          </a:prstGeom>
        </p:spPr>
      </p:pic>
    </p:spTree>
    <p:extLst>
      <p:ext uri="{BB962C8B-B14F-4D97-AF65-F5344CB8AC3E}">
        <p14:creationId xmlns:p14="http://schemas.microsoft.com/office/powerpoint/2010/main" val="107544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07032" y="154197"/>
            <a:ext cx="3727938" cy="1325563"/>
          </a:xfrm>
        </p:spPr>
        <p:txBody>
          <a:bodyPr>
            <a:noAutofit/>
          </a:bodyPr>
          <a:lstStyle/>
          <a:p>
            <a:r>
              <a:rPr lang="en-US" sz="2800" dirty="0" smtClean="0">
                <a:latin typeface="Tw Cen MT"/>
                <a:cs typeface="Tw Cen MT"/>
              </a:rPr>
              <a:t>Getting </a:t>
            </a:r>
            <a:r>
              <a:rPr lang="en-US" sz="2800" dirty="0" smtClean="0">
                <a:latin typeface="Tw Cen MT"/>
                <a:cs typeface="Tw Cen MT"/>
              </a:rPr>
              <a:t>crystal properties </a:t>
            </a:r>
            <a:r>
              <a:rPr lang="en-US" sz="2800" dirty="0" smtClean="0">
                <a:latin typeface="Tw Cen MT"/>
                <a:cs typeface="Tw Cen MT"/>
              </a:rPr>
              <a:t>requires many distinct calculations</a:t>
            </a:r>
            <a:endParaRPr lang="en-US" sz="2800" dirty="0">
              <a:latin typeface="Tw Cen MT"/>
              <a:cs typeface="Tw Cen MT"/>
            </a:endParaRPr>
          </a:p>
        </p:txBody>
      </p:sp>
      <p:pic>
        <p:nvPicPr>
          <p:cNvPr id="4" name="Picture 3" descr="2012-06-17 07.10.19 pm.png"/>
          <p:cNvPicPr>
            <a:picLocks noChangeAspect="1"/>
          </p:cNvPicPr>
          <p:nvPr/>
        </p:nvPicPr>
        <p:blipFill rotWithShape="1">
          <a:blip r:embed="rId2">
            <a:extLst>
              <a:ext uri="{28A0092B-C50C-407E-A947-70E740481C1C}">
                <a14:useLocalDpi xmlns:a14="http://schemas.microsoft.com/office/drawing/2010/main" val="0"/>
              </a:ext>
            </a:extLst>
          </a:blip>
          <a:srcRect l="31404" t="13814" r="31609" b="11251"/>
          <a:stretch/>
        </p:blipFill>
        <p:spPr>
          <a:xfrm>
            <a:off x="4070633" y="282241"/>
            <a:ext cx="4883943" cy="6276735"/>
          </a:xfrm>
          <a:prstGeom prst="rect">
            <a:avLst/>
          </a:prstGeom>
        </p:spPr>
      </p:pic>
      <p:sp>
        <p:nvSpPr>
          <p:cNvPr id="9" name="Rounded Rectangle 8"/>
          <p:cNvSpPr/>
          <p:nvPr/>
        </p:nvSpPr>
        <p:spPr>
          <a:xfrm>
            <a:off x="997053" y="2062907"/>
            <a:ext cx="2413034" cy="816811"/>
          </a:xfrm>
          <a:prstGeom prst="roundRect">
            <a:avLst/>
          </a:prstGeom>
          <a:solidFill>
            <a:srgbClr val="025A99"/>
          </a:solidFill>
          <a:ln w="508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Tw Cen MT"/>
                <a:cs typeface="Tw Cen MT"/>
              </a:rPr>
              <a:t>Structure/Energy</a:t>
            </a:r>
            <a:endParaRPr lang="en-US" sz="2400" dirty="0">
              <a:latin typeface="Tw Cen MT"/>
              <a:cs typeface="Tw Cen MT"/>
            </a:endParaRPr>
          </a:p>
        </p:txBody>
      </p:sp>
      <p:sp>
        <p:nvSpPr>
          <p:cNvPr id="10" name="Rounded Rectangle 9"/>
          <p:cNvSpPr/>
          <p:nvPr/>
        </p:nvSpPr>
        <p:spPr>
          <a:xfrm>
            <a:off x="1210335" y="3267946"/>
            <a:ext cx="1986470" cy="1020422"/>
          </a:xfrm>
          <a:prstGeom prst="roundRect">
            <a:avLst/>
          </a:prstGeom>
          <a:solidFill>
            <a:schemeClr val="tx1"/>
          </a:solidFill>
          <a:ln w="508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Tw Cen MT"/>
                <a:cs typeface="Tw Cen MT"/>
              </a:rPr>
              <a:t>Static</a:t>
            </a:r>
          </a:p>
        </p:txBody>
      </p:sp>
      <p:sp>
        <p:nvSpPr>
          <p:cNvPr id="11" name="Rounded Rectangle 10"/>
          <p:cNvSpPr/>
          <p:nvPr/>
        </p:nvSpPr>
        <p:spPr>
          <a:xfrm>
            <a:off x="2322975" y="4647024"/>
            <a:ext cx="1986470" cy="1020422"/>
          </a:xfrm>
          <a:prstGeom prst="roundRect">
            <a:avLst/>
          </a:prstGeom>
          <a:solidFill>
            <a:srgbClr val="FE6A00"/>
          </a:solidFill>
          <a:ln w="508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Tw Cen MT"/>
                <a:cs typeface="Tw Cen MT"/>
              </a:rPr>
              <a:t>DOS</a:t>
            </a:r>
          </a:p>
        </p:txBody>
      </p:sp>
      <p:sp>
        <p:nvSpPr>
          <p:cNvPr id="12" name="Rounded Rectangle 11"/>
          <p:cNvSpPr/>
          <p:nvPr/>
        </p:nvSpPr>
        <p:spPr>
          <a:xfrm>
            <a:off x="97695" y="4658723"/>
            <a:ext cx="1986470" cy="1020422"/>
          </a:xfrm>
          <a:prstGeom prst="roundRect">
            <a:avLst/>
          </a:prstGeom>
          <a:solidFill>
            <a:srgbClr val="981EB8"/>
          </a:solidFill>
          <a:ln w="508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Tw Cen MT"/>
                <a:cs typeface="Tw Cen MT"/>
              </a:rPr>
              <a:t>Band structure</a:t>
            </a:r>
          </a:p>
        </p:txBody>
      </p:sp>
      <p:sp>
        <p:nvSpPr>
          <p:cNvPr id="15" name="Rounded Rectangle 14"/>
          <p:cNvSpPr/>
          <p:nvPr/>
        </p:nvSpPr>
        <p:spPr>
          <a:xfrm>
            <a:off x="3995293" y="108555"/>
            <a:ext cx="5036085" cy="3408645"/>
          </a:xfrm>
          <a:prstGeom prst="roundRect">
            <a:avLst/>
          </a:prstGeom>
          <a:noFill/>
          <a:ln w="101600">
            <a:solidFill>
              <a:srgbClr val="025A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ed Rectangle 15"/>
          <p:cNvSpPr/>
          <p:nvPr/>
        </p:nvSpPr>
        <p:spPr>
          <a:xfrm>
            <a:off x="4439704" y="3647471"/>
            <a:ext cx="2626916" cy="3041777"/>
          </a:xfrm>
          <a:prstGeom prst="roundRect">
            <a:avLst/>
          </a:prstGeom>
          <a:noFill/>
          <a:ln w="101600">
            <a:solidFill>
              <a:srgbClr val="981EB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ed Rectangle 16"/>
          <p:cNvSpPr/>
          <p:nvPr/>
        </p:nvSpPr>
        <p:spPr>
          <a:xfrm>
            <a:off x="7164315" y="3647471"/>
            <a:ext cx="1620180" cy="3041777"/>
          </a:xfrm>
          <a:prstGeom prst="roundRect">
            <a:avLst/>
          </a:prstGeom>
          <a:noFill/>
          <a:ln w="101600">
            <a:solidFill>
              <a:srgbClr val="FE6A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Arrow Connector 25"/>
          <p:cNvCxnSpPr>
            <a:stCxn id="9" idx="2"/>
            <a:endCxn id="10" idx="0"/>
          </p:cNvCxnSpPr>
          <p:nvPr/>
        </p:nvCxnSpPr>
        <p:spPr>
          <a:xfrm>
            <a:off x="2203570" y="2879718"/>
            <a:ext cx="0" cy="388228"/>
          </a:xfrm>
          <a:prstGeom prst="straightConnector1">
            <a:avLst/>
          </a:prstGeom>
          <a:ln w="38100" cmpd="sng">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0" idx="2"/>
            <a:endCxn id="12" idx="0"/>
          </p:cNvCxnSpPr>
          <p:nvPr/>
        </p:nvCxnSpPr>
        <p:spPr>
          <a:xfrm flipH="1">
            <a:off x="1090930" y="4288368"/>
            <a:ext cx="1112640" cy="370355"/>
          </a:xfrm>
          <a:prstGeom prst="straightConnector1">
            <a:avLst/>
          </a:prstGeom>
          <a:ln w="38100" cmpd="sng">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0" idx="2"/>
            <a:endCxn id="11" idx="0"/>
          </p:cNvCxnSpPr>
          <p:nvPr/>
        </p:nvCxnSpPr>
        <p:spPr>
          <a:xfrm>
            <a:off x="2203570" y="4288368"/>
            <a:ext cx="1112640" cy="358656"/>
          </a:xfrm>
          <a:prstGeom prst="straightConnector1">
            <a:avLst/>
          </a:prstGeom>
          <a:ln w="38100" cmpd="sng">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090930" y="1540501"/>
            <a:ext cx="2225280" cy="461665"/>
          </a:xfrm>
          <a:prstGeom prst="rect">
            <a:avLst/>
          </a:prstGeom>
          <a:noFill/>
        </p:spPr>
        <p:txBody>
          <a:bodyPr wrap="square" rtlCol="0">
            <a:spAutoFit/>
          </a:bodyPr>
          <a:lstStyle/>
          <a:p>
            <a:pPr algn="ctr"/>
            <a:r>
              <a:rPr lang="en-US" sz="2400" b="1" dirty="0" smtClean="0">
                <a:solidFill>
                  <a:srgbClr val="FE6A00"/>
                </a:solidFill>
                <a:latin typeface="Arial"/>
                <a:cs typeface="Arial"/>
              </a:rPr>
              <a:t>Al</a:t>
            </a:r>
            <a:r>
              <a:rPr lang="en-US" sz="2400" b="1" baseline="-25000" dirty="0" smtClean="0">
                <a:solidFill>
                  <a:srgbClr val="FE6A00"/>
                </a:solidFill>
                <a:latin typeface="Arial"/>
                <a:cs typeface="Arial"/>
              </a:rPr>
              <a:t>2</a:t>
            </a:r>
            <a:r>
              <a:rPr lang="en-US" sz="2400" b="1" dirty="0" smtClean="0">
                <a:solidFill>
                  <a:srgbClr val="FE6A00"/>
                </a:solidFill>
                <a:latin typeface="Arial"/>
                <a:cs typeface="Arial"/>
              </a:rPr>
              <a:t>O</a:t>
            </a:r>
            <a:r>
              <a:rPr lang="en-US" sz="2400" b="1" baseline="-25000" dirty="0" smtClean="0">
                <a:solidFill>
                  <a:srgbClr val="FE6A00"/>
                </a:solidFill>
                <a:latin typeface="Arial"/>
                <a:cs typeface="Arial"/>
              </a:rPr>
              <a:t>3</a:t>
            </a:r>
            <a:endParaRPr lang="en-US" sz="2400" b="1" baseline="-25000" dirty="0">
              <a:solidFill>
                <a:srgbClr val="FE6A00"/>
              </a:solidFill>
              <a:latin typeface="Arial"/>
              <a:cs typeface="Arial"/>
            </a:endParaRPr>
          </a:p>
        </p:txBody>
      </p:sp>
    </p:spTree>
    <p:extLst>
      <p:ext uri="{BB962C8B-B14F-4D97-AF65-F5344CB8AC3E}">
        <p14:creationId xmlns:p14="http://schemas.microsoft.com/office/powerpoint/2010/main" val="9386525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2305" y="-27990"/>
            <a:ext cx="7886700" cy="1325563"/>
          </a:xfrm>
        </p:spPr>
        <p:txBody>
          <a:bodyPr/>
          <a:lstStyle/>
          <a:p>
            <a:r>
              <a:rPr lang="en-US" dirty="0" smtClean="0">
                <a:latin typeface="Tw Cen MT"/>
                <a:cs typeface="Tw Cen MT"/>
              </a:rPr>
              <a:t>Workflow requirements</a:t>
            </a:r>
            <a:endParaRPr lang="en-US" dirty="0">
              <a:latin typeface="Tw Cen MT"/>
              <a:cs typeface="Tw Cen MT"/>
            </a:endParaRPr>
          </a:p>
        </p:txBody>
      </p:sp>
      <p:sp>
        <p:nvSpPr>
          <p:cNvPr id="9" name="Rectangle 8"/>
          <p:cNvSpPr/>
          <p:nvPr/>
        </p:nvSpPr>
        <p:spPr>
          <a:xfrm>
            <a:off x="618736" y="1280953"/>
            <a:ext cx="651302" cy="347378"/>
          </a:xfrm>
          <a:prstGeom prst="rect">
            <a:avLst/>
          </a:prstGeom>
          <a:solidFill>
            <a:schemeClr val="bg1"/>
          </a:solidFill>
          <a:ln w="508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chemeClr val="tx1"/>
              </a:solidFill>
              <a:latin typeface="Tw Cen MT"/>
              <a:cs typeface="Tw Cen MT"/>
            </a:endParaRPr>
          </a:p>
        </p:txBody>
      </p:sp>
      <p:sp>
        <p:nvSpPr>
          <p:cNvPr id="15" name="Rectangle 14"/>
          <p:cNvSpPr/>
          <p:nvPr/>
        </p:nvSpPr>
        <p:spPr>
          <a:xfrm>
            <a:off x="618736" y="1932715"/>
            <a:ext cx="651302" cy="347378"/>
          </a:xfrm>
          <a:prstGeom prst="rect">
            <a:avLst/>
          </a:prstGeom>
          <a:solidFill>
            <a:schemeClr val="bg1"/>
          </a:solidFill>
          <a:ln w="508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a:stCxn id="9" idx="2"/>
            <a:endCxn id="15" idx="0"/>
          </p:cNvCxnSpPr>
          <p:nvPr/>
        </p:nvCxnSpPr>
        <p:spPr>
          <a:xfrm>
            <a:off x="944387" y="1628331"/>
            <a:ext cx="0" cy="304384"/>
          </a:xfrm>
          <a:prstGeom prst="line">
            <a:avLst/>
          </a:prstGeom>
          <a:ln w="127000" cmpd="dbl">
            <a:solidFill>
              <a:schemeClr val="tx1"/>
            </a:solidFill>
          </a:ln>
        </p:spPr>
        <p:style>
          <a:lnRef idx="2">
            <a:schemeClr val="accent1"/>
          </a:lnRef>
          <a:fillRef idx="0">
            <a:schemeClr val="accent1"/>
          </a:fillRef>
          <a:effectRef idx="1">
            <a:schemeClr val="accent1"/>
          </a:effectRef>
          <a:fontRef idx="minor">
            <a:schemeClr val="tx1"/>
          </a:fontRef>
        </p:style>
      </p:cxnSp>
      <p:sp>
        <p:nvSpPr>
          <p:cNvPr id="29" name="Freeform 28"/>
          <p:cNvSpPr/>
          <p:nvPr/>
        </p:nvSpPr>
        <p:spPr>
          <a:xfrm>
            <a:off x="1367733" y="1302405"/>
            <a:ext cx="401636" cy="184807"/>
          </a:xfrm>
          <a:custGeom>
            <a:avLst/>
            <a:gdLst>
              <a:gd name="connsiteX0" fmla="*/ 0 w 401636"/>
              <a:gd name="connsiteY0" fmla="*/ 65396 h 184807"/>
              <a:gd name="connsiteX1" fmla="*/ 97695 w 401636"/>
              <a:gd name="connsiteY1" fmla="*/ 262 h 184807"/>
              <a:gd name="connsiteX2" fmla="*/ 282230 w 401636"/>
              <a:gd name="connsiteY2" fmla="*/ 87107 h 184807"/>
              <a:gd name="connsiteX3" fmla="*/ 401636 w 401636"/>
              <a:gd name="connsiteY3" fmla="*/ 184807 h 184807"/>
            </a:gdLst>
            <a:ahLst/>
            <a:cxnLst>
              <a:cxn ang="0">
                <a:pos x="connsiteX0" y="connsiteY0"/>
              </a:cxn>
              <a:cxn ang="0">
                <a:pos x="connsiteX1" y="connsiteY1"/>
              </a:cxn>
              <a:cxn ang="0">
                <a:pos x="connsiteX2" y="connsiteY2"/>
              </a:cxn>
              <a:cxn ang="0">
                <a:pos x="connsiteX3" y="connsiteY3"/>
              </a:cxn>
            </a:cxnLst>
            <a:rect l="l" t="t" r="r" b="b"/>
            <a:pathLst>
              <a:path w="401636" h="184807">
                <a:moveTo>
                  <a:pt x="0" y="65396"/>
                </a:moveTo>
                <a:cubicBezTo>
                  <a:pt x="25328" y="31020"/>
                  <a:pt x="50657" y="-3356"/>
                  <a:pt x="97695" y="262"/>
                </a:cubicBezTo>
                <a:cubicBezTo>
                  <a:pt x="144733" y="3880"/>
                  <a:pt x="231573" y="56349"/>
                  <a:pt x="282230" y="87107"/>
                </a:cubicBezTo>
                <a:cubicBezTo>
                  <a:pt x="332887" y="117865"/>
                  <a:pt x="367261" y="151336"/>
                  <a:pt x="401636" y="184807"/>
                </a:cubicBezTo>
              </a:path>
            </a:pathLst>
          </a:custGeom>
          <a:ln w="63500" cmpd="sng">
            <a:solidFill>
              <a:srgbClr val="FE6A00"/>
            </a:solidFill>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 name="Rectangle 29"/>
          <p:cNvSpPr/>
          <p:nvPr/>
        </p:nvSpPr>
        <p:spPr>
          <a:xfrm>
            <a:off x="1530988" y="1552765"/>
            <a:ext cx="651302" cy="347378"/>
          </a:xfrm>
          <a:prstGeom prst="rect">
            <a:avLst/>
          </a:prstGeom>
          <a:solidFill>
            <a:srgbClr val="FE6A00"/>
          </a:solidFill>
          <a:ln w="508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chemeClr val="tx1"/>
              </a:solidFill>
              <a:latin typeface="Tw Cen MT"/>
              <a:cs typeface="Tw Cen MT"/>
            </a:endParaRPr>
          </a:p>
        </p:txBody>
      </p:sp>
      <p:sp>
        <p:nvSpPr>
          <p:cNvPr id="32" name="Freeform 31"/>
          <p:cNvSpPr/>
          <p:nvPr/>
        </p:nvSpPr>
        <p:spPr>
          <a:xfrm rot="8413041">
            <a:off x="1355101" y="2007248"/>
            <a:ext cx="401636" cy="184807"/>
          </a:xfrm>
          <a:custGeom>
            <a:avLst/>
            <a:gdLst>
              <a:gd name="connsiteX0" fmla="*/ 0 w 401636"/>
              <a:gd name="connsiteY0" fmla="*/ 65396 h 184807"/>
              <a:gd name="connsiteX1" fmla="*/ 97695 w 401636"/>
              <a:gd name="connsiteY1" fmla="*/ 262 h 184807"/>
              <a:gd name="connsiteX2" fmla="*/ 282230 w 401636"/>
              <a:gd name="connsiteY2" fmla="*/ 87107 h 184807"/>
              <a:gd name="connsiteX3" fmla="*/ 401636 w 401636"/>
              <a:gd name="connsiteY3" fmla="*/ 184807 h 184807"/>
            </a:gdLst>
            <a:ahLst/>
            <a:cxnLst>
              <a:cxn ang="0">
                <a:pos x="connsiteX0" y="connsiteY0"/>
              </a:cxn>
              <a:cxn ang="0">
                <a:pos x="connsiteX1" y="connsiteY1"/>
              </a:cxn>
              <a:cxn ang="0">
                <a:pos x="connsiteX2" y="connsiteY2"/>
              </a:cxn>
              <a:cxn ang="0">
                <a:pos x="connsiteX3" y="connsiteY3"/>
              </a:cxn>
            </a:cxnLst>
            <a:rect l="l" t="t" r="r" b="b"/>
            <a:pathLst>
              <a:path w="401636" h="184807">
                <a:moveTo>
                  <a:pt x="0" y="65396"/>
                </a:moveTo>
                <a:cubicBezTo>
                  <a:pt x="25328" y="31020"/>
                  <a:pt x="50657" y="-3356"/>
                  <a:pt x="97695" y="262"/>
                </a:cubicBezTo>
                <a:cubicBezTo>
                  <a:pt x="144733" y="3880"/>
                  <a:pt x="231573" y="56349"/>
                  <a:pt x="282230" y="87107"/>
                </a:cubicBezTo>
                <a:cubicBezTo>
                  <a:pt x="332887" y="117865"/>
                  <a:pt x="367261" y="151336"/>
                  <a:pt x="401636" y="184807"/>
                </a:cubicBezTo>
              </a:path>
            </a:pathLst>
          </a:custGeom>
          <a:ln w="63500" cmpd="sng">
            <a:solidFill>
              <a:srgbClr val="FE6A00"/>
            </a:solidFill>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Rectangle 32"/>
          <p:cNvSpPr/>
          <p:nvPr/>
        </p:nvSpPr>
        <p:spPr>
          <a:xfrm>
            <a:off x="618736" y="2768594"/>
            <a:ext cx="651302" cy="347378"/>
          </a:xfrm>
          <a:prstGeom prst="rect">
            <a:avLst/>
          </a:prstGeom>
          <a:solidFill>
            <a:schemeClr val="bg1"/>
          </a:solidFill>
          <a:ln w="508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chemeClr val="tx1"/>
              </a:solidFill>
              <a:latin typeface="Tw Cen MT"/>
              <a:cs typeface="Tw Cen MT"/>
            </a:endParaRPr>
          </a:p>
        </p:txBody>
      </p:sp>
      <p:sp>
        <p:nvSpPr>
          <p:cNvPr id="34" name="Rectangle 33"/>
          <p:cNvSpPr/>
          <p:nvPr/>
        </p:nvSpPr>
        <p:spPr>
          <a:xfrm>
            <a:off x="618736" y="3420356"/>
            <a:ext cx="651302" cy="347378"/>
          </a:xfrm>
          <a:prstGeom prst="rect">
            <a:avLst/>
          </a:prstGeom>
          <a:solidFill>
            <a:schemeClr val="bg1"/>
          </a:solidFill>
          <a:ln w="508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5" name="Straight Connector 34"/>
          <p:cNvCxnSpPr>
            <a:stCxn id="33" idx="2"/>
            <a:endCxn id="34" idx="0"/>
          </p:cNvCxnSpPr>
          <p:nvPr/>
        </p:nvCxnSpPr>
        <p:spPr>
          <a:xfrm>
            <a:off x="944387" y="3115972"/>
            <a:ext cx="0" cy="304384"/>
          </a:xfrm>
          <a:prstGeom prst="line">
            <a:avLst/>
          </a:prstGeom>
          <a:ln w="127000" cmpd="dbl">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1487569" y="3420356"/>
            <a:ext cx="651302" cy="347378"/>
          </a:xfrm>
          <a:prstGeom prst="rect">
            <a:avLst/>
          </a:prstGeom>
          <a:solidFill>
            <a:srgbClr val="FE6A00"/>
          </a:solidFill>
          <a:ln w="508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chemeClr val="tx1"/>
              </a:solidFill>
              <a:latin typeface="Tw Cen MT"/>
              <a:cs typeface="Tw Cen MT"/>
            </a:endParaRPr>
          </a:p>
        </p:txBody>
      </p:sp>
      <p:cxnSp>
        <p:nvCxnSpPr>
          <p:cNvPr id="40" name="Elbow Connector 39"/>
          <p:cNvCxnSpPr>
            <a:stCxn id="33" idx="3"/>
            <a:endCxn id="37" idx="0"/>
          </p:cNvCxnSpPr>
          <p:nvPr/>
        </p:nvCxnSpPr>
        <p:spPr>
          <a:xfrm>
            <a:off x="1270038" y="2942283"/>
            <a:ext cx="543182" cy="478073"/>
          </a:xfrm>
          <a:prstGeom prst="bentConnector2">
            <a:avLst/>
          </a:prstGeom>
          <a:ln w="127000" cmpd="dbl">
            <a:solidFill>
              <a:srgbClr val="FE6A00"/>
            </a:solidFill>
            <a:tailEnd type="triangle" w="sm" len="sm"/>
          </a:ln>
        </p:spPr>
        <p:style>
          <a:lnRef idx="2">
            <a:schemeClr val="accent1"/>
          </a:lnRef>
          <a:fillRef idx="0">
            <a:schemeClr val="accent1"/>
          </a:fillRef>
          <a:effectRef idx="1">
            <a:schemeClr val="accent1"/>
          </a:effectRef>
          <a:fontRef idx="minor">
            <a:schemeClr val="tx1"/>
          </a:fontRef>
        </p:style>
      </p:cxnSp>
      <p:sp>
        <p:nvSpPr>
          <p:cNvPr id="41" name="Multiply 40"/>
          <p:cNvSpPr/>
          <p:nvPr/>
        </p:nvSpPr>
        <p:spPr>
          <a:xfrm>
            <a:off x="662156" y="3256668"/>
            <a:ext cx="564462" cy="618767"/>
          </a:xfrm>
          <a:prstGeom prst="mathMultiply">
            <a:avLst/>
          </a:prstGeom>
          <a:solidFill>
            <a:srgbClr val="FE6A00"/>
          </a:solidFill>
          <a:ln w="508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618736" y="4277510"/>
            <a:ext cx="651302" cy="347378"/>
          </a:xfrm>
          <a:prstGeom prst="rect">
            <a:avLst/>
          </a:prstGeom>
          <a:solidFill>
            <a:schemeClr val="bg1"/>
          </a:solidFill>
          <a:ln w="508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chemeClr val="tx1"/>
              </a:solidFill>
              <a:latin typeface="Tw Cen MT"/>
              <a:cs typeface="Tw Cen MT"/>
            </a:endParaRPr>
          </a:p>
        </p:txBody>
      </p:sp>
      <p:sp>
        <p:nvSpPr>
          <p:cNvPr id="43" name="Rectangle 42"/>
          <p:cNvSpPr/>
          <p:nvPr/>
        </p:nvSpPr>
        <p:spPr>
          <a:xfrm>
            <a:off x="618736" y="4929272"/>
            <a:ext cx="651302" cy="347378"/>
          </a:xfrm>
          <a:prstGeom prst="rect">
            <a:avLst/>
          </a:prstGeom>
          <a:solidFill>
            <a:schemeClr val="bg1"/>
          </a:solidFill>
          <a:ln w="508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A</a:t>
            </a:r>
            <a:endParaRPr lang="en-US" dirty="0">
              <a:solidFill>
                <a:srgbClr val="000000"/>
              </a:solidFill>
            </a:endParaRPr>
          </a:p>
        </p:txBody>
      </p:sp>
      <p:cxnSp>
        <p:nvCxnSpPr>
          <p:cNvPr id="44" name="Straight Connector 43"/>
          <p:cNvCxnSpPr>
            <a:stCxn id="42" idx="2"/>
            <a:endCxn id="43" idx="0"/>
          </p:cNvCxnSpPr>
          <p:nvPr/>
        </p:nvCxnSpPr>
        <p:spPr>
          <a:xfrm>
            <a:off x="944387" y="4624888"/>
            <a:ext cx="0" cy="304384"/>
          </a:xfrm>
          <a:prstGeom prst="line">
            <a:avLst/>
          </a:prstGeom>
          <a:ln w="127000" cmpd="dbl">
            <a:solidFill>
              <a:schemeClr val="tx1"/>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1661248" y="4277510"/>
            <a:ext cx="651302" cy="347378"/>
          </a:xfrm>
          <a:prstGeom prst="rect">
            <a:avLst/>
          </a:prstGeom>
          <a:solidFill>
            <a:schemeClr val="bg1"/>
          </a:solidFill>
          <a:ln w="508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chemeClr val="tx1"/>
              </a:solidFill>
              <a:latin typeface="Tw Cen MT"/>
              <a:cs typeface="Tw Cen MT"/>
            </a:endParaRPr>
          </a:p>
        </p:txBody>
      </p:sp>
      <p:sp>
        <p:nvSpPr>
          <p:cNvPr id="46" name="Rectangle 45"/>
          <p:cNvSpPr/>
          <p:nvPr/>
        </p:nvSpPr>
        <p:spPr>
          <a:xfrm>
            <a:off x="1661248" y="4929272"/>
            <a:ext cx="651302" cy="347378"/>
          </a:xfrm>
          <a:prstGeom prst="rect">
            <a:avLst/>
          </a:prstGeom>
          <a:solidFill>
            <a:schemeClr val="bg1"/>
          </a:solidFill>
          <a:ln w="508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A</a:t>
            </a:r>
            <a:endParaRPr lang="en-US" dirty="0">
              <a:solidFill>
                <a:srgbClr val="000000"/>
              </a:solidFill>
            </a:endParaRPr>
          </a:p>
        </p:txBody>
      </p:sp>
      <p:cxnSp>
        <p:nvCxnSpPr>
          <p:cNvPr id="47" name="Straight Connector 46"/>
          <p:cNvCxnSpPr>
            <a:stCxn id="45" idx="2"/>
            <a:endCxn id="46" idx="0"/>
          </p:cNvCxnSpPr>
          <p:nvPr/>
        </p:nvCxnSpPr>
        <p:spPr>
          <a:xfrm>
            <a:off x="1986899" y="4624888"/>
            <a:ext cx="0" cy="304384"/>
          </a:xfrm>
          <a:prstGeom prst="line">
            <a:avLst/>
          </a:prstGeom>
          <a:ln w="127000" cmpd="dbl">
            <a:solidFill>
              <a:schemeClr val="tx1"/>
            </a:solidFill>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2577354" y="1178375"/>
            <a:ext cx="5954693" cy="1138773"/>
          </a:xfrm>
          <a:prstGeom prst="rect">
            <a:avLst/>
          </a:prstGeom>
          <a:noFill/>
        </p:spPr>
        <p:txBody>
          <a:bodyPr wrap="square" rtlCol="0">
            <a:spAutoFit/>
          </a:bodyPr>
          <a:lstStyle/>
          <a:p>
            <a:r>
              <a:rPr lang="en-US" sz="2800" b="1" dirty="0" smtClean="0">
                <a:latin typeface="Tw Cen MT"/>
                <a:cs typeface="Tw Cen MT"/>
              </a:rPr>
              <a:t>Detours</a:t>
            </a:r>
            <a:endParaRPr lang="en-US" sz="2800" b="1" baseline="30000" dirty="0" smtClean="0">
              <a:latin typeface="Tw Cen MT"/>
              <a:cs typeface="Tw Cen MT"/>
            </a:endParaRPr>
          </a:p>
          <a:p>
            <a:r>
              <a:rPr lang="en-US" sz="2000" dirty="0" smtClean="0">
                <a:solidFill>
                  <a:schemeClr val="bg2">
                    <a:lumMod val="50000"/>
                  </a:schemeClr>
                </a:solidFill>
                <a:latin typeface="Tw Cen MT"/>
                <a:cs typeface="Tw Cen MT"/>
              </a:rPr>
              <a:t>(about 20% of jobs fail and must be</a:t>
            </a:r>
            <a:br>
              <a:rPr lang="en-US" sz="2000" dirty="0" smtClean="0">
                <a:solidFill>
                  <a:schemeClr val="bg2">
                    <a:lumMod val="50000"/>
                  </a:schemeClr>
                </a:solidFill>
                <a:latin typeface="Tw Cen MT"/>
                <a:cs typeface="Tw Cen MT"/>
              </a:rPr>
            </a:br>
            <a:r>
              <a:rPr lang="en-US" sz="2000" dirty="0" smtClean="0">
                <a:solidFill>
                  <a:schemeClr val="bg2">
                    <a:lumMod val="50000"/>
                  </a:schemeClr>
                </a:solidFill>
                <a:latin typeface="Tw Cen MT"/>
                <a:cs typeface="Tw Cen MT"/>
              </a:rPr>
              <a:t>rerun with different input parameters)</a:t>
            </a:r>
            <a:endParaRPr lang="en-US" sz="2000" dirty="0">
              <a:solidFill>
                <a:schemeClr val="bg2">
                  <a:lumMod val="50000"/>
                </a:schemeClr>
              </a:solidFill>
              <a:latin typeface="Tw Cen MT"/>
              <a:cs typeface="Tw Cen MT"/>
            </a:endParaRPr>
          </a:p>
        </p:txBody>
      </p:sp>
      <p:sp>
        <p:nvSpPr>
          <p:cNvPr id="55" name="TextBox 54"/>
          <p:cNvSpPr txBox="1"/>
          <p:nvPr/>
        </p:nvSpPr>
        <p:spPr>
          <a:xfrm>
            <a:off x="2577354" y="2687281"/>
            <a:ext cx="5954693" cy="1138773"/>
          </a:xfrm>
          <a:prstGeom prst="rect">
            <a:avLst/>
          </a:prstGeom>
          <a:noFill/>
        </p:spPr>
        <p:txBody>
          <a:bodyPr wrap="square" rtlCol="0">
            <a:spAutoFit/>
          </a:bodyPr>
          <a:lstStyle/>
          <a:p>
            <a:r>
              <a:rPr lang="en-US" sz="2800" b="1" dirty="0" smtClean="0">
                <a:latin typeface="Tw Cen MT"/>
                <a:cs typeface="Tw Cen MT"/>
              </a:rPr>
              <a:t>Branches</a:t>
            </a:r>
            <a:endParaRPr lang="en-US" sz="2800" b="1" baseline="30000" dirty="0" smtClean="0">
              <a:latin typeface="Tw Cen MT"/>
              <a:cs typeface="Tw Cen MT"/>
            </a:endParaRPr>
          </a:p>
          <a:p>
            <a:r>
              <a:rPr lang="en-US" sz="2000" dirty="0" smtClean="0">
                <a:solidFill>
                  <a:schemeClr val="bg2">
                    <a:lumMod val="50000"/>
                  </a:schemeClr>
                </a:solidFill>
                <a:latin typeface="Tw Cen MT"/>
                <a:cs typeface="Tw Cen MT"/>
              </a:rPr>
              <a:t>(based on the result of a calculation, the</a:t>
            </a:r>
            <a:br>
              <a:rPr lang="en-US" sz="2000" dirty="0" smtClean="0">
                <a:solidFill>
                  <a:schemeClr val="bg2">
                    <a:lumMod val="50000"/>
                  </a:schemeClr>
                </a:solidFill>
                <a:latin typeface="Tw Cen MT"/>
                <a:cs typeface="Tw Cen MT"/>
              </a:rPr>
            </a:br>
            <a:r>
              <a:rPr lang="en-US" sz="2000" dirty="0" smtClean="0">
                <a:solidFill>
                  <a:schemeClr val="bg2">
                    <a:lumMod val="50000"/>
                  </a:schemeClr>
                </a:solidFill>
                <a:latin typeface="Tw Cen MT"/>
                <a:cs typeface="Tw Cen MT"/>
              </a:rPr>
              <a:t>entire workflow might need to be modified)</a:t>
            </a:r>
            <a:endParaRPr lang="en-US" sz="2000" dirty="0">
              <a:solidFill>
                <a:schemeClr val="bg2">
                  <a:lumMod val="50000"/>
                </a:schemeClr>
              </a:solidFill>
              <a:latin typeface="Tw Cen MT"/>
              <a:cs typeface="Tw Cen MT"/>
            </a:endParaRPr>
          </a:p>
        </p:txBody>
      </p:sp>
      <p:sp>
        <p:nvSpPr>
          <p:cNvPr id="56" name="TextBox 55"/>
          <p:cNvSpPr txBox="1"/>
          <p:nvPr/>
        </p:nvSpPr>
        <p:spPr>
          <a:xfrm>
            <a:off x="2577354" y="4175763"/>
            <a:ext cx="5954693" cy="1138773"/>
          </a:xfrm>
          <a:prstGeom prst="rect">
            <a:avLst/>
          </a:prstGeom>
          <a:noFill/>
        </p:spPr>
        <p:txBody>
          <a:bodyPr wrap="square" rtlCol="0">
            <a:spAutoFit/>
          </a:bodyPr>
          <a:lstStyle/>
          <a:p>
            <a:r>
              <a:rPr lang="en-US" sz="2800" b="1" dirty="0" smtClean="0">
                <a:latin typeface="Tw Cen MT"/>
                <a:cs typeface="Tw Cen MT"/>
              </a:rPr>
              <a:t>Duplicate Job detection</a:t>
            </a:r>
            <a:endParaRPr lang="en-US" sz="2800" b="1" baseline="30000" dirty="0" smtClean="0">
              <a:latin typeface="Tw Cen MT"/>
              <a:cs typeface="Tw Cen MT"/>
            </a:endParaRPr>
          </a:p>
          <a:p>
            <a:r>
              <a:rPr lang="en-US" sz="2000" dirty="0" smtClean="0">
                <a:solidFill>
                  <a:schemeClr val="bg2">
                    <a:lumMod val="50000"/>
                  </a:schemeClr>
                </a:solidFill>
                <a:latin typeface="Tw Cen MT"/>
                <a:cs typeface="Tw Cen MT"/>
              </a:rPr>
              <a:t>(if two workflows contain an identical step,</a:t>
            </a:r>
            <a:endParaRPr lang="en-US" sz="2000" dirty="0">
              <a:solidFill>
                <a:schemeClr val="bg2">
                  <a:lumMod val="50000"/>
                </a:schemeClr>
              </a:solidFill>
              <a:latin typeface="Tw Cen MT"/>
              <a:cs typeface="Tw Cen MT"/>
            </a:endParaRPr>
          </a:p>
          <a:p>
            <a:r>
              <a:rPr lang="en-US" sz="2000" dirty="0">
                <a:solidFill>
                  <a:schemeClr val="bg2">
                    <a:lumMod val="50000"/>
                  </a:schemeClr>
                </a:solidFill>
                <a:latin typeface="Tw Cen MT"/>
                <a:cs typeface="Tw Cen MT"/>
              </a:rPr>
              <a:t>e</a:t>
            </a:r>
            <a:r>
              <a:rPr lang="en-US" sz="2000" dirty="0" smtClean="0">
                <a:solidFill>
                  <a:schemeClr val="bg2">
                    <a:lumMod val="50000"/>
                  </a:schemeClr>
                </a:solidFill>
                <a:latin typeface="Tw Cen MT"/>
                <a:cs typeface="Tw Cen MT"/>
              </a:rPr>
              <a:t>nsure that the step is only run once)</a:t>
            </a:r>
          </a:p>
        </p:txBody>
      </p:sp>
      <p:cxnSp>
        <p:nvCxnSpPr>
          <p:cNvPr id="57" name="Straight Connector 56"/>
          <p:cNvCxnSpPr>
            <a:stCxn id="46" idx="1"/>
            <a:endCxn id="43" idx="3"/>
          </p:cNvCxnSpPr>
          <p:nvPr/>
        </p:nvCxnSpPr>
        <p:spPr>
          <a:xfrm flipH="1">
            <a:off x="1270038" y="5102961"/>
            <a:ext cx="391210" cy="0"/>
          </a:xfrm>
          <a:prstGeom prst="line">
            <a:avLst/>
          </a:prstGeom>
          <a:ln w="127000" cmpd="dbl">
            <a:solidFill>
              <a:srgbClr val="FE6A00"/>
            </a:solidFill>
          </a:ln>
        </p:spPr>
        <p:style>
          <a:lnRef idx="2">
            <a:schemeClr val="accent1"/>
          </a:lnRef>
          <a:fillRef idx="0">
            <a:schemeClr val="accent1"/>
          </a:fillRef>
          <a:effectRef idx="1">
            <a:schemeClr val="accent1"/>
          </a:effectRef>
          <a:fontRef idx="minor">
            <a:schemeClr val="tx1"/>
          </a:fontRef>
        </p:style>
      </p:cxnSp>
      <p:pic>
        <p:nvPicPr>
          <p:cNvPr id="60" name="Picture 59"/>
          <p:cNvPicPr>
            <a:picLocks noChangeAspect="1"/>
          </p:cNvPicPr>
          <p:nvPr/>
        </p:nvPicPr>
        <p:blipFill>
          <a:blip r:embed="rId2"/>
          <a:stretch>
            <a:fillRect/>
          </a:stretch>
        </p:blipFill>
        <p:spPr>
          <a:xfrm>
            <a:off x="90447" y="5682876"/>
            <a:ext cx="2750391" cy="929001"/>
          </a:xfrm>
          <a:prstGeom prst="rect">
            <a:avLst/>
          </a:prstGeom>
        </p:spPr>
      </p:pic>
      <p:pic>
        <p:nvPicPr>
          <p:cNvPr id="61" name="Picture 60"/>
          <p:cNvPicPr>
            <a:picLocks noChangeAspect="1"/>
          </p:cNvPicPr>
          <p:nvPr/>
        </p:nvPicPr>
        <p:blipFill>
          <a:blip r:embed="rId3"/>
          <a:stretch>
            <a:fillRect/>
          </a:stretch>
        </p:blipFill>
        <p:spPr>
          <a:xfrm>
            <a:off x="2969079" y="5547736"/>
            <a:ext cx="3021767" cy="1007256"/>
          </a:xfrm>
          <a:prstGeom prst="rect">
            <a:avLst/>
          </a:prstGeom>
        </p:spPr>
      </p:pic>
      <p:grpSp>
        <p:nvGrpSpPr>
          <p:cNvPr id="31" name="Group 30"/>
          <p:cNvGrpSpPr/>
          <p:nvPr/>
        </p:nvGrpSpPr>
        <p:grpSpPr>
          <a:xfrm>
            <a:off x="6436392" y="5584936"/>
            <a:ext cx="2388242" cy="855265"/>
            <a:chOff x="6239801" y="3521153"/>
            <a:chExt cx="2388242" cy="855265"/>
          </a:xfrm>
          <a:effectLst/>
        </p:grpSpPr>
        <p:sp>
          <p:nvSpPr>
            <p:cNvPr id="36" name="Rectangle 35"/>
            <p:cNvSpPr/>
            <p:nvPr/>
          </p:nvSpPr>
          <p:spPr>
            <a:xfrm>
              <a:off x="6239801" y="3521153"/>
              <a:ext cx="2388242" cy="855265"/>
            </a:xfrm>
            <a:prstGeom prst="rect">
              <a:avLst/>
            </a:prstGeom>
            <a:ln>
              <a:noFill/>
            </a:ln>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38" name="Picture 37"/>
            <p:cNvPicPr>
              <a:picLocks noChangeAspect="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6462886" y="3521154"/>
              <a:ext cx="2015524" cy="688228"/>
            </a:xfrm>
            <a:prstGeom prst="rect">
              <a:avLst/>
            </a:prstGeom>
          </p:spPr>
        </p:pic>
      </p:grpSp>
    </p:spTree>
    <p:extLst>
      <p:ext uri="{BB962C8B-B14F-4D97-AF65-F5344CB8AC3E}">
        <p14:creationId xmlns:p14="http://schemas.microsoft.com/office/powerpoint/2010/main" val="5182848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5794</TotalTime>
  <Words>1320</Words>
  <Application>Microsoft Macintosh PowerPoint</Application>
  <PresentationFormat>On-screen Show (4:3)</PresentationFormat>
  <Paragraphs>260</Paragraphs>
  <Slides>22</Slides>
  <Notes>5</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22</vt:i4>
      </vt:variant>
    </vt:vector>
  </HeadingPairs>
  <TitlesOfParts>
    <vt:vector size="37" baseType="lpstr">
      <vt:lpstr>Arial Black</vt:lpstr>
      <vt:lpstr>Arial Narrow</vt:lpstr>
      <vt:lpstr>Avenir Book</vt:lpstr>
      <vt:lpstr>Calibri</vt:lpstr>
      <vt:lpstr>Calibri Light</vt:lpstr>
      <vt:lpstr>Cambria</vt:lpstr>
      <vt:lpstr>Consolas</vt:lpstr>
      <vt:lpstr>Futura</vt:lpstr>
      <vt:lpstr>Gill Sans MT</vt:lpstr>
      <vt:lpstr>ＭＳ 明朝</vt:lpstr>
      <vt:lpstr>Times New Roman</vt:lpstr>
      <vt:lpstr>Tw Cen MT</vt:lpstr>
      <vt:lpstr>Wingdings</vt:lpstr>
      <vt:lpstr>Arial</vt:lpstr>
      <vt:lpstr>Office Theme</vt:lpstr>
      <vt:lpstr>Data Management @ Materials Project</vt:lpstr>
      <vt:lpstr>MGI &amp; Materials Project: Achievements to Date</vt:lpstr>
      <vt:lpstr>MP Web Site – A Science Gateway</vt:lpstr>
      <vt:lpstr>MGI Informatics "Molecule"</vt:lpstr>
      <vt:lpstr>PowerPoint Presentation</vt:lpstr>
      <vt:lpstr>Why did we choose MongoDB?</vt:lpstr>
      <vt:lpstr>We use MongoDB for everything™ </vt:lpstr>
      <vt:lpstr>Getting crystal properties requires many distinct calculations</vt:lpstr>
      <vt:lpstr>Workflow requirements</vt:lpstr>
      <vt:lpstr>FireWorks workflow: basic ideas</vt:lpstr>
      <vt:lpstr>The as_dict() and from_dict() protocol</vt:lpstr>
      <vt:lpstr>How is MongoDB used in the Materials Project?</vt:lpstr>
      <vt:lpstr>Why do I need a database?</vt:lpstr>
      <vt:lpstr>Why do I need a database?</vt:lpstr>
      <vt:lpstr>What is The Materials API?</vt:lpstr>
      <vt:lpstr>Materials API in a nutshell</vt:lpstr>
      <vt:lpstr>Sample JSON output</vt:lpstr>
      <vt:lpstr>API Considerations</vt:lpstr>
      <vt:lpstr>Load, analyze, explore in pymatgen</vt:lpstr>
      <vt:lpstr>The infrastructure allows us to be collaborative and scale beyond ourselves</vt:lpstr>
      <vt:lpstr>Backup Slides</vt:lpstr>
      <vt:lpstr>PowerPoint Presentation</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73</cp:revision>
  <dcterms:created xsi:type="dcterms:W3CDTF">2016-08-18T22:15:51Z</dcterms:created>
  <dcterms:modified xsi:type="dcterms:W3CDTF">2016-08-22T22:53:09Z</dcterms:modified>
</cp:coreProperties>
</file>