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772" r:id="rId3"/>
    <p:sldId id="873" r:id="rId4"/>
    <p:sldId id="774" r:id="rId5"/>
    <p:sldId id="1046" r:id="rId6"/>
    <p:sldId id="1132" r:id="rId7"/>
    <p:sldId id="1170" r:id="rId8"/>
    <p:sldId id="1171" r:id="rId9"/>
    <p:sldId id="1138" r:id="rId10"/>
    <p:sldId id="1139" r:id="rId11"/>
    <p:sldId id="1140" r:id="rId12"/>
    <p:sldId id="1141" r:id="rId13"/>
    <p:sldId id="1142" r:id="rId14"/>
    <p:sldId id="1143" r:id="rId15"/>
    <p:sldId id="1144" r:id="rId16"/>
    <p:sldId id="1145" r:id="rId17"/>
    <p:sldId id="1146" r:id="rId18"/>
    <p:sldId id="1147" r:id="rId19"/>
    <p:sldId id="1148" r:id="rId20"/>
    <p:sldId id="1149" r:id="rId21"/>
    <p:sldId id="1150" r:id="rId22"/>
    <p:sldId id="1151" r:id="rId23"/>
    <p:sldId id="1152" r:id="rId24"/>
    <p:sldId id="1153" r:id="rId25"/>
    <p:sldId id="1154" r:id="rId26"/>
    <p:sldId id="1155" r:id="rId27"/>
    <p:sldId id="1156" r:id="rId28"/>
    <p:sldId id="1157" r:id="rId29"/>
    <p:sldId id="1158" r:id="rId30"/>
    <p:sldId id="1159" r:id="rId31"/>
    <p:sldId id="1160" r:id="rId32"/>
    <p:sldId id="1161" r:id="rId33"/>
    <p:sldId id="1162" r:id="rId34"/>
    <p:sldId id="771" r:id="rId35"/>
    <p:sldId id="693" r:id="rId3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D60093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1079" autoAdjust="0"/>
  </p:normalViewPr>
  <p:slideViewPr>
    <p:cSldViewPr snapToGrid="0" snapToObjects="1">
      <p:cViewPr>
        <p:scale>
          <a:sx n="78" d="100"/>
          <a:sy n="78" d="100"/>
        </p:scale>
        <p:origin x="-1638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8FED3-42A5-488D-ABC7-CC9878B4F230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3C278-C5C8-4141-B4C9-0F4F11513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5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24174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CD87FDC-F33B-42CA-B0D5-BB2088678029}" type="datetime1">
              <a:rPr lang="en-US" altLang="en-US" smtClean="0"/>
              <a:t>4/4/2016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318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02AC0C-AAB7-4556-B321-32F18A07FB48}" type="datetime1">
              <a:rPr lang="en-US" altLang="en-US" smtClean="0"/>
              <a:t>4/4/2016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EA02DF-A48C-49ED-8C61-3398E80BA2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06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4CC350-2337-42A5-A627-9A14F3818F8F}" type="datetime1">
              <a:rPr lang="en-US" altLang="en-US" smtClean="0"/>
              <a:t>4/4/2016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949FC7-73B0-4847-87E9-496A4FA7CB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11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6364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9364"/>
            <a:ext cx="8229600" cy="4156799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1143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04BD59F-FD83-4DAA-B95A-B54969432AB9}" type="datetime1">
              <a:rPr lang="en-US" altLang="en-US" smtClean="0"/>
              <a:t>4/4/2016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200" b="1"/>
            </a:lvl1pPr>
          </a:lstStyle>
          <a:p>
            <a:fld id="{D9BA9C6D-FA02-438E-B37E-110BEE5292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175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941F977-4EA1-4AB5-B919-265903CFB00E}" type="datetime1">
              <a:rPr lang="en-US" altLang="en-US" smtClean="0"/>
              <a:t>4/4/2016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228E474-F0CE-4B50-96D0-7A630F4250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310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79E563F-8030-4701-9613-0361744EBF8E}" type="datetime1">
              <a:rPr lang="en-US" altLang="en-US" smtClean="0"/>
              <a:t>4/4/2016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0C9333B-4FC6-4CB9-95EF-E8A858B270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318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CFB6623-9AB7-4D55-9E01-E86212C66FE0}" type="datetime1">
              <a:rPr lang="en-US" altLang="en-US" smtClean="0"/>
              <a:t>4/4/2016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11DB4E0-B555-42CC-A941-D8C132C96A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85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FFB400-9DDE-42E2-BCA1-2936932D941E}" type="datetime1">
              <a:rPr lang="en-US" altLang="en-US" smtClean="0"/>
              <a:t>4/4/2016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45C8F0-2C97-459A-9B3E-BF7C81A8C1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05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9B14062-4C28-4CAA-819B-7F05D3DE3090}" type="datetime1">
              <a:rPr lang="en-US" altLang="en-US" smtClean="0"/>
              <a:t>4/4/2016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36662E-FF7F-484D-B77C-BC786E3FCF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48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6F51A3-837D-41D1-A6F1-EA234A763E78}" type="datetime1">
              <a:rPr lang="en-US" altLang="en-US" smtClean="0"/>
              <a:t>4/4/2016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5D028E0-0710-41D8-86F3-ACD88DEA62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77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CDAF465-6543-4E77-B168-2E9DEAE05F9F}" type="datetime1">
              <a:rPr lang="en-US" altLang="en-US" smtClean="0"/>
              <a:t>4/4/2016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213C820-1D5D-4BBC-897C-C681EA1028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01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15887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452688"/>
            <a:ext cx="82296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569075"/>
            <a:ext cx="9144000" cy="288925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318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030" name="Picture 9" descr="UMBClogo_offset_cmyk-W.eps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127000"/>
            <a:ext cx="331628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Box 10"/>
          <p:cNvSpPr txBox="1">
            <a:spLocks noChangeArrowheads="1"/>
          </p:cNvSpPr>
          <p:nvPr userDrawn="1"/>
        </p:nvSpPr>
        <p:spPr bwMode="auto">
          <a:xfrm>
            <a:off x="7181850" y="6542088"/>
            <a:ext cx="182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 sz="1400">
                <a:latin typeface="Arial" pitchFamily="34" charset="0"/>
              </a:rPr>
              <a:t>www.umbc.edu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CMSC201</a:t>
            </a:r>
            <a:br>
              <a:rPr lang="en-US" altLang="en-US" dirty="0" smtClean="0"/>
            </a:br>
            <a:r>
              <a:rPr lang="en-US" altLang="en-US" dirty="0" smtClean="0"/>
              <a:t> Computer Science I for Majors</a:t>
            </a: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4000" dirty="0" smtClean="0"/>
              <a:t>Lecture </a:t>
            </a:r>
            <a:r>
              <a:rPr lang="en-US" altLang="en-US" sz="4000" dirty="0" smtClean="0"/>
              <a:t>16 </a:t>
            </a:r>
            <a:r>
              <a:rPr lang="en-US" altLang="en-US" sz="4000" dirty="0" smtClean="0"/>
              <a:t>– </a:t>
            </a:r>
            <a:r>
              <a:rPr lang="en-US" altLang="en-US" sz="4000" dirty="0" smtClean="0"/>
              <a:t>Tuples</a:t>
            </a:r>
            <a:endParaRPr lang="en-US" altLang="en-US" sz="40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</a:rPr>
              <a:t>Prof. Katherine Gibson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</a:rPr>
              <a:t>Prof. Jeremy Dixon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2032" y="6524764"/>
            <a:ext cx="7141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Based </a:t>
            </a:r>
            <a:r>
              <a:rPr lang="en-US" sz="1600" dirty="0"/>
              <a:t>on </a:t>
            </a:r>
            <a:r>
              <a:rPr lang="en-US" sz="1600" dirty="0" smtClean="0"/>
              <a:t>slides from the book author, and previous iterations of the course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Creating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69364"/>
            <a:ext cx="8229600" cy="1489059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numbers = (1, 2, 3, 4)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(numbers)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(1, 2, 3, 4)</a:t>
            </a:r>
            <a:endParaRPr lang="en-US" altLang="en-US" sz="28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3883936"/>
            <a:ext cx="877676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cheeses = ('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swiss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'cheddar',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'ricotta', 'gouda')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(cheeses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altLang="en-US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swiss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'cheddar', 'ricotta', 'gouda')</a:t>
            </a:r>
          </a:p>
          <a:p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55129" y="3820562"/>
            <a:ext cx="5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7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Creating Tuples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916032" y="1969365"/>
            <a:ext cx="4419808" cy="70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&lt;class '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4978" y="4490519"/>
            <a:ext cx="44807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('a',)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(t2, type(t2))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15692" y="4696217"/>
            <a:ext cx="4425844" cy="109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'a',) &lt;</a:t>
            </a: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'tuple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9018" y="6043188"/>
            <a:ext cx="5603342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Tuples with one element require a comma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1006" y="3452387"/>
            <a:ext cx="5214043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Is this a tuple?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1949748"/>
            <a:ext cx="44807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t1 = ('a')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(t1, type(t1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05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Creating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69364"/>
            <a:ext cx="4467885" cy="4156799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tuple('a')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(t3, type(t3))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endParaRPr lang="en-US" alt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endParaRPr lang="en-US" alt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empty = tuple()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(empty)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916032" y="2164436"/>
            <a:ext cx="4467885" cy="415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endParaRPr lang="en-US" altLang="en-US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'a',) &lt;class 'tuple'&gt;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en-US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en-US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4620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Creating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8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aList</a:t>
            </a:r>
            <a:r>
              <a:rPr lang="en-US" altLang="en-US" sz="28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[1, 2, 3, 4]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aTuple</a:t>
            </a:r>
            <a:r>
              <a:rPr lang="en-US" altLang="en-US" sz="28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tuple(</a:t>
            </a:r>
            <a:r>
              <a:rPr lang="en-US" altLang="en-US" sz="28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aList</a:t>
            </a:r>
            <a:r>
              <a:rPr lang="en-US" altLang="en-US" sz="28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 (</a:t>
            </a:r>
            <a:r>
              <a:rPr lang="en-US" altLang="en-US" sz="28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aTuple</a:t>
            </a:r>
            <a:r>
              <a:rPr lang="en-US" altLang="en-US" sz="28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800" b="1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aStr</a:t>
            </a:r>
            <a:r>
              <a:rPr lang="en-US" altLang="en-US" sz="28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'parrot'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aTuple2 = tuple(</a:t>
            </a:r>
            <a:r>
              <a:rPr lang="en-US" altLang="en-US" sz="28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aStr</a:t>
            </a:r>
            <a:r>
              <a:rPr lang="en-US" altLang="en-US" sz="28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 (aTuple2)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1667" y="2212063"/>
            <a:ext cx="3259251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What does this output?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0912" y="2985887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1, 2, 3, 4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2686" y="4037846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('p', 'a', 'r', 'r', 'o', 't')</a:t>
            </a:r>
          </a:p>
        </p:txBody>
      </p:sp>
    </p:spTree>
    <p:extLst>
      <p:ext uri="{BB962C8B-B14F-4D97-AF65-F5344CB8AC3E}">
        <p14:creationId xmlns:p14="http://schemas.microsoft.com/office/powerpoint/2010/main" val="391945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Indexing and Slicing 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Tuple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Just like other sequences (strings), elements within a tuple are indexed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 dirty="0" smtClean="0">
                <a:ea typeface="ＭＳ Ｐゴシック" panose="020B0600070205080204" pitchFamily="34" charset="-128"/>
              </a:rPr>
              <a:t> 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cheeses = ('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swiss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'cheddar',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'ricotta', 'gouda')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print (cheeses[0])</a:t>
            </a:r>
          </a:p>
          <a:p>
            <a:pPr marL="0" indent="0">
              <a:buNone/>
            </a:pPr>
            <a:endParaRPr lang="en-US" altLang="en-US" b="1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cheeses[0] =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swiss</a:t>
            </a: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'</a:t>
            </a:r>
          </a:p>
          <a:p>
            <a:pPr algn="r">
              <a:buFont typeface="Wingdings 2" panose="05020102010507070707" pitchFamily="18" charset="2"/>
              <a:buNone/>
            </a:pPr>
            <a:r>
              <a:rPr lang="en-US" altLang="en-US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Tuples are immutable.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33790" y="4698882"/>
            <a:ext cx="2753010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What does this do?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933790" y="5160547"/>
            <a:ext cx="1336143" cy="407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75022" y="6021714"/>
            <a:ext cx="2753010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Nothing! (an error)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6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Slicing a Tuple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Like other sequences, tuples can be sliced</a:t>
            </a:r>
          </a:p>
          <a:p>
            <a:r>
              <a:rPr lang="en-US" altLang="en-US" dirty="0">
                <a:cs typeface="Courier New" panose="02070309020205020404" pitchFamily="49" charset="0"/>
              </a:rPr>
              <a:t>Slicing a tuple creates a new tuple. It does not change the original tuple.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cheeses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('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swiss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'cheddar',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'ricotta', 'gouda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 (cheeses[1:4])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8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'cheddar', 'ricotta', 'gouda')</a:t>
            </a:r>
            <a:endParaRPr lang="en-US" alt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9180" y="4870898"/>
            <a:ext cx="2753010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What does this output?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stCxn id="4" idx="1"/>
          </p:cNvCxnSpPr>
          <p:nvPr/>
        </p:nvCxnSpPr>
        <p:spPr>
          <a:xfrm flipH="1" flipV="1">
            <a:off x="5685576" y="5205743"/>
            <a:ext cx="483604" cy="80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4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Tuple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Operations on Tuples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sz="3200" dirty="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Tuples support all the standard sequence operations, including: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Membership tests (using the </a:t>
            </a:r>
            <a:r>
              <a:rPr lang="en-US" altLang="en-US" sz="28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</a:t>
            </a:r>
            <a:r>
              <a:rPr lang="en-US" altLang="en-US" sz="2800" dirty="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 keyword)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Comparison </a:t>
            </a:r>
            <a:r>
              <a:rPr lang="en-US" altLang="en-US" sz="2800" dirty="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(element-wise)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Iteration (e.g., in a </a:t>
            </a:r>
            <a:r>
              <a:rPr lang="en-US" altLang="en-US" sz="28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for</a:t>
            </a:r>
            <a:r>
              <a:rPr lang="en-US" altLang="en-US" sz="2800" dirty="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 loop)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Concatenation and repetition</a:t>
            </a:r>
          </a:p>
          <a:p>
            <a:pPr lvl="1"/>
            <a:r>
              <a:rPr lang="en-US" altLang="en-US" sz="2800" dirty="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The </a:t>
            </a:r>
            <a:r>
              <a:rPr lang="en-US" altLang="en-US" sz="28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len</a:t>
            </a:r>
            <a:r>
              <a:rPr lang="en-US" altLang="en-US" sz="28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lang="en-US" altLang="en-US" sz="2800" dirty="0" smtClean="0">
                <a:ea typeface="ＭＳ Ｐゴシック" panose="020B0600070205080204" pitchFamily="34" charset="-128"/>
                <a:cs typeface="Courier New" panose="02070309020205020404" pitchFamily="49" charset="0"/>
              </a:rPr>
              <a:t> function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 smtClean="0">
                <a:cs typeface="Courier New" panose="02070309020205020404" pitchFamily="49" charset="0"/>
              </a:rPr>
              <a:t> and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altLang="en-US" dirty="0">
                <a:cs typeface="Courier New" panose="02070309020205020404" pitchFamily="49" charset="0"/>
              </a:rPr>
              <a:t> functions</a:t>
            </a:r>
          </a:p>
          <a:p>
            <a:pPr lvl="1"/>
            <a:endParaRPr lang="en-US" altLang="en-US" sz="2800" dirty="0" smtClean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en-US" sz="3200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4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Tests 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Python, the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 keyword is </a:t>
            </a:r>
            <a:r>
              <a:rPr lang="en-US" dirty="0"/>
              <a:t>used to test if a sequence (list, tuple, string etc.) contains a value.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Returns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[1, 2, 3, 4, 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print(5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print(10 in a)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2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02516" y="3867885"/>
            <a:ext cx="2753010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What does this output?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8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 We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“Good” code</a:t>
            </a:r>
          </a:p>
          <a:p>
            <a:r>
              <a:rPr lang="en-US" sz="3600" dirty="0" smtClean="0"/>
              <a:t>Code design</a:t>
            </a:r>
            <a:endParaRPr lang="en-US" sz="3600" dirty="0"/>
          </a:p>
          <a:p>
            <a:pPr lvl="1"/>
            <a:r>
              <a:rPr lang="en-US" sz="3600" dirty="0"/>
              <a:t>Readability</a:t>
            </a:r>
          </a:p>
          <a:p>
            <a:pPr lvl="1"/>
            <a:r>
              <a:rPr lang="en-US" sz="3600" dirty="0"/>
              <a:t>Adaptability</a:t>
            </a:r>
          </a:p>
          <a:p>
            <a:r>
              <a:rPr lang="en-US" sz="3600" dirty="0" smtClean="0"/>
              <a:t>Top-down design</a:t>
            </a:r>
            <a:endParaRPr lang="en-US" sz="3600" dirty="0"/>
          </a:p>
          <a:p>
            <a:r>
              <a:rPr lang="en-US" sz="3600" dirty="0"/>
              <a:t>Modular </a:t>
            </a:r>
            <a:r>
              <a:rPr lang="en-US" sz="3600" dirty="0" smtClean="0"/>
              <a:t>development</a:t>
            </a:r>
            <a:endParaRPr lang="en-US" sz="3600" dirty="0"/>
          </a:p>
          <a:p>
            <a:endParaRPr lang="en-US" sz="3600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054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Python 3.3, we can use the comparison operator,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to do tuple comparison</a:t>
            </a:r>
          </a:p>
          <a:p>
            <a:pPr lvl="1"/>
            <a:r>
              <a:rPr lang="en-US" dirty="0"/>
              <a:t>Returns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or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tuple1, tuple2 = (123, 'xyz'), (456, '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tuple3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(456, '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(tuple1==tuple2)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(tuple2==tuple3)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28500"/>
            <a:ext cx="5332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From: http://www.tutorialspoint.com/python/tuple_cmp.htm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0158" y="5676523"/>
            <a:ext cx="95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2516" y="4700937"/>
            <a:ext cx="2753010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What does this output?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65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9365"/>
            <a:ext cx="8229600" cy="249399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teams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((1, 'Ravens'),(2,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'Panthers'),</a:t>
            </a:r>
            <a:b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5, 'Eagles'),(7, 'Steelers'))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(index, name) in teams: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print(index, name)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582" y="4599160"/>
            <a:ext cx="17235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Ravens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Panthers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Eagles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Steelers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9308" y="4183661"/>
            <a:ext cx="2753010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What does this output?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4630" y="2715492"/>
            <a:ext cx="2922762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Notice tuple of tuples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9365"/>
            <a:ext cx="8229600" cy="2493994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[('a', 0), ('b', 1), ('c', 2)]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letter, number in t: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(number, letter)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582" y="4599160"/>
            <a:ext cx="9252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a</a:t>
            </a:r>
          </a:p>
          <a:p>
            <a:r>
              <a:rPr lang="pt-BR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b</a:t>
            </a:r>
          </a:p>
          <a:p>
            <a:r>
              <a:rPr lang="pt-BR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c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9308" y="4183661"/>
            <a:ext cx="2753010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What does this output?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4630" y="2715492"/>
            <a:ext cx="2922762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Notice list of tuples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28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Concatenation (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69364"/>
            <a:ext cx="8564880" cy="4156799"/>
          </a:xfrm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/>
              <a:t> operator returns a new tuple that is a concatenation of two tuples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 = (1, 2, 3)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 = (4, 5, 6)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 = a + b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 (a, b, c)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b="1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3) (4, 5, 6) (1, 2, 3, 4, 5, 6)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32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2516" y="4112461"/>
            <a:ext cx="2753010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What does this output?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Repetition (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/>
              <a:t> operator returns a new tuple that repeats the tuple.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b="1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(1, 2, 3)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(4, 5, 6)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(a*2, b)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1, 2, 3) (4, 5, 6</a:t>
            </a:r>
            <a:r>
              <a:rPr lang="en-US" altLang="en-US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32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2516" y="3849910"/>
            <a:ext cx="2753010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What does this output?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3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9365"/>
            <a:ext cx="8229600" cy="3037202"/>
          </a:xfrm>
        </p:spPr>
        <p:txBody>
          <a:bodyPr/>
          <a:lstStyle/>
          <a:p>
            <a:r>
              <a:rPr lang="en-US" dirty="0"/>
              <a:t>The method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returns the number of elements in the tuple.</a:t>
            </a:r>
            <a:endParaRPr lang="en-US" dirty="0" smtClean="0"/>
          </a:p>
          <a:p>
            <a:pPr marL="46355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tuple0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()</a:t>
            </a:r>
          </a:p>
          <a:p>
            <a:pPr marL="46355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(tuple0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6355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("UMBC", "is", "the", "best")</a:t>
            </a:r>
          </a:p>
          <a:p>
            <a:pPr marL="46355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0956" y="4862937"/>
            <a:ext cx="2753010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What does this output?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8202" y="5278436"/>
            <a:ext cx="3930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64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max()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9365"/>
            <a:ext cx="8229600" cy="2403460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max(tuple)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item from the tuple with max </a:t>
            </a:r>
            <a:r>
              <a:rPr lang="en-US" dirty="0" smtClean="0"/>
              <a:t>value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min(tuple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Returns item from the tuple with </a:t>
            </a:r>
            <a:r>
              <a:rPr lang="en-US" dirty="0" smtClean="0"/>
              <a:t>min value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2686" y="5339871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('p', 'a', 'r', 'r', 'o', 't')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2551" y="4506952"/>
            <a:ext cx="48073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myTuple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parrot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myTuple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(min(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myTuple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(max(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myTuple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67538" y="4372825"/>
            <a:ext cx="2753010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What does this output?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5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Tuples and Functions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Tuples and functions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Python functions (as </a:t>
            </a:r>
            <a:r>
              <a:rPr lang="en-US" altLang="en-US" dirty="0" smtClean="0"/>
              <a:t>is true of most </a:t>
            </a:r>
            <a:r>
              <a:rPr lang="en-US" altLang="en-US" dirty="0"/>
              <a:t>languages) can only return one </a:t>
            </a:r>
            <a:r>
              <a:rPr lang="en-US" altLang="en-US" dirty="0" smtClean="0"/>
              <a:t>value</a:t>
            </a:r>
          </a:p>
          <a:p>
            <a:pPr lvl="1"/>
            <a:r>
              <a:rPr lang="en-US" altLang="en-US" dirty="0" smtClean="0"/>
              <a:t>But… but… we’ve returned multiple values before!</a:t>
            </a:r>
            <a:endParaRPr lang="en-US" altLang="en-US" dirty="0"/>
          </a:p>
          <a:p>
            <a:r>
              <a:rPr lang="en-US" altLang="en-US" dirty="0" smtClean="0"/>
              <a:t>If </a:t>
            </a:r>
            <a:r>
              <a:rPr lang="en-US" altLang="en-US" dirty="0"/>
              <a:t>multiple objects are packaged together into a tuple, </a:t>
            </a:r>
            <a:r>
              <a:rPr lang="en-US" altLang="en-US" u="sng" dirty="0"/>
              <a:t>then</a:t>
            </a:r>
            <a:r>
              <a:rPr lang="en-US" altLang="en-US" dirty="0"/>
              <a:t> the function can return the objects </a:t>
            </a:r>
            <a:r>
              <a:rPr lang="en-US" altLang="en-US" dirty="0" smtClean="0"/>
              <a:t>as a </a:t>
            </a:r>
            <a:r>
              <a:rPr lang="en-US" altLang="en-US" u="sng" dirty="0"/>
              <a:t>single tuple</a:t>
            </a:r>
          </a:p>
          <a:p>
            <a:pPr lvl="3"/>
            <a:endParaRPr lang="en-US" altLang="en-US" dirty="0" smtClean="0">
              <a:ea typeface="ＭＳ Ｐゴシック" panose="020B0600070205080204" pitchFamily="34" charset="-128"/>
            </a:endParaRPr>
          </a:p>
          <a:p>
            <a:r>
              <a:rPr lang="en-US" altLang="en-US" dirty="0" smtClean="0">
                <a:ea typeface="ＭＳ Ｐゴシック" panose="020B0600070205080204" pitchFamily="34" charset="-128"/>
              </a:rPr>
              <a:t>Many Python functions return tuples</a:t>
            </a:r>
          </a:p>
        </p:txBody>
      </p:sp>
    </p:spTree>
    <p:extLst>
      <p:ext uri="{BB962C8B-B14F-4D97-AF65-F5344CB8AC3E}">
        <p14:creationId xmlns:p14="http://schemas.microsoft.com/office/powerpoint/2010/main" val="166480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Example: </a:t>
            </a:r>
            <a:r>
              <a:rPr lang="en-US" alt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min_max.py</a:t>
            </a:r>
            <a:endParaRPr lang="en-US" altLang="en-US" sz="5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</a:t>
            </a:r>
            <a:r>
              <a:rPr lang="en-US" alt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smallest and largest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elements of a sequence as a </a:t>
            </a:r>
            <a:r>
              <a:rPr lang="en-US" alt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endParaRPr lang="en-US" altLang="en-US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min_max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(t):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return min(t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), max(t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  <a:endParaRPr lang="en-US" altLang="en-US" sz="2000" b="1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en-US" sz="2000" b="1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seq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[12, 98, 23, 74, 3, 54]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 (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min_max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seq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))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000" b="1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string = 'She turned me into a newt!'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 (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min_max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(string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myMin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myMax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min_max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endParaRPr lang="en-US" altLang="en-US" sz="2000" b="1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en-US" sz="2000" b="1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57248" y="3865831"/>
            <a:ext cx="2753010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What does this output?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4095" y="5459239"/>
            <a:ext cx="23326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(3, 98)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 ', 'w')</a:t>
            </a:r>
          </a:p>
        </p:txBody>
      </p:sp>
    </p:spTree>
    <p:extLst>
      <p:ext uri="{BB962C8B-B14F-4D97-AF65-F5344CB8AC3E}">
        <p14:creationId xmlns:p14="http://schemas.microsoft.com/office/powerpoint/2010/main" val="242410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 from Last Time?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Passing Tuples as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Passing Tuples as </a:t>
            </a:r>
            <a:r>
              <a:rPr lang="en-US" altLang="en-US" dirty="0" smtClean="0"/>
              <a:t>Parameters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69364"/>
            <a:ext cx="8601456" cy="4156799"/>
          </a:xfrm>
        </p:spPr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A parameter name that begins with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gathers all the arguments into a tuple</a:t>
            </a:r>
          </a:p>
          <a:p>
            <a:r>
              <a:rPr lang="en-US" altLang="en-US" dirty="0"/>
              <a:t>This allows functions to take a </a:t>
            </a:r>
            <a:r>
              <a:rPr lang="en-US" altLang="en-US" dirty="0" smtClean="0"/>
              <a:t>variable number </a:t>
            </a:r>
            <a:r>
              <a:rPr lang="en-US" altLang="en-US" dirty="0"/>
              <a:t>of </a:t>
            </a:r>
            <a:r>
              <a:rPr lang="en-US" altLang="en-US" dirty="0" smtClean="0"/>
              <a:t>parameters</a:t>
            </a:r>
          </a:p>
          <a:p>
            <a:pPr lvl="1"/>
            <a:r>
              <a:rPr lang="en-US" altLang="en-US" dirty="0" smtClean="0"/>
              <a:t>So we can call the function with one, or two, or twenty parameters!</a:t>
            </a:r>
            <a:endParaRPr lang="en-US" altLang="en-US" dirty="0"/>
          </a:p>
          <a:p>
            <a:r>
              <a:rPr lang="en-US" altLang="en-US" dirty="0" smtClean="0"/>
              <a:t>(An actual </a:t>
            </a:r>
            <a:r>
              <a:rPr lang="en-US" altLang="en-US" dirty="0"/>
              <a:t>parameter is also called an </a:t>
            </a:r>
            <a:r>
              <a:rPr lang="en-US" altLang="en-US" dirty="0" smtClean="0"/>
              <a:t>argument)</a:t>
            </a:r>
            <a:endParaRPr lang="en-US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6559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From: https://docs.python.org/3.3/faq/programming.html#faq-argument-vs-parameter</a:t>
            </a:r>
          </a:p>
        </p:txBody>
      </p:sp>
    </p:spTree>
    <p:extLst>
      <p:ext uri="{BB962C8B-B14F-4D97-AF65-F5344CB8AC3E}">
        <p14:creationId xmlns:p14="http://schemas.microsoft.com/office/powerpoint/2010/main" val="302814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lang="en-US" altLang="en-US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printall</a:t>
            </a: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(*</a:t>
            </a:r>
            <a:r>
              <a:rPr lang="en-US" altLang="en-US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args</a:t>
            </a: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print (</a:t>
            </a:r>
            <a:r>
              <a:rPr lang="en-US" altLang="en-US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args</a:t>
            </a: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b="1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printall</a:t>
            </a:r>
            <a:r>
              <a:rPr lang="en-US" altLang="en-US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(1, 2.0, 'three')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0744" y="2229077"/>
            <a:ext cx="2753010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Actual Parameters (or Arguments)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032911" y="2851842"/>
            <a:ext cx="2977833" cy="896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4273236" y="2870187"/>
            <a:ext cx="1737508" cy="778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495453" y="2851842"/>
            <a:ext cx="515291" cy="796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3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03291" y="572867"/>
            <a:ext cx="8229600" cy="1143000"/>
          </a:xfrm>
        </p:spPr>
        <p:txBody>
          <a:bodyPr/>
          <a:lstStyle/>
          <a:p>
            <a:r>
              <a:rPr lang="en-US" altLang="en-US" dirty="0"/>
              <a:t>Example: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pointless.py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108642" y="1715867"/>
            <a:ext cx="8229600" cy="4156799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pointless(required, *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args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print ('Required:', required)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 if 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args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: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print('Others:  ', </a:t>
            </a:r>
            <a:r>
              <a:rPr lang="en-US" altLang="en-US" sz="2000" b="1" dirty="0" err="1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args</a:t>
            </a: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000" b="1" dirty="0" smtClean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pointless(1)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pointless(1, 2)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pointless(1, 2.0, 'three')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pointless(1, 2.0, 'three', [4])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8606" y="3043889"/>
            <a:ext cx="2753010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  <a:cs typeface="Courier New" panose="02070309020205020404" pitchFamily="49" charset="0"/>
              </a:rPr>
              <a:t>What does this output?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70353" y="4354717"/>
            <a:ext cx="43204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Required: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Required: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Others: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2,)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Required: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Others: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2.0, 'three')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Required: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Others: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2.0, 'three', [4])</a:t>
            </a:r>
          </a:p>
        </p:txBody>
      </p:sp>
    </p:spTree>
    <p:extLst>
      <p:ext uri="{BB962C8B-B14F-4D97-AF65-F5344CB8AC3E}">
        <p14:creationId xmlns:p14="http://schemas.microsoft.com/office/powerpoint/2010/main" val="163387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Other Questions?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3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69364"/>
            <a:ext cx="8577073" cy="4156799"/>
          </a:xfrm>
        </p:spPr>
        <p:txBody>
          <a:bodyPr/>
          <a:lstStyle/>
          <a:p>
            <a:r>
              <a:rPr lang="en-US" dirty="0" smtClean="0"/>
              <a:t>Homework 7 </a:t>
            </a:r>
            <a:r>
              <a:rPr lang="en-US" dirty="0"/>
              <a:t>is </a:t>
            </a:r>
            <a:r>
              <a:rPr lang="en-US" dirty="0" smtClean="0"/>
              <a:t>due</a:t>
            </a:r>
            <a:endParaRPr lang="en-US" dirty="0"/>
          </a:p>
          <a:p>
            <a:pPr lvl="1"/>
            <a:r>
              <a:rPr lang="en-US" sz="3200" dirty="0"/>
              <a:t>Due by </a:t>
            </a:r>
            <a:r>
              <a:rPr lang="en-US" sz="3200" dirty="0" smtClean="0"/>
              <a:t>Monday (April 4th) </a:t>
            </a:r>
            <a:r>
              <a:rPr lang="en-US" sz="3200" dirty="0"/>
              <a:t>at 8:59:59 </a:t>
            </a:r>
            <a:r>
              <a:rPr lang="en-US" sz="3200" dirty="0" smtClean="0"/>
              <a:t>PM</a:t>
            </a:r>
          </a:p>
          <a:p>
            <a:r>
              <a:rPr lang="en-US" dirty="0" smtClean="0"/>
              <a:t>Project 1 will come out Monday night</a:t>
            </a:r>
            <a:endParaRPr lang="en-US" dirty="0"/>
          </a:p>
          <a:p>
            <a:pPr lvl="3"/>
            <a:endParaRPr lang="en-US" dirty="0"/>
          </a:p>
          <a:p>
            <a:endParaRPr lang="en-US" dirty="0"/>
          </a:p>
          <a:p>
            <a:r>
              <a:rPr lang="en-US" dirty="0" smtClean="0"/>
              <a:t>Next time: Dictionaries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18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778" y="1969364"/>
            <a:ext cx="8740780" cy="4156799"/>
          </a:xfrm>
        </p:spPr>
        <p:txBody>
          <a:bodyPr/>
          <a:lstStyle/>
          <a:p>
            <a:r>
              <a:rPr lang="en-US" altLang="en-US" dirty="0" smtClean="0"/>
              <a:t>Learn about the </a:t>
            </a:r>
            <a:r>
              <a:rPr lang="en-US" altLang="en-US" b="1" i="1" dirty="0" smtClean="0"/>
              <a:t>tuple</a:t>
            </a:r>
            <a:r>
              <a:rPr lang="en-US" altLang="en-US" dirty="0" smtClean="0"/>
              <a:t> </a:t>
            </a:r>
            <a:r>
              <a:rPr lang="en-US" altLang="en-US" dirty="0"/>
              <a:t>data structure in Python</a:t>
            </a:r>
          </a:p>
          <a:p>
            <a:r>
              <a:rPr lang="en-US" altLang="en-US" dirty="0"/>
              <a:t>Perform basic operations with tuples </a:t>
            </a:r>
            <a:r>
              <a:rPr lang="en-US" altLang="en-US" dirty="0" smtClean="0"/>
              <a:t>including:</a:t>
            </a:r>
          </a:p>
          <a:p>
            <a:pPr lvl="1"/>
            <a:r>
              <a:rPr lang="en-US" altLang="en-US" dirty="0" smtClean="0"/>
              <a:t>Creation</a:t>
            </a:r>
          </a:p>
          <a:p>
            <a:pPr lvl="1"/>
            <a:r>
              <a:rPr lang="en-US" altLang="en-US" dirty="0" smtClean="0"/>
              <a:t>Conversion</a:t>
            </a:r>
          </a:p>
          <a:p>
            <a:pPr lvl="1"/>
            <a:r>
              <a:rPr lang="en-US" altLang="en-US" dirty="0" smtClean="0"/>
              <a:t>Repetition</a:t>
            </a:r>
          </a:p>
          <a:p>
            <a:pPr lvl="1"/>
            <a:r>
              <a:rPr lang="en-US" altLang="en-US" dirty="0" smtClean="0"/>
              <a:t>Slicing</a:t>
            </a:r>
          </a:p>
          <a:p>
            <a:pPr lvl="1"/>
            <a:r>
              <a:rPr lang="en-US" altLang="en-US" dirty="0"/>
              <a:t>T</a:t>
            </a:r>
            <a:r>
              <a:rPr lang="en-US" altLang="en-US" dirty="0" smtClean="0"/>
              <a:t>raversing</a:t>
            </a:r>
            <a:endParaRPr lang="en-US" altLang="en-US" dirty="0"/>
          </a:p>
          <a:p>
            <a:r>
              <a:rPr lang="en-US" altLang="en-US" dirty="0"/>
              <a:t>Use tuples in </a:t>
            </a:r>
            <a:r>
              <a:rPr lang="en-US" altLang="en-US" dirty="0" smtClean="0"/>
              <a:t>functions (as return values)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501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="1" i="1" dirty="0" smtClean="0"/>
              <a:t> Tuple </a:t>
            </a:r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a tuple is an </a:t>
            </a:r>
            <a:r>
              <a:rPr lang="en-US" b="1" i="1" dirty="0"/>
              <a:t>immutable</a:t>
            </a:r>
            <a:r>
              <a:rPr lang="en-US" dirty="0"/>
              <a:t> sequence of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1520" y="6568330"/>
            <a:ext cx="4538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/>
              <a:t>http://www.ou.edu/memorylab/python/Lsn15_Tuples.ppt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9067" y="3118071"/>
            <a:ext cx="1762709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cs typeface="Courier New" panose="02070309020205020404" pitchFamily="49" charset="0"/>
              </a:rPr>
              <a:t>What does immutable mean?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906059" y="2523744"/>
            <a:ext cx="689813" cy="628893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82834" y="4762872"/>
            <a:ext cx="4575174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Tuples </a:t>
            </a:r>
            <a:r>
              <a:rPr lang="en-US" sz="2400" dirty="0"/>
              <a:t>are immutable which means you </a:t>
            </a:r>
            <a:r>
              <a:rPr lang="en-US" sz="2400" b="1" i="1" dirty="0"/>
              <a:t>cannot update or change</a:t>
            </a:r>
            <a:r>
              <a:rPr lang="en-US" sz="2400" dirty="0"/>
              <a:t> the values of tuple </a:t>
            </a:r>
            <a:r>
              <a:rPr lang="en-US" sz="2400" dirty="0" smtClean="0"/>
              <a:t>elements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="1" i="1" dirty="0"/>
              <a:t> </a:t>
            </a:r>
            <a:r>
              <a:rPr lang="en-US" b="1" i="1" dirty="0" smtClean="0"/>
              <a:t>Tuple </a:t>
            </a:r>
            <a:r>
              <a:rPr lang="en-US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value in the tuple is an </a:t>
            </a:r>
            <a:r>
              <a:rPr lang="en-US" b="1" i="1" dirty="0"/>
              <a:t>element</a:t>
            </a:r>
            <a:r>
              <a:rPr lang="en-US" dirty="0"/>
              <a:t> or </a:t>
            </a:r>
            <a:r>
              <a:rPr lang="en-US" b="1" i="1" dirty="0"/>
              <a:t>item</a:t>
            </a:r>
          </a:p>
          <a:p>
            <a:r>
              <a:rPr lang="en-US" dirty="0"/>
              <a:t>Elements can be </a:t>
            </a:r>
            <a:r>
              <a:rPr lang="en-US" u="sng" dirty="0"/>
              <a:t>any</a:t>
            </a:r>
            <a:r>
              <a:rPr lang="en-US" dirty="0"/>
              <a:t> Python data type</a:t>
            </a:r>
          </a:p>
          <a:p>
            <a:pPr lvl="1"/>
            <a:r>
              <a:rPr lang="en-US" dirty="0"/>
              <a:t>Tuples can mix data types</a:t>
            </a:r>
          </a:p>
          <a:p>
            <a:pPr lvl="1"/>
            <a:r>
              <a:rPr lang="en-US" dirty="0"/>
              <a:t>Elements can be nested tuples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A9C6D-FA02-438E-B37E-110BEE5292AE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863566" y="4519127"/>
            <a:ext cx="5416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year_born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"Paris Hilton"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1981)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9875" y="5665236"/>
            <a:ext cx="2025311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tuple 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name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3558" y="5665236"/>
            <a:ext cx="2431962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first element:</a:t>
            </a:r>
            <a:br>
              <a:rPr lang="en-US" sz="2400" dirty="0" smtClean="0">
                <a:latin typeface="+mj-lt"/>
                <a:cs typeface="Courier New" panose="02070309020205020404" pitchFamily="49" charset="0"/>
              </a:rPr>
            </a:b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a string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35040" y="5665236"/>
            <a:ext cx="2292096" cy="83099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second element: an integer</a:t>
            </a:r>
            <a:endParaRPr lang="en-US" sz="2400" b="1" dirty="0">
              <a:latin typeface="+mj-lt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1952531" y="4919237"/>
            <a:ext cx="638269" cy="745999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</p:cNvCxnSpPr>
          <p:nvPr/>
        </p:nvCxnSpPr>
        <p:spPr>
          <a:xfrm flipV="1">
            <a:off x="4599539" y="4919237"/>
            <a:ext cx="143149" cy="745999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</p:cNvCxnSpPr>
          <p:nvPr/>
        </p:nvCxnSpPr>
        <p:spPr>
          <a:xfrm flipH="1" flipV="1">
            <a:off x="6729984" y="4919237"/>
            <a:ext cx="451104" cy="745999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0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Tuples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3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empty tuple is written as two parentheses containing </a:t>
            </a:r>
            <a:r>
              <a:rPr lang="en-US" dirty="0" smtClean="0"/>
              <a:t>nothing</a:t>
            </a:r>
          </a:p>
          <a:p>
            <a:pPr marL="914400" indent="0"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tup1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To cast a list as a tuple, you use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tuple()</a:t>
            </a:r>
            <a:endParaRPr lang="en-US" dirty="0" smtClean="0"/>
          </a:p>
          <a:p>
            <a:pPr marL="914400" indent="0">
              <a:buNone/>
            </a:pP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[5, 15, 23]</a:t>
            </a:r>
          </a:p>
          <a:p>
            <a:pPr marL="914400" indent="0">
              <a:buNone/>
            </a:pP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myTuple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tuple(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indent="0"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print(type(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myTuple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0361" y="6000736"/>
            <a:ext cx="3887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'tuple'&gt;</a:t>
            </a:r>
          </a:p>
        </p:txBody>
      </p:sp>
    </p:spTree>
    <p:extLst>
      <p:ext uri="{BB962C8B-B14F-4D97-AF65-F5344CB8AC3E}">
        <p14:creationId xmlns:p14="http://schemas.microsoft.com/office/powerpoint/2010/main" val="91296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30677</TotalTime>
  <Words>1327</Words>
  <Application>Microsoft Office PowerPoint</Application>
  <PresentationFormat>On-screen Show (4:3)</PresentationFormat>
  <Paragraphs>268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CMSC201  Computer Science I for Majors  Lecture 16 – Tuples</vt:lpstr>
      <vt:lpstr>Last Class We Covered</vt:lpstr>
      <vt:lpstr>Any Questions from Last Time?</vt:lpstr>
      <vt:lpstr>Today’s Objectives</vt:lpstr>
      <vt:lpstr>Tuples</vt:lpstr>
      <vt:lpstr>The Tuple Data Structure</vt:lpstr>
      <vt:lpstr>The Tuple Data Structure</vt:lpstr>
      <vt:lpstr>Creating Tuples</vt:lpstr>
      <vt:lpstr>Creating Tuples</vt:lpstr>
      <vt:lpstr>Creating Tuples</vt:lpstr>
      <vt:lpstr>Creating Tuples</vt:lpstr>
      <vt:lpstr>Creating Tuples</vt:lpstr>
      <vt:lpstr>Creating Tuples</vt:lpstr>
      <vt:lpstr>Indexing and Slicing Tuples</vt:lpstr>
      <vt:lpstr>Tuple Indexing</vt:lpstr>
      <vt:lpstr>Slicing a Tuple</vt:lpstr>
      <vt:lpstr>Tuple Operations</vt:lpstr>
      <vt:lpstr>Operations on Tuples</vt:lpstr>
      <vt:lpstr>Membership Tests (in)</vt:lpstr>
      <vt:lpstr>Comparison</vt:lpstr>
      <vt:lpstr>Iteration</vt:lpstr>
      <vt:lpstr>Iteration</vt:lpstr>
      <vt:lpstr>Concatenation (+)</vt:lpstr>
      <vt:lpstr>Repetition (*)</vt:lpstr>
      <vt:lpstr>len() Functions</vt:lpstr>
      <vt:lpstr>min() and max() Functions</vt:lpstr>
      <vt:lpstr>Tuples and Functions (return)</vt:lpstr>
      <vt:lpstr>Tuples and functions</vt:lpstr>
      <vt:lpstr>Example: min_max.py</vt:lpstr>
      <vt:lpstr>Passing Tuples as Parameters</vt:lpstr>
      <vt:lpstr>Passing Tuples as Parameters</vt:lpstr>
      <vt:lpstr>Example</vt:lpstr>
      <vt:lpstr>Example: pointless.py</vt:lpstr>
      <vt:lpstr>Any Other Questions?</vt:lpstr>
      <vt:lpstr>Announcements</vt:lpstr>
    </vt:vector>
  </TitlesOfParts>
  <Company>UMBC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Gibson</dc:creator>
  <cp:lastModifiedBy>Katie</cp:lastModifiedBy>
  <cp:revision>469</cp:revision>
  <dcterms:created xsi:type="dcterms:W3CDTF">2014-05-05T14:25:42Z</dcterms:created>
  <dcterms:modified xsi:type="dcterms:W3CDTF">2016-04-05T00:35:36Z</dcterms:modified>
</cp:coreProperties>
</file>