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450" r:id="rId2"/>
    <p:sldId id="451" r:id="rId3"/>
    <p:sldId id="452" r:id="rId4"/>
    <p:sldId id="444" r:id="rId5"/>
    <p:sldId id="447" r:id="rId6"/>
    <p:sldId id="448" r:id="rId7"/>
    <p:sldId id="429" r:id="rId8"/>
    <p:sldId id="453" r:id="rId9"/>
    <p:sldId id="44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B3"/>
    <a:srgbClr val="92D7FF"/>
    <a:srgbClr val="40E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2" autoAdjust="0"/>
  </p:normalViewPr>
  <p:slideViewPr>
    <p:cSldViewPr snapToGrid="0" snapToObjects="1">
      <p:cViewPr varScale="1">
        <p:scale>
          <a:sx n="99" d="100"/>
          <a:sy n="99" d="100"/>
        </p:scale>
        <p:origin x="-3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707FE-25A2-6146-A768-44AA7FEFCB9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F469-C050-964D-9A23-C353E5682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E5BB55-6533-4BB4-9589-66C86DCE03FC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8178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students</a:t>
            </a:r>
            <a:r>
              <a:rPr lang="en-GB" baseline="0" dirty="0" smtClean="0"/>
              <a:t> to think about how they might make the chocolate squares</a:t>
            </a:r>
          </a:p>
          <a:p>
            <a:r>
              <a:rPr lang="en-GB" baseline="0" dirty="0" smtClean="0"/>
              <a:t>Focus on the recipe being a sequence of one instruction after another – Complete in pairs.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469-C050-964D-9A23-C353E56821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E5BB55-6533-4BB4-9589-66C86DCE03FC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8178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469-C050-964D-9A23-C353E56821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E5BB55-6533-4BB4-9589-66C86DCE03FC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8178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Programming – Algorithms (</a:t>
            </a:r>
            <a:r>
              <a:rPr lang="en-GB" smtClean="0"/>
              <a:t>Flowcharts)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370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Starter: Python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dirty="0" smtClean="0">
                <a:latin typeface="PT Sans" panose="020B0503020203020204" pitchFamily="34" charset="0"/>
              </a:rPr>
              <a:t>Use Python to work out what these will print to screen.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endParaRPr lang="en-GB" dirty="0" smtClean="0">
              <a:latin typeface="PT Sans" panose="020B050302020302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endParaRPr lang="en-GB" dirty="0">
              <a:latin typeface="PT Sans" panose="020B050302020302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endParaRPr lang="en-GB" dirty="0" smtClean="0">
              <a:latin typeface="PT Sans" panose="020B05030202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PT Sans" panose="020B0503020203020204" pitchFamily="34" charset="0"/>
              </a:rPr>
              <a:t>Write </a:t>
            </a:r>
            <a:r>
              <a:rPr lang="en-GB" dirty="0" smtClean="0">
                <a:latin typeface="PT Sans" panose="020B0503020203020204" pitchFamily="34" charset="0"/>
              </a:rPr>
              <a:t>code to display your name five times with one print statement.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latin typeface="PT Sans" panose="020B05030202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PT Sans" panose="020B0503020203020204" pitchFamily="34" charset="0"/>
              </a:rPr>
              <a:t>Write code to display ‘BANANA’ by typing ‘AN’ only once.</a:t>
            </a:r>
            <a:endParaRPr lang="en-GB" dirty="0">
              <a:latin typeface="PT Sans" panose="020B05030202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3" b="63024"/>
          <a:stretch/>
        </p:blipFill>
        <p:spPr bwMode="auto">
          <a:xfrm>
            <a:off x="990600" y="2289209"/>
            <a:ext cx="5846790" cy="1308339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88900" dir="2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4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955280" cy="271634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88900" dir="2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7955280" cy="183708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88900" dir="2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25370"/>
            <a:ext cx="7886700" cy="1325563"/>
          </a:xfrm>
        </p:spPr>
        <p:txBody>
          <a:bodyPr/>
          <a:lstStyle/>
          <a:p>
            <a:r>
              <a:rPr lang="en-GB" b="1" dirty="0" smtClean="0"/>
              <a:t>Starter 1: Solution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515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558"/>
            <a:ext cx="8229600" cy="629602"/>
          </a:xfrm>
        </p:spPr>
        <p:txBody>
          <a:bodyPr>
            <a:normAutofit/>
          </a:bodyPr>
          <a:lstStyle/>
          <a:p>
            <a:r>
              <a:rPr lang="en-GB" b="1" dirty="0" smtClean="0"/>
              <a:t>Learning</a:t>
            </a:r>
            <a:r>
              <a:rPr lang="en-GB" b="1" baseline="0" dirty="0" smtClean="0"/>
              <a:t> Objectives</a:t>
            </a:r>
            <a:endParaRPr lang="en-GB" b="1" dirty="0"/>
          </a:p>
        </p:txBody>
      </p:sp>
      <p:sp>
        <p:nvSpPr>
          <p:cNvPr id="5" name="Rounded Rectangle 4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69714"/>
              </p:ext>
            </p:extLst>
          </p:nvPr>
        </p:nvGraphicFramePr>
        <p:xfrm>
          <a:off x="259080" y="817502"/>
          <a:ext cx="8625840" cy="507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840"/>
              </a:tblGrid>
              <a:tr h="1478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Programmin</a:t>
                      </a:r>
                      <a:r>
                        <a:rPr lang="en-GB" sz="3200" baseline="0" dirty="0" smtClean="0"/>
                        <a:t>g Lesson</a:t>
                      </a:r>
                      <a:endParaRPr lang="en-GB" sz="3200" dirty="0"/>
                    </a:p>
                  </a:txBody>
                  <a:tcPr/>
                </a:tc>
              </a:tr>
              <a:tr h="359989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Today we are:</a:t>
                      </a:r>
                    </a:p>
                    <a:p>
                      <a:pPr algn="ctr"/>
                      <a:endParaRPr lang="en-GB" sz="3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i="1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Understanding the different types of algorithms</a:t>
                      </a:r>
                      <a:r>
                        <a:rPr lang="en-GB" sz="2400" b="1" i="1" baseline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 and shapes that can be used in Flowcharts.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i="1" baseline="0" dirty="0" smtClean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i="1" baseline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Creating flowcharts/pseudocode based on problems and programs already made.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2400" b="1" i="1" dirty="0" smtClean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A process or set of rules to be followed, especially useful when problem solving.</a:t>
            </a:r>
          </a:p>
          <a:p>
            <a:endParaRPr lang="en-GB" sz="2400" dirty="0" smtClean="0"/>
          </a:p>
          <a:p>
            <a:r>
              <a:rPr lang="en-GB" sz="3200" dirty="0" smtClean="0"/>
              <a:t>Two types:</a:t>
            </a:r>
          </a:p>
          <a:p>
            <a:pPr lvl="1"/>
            <a:r>
              <a:rPr lang="en-GB" sz="2800" dirty="0" smtClean="0"/>
              <a:t>Flowchart</a:t>
            </a:r>
          </a:p>
          <a:p>
            <a:pPr lvl="1"/>
            <a:r>
              <a:rPr lang="en-GB" sz="2800" dirty="0" err="1" smtClean="0"/>
              <a:t>Pseudocode</a:t>
            </a:r>
            <a:endParaRPr lang="en-GB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06600" y="393972"/>
            <a:ext cx="8657864" cy="11065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What is an Algorithm?</a:t>
            </a:r>
            <a:endParaRPr lang="en-GB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062631"/>
            <a:ext cx="4465982" cy="28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7" y="758537"/>
            <a:ext cx="8811490" cy="583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you’ll need (Variables)</a:t>
            </a:r>
            <a:br>
              <a:rPr lang="en-GB" b="1" dirty="0"/>
            </a:br>
            <a:r>
              <a:rPr lang="en-GB" dirty="0"/>
              <a:t>60g unsalted butter</a:t>
            </a:r>
            <a:br>
              <a:rPr lang="en-GB" dirty="0"/>
            </a:br>
            <a:r>
              <a:rPr lang="en-GB" dirty="0"/>
              <a:t>3 table spoons golden syrup</a:t>
            </a:r>
            <a:br>
              <a:rPr lang="en-GB" dirty="0"/>
            </a:br>
            <a:r>
              <a:rPr lang="en-GB" dirty="0"/>
              <a:t>1 x 100g bar milk or dark chocolate</a:t>
            </a:r>
            <a:br>
              <a:rPr lang="en-GB" dirty="0"/>
            </a:br>
            <a:r>
              <a:rPr lang="en-GB" dirty="0"/>
              <a:t>90g Rice </a:t>
            </a:r>
            <a:r>
              <a:rPr lang="en-GB" dirty="0" err="1"/>
              <a:t>Krispies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How to make them (Instructions)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Melt the chocolate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the butter,  and stir in until melted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the syrup, stir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the Rice </a:t>
            </a:r>
            <a:r>
              <a:rPr lang="en-GB" dirty="0" err="1"/>
              <a:t>Krispies</a:t>
            </a:r>
            <a:r>
              <a:rPr lang="en-GB" dirty="0"/>
              <a:t> and gently stir in to the chocolate mix</a:t>
            </a:r>
          </a:p>
          <a:p>
            <a:pPr>
              <a:buFont typeface="+mj-lt"/>
              <a:buAutoNum type="arabicPeriod"/>
            </a:pPr>
            <a:r>
              <a:rPr lang="en-GB" dirty="0"/>
              <a:t>Spoon in to a mould</a:t>
            </a:r>
          </a:p>
          <a:p>
            <a:pPr>
              <a:buFont typeface="+mj-lt"/>
              <a:buAutoNum type="arabicPeriod"/>
            </a:pPr>
            <a:r>
              <a:rPr lang="en-GB" dirty="0"/>
              <a:t>Leave to cool</a:t>
            </a:r>
          </a:p>
          <a:p>
            <a:endParaRPr lang="en-GB" dirty="0"/>
          </a:p>
        </p:txBody>
      </p:sp>
      <p:pic>
        <p:nvPicPr>
          <p:cNvPr id="4" name="Picture 2" descr="http://images.tastespotting.com/thumbnails/23847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35" y="852055"/>
            <a:ext cx="2973519" cy="29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2558"/>
            <a:ext cx="8229600" cy="629602"/>
          </a:xfrm>
        </p:spPr>
        <p:txBody>
          <a:bodyPr>
            <a:normAutofit/>
          </a:bodyPr>
          <a:lstStyle/>
          <a:p>
            <a:r>
              <a:rPr lang="en-GB" b="1" dirty="0" smtClean="0"/>
              <a:t>Creating Algorithms – Rice </a:t>
            </a:r>
            <a:r>
              <a:rPr lang="en-GB" b="1" dirty="0" err="1" smtClean="0"/>
              <a:t>Krispie</a:t>
            </a:r>
            <a:r>
              <a:rPr lang="en-GB" b="1" dirty="0" smtClean="0"/>
              <a:t> Cakes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78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6600" y="393972"/>
            <a:ext cx="8657864" cy="11065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Identifying flowchart symbols</a:t>
            </a:r>
            <a:endParaRPr lang="en-GB" sz="30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2883176" cy="4351338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Terminator</a:t>
            </a:r>
            <a:r>
              <a:rPr lang="en-GB" sz="1600" dirty="0" smtClean="0"/>
              <a:t> – Used to start or stop a program.</a:t>
            </a:r>
          </a:p>
          <a:p>
            <a:r>
              <a:rPr lang="en-GB" sz="1600" b="1" dirty="0" err="1" smtClean="0"/>
              <a:t>Input/Output</a:t>
            </a:r>
            <a:r>
              <a:rPr lang="en-GB" sz="1600" b="1" dirty="0" smtClean="0"/>
              <a:t> </a:t>
            </a:r>
            <a:r>
              <a:rPr lang="en-GB" sz="1600" dirty="0" smtClean="0"/>
              <a:t>– Used when you get input from the user or output from the computer.</a:t>
            </a:r>
          </a:p>
          <a:p>
            <a:r>
              <a:rPr lang="en-GB" sz="1600" b="1" dirty="0" smtClean="0"/>
              <a:t>Decision</a:t>
            </a:r>
            <a:r>
              <a:rPr lang="en-GB" sz="1600" dirty="0" smtClean="0"/>
              <a:t> – A choice will be given. Usually Yes or No but can also display menu choices.</a:t>
            </a:r>
          </a:p>
          <a:p>
            <a:r>
              <a:rPr lang="en-GB" sz="1600" b="1" dirty="0" smtClean="0"/>
              <a:t>Subroutine</a:t>
            </a:r>
            <a:r>
              <a:rPr lang="en-GB" sz="1600" dirty="0" smtClean="0"/>
              <a:t>- Allows you to call other subroutines. (Other flowcharts could be integrated easily.</a:t>
            </a:r>
          </a:p>
          <a:p>
            <a:r>
              <a:rPr lang="en-GB" sz="1600" b="1" dirty="0" smtClean="0"/>
              <a:t>Process</a:t>
            </a:r>
            <a:r>
              <a:rPr lang="en-GB" sz="1600" dirty="0" smtClean="0"/>
              <a:t> – Performs a process such as adding two numbers.</a:t>
            </a:r>
          </a:p>
          <a:p>
            <a:r>
              <a:rPr lang="en-GB" sz="1600" b="1" dirty="0" smtClean="0"/>
              <a:t>Connector</a:t>
            </a:r>
            <a:r>
              <a:rPr lang="en-GB" sz="1600" dirty="0" smtClean="0"/>
              <a:t> –Allows connection from page to page for extensive diagrams.</a:t>
            </a:r>
            <a:endParaRPr lang="en-GB" sz="1600" dirty="0"/>
          </a:p>
        </p:txBody>
      </p:sp>
      <p:sp>
        <p:nvSpPr>
          <p:cNvPr id="3" name="Flowchart: Terminator 2"/>
          <p:cNvSpPr/>
          <p:nvPr/>
        </p:nvSpPr>
        <p:spPr>
          <a:xfrm>
            <a:off x="4240696" y="1825625"/>
            <a:ext cx="1457739" cy="47707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Data 3"/>
          <p:cNvSpPr/>
          <p:nvPr/>
        </p:nvSpPr>
        <p:spPr>
          <a:xfrm>
            <a:off x="6586330" y="2451652"/>
            <a:ext cx="1630018" cy="5698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ecision 4"/>
          <p:cNvSpPr/>
          <p:nvPr/>
        </p:nvSpPr>
        <p:spPr>
          <a:xfrm>
            <a:off x="4572000" y="2877213"/>
            <a:ext cx="1311965" cy="1073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4572000" y="4890798"/>
            <a:ext cx="1417982" cy="569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edefined Process 7"/>
          <p:cNvSpPr/>
          <p:nvPr/>
        </p:nvSpPr>
        <p:spPr>
          <a:xfrm>
            <a:off x="6851374" y="3865438"/>
            <a:ext cx="1470991" cy="8457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7063409" y="5598575"/>
            <a:ext cx="477078" cy="4444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 smtClean="0"/>
              <a:t>Task 1 – Flowcharts Recap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Complete the questions related to algorithms. (You do not need to complete the first activity if you have the shapes in your book.)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You can complete this task in pairs.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Found on Page 72 (in the book) 81 (on the pdf). Complete tasks in your book.</a:t>
            </a:r>
          </a:p>
        </p:txBody>
      </p:sp>
      <p:sp>
        <p:nvSpPr>
          <p:cNvPr id="7" name="6-Point Star 6"/>
          <p:cNvSpPr/>
          <p:nvPr/>
        </p:nvSpPr>
        <p:spPr>
          <a:xfrm>
            <a:off x="7451874" y="674688"/>
            <a:ext cx="1063476" cy="123666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 smtClean="0"/>
              <a:t>8 mins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6096" t="12848" r="7163" b="28819"/>
          <a:stretch/>
        </p:blipFill>
        <p:spPr>
          <a:xfrm>
            <a:off x="4572000" y="2220912"/>
            <a:ext cx="4107543" cy="28821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21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7458501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Two choices:</a:t>
            </a:r>
          </a:p>
          <a:p>
            <a:endParaRPr lang="en-GB" sz="2800" dirty="0" smtClean="0"/>
          </a:p>
          <a:p>
            <a:pPr lvl="1"/>
            <a:r>
              <a:rPr lang="en-GB" sz="2500" dirty="0" smtClean="0"/>
              <a:t>Create a flowchart for a program previously made. (Reverse engineering – less recommended.</a:t>
            </a:r>
          </a:p>
          <a:p>
            <a:endParaRPr lang="en-GB" sz="2800" dirty="0" smtClean="0"/>
          </a:p>
          <a:p>
            <a:pPr lvl="1"/>
            <a:r>
              <a:rPr lang="en-GB" sz="2500" dirty="0" smtClean="0"/>
              <a:t>Create a flowchart for one of the OCR  programming problem tasks on Moodle. (Choose a short one.)</a:t>
            </a:r>
            <a:endParaRPr lang="en-GB" sz="2500" dirty="0"/>
          </a:p>
        </p:txBody>
      </p:sp>
      <p:sp>
        <p:nvSpPr>
          <p:cNvPr id="7" name="Rounded Rectangle 6"/>
          <p:cNvSpPr/>
          <p:nvPr/>
        </p:nvSpPr>
        <p:spPr>
          <a:xfrm>
            <a:off x="206600" y="393972"/>
            <a:ext cx="8657864" cy="11065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Task </a:t>
            </a:r>
            <a:r>
              <a:rPr lang="en-GB" sz="3200" dirty="0"/>
              <a:t>2</a:t>
            </a:r>
            <a:r>
              <a:rPr lang="en-GB" sz="3200" dirty="0" smtClean="0"/>
              <a:t> – </a:t>
            </a:r>
          </a:p>
          <a:p>
            <a:pPr algn="ctr"/>
            <a:r>
              <a:rPr lang="en-GB" sz="3200" dirty="0" smtClean="0"/>
              <a:t>Creating Flowcharts</a:t>
            </a:r>
            <a:endParaRPr lang="en-GB" sz="3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0" y="6400800"/>
            <a:ext cx="91440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Key Words: Algorithm, Flowchart, </a:t>
            </a:r>
            <a:r>
              <a:rPr lang="en-GB" sz="2400" dirty="0" err="1" smtClean="0"/>
              <a:t>Pseudocode</a:t>
            </a:r>
            <a:endParaRPr lang="en-GB" sz="2400" dirty="0"/>
          </a:p>
        </p:txBody>
      </p:sp>
      <p:sp>
        <p:nvSpPr>
          <p:cNvPr id="8" name="6-Point Star 7"/>
          <p:cNvSpPr/>
          <p:nvPr/>
        </p:nvSpPr>
        <p:spPr>
          <a:xfrm>
            <a:off x="7915700" y="1600200"/>
            <a:ext cx="1063476" cy="123666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 smtClean="0"/>
              <a:t>15 </a:t>
            </a:r>
            <a:r>
              <a:rPr lang="en-GB" dirty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856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8321</TotalTime>
  <Words>420</Words>
  <Application>Microsoft Office PowerPoint</Application>
  <PresentationFormat>On-screen Show (4:3)</PresentationFormat>
  <Paragraphs>71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Computer Science</vt:lpstr>
      <vt:lpstr>Starter: Python Basics</vt:lpstr>
      <vt:lpstr>Starter 1: Solution</vt:lpstr>
      <vt:lpstr>Learning Objectives</vt:lpstr>
      <vt:lpstr>PowerPoint Presentation</vt:lpstr>
      <vt:lpstr>Creating Algorithms – Rice Krispie Cakes</vt:lpstr>
      <vt:lpstr>PowerPoint Presentation</vt:lpstr>
      <vt:lpstr>Task 1 – Flowcharts Recap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Kirsty Densham</dc:creator>
  <cp:lastModifiedBy>Pino, Avril</cp:lastModifiedBy>
  <cp:revision>256</cp:revision>
  <dcterms:created xsi:type="dcterms:W3CDTF">2012-11-25T14:39:16Z</dcterms:created>
  <dcterms:modified xsi:type="dcterms:W3CDTF">2016-09-16T13:47:22Z</dcterms:modified>
</cp:coreProperties>
</file>