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06" r:id="rId3"/>
    <p:sldId id="292" r:id="rId4"/>
    <p:sldId id="294" r:id="rId5"/>
    <p:sldId id="293" r:id="rId6"/>
    <p:sldId id="286" r:id="rId7"/>
    <p:sldId id="288" r:id="rId8"/>
    <p:sldId id="287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FF99"/>
    <a:srgbClr val="FF9900"/>
    <a:srgbClr val="CCFF66"/>
    <a:srgbClr val="FFFF99"/>
    <a:srgbClr val="CCECFF"/>
    <a:srgbClr val="99FFCC"/>
    <a:srgbClr val="C0C0C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4660"/>
  </p:normalViewPr>
  <p:slideViewPr>
    <p:cSldViewPr showGuides="1">
      <p:cViewPr varScale="1">
        <p:scale>
          <a:sx n="94" d="100"/>
          <a:sy n="94" d="100"/>
        </p:scale>
        <p:origin x="78" y="1302"/>
      </p:cViewPr>
      <p:guideLst>
        <p:guide orient="horz" pos="63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C13D-1A97-4150-99E4-B3BC5C8F186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B5EBA-2B8F-4892-8EE6-744B3F25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BA9-F264-4EF5-8B1C-745A873FC2E5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7C3-9947-4A65-B679-CAF73AFAA006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DA2-BBB4-4D0E-BC23-8FBAC84DA331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1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C807-4010-42CC-9BE2-746CF8248929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6016-A351-447D-BFC4-9BF4E9B809AA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BF8E-32F8-4BE2-AFD4-305D35F42F54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170D-F3D7-4E53-BC6F-DCE2F5B7D5C2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6FF-723B-4148-AEFE-657A021B925D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8F24-0B85-4F22-93E5-2B65A613277C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7153-A316-401B-8CE4-36FF2BD231E7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812E-F536-4510-A79C-A2BF58961546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1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3EF8-1032-4714-A0F4-262E0742BEF0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MSBA Program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40D6-2D72-4432-8F17-56766FDC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47450" y="318195"/>
            <a:ext cx="8487505" cy="602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2455" y="1645595"/>
            <a:ext cx="8335690" cy="32316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b="1" dirty="0" smtClean="0"/>
              <a:t>Seattle University</a:t>
            </a:r>
          </a:p>
          <a:p>
            <a:pPr algn="ctr"/>
            <a:r>
              <a:rPr lang="en-US" sz="3600" b="1" dirty="0" smtClean="0"/>
              <a:t>Master’s of Science in Business Analytics</a:t>
            </a:r>
          </a:p>
          <a:p>
            <a:pPr algn="ctr"/>
            <a:endParaRPr lang="en-US" sz="3600" b="1" dirty="0" smtClean="0"/>
          </a:p>
          <a:p>
            <a:r>
              <a:rPr lang="en-US" sz="3200" dirty="0" smtClean="0"/>
              <a:t>Key skills, learning outcomes, and a sample of jobs to apply for, or aim to qualify for, a few years after graduation. (But last one </a:t>
            </a:r>
            <a:r>
              <a:rPr lang="en-US" sz="3200" i="1" dirty="0" smtClean="0"/>
              <a:t>may</a:t>
            </a:r>
            <a:r>
              <a:rPr lang="en-US" sz="3200" dirty="0" smtClean="0"/>
              <a:t> need a PhD.)</a:t>
            </a:r>
          </a:p>
        </p:txBody>
      </p:sp>
    </p:spTree>
    <p:extLst>
      <p:ext uri="{BB962C8B-B14F-4D97-AF65-F5344CB8AC3E}">
        <p14:creationId xmlns:p14="http://schemas.microsoft.com/office/powerpoint/2010/main" val="31805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31500" y="395005"/>
            <a:ext cx="794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/>
              <a:t>Quantitative Skills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304635" y="1201510"/>
            <a:ext cx="2496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statistics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data visualization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data management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data mining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decision analysis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risk analysis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simulation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programming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31500" y="395005"/>
            <a:ext cx="794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/>
              <a:t>Soft Skills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958990" y="1201510"/>
            <a:ext cx="318761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data </a:t>
            </a:r>
            <a:r>
              <a:rPr lang="en-US" sz="2000" dirty="0" smtClean="0"/>
              <a:t>presentation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communication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business knowledge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problem </a:t>
            </a:r>
            <a:r>
              <a:rPr lang="en-US" sz="2000" smtClean="0"/>
              <a:t>recognition</a:t>
            </a:r>
            <a:endParaRPr lang="en-US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problem formulation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metrics/KPI determination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interpersonal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persuasion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31500" y="395005"/>
            <a:ext cx="794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/>
              <a:t>Learning Outcomes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46715" y="1201510"/>
            <a:ext cx="7527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On successful conclusion of this program students will be able to:</a:t>
            </a:r>
          </a:p>
          <a:p>
            <a:pPr marL="457200" indent="-457200">
              <a:spcAft>
                <a:spcPts val="600"/>
              </a:spcAft>
              <a:buSzPct val="105000"/>
              <a:buFont typeface="+mj-lt"/>
              <a:buAutoNum type="arabicPeriod"/>
            </a:pPr>
            <a:r>
              <a:rPr lang="en-US" sz="2000" dirty="0" smtClean="0"/>
              <a:t>Identify </a:t>
            </a:r>
            <a:r>
              <a:rPr lang="en-US" sz="2000" dirty="0"/>
              <a:t>and describe complex business problems in terms of analytical models.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dirty="0"/>
              <a:t>appropriate analytical methods to find solutions to business problems that achieve stated objectives.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Translate </a:t>
            </a:r>
            <a:r>
              <a:rPr lang="en-US" sz="2000" dirty="0"/>
              <a:t>results of business analytic projects into effective courses of action.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Demonstrate </a:t>
            </a:r>
            <a:r>
              <a:rPr lang="en-US" sz="2000" dirty="0"/>
              <a:t>ethical decision-making in structured or unstructured and ambiguous situations.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Communicate </a:t>
            </a:r>
            <a:r>
              <a:rPr lang="en-US" sz="2000" dirty="0"/>
              <a:t>technical information to both technical and non-technical audiences in speech, in writing, and graphically.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Exhibit </a:t>
            </a:r>
            <a:r>
              <a:rPr lang="en-US" sz="2000" dirty="0"/>
              <a:t>effective collaboration and leadership skills.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31500" y="395005"/>
            <a:ext cx="794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7546975" algn="r"/>
              </a:tabLst>
            </a:pPr>
            <a:r>
              <a:rPr lang="en-US" sz="3600" b="1" dirty="0" smtClean="0"/>
              <a:t>Statistician/Analyst 	</a:t>
            </a:r>
            <a:r>
              <a:rPr lang="en-US" sz="3600" b="1" i="1" dirty="0" smtClean="0"/>
              <a:t>K.C. Royals</a:t>
            </a:r>
            <a:endParaRPr lang="en-US" sz="3600" b="1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846715" y="1201510"/>
            <a:ext cx="7527380" cy="501675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Advanced degree </a:t>
            </a:r>
            <a:r>
              <a:rPr lang="en-US" sz="2000" dirty="0" smtClean="0">
                <a:solidFill>
                  <a:schemeClr val="bg1"/>
                </a:solidFill>
              </a:rPr>
              <a:t>in </a:t>
            </a:r>
            <a:r>
              <a:rPr lang="en-US" sz="2000" b="1" dirty="0" smtClean="0">
                <a:solidFill>
                  <a:srgbClr val="FFFF00"/>
                </a:solidFill>
              </a:rPr>
              <a:t>math, stats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or </a:t>
            </a:r>
            <a:r>
              <a:rPr lang="en-US" sz="2000" dirty="0" smtClean="0">
                <a:solidFill>
                  <a:schemeClr val="bg1"/>
                </a:solidFill>
              </a:rPr>
              <a:t>related. (published research a plus)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Up to date knowledge of </a:t>
            </a:r>
            <a:r>
              <a:rPr lang="en-US" sz="2000" b="1" dirty="0" smtClean="0">
                <a:solidFill>
                  <a:srgbClr val="FFFF00"/>
                </a:solidFill>
              </a:rPr>
              <a:t>statistical analysis </a:t>
            </a:r>
            <a:r>
              <a:rPr lang="en-US" sz="2000" dirty="0" smtClean="0">
                <a:solidFill>
                  <a:schemeClr val="bg1"/>
                </a:solidFill>
              </a:rPr>
              <a:t>techniques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Experience with experimental design.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Experience </a:t>
            </a:r>
            <a:r>
              <a:rPr lang="en-US" sz="2000" dirty="0">
                <a:solidFill>
                  <a:schemeClr val="bg1"/>
                </a:solidFill>
              </a:rPr>
              <a:t>manipulating </a:t>
            </a:r>
            <a:r>
              <a:rPr lang="en-US" sz="2000" dirty="0" smtClean="0">
                <a:solidFill>
                  <a:schemeClr val="bg1"/>
                </a:solidFill>
              </a:rPr>
              <a:t>and </a:t>
            </a:r>
            <a:r>
              <a:rPr lang="en-US" sz="2000" dirty="0">
                <a:solidFill>
                  <a:schemeClr val="bg1"/>
                </a:solidFill>
              </a:rPr>
              <a:t>analyzing large data </a:t>
            </a:r>
            <a:r>
              <a:rPr lang="en-US" sz="2000" dirty="0" smtClean="0">
                <a:solidFill>
                  <a:schemeClr val="bg1"/>
                </a:solidFill>
              </a:rPr>
              <a:t>sets.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Knowledge </a:t>
            </a:r>
            <a:r>
              <a:rPr lang="en-US" sz="2000" dirty="0">
                <a:solidFill>
                  <a:schemeClr val="bg1"/>
                </a:solidFill>
              </a:rPr>
              <a:t>of baseball and baseball data (Pitch f/x, Hit f/x, Field </a:t>
            </a:r>
            <a:r>
              <a:rPr lang="en-US" sz="2000" dirty="0" smtClean="0">
                <a:solidFill>
                  <a:schemeClr val="bg1"/>
                </a:solidFill>
              </a:rPr>
              <a:t>f/x).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FF0000"/>
                </a:solidFill>
              </a:rPr>
              <a:t>Excellent </a:t>
            </a:r>
            <a:r>
              <a:rPr lang="en-US" sz="2000" b="1" dirty="0">
                <a:solidFill>
                  <a:srgbClr val="FF0000"/>
                </a:solidFill>
              </a:rPr>
              <a:t>interpersonal and communications </a:t>
            </a:r>
            <a:r>
              <a:rPr lang="en-US" sz="2000" b="1" dirty="0" smtClean="0">
                <a:solidFill>
                  <a:srgbClr val="FF0000"/>
                </a:solidFill>
              </a:rPr>
              <a:t>skills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Proficiency </a:t>
            </a:r>
            <a:r>
              <a:rPr lang="en-US" sz="2000" dirty="0">
                <a:solidFill>
                  <a:schemeClr val="bg1"/>
                </a:solidFill>
              </a:rPr>
              <a:t>with the following tools and/or software: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b="1" dirty="0" smtClean="0">
                <a:solidFill>
                  <a:srgbClr val="66FF99"/>
                </a:solidFill>
              </a:rPr>
              <a:t>R</a:t>
            </a:r>
            <a:r>
              <a:rPr lang="en-US" sz="2000" b="1" dirty="0">
                <a:solidFill>
                  <a:srgbClr val="66FF99"/>
                </a:solidFill>
              </a:rPr>
              <a:t>, MATLAB, STATA, Minitab, or similar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66FF99"/>
                </a:solidFill>
              </a:rPr>
              <a:t>     SQL </a:t>
            </a:r>
            <a:r>
              <a:rPr lang="en-US" sz="2000" b="1" dirty="0">
                <a:solidFill>
                  <a:srgbClr val="66FF99"/>
                </a:solidFill>
              </a:rPr>
              <a:t>or MySQL scripting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66FF99"/>
                </a:solidFill>
              </a:rPr>
              <a:t>     </a:t>
            </a:r>
            <a:r>
              <a:rPr lang="en-US" sz="2000" b="1" dirty="0" smtClean="0">
                <a:solidFill>
                  <a:srgbClr val="66FF99"/>
                </a:solidFill>
              </a:rPr>
              <a:t>Python</a:t>
            </a:r>
            <a:r>
              <a:rPr lang="en-US" sz="2000" b="1" dirty="0">
                <a:solidFill>
                  <a:srgbClr val="66FF99"/>
                </a:solidFill>
              </a:rPr>
              <a:t>, C++, or </a:t>
            </a:r>
            <a:r>
              <a:rPr lang="en-US" sz="2000" b="1" dirty="0" smtClean="0">
                <a:solidFill>
                  <a:srgbClr val="66FF99"/>
                </a:solidFill>
              </a:rPr>
              <a:t>similar – preferred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31500" y="395005"/>
            <a:ext cx="794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7546975" algn="r"/>
              </a:tabLst>
            </a:pPr>
            <a:r>
              <a:rPr lang="en-US" sz="3600" b="1" dirty="0" smtClean="0"/>
              <a:t>Manager BA	</a:t>
            </a:r>
            <a:r>
              <a:rPr lang="en-US" sz="3600" b="1" i="1" dirty="0" smtClean="0"/>
              <a:t>Amazon</a:t>
            </a:r>
            <a:endParaRPr lang="en-US" sz="3600" b="1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846715" y="1201510"/>
            <a:ext cx="7527380" cy="501675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Master’s in </a:t>
            </a:r>
            <a:r>
              <a:rPr lang="en-US" sz="2000" b="1" dirty="0">
                <a:solidFill>
                  <a:srgbClr val="FFFF00"/>
                </a:solidFill>
              </a:rPr>
              <a:t>Math</a:t>
            </a:r>
            <a:r>
              <a:rPr lang="en-US" sz="2000" dirty="0">
                <a:solidFill>
                  <a:schemeClr val="bg1"/>
                </a:solidFill>
              </a:rPr>
              <a:t>, Finance, </a:t>
            </a:r>
            <a:r>
              <a:rPr lang="en-US" sz="2000" b="1" dirty="0">
                <a:solidFill>
                  <a:srgbClr val="FFFF00"/>
                </a:solidFill>
              </a:rPr>
              <a:t>Statistics</a:t>
            </a:r>
            <a:r>
              <a:rPr lang="en-US" sz="2000" dirty="0">
                <a:solidFill>
                  <a:schemeClr val="bg1"/>
                </a:solidFill>
              </a:rPr>
              <a:t>, Economics or </a:t>
            </a:r>
            <a:r>
              <a:rPr lang="en-US" sz="2000" dirty="0" smtClean="0">
                <a:solidFill>
                  <a:schemeClr val="bg1"/>
                </a:solidFill>
              </a:rPr>
              <a:t>related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en-US" sz="2000" dirty="0" smtClean="0">
                <a:solidFill>
                  <a:schemeClr val="bg1"/>
                </a:solidFill>
              </a:rPr>
              <a:t>elational </a:t>
            </a:r>
            <a:r>
              <a:rPr lang="en-US" sz="2000" dirty="0">
                <a:solidFill>
                  <a:schemeClr val="bg1"/>
                </a:solidFill>
              </a:rPr>
              <a:t>database and SQL skills in Oracle, SQL Server, </a:t>
            </a:r>
            <a:r>
              <a:rPr lang="en-US" sz="2000" dirty="0" smtClean="0">
                <a:solidFill>
                  <a:schemeClr val="bg1"/>
                </a:solidFill>
              </a:rPr>
              <a:t>DB2.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Experience </a:t>
            </a:r>
            <a:r>
              <a:rPr lang="en-US" sz="2000" dirty="0">
                <a:solidFill>
                  <a:schemeClr val="bg1"/>
                </a:solidFill>
              </a:rPr>
              <a:t>developing complex </a:t>
            </a:r>
            <a:r>
              <a:rPr lang="en-US" sz="2000" b="1" dirty="0">
                <a:solidFill>
                  <a:srgbClr val="FFFF00"/>
                </a:solidFill>
              </a:rPr>
              <a:t>statistical </a:t>
            </a:r>
            <a:r>
              <a:rPr lang="en-US" sz="2000" b="1" dirty="0" smtClean="0">
                <a:solidFill>
                  <a:srgbClr val="FFFF00"/>
                </a:solidFill>
              </a:rPr>
              <a:t>models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Working </a:t>
            </a:r>
            <a:r>
              <a:rPr lang="en-US" sz="2000" dirty="0">
                <a:solidFill>
                  <a:schemeClr val="bg1"/>
                </a:solidFill>
              </a:rPr>
              <a:t>knowledge of machine learning and </a:t>
            </a:r>
            <a:r>
              <a:rPr lang="en-US" sz="2000" dirty="0" smtClean="0">
                <a:solidFill>
                  <a:schemeClr val="bg1"/>
                </a:solidFill>
              </a:rPr>
              <a:t>six-sigma.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</a:rPr>
              <a:t>kills presenting </a:t>
            </a:r>
            <a:r>
              <a:rPr lang="en-US" sz="2000" b="1" dirty="0">
                <a:solidFill>
                  <a:srgbClr val="FF0000"/>
                </a:solidFill>
              </a:rPr>
              <a:t>complex material </a:t>
            </a:r>
            <a:r>
              <a:rPr lang="en-US" sz="2000" dirty="0" smtClean="0">
                <a:solidFill>
                  <a:schemeClr val="bg1"/>
                </a:solidFill>
              </a:rPr>
              <a:t>to </a:t>
            </a:r>
            <a:r>
              <a:rPr lang="en-US" sz="2000" dirty="0">
                <a:solidFill>
                  <a:schemeClr val="bg1"/>
                </a:solidFill>
              </a:rPr>
              <a:t>drive insight to </a:t>
            </a:r>
            <a:r>
              <a:rPr lang="en-US" sz="2000" dirty="0" smtClean="0">
                <a:solidFill>
                  <a:schemeClr val="bg1"/>
                </a:solidFill>
              </a:rPr>
              <a:t>leadership.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Working </a:t>
            </a:r>
            <a:r>
              <a:rPr lang="en-US" sz="2000" dirty="0">
                <a:solidFill>
                  <a:schemeClr val="bg1"/>
                </a:solidFill>
              </a:rPr>
              <a:t>knowledge of a statistical package such as </a:t>
            </a:r>
            <a:r>
              <a:rPr lang="en-US" sz="2000" b="1" dirty="0">
                <a:solidFill>
                  <a:srgbClr val="66FF99"/>
                </a:solidFill>
              </a:rPr>
              <a:t>R, </a:t>
            </a:r>
            <a:r>
              <a:rPr lang="en-US" sz="2000" b="1" dirty="0" smtClean="0">
                <a:solidFill>
                  <a:srgbClr val="66FF99"/>
                </a:solidFill>
              </a:rPr>
              <a:t>Minitab</a:t>
            </a:r>
            <a:r>
              <a:rPr lang="en-US" sz="2000" b="1" dirty="0">
                <a:solidFill>
                  <a:srgbClr val="66FF99"/>
                </a:solidFill>
              </a:rPr>
              <a:t>, or </a:t>
            </a:r>
            <a:r>
              <a:rPr lang="en-US" sz="2000" b="1" dirty="0" smtClean="0">
                <a:solidFill>
                  <a:srgbClr val="66FF99"/>
                </a:solidFill>
              </a:rPr>
              <a:t>SAS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31500" y="395005"/>
            <a:ext cx="794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7546975" algn="r"/>
              </a:tabLst>
            </a:pPr>
            <a:r>
              <a:rPr lang="en-US" sz="3600" b="1" dirty="0" smtClean="0"/>
              <a:t>Sr. Data Engineer	</a:t>
            </a:r>
            <a:r>
              <a:rPr lang="en-US" sz="3600" b="1" i="1" dirty="0" smtClean="0"/>
              <a:t>Netflix</a:t>
            </a:r>
            <a:endParaRPr lang="en-US" sz="3600" b="1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846715" y="1201510"/>
            <a:ext cx="7527380" cy="501675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Ability to </a:t>
            </a:r>
            <a:r>
              <a:rPr lang="en-US" sz="2000" b="1" dirty="0">
                <a:solidFill>
                  <a:srgbClr val="FF00FF"/>
                </a:solidFill>
              </a:rPr>
              <a:t>design and develop data structures </a:t>
            </a:r>
            <a:r>
              <a:rPr lang="en-US" sz="2000" dirty="0">
                <a:solidFill>
                  <a:schemeClr val="bg1"/>
                </a:solidFill>
              </a:rPr>
              <a:t>needed to analyze large-scale complex business </a:t>
            </a:r>
            <a:r>
              <a:rPr lang="en-US" sz="2000" dirty="0" smtClean="0">
                <a:solidFill>
                  <a:schemeClr val="bg1"/>
                </a:solidFill>
              </a:rPr>
              <a:t>information.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Strong </a:t>
            </a:r>
            <a:r>
              <a:rPr lang="en-US" sz="2000" b="1" dirty="0">
                <a:solidFill>
                  <a:srgbClr val="66FF99"/>
                </a:solidFill>
              </a:rPr>
              <a:t>SQL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experience.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Big </a:t>
            </a:r>
            <a:r>
              <a:rPr lang="en-US" sz="2000" dirty="0">
                <a:solidFill>
                  <a:schemeClr val="bg1"/>
                </a:solidFill>
              </a:rPr>
              <a:t>data &amp; production support ETL </a:t>
            </a:r>
            <a:r>
              <a:rPr lang="en-US" sz="2000" dirty="0" smtClean="0">
                <a:solidFill>
                  <a:schemeClr val="bg1"/>
                </a:solidFill>
              </a:rPr>
              <a:t>experience.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Analytical </a:t>
            </a:r>
            <a:r>
              <a:rPr lang="en-US" sz="2000" dirty="0">
                <a:solidFill>
                  <a:schemeClr val="bg1"/>
                </a:solidFill>
              </a:rPr>
              <a:t>tools </a:t>
            </a:r>
            <a:r>
              <a:rPr lang="en-US" sz="2000" dirty="0" smtClean="0">
                <a:solidFill>
                  <a:schemeClr val="bg1"/>
                </a:solidFill>
              </a:rPr>
              <a:t>for data </a:t>
            </a:r>
            <a:r>
              <a:rPr lang="en-US" sz="2000" dirty="0">
                <a:solidFill>
                  <a:schemeClr val="bg1"/>
                </a:solidFill>
              </a:rPr>
              <a:t>analysis, </a:t>
            </a:r>
            <a:r>
              <a:rPr lang="en-US" sz="2000" dirty="0" smtClean="0">
                <a:solidFill>
                  <a:schemeClr val="bg1"/>
                </a:solidFill>
              </a:rPr>
              <a:t>reporting, visualization: </a:t>
            </a:r>
            <a:r>
              <a:rPr lang="en-US" sz="2000" b="1" dirty="0">
                <a:solidFill>
                  <a:srgbClr val="66FF99"/>
                </a:solidFill>
              </a:rPr>
              <a:t>Tableau, </a:t>
            </a:r>
            <a:r>
              <a:rPr lang="en-US" sz="2000" b="1" dirty="0" smtClean="0">
                <a:solidFill>
                  <a:srgbClr val="66FF99"/>
                </a:solidFill>
              </a:rPr>
              <a:t>R, </a:t>
            </a:r>
            <a:r>
              <a:rPr lang="en-US" sz="2000" b="1" dirty="0" err="1" smtClean="0">
                <a:solidFill>
                  <a:srgbClr val="66FF99"/>
                </a:solidFill>
              </a:rPr>
              <a:t>MicroStrategy</a:t>
            </a:r>
            <a:r>
              <a:rPr lang="en-US" sz="2000" b="1" dirty="0" smtClean="0">
                <a:solidFill>
                  <a:srgbClr val="66FF99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66FF99"/>
                </a:solidFill>
              </a:rPr>
              <a:t>Pig and Hive / Python/Perl/Java/C++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Data </a:t>
            </a:r>
            <a:r>
              <a:rPr lang="en-US" sz="2000" dirty="0">
                <a:solidFill>
                  <a:schemeClr val="bg1"/>
                </a:solidFill>
              </a:rPr>
              <a:t>modeling, </a:t>
            </a:r>
            <a:r>
              <a:rPr lang="en-US" sz="2000" b="1" dirty="0">
                <a:solidFill>
                  <a:srgbClr val="66FF99"/>
                </a:solidFill>
              </a:rPr>
              <a:t>SQL</a:t>
            </a:r>
            <a:r>
              <a:rPr lang="en-US" sz="2000" dirty="0">
                <a:solidFill>
                  <a:schemeClr val="bg1"/>
                </a:solidFill>
              </a:rPr>
              <a:t> and data </a:t>
            </a:r>
            <a:r>
              <a:rPr lang="en-US" sz="2000" dirty="0" smtClean="0">
                <a:solidFill>
                  <a:schemeClr val="bg1"/>
                </a:solidFill>
              </a:rPr>
              <a:t>warehousing.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66FF99"/>
                </a:solidFill>
              </a:rPr>
              <a:t>Hadoop</a:t>
            </a:r>
            <a:r>
              <a:rPr lang="en-US" sz="2000" b="1" dirty="0">
                <a:solidFill>
                  <a:srgbClr val="66FF99"/>
                </a:solidFill>
              </a:rPr>
              <a:t>, </a:t>
            </a:r>
            <a:r>
              <a:rPr lang="en-US" sz="2000" b="1" dirty="0" err="1">
                <a:solidFill>
                  <a:srgbClr val="66FF99"/>
                </a:solidFill>
              </a:rPr>
              <a:t>MapReduce</a:t>
            </a:r>
            <a:r>
              <a:rPr lang="en-US" sz="2000" b="1" dirty="0">
                <a:solidFill>
                  <a:srgbClr val="66FF99"/>
                </a:solidFill>
              </a:rPr>
              <a:t>, Amazon EMR </a:t>
            </a:r>
            <a:r>
              <a:rPr lang="en-US" sz="2000" dirty="0" smtClean="0">
                <a:solidFill>
                  <a:schemeClr val="bg1"/>
                </a:solidFill>
              </a:rPr>
              <a:t>experience.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You </a:t>
            </a:r>
            <a:r>
              <a:rPr lang="en-US" sz="2000" dirty="0">
                <a:solidFill>
                  <a:schemeClr val="bg1"/>
                </a:solidFill>
              </a:rPr>
              <a:t>have taken classes or read books that give you an appreciation for </a:t>
            </a:r>
            <a:r>
              <a:rPr lang="en-US" sz="2000" b="1" dirty="0">
                <a:solidFill>
                  <a:srgbClr val="FFFF00"/>
                </a:solidFill>
              </a:rPr>
              <a:t>basic stats </a:t>
            </a:r>
            <a:r>
              <a:rPr lang="en-US" sz="2000" dirty="0" smtClean="0">
                <a:solidFill>
                  <a:schemeClr val="bg1"/>
                </a:solidFill>
              </a:rPr>
              <a:t>and machine learning.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You have dealt with TBs of data </a:t>
            </a:r>
            <a:r>
              <a:rPr lang="en-US" sz="2000" dirty="0" smtClean="0">
                <a:solidFill>
                  <a:schemeClr val="bg1"/>
                </a:solidFill>
              </a:rPr>
              <a:t>before.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31500" y="395005"/>
            <a:ext cx="794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75425">
              <a:spcBef>
                <a:spcPts val="600"/>
              </a:spcBef>
              <a:spcAft>
                <a:spcPts val="600"/>
              </a:spcAft>
              <a:tabLst>
                <a:tab pos="7489825" algn="r"/>
              </a:tabLst>
            </a:pPr>
            <a:r>
              <a:rPr lang="en-US" sz="3600" b="1" dirty="0" smtClean="0"/>
              <a:t>Sr. Director 	</a:t>
            </a:r>
            <a:r>
              <a:rPr lang="en-US" sz="3600" b="1" i="1" dirty="0" smtClean="0"/>
              <a:t>Zillow Analytics</a:t>
            </a:r>
            <a:endParaRPr lang="en-US" sz="3600" b="1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846715" y="1201510"/>
            <a:ext cx="7527380" cy="501675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dirty="0" smtClean="0">
                <a:solidFill>
                  <a:schemeClr val="bg1"/>
                </a:solidFill>
              </a:rPr>
              <a:t>trong </a:t>
            </a:r>
            <a:r>
              <a:rPr lang="en-US" sz="2000" b="1" dirty="0">
                <a:solidFill>
                  <a:srgbClr val="FF00FF"/>
                </a:solidFill>
              </a:rPr>
              <a:t>software engineering </a:t>
            </a:r>
            <a:r>
              <a:rPr lang="en-US" sz="2000" dirty="0">
                <a:solidFill>
                  <a:schemeClr val="bg1"/>
                </a:solidFill>
              </a:rPr>
              <a:t>background </a:t>
            </a:r>
            <a:r>
              <a:rPr lang="en-US" sz="2000" dirty="0" smtClean="0">
                <a:solidFill>
                  <a:schemeClr val="bg1"/>
                </a:solidFill>
              </a:rPr>
              <a:t>with experience </a:t>
            </a:r>
            <a:r>
              <a:rPr lang="en-US" sz="2000" dirty="0">
                <a:solidFill>
                  <a:schemeClr val="bg1"/>
                </a:solidFill>
              </a:rPr>
              <a:t>in analytic applications, machine learning and big </a:t>
            </a:r>
            <a:r>
              <a:rPr lang="en-US" sz="2000" dirty="0" smtClean="0">
                <a:solidFill>
                  <a:schemeClr val="bg1"/>
                </a:solidFill>
              </a:rPr>
              <a:t>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Master’s </a:t>
            </a:r>
            <a:r>
              <a:rPr lang="en-US" sz="2000" dirty="0">
                <a:solidFill>
                  <a:schemeClr val="bg1"/>
                </a:solidFill>
              </a:rPr>
              <a:t>or PhD in either </a:t>
            </a:r>
            <a:r>
              <a:rPr lang="en-US" sz="2000" b="1" dirty="0">
                <a:solidFill>
                  <a:srgbClr val="FF00FF"/>
                </a:solidFill>
              </a:rPr>
              <a:t>computer science </a:t>
            </a:r>
            <a:r>
              <a:rPr lang="en-US" sz="2000" dirty="0">
                <a:solidFill>
                  <a:schemeClr val="bg1"/>
                </a:solidFill>
              </a:rPr>
              <a:t>or </a:t>
            </a:r>
            <a:r>
              <a:rPr lang="en-US" sz="2000" b="1" dirty="0">
                <a:solidFill>
                  <a:srgbClr val="FFFF00"/>
                </a:solidFill>
              </a:rPr>
              <a:t>heavily quantitative </a:t>
            </a:r>
            <a:r>
              <a:rPr lang="en-US" sz="2000" b="1" dirty="0" smtClean="0">
                <a:solidFill>
                  <a:srgbClr val="FFFF00"/>
                </a:solidFill>
              </a:rPr>
              <a:t>field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Experience </a:t>
            </a:r>
            <a:r>
              <a:rPr lang="en-US" sz="2000" dirty="0">
                <a:solidFill>
                  <a:schemeClr val="bg1"/>
                </a:solidFill>
              </a:rPr>
              <a:t>building back-end services using </a:t>
            </a:r>
            <a:r>
              <a:rPr lang="en-US" sz="2000" b="1" dirty="0">
                <a:solidFill>
                  <a:srgbClr val="66FF99"/>
                </a:solidFill>
              </a:rPr>
              <a:t>Java, C++, C# </a:t>
            </a:r>
            <a:r>
              <a:rPr lang="en-US" sz="2000" dirty="0">
                <a:solidFill>
                  <a:schemeClr val="bg1"/>
                </a:solidFill>
              </a:rPr>
              <a:t>or other OO languages.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66FF99"/>
                </a:solidFill>
              </a:rPr>
              <a:t>Java</a:t>
            </a:r>
            <a:r>
              <a:rPr lang="en-US" sz="2000" b="1" dirty="0">
                <a:solidFill>
                  <a:srgbClr val="66FF99"/>
                </a:solidFill>
              </a:rPr>
              <a:t>, Python, SQL, </a:t>
            </a:r>
            <a:r>
              <a:rPr lang="en-US" sz="2000" b="1" dirty="0" smtClean="0">
                <a:solidFill>
                  <a:srgbClr val="66FF99"/>
                </a:solidFill>
              </a:rPr>
              <a:t>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66FF99"/>
                </a:solidFill>
              </a:rPr>
              <a:t>Hadoop</a:t>
            </a:r>
            <a:r>
              <a:rPr lang="en-US" sz="2000" b="1" dirty="0">
                <a:solidFill>
                  <a:srgbClr val="66FF99"/>
                </a:solidFill>
              </a:rPr>
              <a:t>, Spark, </a:t>
            </a:r>
            <a:r>
              <a:rPr lang="en-US" sz="2000" b="1" dirty="0" err="1">
                <a:solidFill>
                  <a:srgbClr val="66FF99"/>
                </a:solidFill>
              </a:rPr>
              <a:t>GraphLab</a:t>
            </a:r>
            <a:r>
              <a:rPr lang="en-US" sz="2000" b="1" dirty="0">
                <a:solidFill>
                  <a:srgbClr val="66FF99"/>
                </a:solidFill>
              </a:rPr>
              <a:t>, </a:t>
            </a:r>
            <a:r>
              <a:rPr lang="en-US" sz="2000" b="1" dirty="0" smtClean="0">
                <a:solidFill>
                  <a:srgbClr val="66FF99"/>
                </a:solidFill>
              </a:rPr>
              <a:t>H2O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Machine learning.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731500" y="395005"/>
            <a:ext cx="794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7546975" algn="r"/>
              </a:tabLst>
            </a:pPr>
            <a:r>
              <a:rPr lang="en-US" sz="3600" b="1" dirty="0" smtClean="0"/>
              <a:t>Sr. Data Scientist 	</a:t>
            </a:r>
            <a:r>
              <a:rPr lang="en-US" sz="3600" b="1" i="1" dirty="0" smtClean="0"/>
              <a:t>Netflix</a:t>
            </a:r>
            <a:endParaRPr lang="en-US" sz="3600" b="1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846715" y="1201510"/>
            <a:ext cx="7527380" cy="517064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Passion for translating </a:t>
            </a:r>
            <a:r>
              <a:rPr lang="en-US" sz="2000" dirty="0">
                <a:solidFill>
                  <a:schemeClr val="bg1"/>
                </a:solidFill>
              </a:rPr>
              <a:t>unstructured </a:t>
            </a:r>
            <a:r>
              <a:rPr lang="en-US" sz="2000" dirty="0" smtClean="0">
                <a:solidFill>
                  <a:schemeClr val="bg1"/>
                </a:solidFill>
              </a:rPr>
              <a:t>problems </a:t>
            </a:r>
            <a:r>
              <a:rPr lang="en-US" sz="2000" dirty="0">
                <a:solidFill>
                  <a:schemeClr val="bg1"/>
                </a:solidFill>
              </a:rPr>
              <a:t>into </a:t>
            </a:r>
            <a:r>
              <a:rPr lang="en-US" sz="2000" b="1" dirty="0" smtClean="0">
                <a:solidFill>
                  <a:srgbClr val="FFFF00"/>
                </a:solidFill>
              </a:rPr>
              <a:t>math framework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Ability </a:t>
            </a:r>
            <a:r>
              <a:rPr lang="en-US" sz="2000" dirty="0">
                <a:solidFill>
                  <a:schemeClr val="bg1"/>
                </a:solidFill>
              </a:rPr>
              <a:t>to </a:t>
            </a:r>
            <a:r>
              <a:rPr lang="en-US" sz="2000" dirty="0" smtClean="0">
                <a:solidFill>
                  <a:schemeClr val="bg1"/>
                </a:solidFill>
              </a:rPr>
              <a:t>simplify </a:t>
            </a:r>
            <a:r>
              <a:rPr lang="en-US" sz="2000" b="1" dirty="0" smtClean="0">
                <a:solidFill>
                  <a:srgbClr val="FFFF00"/>
                </a:solidFill>
              </a:rPr>
              <a:t>mathematical </a:t>
            </a:r>
            <a:r>
              <a:rPr lang="en-US" sz="2000" b="1" dirty="0">
                <a:solidFill>
                  <a:srgbClr val="FFFF00"/>
                </a:solidFill>
              </a:rPr>
              <a:t>models </a:t>
            </a:r>
            <a:r>
              <a:rPr lang="en-US" sz="2000" dirty="0" smtClean="0">
                <a:solidFill>
                  <a:schemeClr val="bg1"/>
                </a:solidFill>
              </a:rPr>
              <a:t>to </a:t>
            </a:r>
            <a:r>
              <a:rPr lang="en-US" sz="2000" dirty="0">
                <a:solidFill>
                  <a:schemeClr val="bg1"/>
                </a:solidFill>
              </a:rPr>
              <a:t>make them </a:t>
            </a:r>
            <a:r>
              <a:rPr lang="en-US" sz="2000" dirty="0" smtClean="0">
                <a:solidFill>
                  <a:schemeClr val="bg1"/>
                </a:solidFill>
              </a:rPr>
              <a:t>practical.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Knowledge </a:t>
            </a:r>
            <a:r>
              <a:rPr lang="en-US" sz="2000" dirty="0">
                <a:solidFill>
                  <a:schemeClr val="bg1"/>
                </a:solidFill>
              </a:rPr>
              <a:t>of </a:t>
            </a:r>
            <a:r>
              <a:rPr lang="en-US" sz="2000" b="1" dirty="0" smtClean="0">
                <a:solidFill>
                  <a:srgbClr val="FF00FF"/>
                </a:solidFill>
              </a:rPr>
              <a:t>data </a:t>
            </a:r>
            <a:r>
              <a:rPr lang="en-US" sz="2000" b="1" dirty="0">
                <a:solidFill>
                  <a:srgbClr val="FF00FF"/>
                </a:solidFill>
              </a:rPr>
              <a:t>structures and ability to write </a:t>
            </a:r>
            <a:r>
              <a:rPr lang="en-US" sz="2000" b="1" dirty="0" smtClean="0">
                <a:solidFill>
                  <a:srgbClr val="FF00FF"/>
                </a:solidFill>
              </a:rPr>
              <a:t>code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FF0000"/>
                </a:solidFill>
              </a:rPr>
              <a:t>Ability </a:t>
            </a:r>
            <a:r>
              <a:rPr lang="en-US" sz="2000" b="1" dirty="0">
                <a:solidFill>
                  <a:srgbClr val="FF0000"/>
                </a:solidFill>
              </a:rPr>
              <a:t>to describe the logic and implications </a:t>
            </a:r>
            <a:r>
              <a:rPr lang="en-US" sz="2000" dirty="0">
                <a:solidFill>
                  <a:schemeClr val="bg1"/>
                </a:solidFill>
              </a:rPr>
              <a:t>of a complex </a:t>
            </a:r>
            <a:r>
              <a:rPr lang="en-US" sz="2000" dirty="0" smtClean="0">
                <a:solidFill>
                  <a:schemeClr val="bg1"/>
                </a:solidFill>
              </a:rPr>
              <a:t>model.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Predictive analytics/ </a:t>
            </a:r>
            <a:r>
              <a:rPr lang="en-US" sz="2000" b="1" dirty="0" smtClean="0">
                <a:solidFill>
                  <a:srgbClr val="FFFF00"/>
                </a:solidFill>
              </a:rPr>
              <a:t>statistical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modeling/data </a:t>
            </a:r>
            <a:r>
              <a:rPr lang="en-US" sz="2000" dirty="0" smtClean="0">
                <a:solidFill>
                  <a:schemeClr val="bg1"/>
                </a:solidFill>
              </a:rPr>
              <a:t>mining.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FFFF00"/>
                </a:solidFill>
              </a:rPr>
              <a:t>Multivariate </a:t>
            </a:r>
            <a:r>
              <a:rPr lang="en-US" sz="2000" b="1" dirty="0">
                <a:solidFill>
                  <a:srgbClr val="FFFF00"/>
                </a:solidFill>
              </a:rPr>
              <a:t>Regression, Logistic Regression</a:t>
            </a:r>
            <a:r>
              <a:rPr lang="en-US" sz="2000" dirty="0">
                <a:solidFill>
                  <a:schemeClr val="bg1"/>
                </a:solidFill>
              </a:rPr>
              <a:t>, Support Vector Machines, Bagging, Boosting, </a:t>
            </a:r>
            <a:r>
              <a:rPr lang="en-US" sz="2000" b="1" dirty="0">
                <a:solidFill>
                  <a:srgbClr val="FFFF00"/>
                </a:solidFill>
              </a:rPr>
              <a:t>Decision Trees</a:t>
            </a:r>
            <a:r>
              <a:rPr lang="en-US" sz="2000" dirty="0">
                <a:solidFill>
                  <a:schemeClr val="bg1"/>
                </a:solidFill>
              </a:rPr>
              <a:t>, Lifetime analysis, </a:t>
            </a:r>
            <a:r>
              <a:rPr lang="en-US" sz="2000" b="1" dirty="0">
                <a:solidFill>
                  <a:srgbClr val="FFFF00"/>
                </a:solidFill>
              </a:rPr>
              <a:t>common clustering algorithms, Optimization, Stochastic Processes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Proficiency </a:t>
            </a:r>
            <a:r>
              <a:rPr lang="en-US" sz="2000" dirty="0">
                <a:solidFill>
                  <a:schemeClr val="bg1"/>
                </a:solidFill>
              </a:rPr>
              <a:t>in </a:t>
            </a:r>
            <a:r>
              <a:rPr lang="en-US" sz="2000" dirty="0" smtClean="0">
                <a:solidFill>
                  <a:schemeClr val="bg1"/>
                </a:solidFill>
              </a:rPr>
              <a:t>statistical </a:t>
            </a:r>
            <a:r>
              <a:rPr lang="en-US" sz="2000" dirty="0">
                <a:solidFill>
                  <a:schemeClr val="bg1"/>
                </a:solidFill>
              </a:rPr>
              <a:t>analysis tool such as </a:t>
            </a:r>
            <a:r>
              <a:rPr lang="en-US" sz="2000" b="1" dirty="0">
                <a:solidFill>
                  <a:srgbClr val="66FF99"/>
                </a:solidFill>
              </a:rPr>
              <a:t>R, SAS, and/or </a:t>
            </a:r>
            <a:r>
              <a:rPr lang="en-US" sz="2000" b="1" dirty="0" err="1">
                <a:solidFill>
                  <a:srgbClr val="66FF99"/>
                </a:solidFill>
              </a:rPr>
              <a:t>Weka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Above </a:t>
            </a:r>
            <a:r>
              <a:rPr lang="en-US" sz="2000" dirty="0">
                <a:solidFill>
                  <a:schemeClr val="bg1"/>
                </a:solidFill>
              </a:rPr>
              <a:t>average capabilities with </a:t>
            </a:r>
            <a:r>
              <a:rPr lang="en-US" sz="2000" b="1" dirty="0">
                <a:solidFill>
                  <a:srgbClr val="66FF99"/>
                </a:solidFill>
              </a:rPr>
              <a:t>SQL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Distributed databases / query </a:t>
            </a:r>
            <a:r>
              <a:rPr lang="en-US" sz="2000" dirty="0">
                <a:solidFill>
                  <a:schemeClr val="bg1"/>
                </a:solidFill>
              </a:rPr>
              <a:t>languages </a:t>
            </a:r>
            <a:r>
              <a:rPr lang="en-US" sz="2000" dirty="0" smtClean="0">
                <a:solidFill>
                  <a:schemeClr val="bg1"/>
                </a:solidFill>
              </a:rPr>
              <a:t>/ general </a:t>
            </a:r>
            <a:r>
              <a:rPr lang="en-US" sz="2000" dirty="0">
                <a:solidFill>
                  <a:schemeClr val="bg1"/>
                </a:solidFill>
              </a:rPr>
              <a:t>map </a:t>
            </a:r>
            <a:r>
              <a:rPr lang="en-US" sz="2000" dirty="0" smtClean="0">
                <a:solidFill>
                  <a:schemeClr val="bg1"/>
                </a:solidFill>
              </a:rPr>
              <a:t>reduce.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40D6-2D72-4432-8F17-56766FDCEA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9050">
          <a:noFill/>
        </a:ln>
      </a:spPr>
      <a:bodyPr wrap="square" rtlCol="0" anchor="t" anchorCtr="0">
        <a:spAutoFit/>
      </a:bodyPr>
      <a:lstStyle>
        <a:defPPr>
          <a:defRPr sz="3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605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Hauke, Barbara</cp:lastModifiedBy>
  <cp:revision>126</cp:revision>
  <dcterms:created xsi:type="dcterms:W3CDTF">2015-01-22T01:13:36Z</dcterms:created>
  <dcterms:modified xsi:type="dcterms:W3CDTF">2016-07-19T21:07:20Z</dcterms:modified>
</cp:coreProperties>
</file>