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5"/>
    <p:restoredTop sz="94674"/>
  </p:normalViewPr>
  <p:slideViewPr>
    <p:cSldViewPr snapToGrid="0">
      <p:cViewPr varScale="1">
        <p:scale>
          <a:sx n="122" d="100"/>
          <a:sy n="12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2C33C30-06CE-4562-8863-C6899A418A5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D9C2F6-8907-4C44-827E-0AB7EDFF921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51CDF8-8240-41A0-A84D-63A9E8897C1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1C6F3A8-AF43-4DB6-B5A5-AA038DF294B9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E3085C-F699-4A41-AFA3-046A2E1BC89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BD44D1B-A5CD-43DD-8825-FD02222E78E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7CA0ED-109F-4A0D-B35A-6DC6A3C5BB5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DB0C85-4426-4F9B-A179-F132C891124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A5DD4B-D294-44DB-9B68-AB11073A6DE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1D784B-C5D8-4C1D-858F-57E5BF322E0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208C78D-8F6A-4FC5-880B-84B6B904D9A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60744E7-374C-489B-A4D3-F7719566D63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4040" cy="8240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96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03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Edit a meaningful commit message and Select „Commit“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24" name="Grafik 123"/>
          <p:cNvPicPr/>
          <p:nvPr/>
        </p:nvPicPr>
        <p:blipFill>
          <a:blip r:embed="rId3"/>
          <a:stretch/>
        </p:blipFill>
        <p:spPr>
          <a:xfrm>
            <a:off x="732960" y="1609920"/>
            <a:ext cx="9166320" cy="486936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900000" y="5580000"/>
            <a:ext cx="4499280" cy="107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9072360" y="6228000"/>
            <a:ext cx="970920" cy="287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In the history, you will now receive a new commit with your commit message on your created branch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29" name="Grafik 128"/>
          <p:cNvPicPr/>
          <p:nvPr/>
        </p:nvPicPr>
        <p:blipFill>
          <a:blip r:embed="rId3"/>
          <a:stretch/>
        </p:blipFill>
        <p:spPr>
          <a:xfrm>
            <a:off x="720000" y="1800000"/>
            <a:ext cx="10426320" cy="246024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2016000" y="2700000"/>
            <a:ext cx="3059280" cy="17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5899320" y="4953600"/>
            <a:ext cx="2199960" cy="445680"/>
          </a:xfrm>
          <a:prstGeom prst="wedgeRectCallout">
            <a:avLst>
              <a:gd name="adj1" fmla="val -163640"/>
              <a:gd name="adj2" fmla="val -53557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Your branch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8419320" y="4320000"/>
            <a:ext cx="2199960" cy="445680"/>
          </a:xfrm>
          <a:prstGeom prst="wedgeRectCallout">
            <a:avLst>
              <a:gd name="adj1" fmla="val -241086"/>
              <a:gd name="adj2" fmla="val -39576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Your commit (message)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40000" y="5742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Congratulation! You made your first (local) branch and your first commit on the new branch!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Branch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080000"/>
            <a:ext cx="10978920" cy="103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Click on Branch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 dirty="0"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720000" y="1603080"/>
            <a:ext cx="6428880" cy="145620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3060000" y="2120400"/>
            <a:ext cx="899280" cy="5788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60000" y="3384000"/>
            <a:ext cx="10978920" cy="103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Enter a meaningful name for the branch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„Create Branch“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89" name="Grafik 88"/>
          <p:cNvPicPr/>
          <p:nvPr/>
        </p:nvPicPr>
        <p:blipFill>
          <a:blip r:embed="rId4"/>
          <a:stretch/>
        </p:blipFill>
        <p:spPr>
          <a:xfrm>
            <a:off x="691200" y="4002840"/>
            <a:ext cx="7048080" cy="26564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864000" y="5040000"/>
            <a:ext cx="2339280" cy="53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8281080" y="4680000"/>
            <a:ext cx="3418200" cy="899280"/>
          </a:xfrm>
          <a:prstGeom prst="wedgeRectCallout">
            <a:avLst>
              <a:gd name="adj1" fmla="val -189324"/>
              <a:gd name="adj2" fmla="val 11073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Helpful! It does not only create the</a:t>
            </a:r>
            <a:br/>
            <a:r>
              <a:rPr lang="de-DE" sz="1400" b="0" strike="noStrike" spc="-1">
                <a:latin typeface="Rockwell"/>
                <a:ea typeface="DejaVu Sans"/>
              </a:rPr>
              <a:t>branch but also switch from master</a:t>
            </a:r>
            <a:br/>
            <a:r>
              <a:rPr lang="de-DE" sz="1400" b="0" strike="noStrike" spc="-1">
                <a:latin typeface="Rockwell"/>
                <a:ea typeface="DejaVu Sans"/>
              </a:rPr>
              <a:t>to the new branch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80000" y="6120000"/>
            <a:ext cx="2339280" cy="53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branch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Congratulations! You made your first Branch!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Sourcetree will now show the new Branch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5" name="Grafik 94"/>
          <p:cNvPicPr/>
          <p:nvPr/>
        </p:nvPicPr>
        <p:blipFill>
          <a:blip r:embed="rId3"/>
          <a:stretch/>
        </p:blipFill>
        <p:spPr>
          <a:xfrm>
            <a:off x="720000" y="1980000"/>
            <a:ext cx="8869680" cy="471168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540000" y="3636000"/>
            <a:ext cx="1474920" cy="467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Open now the Repository in your File Explorer, e.g. via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9" name="Grafik 98"/>
          <p:cNvPicPr/>
          <p:nvPr/>
        </p:nvPicPr>
        <p:blipFill>
          <a:blip r:embed="rId3"/>
          <a:stretch/>
        </p:blipFill>
        <p:spPr>
          <a:xfrm>
            <a:off x="843480" y="1620000"/>
            <a:ext cx="3835800" cy="46018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520000" y="1440000"/>
            <a:ext cx="899280" cy="5788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900360" y="2016000"/>
            <a:ext cx="1402920" cy="287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91960" y="1080000"/>
            <a:ext cx="10022937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Open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README.md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 and </a:t>
            </a:r>
            <a:r>
              <a:rPr lang="de-DE" sz="1600" b="0" strike="noStrike" spc="-1" dirty="0" err="1">
                <a:latin typeface="Rockwell"/>
              </a:rPr>
              <a:t>edit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with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editor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of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choice</a:t>
            </a:r>
            <a:r>
              <a:rPr lang="de-DE" sz="1600" b="0" strike="noStrike" spc="-1" dirty="0">
                <a:latin typeface="Rockwell"/>
              </a:rPr>
              <a:t> (e.g. Notepad++, VS Code, etc.)</a:t>
            </a:r>
            <a:endParaRPr lang="de-DE" sz="1600" b="0" strike="noStrike" spc="-1" dirty="0">
              <a:latin typeface="Rockwell"/>
              <a:ea typeface="DejaVu Sans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Write </a:t>
            </a:r>
            <a:r>
              <a:rPr lang="de-DE" sz="1600" b="0" strike="noStrike" spc="-1" dirty="0" err="1">
                <a:latin typeface="Rockwell"/>
              </a:rPr>
              <a:t>something</a:t>
            </a:r>
            <a:r>
              <a:rPr lang="de-DE" sz="1600" b="0" strike="noStrike" spc="-1" dirty="0">
                <a:latin typeface="Rockwell"/>
              </a:rPr>
              <a:t> in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.</a:t>
            </a:r>
            <a:endParaRPr lang="de-DE" sz="1600" b="0" strike="noStrike" spc="-1" dirty="0">
              <a:latin typeface="Rockwell"/>
              <a:ea typeface="DejaVu Sans"/>
            </a:endParaRPr>
          </a:p>
          <a:p>
            <a:pPr marL="216000" indent="-2149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can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be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as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creative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as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want</a:t>
            </a:r>
            <a:endParaRPr lang="de-DE" sz="1600" b="0" strike="noStrike" spc="-1" dirty="0">
              <a:latin typeface="Rockwell"/>
              <a:ea typeface="DejaVu San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 dirty="0">
              <a:latin typeface="Rockwell"/>
              <a:ea typeface="DejaVu San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 dirty="0">
              <a:latin typeface="Rockwell"/>
              <a:ea typeface="DejaVu Sans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3"/>
          <a:stretch/>
        </p:blipFill>
        <p:spPr>
          <a:xfrm>
            <a:off x="360000" y="2333880"/>
            <a:ext cx="10828800" cy="284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Sourcetree will show, that something has changed: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07" name="Grafik 106"/>
          <p:cNvPicPr/>
          <p:nvPr/>
        </p:nvPicPr>
        <p:blipFill>
          <a:blip r:embed="rId3"/>
          <a:stretch/>
        </p:blipFill>
        <p:spPr>
          <a:xfrm>
            <a:off x="540000" y="1564560"/>
            <a:ext cx="8279280" cy="256608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1980000" y="3420000"/>
            <a:ext cx="899280" cy="5788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And also show, that there are unstaged files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Click on README.md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11" name="Grafik 110"/>
          <p:cNvPicPr/>
          <p:nvPr/>
        </p:nvPicPr>
        <p:blipFill>
          <a:blip r:embed="rId3"/>
          <a:stretch/>
        </p:blipFill>
        <p:spPr>
          <a:xfrm>
            <a:off x="552960" y="1766520"/>
            <a:ext cx="9166320" cy="4837680"/>
          </a:xfrm>
          <a:prstGeom prst="rect">
            <a:avLst/>
          </a:prstGeom>
          <a:ln w="0"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620000" y="4064400"/>
            <a:ext cx="1439280" cy="7588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You will see the changes made in the file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15" name="Grafik 114"/>
          <p:cNvPicPr/>
          <p:nvPr/>
        </p:nvPicPr>
        <p:blipFill>
          <a:blip r:embed="rId3"/>
          <a:stretch/>
        </p:blipFill>
        <p:spPr>
          <a:xfrm>
            <a:off x="720000" y="1486440"/>
            <a:ext cx="9539280" cy="506700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5940000" y="2340000"/>
            <a:ext cx="4499280" cy="107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080000"/>
            <a:ext cx="10978920" cy="127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You will see the changes made in the file</a:t>
            </a:r>
            <a:endParaRPr lang="de-DE" sz="1600" b="0" strike="noStrike" spc="-1">
              <a:latin typeface="Arial"/>
            </a:endParaRPr>
          </a:p>
          <a:p>
            <a:pPr marL="216000" indent="-21492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„Stage Selected“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19" name="Grafik 118"/>
          <p:cNvPicPr/>
          <p:nvPr/>
        </p:nvPicPr>
        <p:blipFill>
          <a:blip r:embed="rId3"/>
          <a:stretch/>
        </p:blipFill>
        <p:spPr>
          <a:xfrm>
            <a:off x="720000" y="1620000"/>
            <a:ext cx="9539280" cy="506700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5904000" y="2412000"/>
            <a:ext cx="4499280" cy="107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5472000" y="4104000"/>
            <a:ext cx="719280" cy="359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F7E309-5D17-4094-A0DE-763C00568B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7C35EA-FC7D-4302-9C0C-6E7CD8546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809A79-9647-4CC2-B55C-F5DEE72A120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Macintosh PowerPoint</Application>
  <PresentationFormat>Breitbild</PresentationFormat>
  <Paragraphs>52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23</cp:revision>
  <dcterms:created xsi:type="dcterms:W3CDTF">2024-04-05T18:06:26Z</dcterms:created>
  <dcterms:modified xsi:type="dcterms:W3CDTF">2024-05-27T19:34:21Z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