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2"/>
    <p:restoredTop sz="94697"/>
  </p:normalViewPr>
  <p:slideViewPr>
    <p:cSldViewPr snapToGrid="0">
      <p:cViewPr varScale="1">
        <p:scale>
          <a:sx n="127" d="100"/>
          <a:sy n="127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EBEA243-C231-40A3-960E-2DE9B2BAAC0A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F8ACFF9-3C61-4314-BCEC-6DF452FDB75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50A66B0-F055-4E31-B7BB-37490159262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C3585D7-A513-4F19-B7DF-DEE54BFF361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7F3B2C7-5CAE-4F0C-81A4-3D8AC0C316D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761E5D8-DC2E-4FF6-9452-7BD43BA947C1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78462" cy="3081338"/>
          </a:xfrm>
          <a:prstGeom prst="rect">
            <a:avLst/>
          </a:prstGeom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3B1A975-260C-480E-9D35-96EF4239A09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1160" cy="8211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86720" cy="62464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 dirty="0">
                <a:latin typeface="Rockwell Nova"/>
                <a:ea typeface="DejaVu Sans"/>
              </a:rPr>
              <a:t>      </a:t>
            </a:r>
            <a:r>
              <a:rPr lang="de-DE" sz="4400" b="0" strike="noStrike" spc="-1" dirty="0" err="1">
                <a:latin typeface="Rockwell Nova"/>
                <a:ea typeface="DejaVu Sans"/>
              </a:rPr>
              <a:t>PlatinPie</a:t>
            </a: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latin typeface="Rockwell Nova"/>
                <a:ea typeface="DejaVu Sans"/>
              </a:rPr>
              <a:t>GIT Training – Round 4</a:t>
            </a:r>
            <a:endParaRPr lang="de-DE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de-DE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Exercise</a:t>
            </a:r>
            <a:r>
              <a:rPr lang="de-DE" sz="4400" b="0" strike="noStrike" spc="-1" dirty="0">
                <a:solidFill>
                  <a:srgbClr val="FF7E79"/>
                </a:solidFill>
                <a:latin typeface="Rockwell Nova"/>
                <a:ea typeface="DejaVu Sans"/>
              </a:rPr>
              <a:t> 01 – .</a:t>
            </a:r>
            <a:r>
              <a:rPr lang="de-DE" sz="4400" b="0" strike="noStrike" spc="-1" dirty="0" err="1">
                <a:solidFill>
                  <a:srgbClr val="FF7E79"/>
                </a:solidFill>
                <a:latin typeface="Rockwell Nova"/>
                <a:ea typeface="DejaVu Sans"/>
              </a:rPr>
              <a:t>gitignore</a:t>
            </a:r>
            <a:endParaRPr lang="de-DE" sz="4400" b="0" strike="noStrike" spc="-1" dirty="0">
              <a:solidFill>
                <a:srgbClr val="FF7E7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040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3600" b="0" strike="noStrike" spc="-1" dirty="0" err="1">
                <a:latin typeface="Rockwell Nova"/>
                <a:ea typeface="DejaVu Sans"/>
              </a:rPr>
              <a:t>Ignore</a:t>
            </a:r>
            <a:r>
              <a:rPr lang="de-DE" sz="3600" b="0" strike="noStrike" spc="-1" dirty="0">
                <a:latin typeface="Rockwell Nova"/>
                <a:ea typeface="DejaVu Sans"/>
              </a:rPr>
              <a:t> Files</a:t>
            </a:r>
            <a:endParaRPr lang="de-DE" sz="3600" b="0" strike="noStrike" spc="-1" dirty="0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9800" y="1065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80000" y="9000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>
              <a:latin typeface="Arial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de-DE" sz="1600" b="0" strike="noStrike" spc="-1">
                <a:latin typeface="Rockwell"/>
                <a:ea typeface="DejaVu Sans"/>
              </a:rPr>
              <a:t>Sometimes, we want to have or keep some files in our (local) repository, without pushing them into our remote repository, this may include files like:</a:t>
            </a:r>
            <a:endParaRPr lang="de-DE" sz="16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Documents or files like (.odt, .txt, mp4, .jpg, etc)</a:t>
            </a:r>
            <a:endParaRPr lang="de-DE" sz="16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Folders (including documents)</a:t>
            </a:r>
            <a:endParaRPr lang="de-DE" sz="16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latin typeface="Rockwell"/>
                <a:ea typeface="DejaVu Sans"/>
              </a:rPr>
              <a:t>Temporary files created by software (like ~.asv from MATLAB or LaTex-files)</a:t>
            </a:r>
            <a:endParaRPr lang="de-DE" sz="16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1560" y="232200"/>
            <a:ext cx="114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89800" y="66960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89" name="Grafik 88"/>
          <p:cNvPicPr/>
          <p:nvPr/>
        </p:nvPicPr>
        <p:blipFill>
          <a:blip r:embed="rId3"/>
          <a:stretch/>
        </p:blipFill>
        <p:spPr>
          <a:xfrm>
            <a:off x="6300000" y="1056960"/>
            <a:ext cx="5623560" cy="542304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3"/>
          <p:cNvSpPr/>
          <p:nvPr/>
        </p:nvSpPr>
        <p:spPr>
          <a:xfrm rot="21549000">
            <a:off x="7023600" y="4658760"/>
            <a:ext cx="1977480" cy="1764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89800" y="540000"/>
            <a:ext cx="601020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created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local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repo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README-file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We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created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folder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called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dirty="0" err="1">
                <a:latin typeface="Rockwell"/>
                <a:ea typeface="DejaVu Sans"/>
              </a:rPr>
              <a:t>documentation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In </a:t>
            </a:r>
            <a:r>
              <a:rPr lang="de-DE" sz="1600" b="0" strike="noStrike" spc="-1" dirty="0" err="1">
                <a:latin typeface="Rockwell"/>
                <a:ea typeface="DejaVu Sans"/>
              </a:rPr>
              <a:t>this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documentation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are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now</a:t>
            </a:r>
            <a:r>
              <a:rPr lang="de-DE" sz="1600" b="0" strike="noStrike" spc="-1" dirty="0">
                <a:latin typeface="Rockwell"/>
                <a:ea typeface="DejaVu Sans"/>
              </a:rPr>
              <a:t> 3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documentation.doc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image.png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presentation.pptx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Right-</a:t>
            </a:r>
            <a:r>
              <a:rPr lang="de-DE" sz="1600" b="0" strike="noStrike" spc="-1" dirty="0" err="1">
                <a:latin typeface="Rockwell"/>
                <a:ea typeface="DejaVu Sans"/>
              </a:rPr>
              <a:t>click</a:t>
            </a:r>
            <a:r>
              <a:rPr lang="de-DE" sz="1600" b="0" strike="noStrike" spc="-1" dirty="0">
                <a:latin typeface="Rockwell"/>
                <a:ea typeface="DejaVu Sans"/>
              </a:rPr>
              <a:t> on </a:t>
            </a:r>
            <a:r>
              <a:rPr lang="de-DE" sz="1600" b="0" strike="noStrike" spc="-1" dirty="0" err="1">
                <a:latin typeface="Rockwell"/>
                <a:ea typeface="DejaVu Sans"/>
              </a:rPr>
              <a:t>any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select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ignore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4080" y="34668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93" name="Grafik 92"/>
          <p:cNvPicPr/>
          <p:nvPr/>
        </p:nvPicPr>
        <p:blipFill>
          <a:blip r:embed="rId3"/>
          <a:stretch/>
        </p:blipFill>
        <p:spPr>
          <a:xfrm>
            <a:off x="720000" y="3133440"/>
            <a:ext cx="3267000" cy="2266560"/>
          </a:xfrm>
          <a:prstGeom prst="rect">
            <a:avLst/>
          </a:prstGeom>
          <a:ln w="0"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6484320" y="1080000"/>
            <a:ext cx="3415680" cy="540000"/>
          </a:xfrm>
          <a:prstGeom prst="wedgeRectCallout">
            <a:avLst>
              <a:gd name="adj1" fmla="val -169844"/>
              <a:gd name="adj2" fmla="val 48237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 dirty="0" err="1">
                <a:latin typeface="Rockwell"/>
                <a:ea typeface="DejaVu Sans"/>
              </a:rPr>
              <a:t>You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can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now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ignore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only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this</a:t>
            </a:r>
            <a:r>
              <a:rPr lang="de-DE" sz="1400" b="0" strike="noStrike" spc="-1" dirty="0">
                <a:latin typeface="Rockwell"/>
                <a:ea typeface="DejaVu Sans"/>
              </a:rPr>
              <a:t> </a:t>
            </a:r>
            <a:r>
              <a:rPr lang="de-DE" sz="1400" b="0" strike="noStrike" spc="-1" dirty="0" err="1">
                <a:latin typeface="Rockwell"/>
                <a:ea typeface="DejaVu Sans"/>
              </a:rPr>
              <a:t>file</a:t>
            </a:r>
            <a:endParaRPr lang="de-DE" sz="14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560000" y="1980000"/>
            <a:ext cx="3960000" cy="540000"/>
          </a:xfrm>
          <a:prstGeom prst="wedgeRectCallout">
            <a:avLst>
              <a:gd name="adj1" fmla="val -170589"/>
              <a:gd name="adj2" fmla="val 349666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You can ignore every file with this extension</a:t>
            </a:r>
            <a:br/>
            <a:r>
              <a:rPr lang="de-DE" sz="1400" b="0" strike="noStrike" spc="-1">
                <a:latin typeface="Rockwell"/>
                <a:ea typeface="DejaVu Sans"/>
              </a:rPr>
              <a:t>in our case here: *.doc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100000" y="3060000"/>
            <a:ext cx="3960000" cy="540000"/>
          </a:xfrm>
          <a:prstGeom prst="wedgeRectCallout">
            <a:avLst>
              <a:gd name="adj1" fmla="val -156008"/>
              <a:gd name="adj2" fmla="val 19896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You can ignore the whole folder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7" name="CustomShape 5"/>
          <p:cNvSpPr/>
          <p:nvPr/>
        </p:nvSpPr>
        <p:spPr>
          <a:xfrm>
            <a:off x="7020000" y="4500000"/>
            <a:ext cx="4320000" cy="720000"/>
          </a:xfrm>
          <a:prstGeom prst="wedgeRectCallout">
            <a:avLst>
              <a:gd name="adj1" fmla="val -160974"/>
              <a:gd name="adj2" fmla="val -32608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strike="noStrike" spc="-1">
                <a:latin typeface="Rockwell"/>
                <a:ea typeface="DejaVu Sans"/>
              </a:rPr>
              <a:t>Or even create custom pattern, like:</a:t>
            </a:r>
            <a:br/>
            <a:r>
              <a:rPr lang="de-DE" sz="1400" b="0" strike="noStrike" spc="-1">
                <a:latin typeface="Rockwell"/>
                <a:ea typeface="DejaVu Sans"/>
              </a:rPr>
              <a:t>ignore everything starting with or ending with, etc</a:t>
            </a:r>
            <a:br/>
            <a:r>
              <a:rPr lang="de-DE" sz="1400" b="0" strike="noStrike" spc="-1">
                <a:latin typeface="Rockwell"/>
                <a:ea typeface="DejaVu Sans"/>
              </a:rPr>
              <a:t>(more advanced)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 rot="21549000">
            <a:off x="2340000" y="5101920"/>
            <a:ext cx="1074600" cy="36972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44080" y="34668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pic>
        <p:nvPicPr>
          <p:cNvPr id="100" name="Grafik 99"/>
          <p:cNvPicPr/>
          <p:nvPr/>
        </p:nvPicPr>
        <p:blipFill>
          <a:blip r:embed="rId3"/>
          <a:stretch/>
        </p:blipFill>
        <p:spPr>
          <a:xfrm>
            <a:off x="1080000" y="3767040"/>
            <a:ext cx="8497080" cy="732960"/>
          </a:xfrm>
          <a:prstGeom prst="rect">
            <a:avLst/>
          </a:prstGeom>
          <a:ln w="0"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289800" y="540000"/>
            <a:ext cx="1141020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After </a:t>
            </a:r>
            <a:r>
              <a:rPr lang="de-DE" sz="1600" b="0" strike="noStrike" spc="-1" dirty="0" err="1">
                <a:latin typeface="Rockwell"/>
                <a:ea typeface="DejaVu Sans"/>
              </a:rPr>
              <a:t>selecting</a:t>
            </a:r>
            <a:r>
              <a:rPr lang="de-DE" sz="1600" b="0" strike="noStrike" spc="-1" dirty="0">
                <a:latin typeface="Rockwell"/>
                <a:ea typeface="DejaVu Sans"/>
              </a:rPr>
              <a:t> OK, </a:t>
            </a:r>
            <a:r>
              <a:rPr lang="de-DE" sz="1600" b="0" strike="noStrike" spc="-1" dirty="0" err="1">
                <a:latin typeface="Rockwell"/>
                <a:ea typeface="DejaVu Sans"/>
              </a:rPr>
              <a:t>sourcetree</a:t>
            </a:r>
            <a:r>
              <a:rPr lang="de-DE" sz="1600" b="0" strike="noStrike" spc="-1" dirty="0">
                <a:latin typeface="Rockwell"/>
                <a:ea typeface="DejaVu Sans"/>
              </a:rPr>
              <a:t> will </a:t>
            </a:r>
            <a:r>
              <a:rPr lang="de-DE" sz="1600" b="0" strike="noStrike" spc="-1" dirty="0" err="1">
                <a:latin typeface="Rockwell"/>
                <a:ea typeface="DejaVu Sans"/>
              </a:rPr>
              <a:t>create</a:t>
            </a:r>
            <a:r>
              <a:rPr lang="de-DE" sz="1600" b="0" strike="noStrike" spc="-1" dirty="0">
                <a:latin typeface="Rockwell"/>
                <a:ea typeface="DejaVu Sans"/>
              </a:rPr>
              <a:t> a </a:t>
            </a:r>
            <a:r>
              <a:rPr lang="de-DE" sz="1600" b="0" strike="noStrike" spc="-1" dirty="0" err="1">
                <a:latin typeface="Rockwell"/>
                <a:ea typeface="DejaVu Sans"/>
              </a:rPr>
              <a:t>new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called</a:t>
            </a:r>
            <a:r>
              <a:rPr lang="de-DE" sz="1600" b="0" strike="noStrike" spc="-1" dirty="0">
                <a:latin typeface="Rockwell"/>
                <a:ea typeface="DejaVu Sans"/>
              </a:rPr>
              <a:t> „.</a:t>
            </a:r>
            <a:r>
              <a:rPr lang="de-DE" sz="1600" b="0" strike="noStrike" spc="-1" dirty="0" err="1">
                <a:latin typeface="Rockwell"/>
                <a:ea typeface="DejaVu Sans"/>
              </a:rPr>
              <a:t>gitignore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This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is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unstaged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stage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r>
              <a:rPr lang="de-DE" sz="1600" b="0" strike="noStrike" spc="-1" dirty="0">
                <a:latin typeface="Rockwell"/>
                <a:ea typeface="DejaVu Sans"/>
              </a:rPr>
              <a:t> and </a:t>
            </a:r>
            <a:r>
              <a:rPr lang="de-DE" sz="1600" b="0" strike="noStrike" spc="-1" dirty="0" err="1">
                <a:latin typeface="Rockwell"/>
                <a:ea typeface="DejaVu Sans"/>
              </a:rPr>
              <a:t>commit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it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>
                <a:latin typeface="Rockwell"/>
                <a:ea typeface="DejaVu Sans"/>
              </a:rPr>
              <a:t>The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wanted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to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ignore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not </a:t>
            </a:r>
            <a:r>
              <a:rPr lang="de-DE" sz="1600" b="0" strike="noStrike" spc="-1" dirty="0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there</a:t>
            </a:r>
            <a:r>
              <a:rPr lang="de-DE" sz="1600" b="0" strike="noStrike" spc="-1" dirty="0">
                <a:latin typeface="Rockwell"/>
                <a:ea typeface="DejaVu Sans"/>
              </a:rPr>
              <a:t>! E.g., </a:t>
            </a:r>
            <a:r>
              <a:rPr lang="de-DE" sz="1600" b="0" strike="noStrike" spc="-1" dirty="0" err="1">
                <a:latin typeface="Rockwell"/>
                <a:ea typeface="DejaVu Sans"/>
              </a:rPr>
              <a:t>if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ignored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only</a:t>
            </a:r>
            <a:r>
              <a:rPr lang="de-DE" sz="1600" b="0" strike="noStrike" spc="-1" dirty="0">
                <a:latin typeface="Rockwell"/>
                <a:ea typeface="DejaVu Sans"/>
              </a:rPr>
              <a:t>,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then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not </a:t>
            </a:r>
            <a:r>
              <a:rPr lang="de-DE" sz="1600" b="0" strike="noStrike" spc="-1" dirty="0" err="1">
                <a:latin typeface="Rockwell"/>
                <a:ea typeface="DejaVu Sans"/>
              </a:rPr>
              <a:t>be</a:t>
            </a:r>
            <a:r>
              <a:rPr lang="de-DE" sz="1600" b="0" strike="noStrike" spc="-1" dirty="0">
                <a:latin typeface="Rockwell"/>
                <a:ea typeface="DejaVu Sans"/>
              </a:rPr>
              <a:t> in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field</a:t>
            </a:r>
            <a:r>
              <a:rPr lang="de-DE" sz="1600" b="0" strike="noStrike" spc="-1" dirty="0">
                <a:latin typeface="Rockwell"/>
                <a:ea typeface="DejaVu Sans"/>
              </a:rPr>
              <a:t> „</a:t>
            </a:r>
            <a:r>
              <a:rPr lang="de-DE" sz="1600" b="0" strike="noStrike" spc="-1" dirty="0" err="1">
                <a:latin typeface="Rockwell"/>
                <a:ea typeface="DejaVu Sans"/>
              </a:rPr>
              <a:t>Unstaged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files</a:t>
            </a:r>
            <a:r>
              <a:rPr lang="de-DE" sz="1600" b="0" strike="noStrike" spc="-1" dirty="0">
                <a:latin typeface="Rockwell"/>
                <a:ea typeface="DejaVu Sans"/>
              </a:rPr>
              <a:t>“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44080" y="346680"/>
            <a:ext cx="1115712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de-DE" sz="18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br/>
            <a:r>
              <a:rPr lang="de-DE" sz="1800" b="0" strike="noStrike" spc="-1">
                <a:solidFill>
                  <a:srgbClr val="000000"/>
                </a:solidFill>
                <a:latin typeface="Rockwell"/>
                <a:ea typeface="DejaVu Sans"/>
              </a:rPr>
              <a:t> 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89800" y="540000"/>
            <a:ext cx="11410200" cy="25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endParaRPr lang="de-DE" sz="18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can</a:t>
            </a:r>
            <a:r>
              <a:rPr lang="de-DE" sz="1600" b="0" strike="noStrike" spc="-1" dirty="0">
                <a:latin typeface="Rockwell"/>
                <a:ea typeface="DejaVu Sans"/>
              </a:rPr>
              <a:t> also open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.</a:t>
            </a:r>
            <a:r>
              <a:rPr lang="de-DE" sz="1600" b="0" strike="noStrike" spc="-1" dirty="0" err="1">
                <a:latin typeface="Rockwell"/>
                <a:ea typeface="DejaVu Sans"/>
              </a:rPr>
              <a:t>gitignore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with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any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editor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should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see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the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file</a:t>
            </a:r>
            <a:r>
              <a:rPr lang="de-DE" sz="1600" b="0" strike="noStrike" spc="-1" dirty="0">
                <a:latin typeface="Rockwell"/>
                <a:ea typeface="DejaVu Sans"/>
              </a:rPr>
              <a:t> (</a:t>
            </a:r>
            <a:r>
              <a:rPr lang="de-DE" sz="1600" b="0" strike="noStrike" spc="-1" dirty="0" err="1">
                <a:latin typeface="Rockwell"/>
                <a:ea typeface="DejaVu Sans"/>
              </a:rPr>
              <a:t>or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folder</a:t>
            </a:r>
            <a:r>
              <a:rPr lang="de-DE" sz="1600" b="0" strike="noStrike" spc="-1" dirty="0">
                <a:latin typeface="Rockwell"/>
                <a:ea typeface="DejaVu Sans"/>
              </a:rPr>
              <a:t>) </a:t>
            </a:r>
            <a:r>
              <a:rPr lang="de-DE" sz="1600" b="0" strike="noStrike" spc="-1" dirty="0" err="1">
                <a:latin typeface="Rockwell"/>
                <a:ea typeface="DejaVu Sans"/>
              </a:rPr>
              <a:t>you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have</a:t>
            </a:r>
            <a:r>
              <a:rPr lang="de-DE" sz="1600" b="0" strike="noStrike" spc="-1" dirty="0">
                <a:latin typeface="Rockwell"/>
                <a:ea typeface="DejaVu Sans"/>
              </a:rPr>
              <a:t> </a:t>
            </a:r>
            <a:r>
              <a:rPr lang="de-DE" sz="1600" b="0" strike="noStrike" spc="-1" dirty="0" err="1">
                <a:latin typeface="Rockwell"/>
                <a:ea typeface="DejaVu Sans"/>
              </a:rPr>
              <a:t>ignored</a:t>
            </a: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chemeClr val="tx1"/>
              </a:buClr>
              <a:buSzPct val="45000"/>
              <a:buFont typeface="Wingdings" charset="2"/>
              <a:buChar char=""/>
            </a:pPr>
            <a:endParaRPr lang="de-DE" sz="1600" b="0" strike="noStrike" spc="-1" dirty="0">
              <a:latin typeface="Arial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3"/>
          <a:stretch/>
        </p:blipFill>
        <p:spPr>
          <a:xfrm>
            <a:off x="476280" y="2700000"/>
            <a:ext cx="4743720" cy="204768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7740000" y="1440000"/>
            <a:ext cx="3415680" cy="540000"/>
          </a:xfrm>
          <a:prstGeom prst="wedgeRectCallout">
            <a:avLst>
              <a:gd name="adj1" fmla="val -142791"/>
              <a:gd name="adj2" fmla="val 391972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Ignore only this file</a:t>
            </a:r>
            <a:endParaRPr lang="de-DE" sz="1400" b="0" strike="noStrike" spc="-1">
              <a:latin typeface="Arial"/>
            </a:endParaRPr>
          </a:p>
        </p:txBody>
      </p:sp>
      <p:sp>
        <p:nvSpPr>
          <p:cNvPr id="106" name="CustomShape 4"/>
          <p:cNvSpPr/>
          <p:nvPr/>
        </p:nvSpPr>
        <p:spPr>
          <a:xfrm>
            <a:off x="7744320" y="3960000"/>
            <a:ext cx="3415680" cy="540000"/>
          </a:xfrm>
          <a:prstGeom prst="wedgeRectCallout">
            <a:avLst>
              <a:gd name="adj1" fmla="val -209679"/>
              <a:gd name="adj2" fmla="val -33677"/>
            </a:avLst>
          </a:prstGeom>
          <a:noFill/>
          <a:ln w="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Clr>
                <a:schemeClr val="tx1"/>
              </a:buClr>
            </a:pPr>
            <a:r>
              <a:rPr lang="de-DE" sz="1400" b="0" strike="noStrike" spc="-1">
                <a:latin typeface="Rockwell"/>
                <a:ea typeface="DejaVu Sans"/>
              </a:rPr>
              <a:t>Ignore every file which has the</a:t>
            </a:r>
            <a:br/>
            <a:r>
              <a:rPr lang="de-DE" sz="1400" b="0" strike="noStrike" spc="-1">
                <a:latin typeface="Rockwell"/>
                <a:ea typeface="DejaVu Sans"/>
              </a:rPr>
              <a:t>ending „.png“</a:t>
            </a:r>
            <a:endParaRPr lang="de-DE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F04D50-AFCD-432A-95D3-8A72397E8F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0543D5D-6222-44DA-984D-74E7223B3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85768D-6476-41A4-AF85-D4511DE0C86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294</Words>
  <Application>Microsoft Macintosh PowerPoint</Application>
  <PresentationFormat>Breitbild</PresentationFormat>
  <Paragraphs>51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Rockwell</vt:lpstr>
      <vt:lpstr>Rockwell Nova</vt:lpstr>
      <vt:lpstr>Symbol</vt:lpstr>
      <vt:lpstr>Times New Roman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Katrin Lotto</cp:lastModifiedBy>
  <cp:revision>102</cp:revision>
  <dcterms:created xsi:type="dcterms:W3CDTF">2024-04-05T18:06:26Z</dcterms:created>
  <dcterms:modified xsi:type="dcterms:W3CDTF">2024-06-02T09:41:45Z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