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605D73F-463C-4C69-9151-ADFC494874A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E19BE15-F817-416E-875B-86B9524F0CF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30AFE2-5B5B-4FE2-88A6-24318115768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FC0131-4393-48B7-9DFA-ADC719FE784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C33832-26DC-41AD-A204-40373E4438E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3D6822-907E-415B-B214-E00E2344954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DFB1D9-80A2-4D17-9411-C3A51146E4E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A9CDD0-B617-4D32-9796-AD7FD21AACC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1E7FC8-DDB5-4EEF-9E57-097D4BB2F95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2600" cy="8226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81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3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latin typeface="Rockwell Nova"/>
                <a:ea typeface="DejaVu Sans"/>
              </a:rPr>
              <a:t> 01 – Clone Remote Repo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Clone Remote Repository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384480" y="2520000"/>
            <a:ext cx="8902080" cy="38973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 rot="21549000">
            <a:off x="6475320" y="3420000"/>
            <a:ext cx="718200" cy="358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 rot="21500400">
            <a:off x="4864680" y="4320000"/>
            <a:ext cx="2153160" cy="410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60000" y="1080000"/>
            <a:ext cx="11158560" cy="116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The link to a remote repository can be found on the remote homepage, in our case github.com</a:t>
            </a:r>
            <a:br/>
            <a:br/>
            <a:br/>
            <a:endParaRPr lang="de-DE" sz="18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96000" y="1656000"/>
            <a:ext cx="7020000" cy="540000"/>
          </a:xfrm>
          <a:custGeom>
            <a:avLst/>
            <a:gdLst/>
            <a:ahLst/>
            <a:cxnLst/>
            <a:rect l="0" t="0" r="r" b="b"/>
            <a:pathLst>
              <a:path w="19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9250" y="1501"/>
                </a:lnTo>
                <a:lnTo>
                  <a:pt x="19251" y="1501"/>
                </a:lnTo>
                <a:cubicBezTo>
                  <a:pt x="19295" y="1501"/>
                  <a:pt x="19338" y="1489"/>
                  <a:pt x="19376" y="1467"/>
                </a:cubicBezTo>
                <a:cubicBezTo>
                  <a:pt x="19414" y="1446"/>
                  <a:pt x="19446" y="1414"/>
                  <a:pt x="19467" y="1376"/>
                </a:cubicBezTo>
                <a:cubicBezTo>
                  <a:pt x="19489" y="1338"/>
                  <a:pt x="19501" y="1295"/>
                  <a:pt x="19501" y="1251"/>
                </a:cubicBezTo>
                <a:lnTo>
                  <a:pt x="19501" y="250"/>
                </a:lnTo>
                <a:lnTo>
                  <a:pt x="19501" y="250"/>
                </a:lnTo>
                <a:lnTo>
                  <a:pt x="19501" y="250"/>
                </a:lnTo>
                <a:cubicBezTo>
                  <a:pt x="19501" y="206"/>
                  <a:pt x="19489" y="163"/>
                  <a:pt x="19467" y="125"/>
                </a:cubicBezTo>
                <a:cubicBezTo>
                  <a:pt x="19446" y="87"/>
                  <a:pt x="19414" y="55"/>
                  <a:pt x="19376" y="34"/>
                </a:cubicBezTo>
                <a:cubicBezTo>
                  <a:pt x="19338" y="12"/>
                  <a:pt x="19295" y="0"/>
                  <a:pt x="19251" y="0"/>
                </a:cubicBezTo>
                <a:lnTo>
                  <a:pt x="250" y="0"/>
                </a:lnTo>
              </a:path>
            </a:pathLst>
          </a:custGeom>
          <a:solidFill>
            <a:srgbClr val="8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https://</a:t>
            </a:r>
            <a:r>
              <a:rPr lang="de-DE" sz="1800" b="0" strike="noStrike" spc="-1" dirty="0" err="1">
                <a:solidFill>
                  <a:srgbClr val="FFFFFF"/>
                </a:solidFill>
                <a:latin typeface="Rockwell"/>
                <a:ea typeface="DejaVu Sans"/>
              </a:rPr>
              <a:t>github.com</a:t>
            </a:r>
            <a:r>
              <a:rPr lang="de-DE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FFFFFF"/>
                </a:solidFill>
                <a:latin typeface="Rockwell"/>
                <a:ea typeface="DejaVu Sans"/>
              </a:rPr>
              <a:t>DrMladjanRadic</a:t>
            </a:r>
            <a:r>
              <a:rPr lang="de-DE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FFFFFF"/>
                </a:solidFill>
                <a:latin typeface="Rockwell"/>
                <a:ea typeface="DejaVu Sans"/>
              </a:rPr>
              <a:t>hello_world.git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Clone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080360"/>
            <a:ext cx="11158560" cy="62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Copy the link and insert it into sourcetree after selecting „Clone“ </a:t>
            </a:r>
            <a:br/>
            <a:r>
              <a:rPr lang="de-DE" sz="1800" b="0" strike="noStrike" spc="-1">
                <a:latin typeface="Rockwell"/>
                <a:ea typeface="DejaVu Sans"/>
              </a:rPr>
              <a:t>Set a folder to store, give it a name and click „Clone“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360000" y="1767240"/>
            <a:ext cx="5938560" cy="48600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 rot="21549000">
            <a:off x="1939320" y="2070000"/>
            <a:ext cx="718200" cy="6951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100000" y="1442160"/>
            <a:ext cx="3416400" cy="356400"/>
          </a:xfrm>
          <a:prstGeom prst="wedgeRectCallout">
            <a:avLst>
              <a:gd name="adj1" fmla="val -152716"/>
              <a:gd name="adj2" fmla="val 63486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Inser Link to Repo here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282160" y="2520000"/>
            <a:ext cx="3416400" cy="716400"/>
          </a:xfrm>
          <a:prstGeom prst="wedgeRectCallout">
            <a:avLst>
              <a:gd name="adj1" fmla="val -127251"/>
              <a:gd name="adj2" fmla="val 20739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Select Folder where you want to store</a:t>
            </a:r>
            <a:br/>
            <a:r>
              <a:rPr lang="de-DE" sz="1400" b="0" strike="noStrike" spc="-1">
                <a:latin typeface="Rockwell"/>
                <a:ea typeface="DejaVu Sans"/>
              </a:rPr>
              <a:t>your Repo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8102160" y="3960000"/>
            <a:ext cx="3416400" cy="716400"/>
          </a:xfrm>
          <a:prstGeom prst="wedgeRectCallout">
            <a:avLst>
              <a:gd name="adj1" fmla="val -146903"/>
              <a:gd name="adj2" fmla="val 63032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You can give it a specific name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 rot="21549000">
            <a:off x="606240" y="5881680"/>
            <a:ext cx="1077840" cy="711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8100000" y="5220000"/>
            <a:ext cx="3416400" cy="716400"/>
          </a:xfrm>
          <a:prstGeom prst="wedgeRectCallout">
            <a:avLst>
              <a:gd name="adj1" fmla="val -148715"/>
              <a:gd name="adj2" fmla="val 2528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In the advanced options you can</a:t>
            </a:r>
            <a:br/>
            <a:r>
              <a:rPr lang="de-DE" sz="1400" b="0" strike="noStrike" spc="-1">
                <a:latin typeface="Rockwell"/>
                <a:ea typeface="DejaVu Sans"/>
              </a:rPr>
              <a:t>specify a certain branch to checkout</a:t>
            </a:r>
            <a:br/>
            <a:r>
              <a:rPr lang="de-DE" sz="1400" b="0" strike="noStrike" spc="-1">
                <a:latin typeface="Rockwell"/>
                <a:ea typeface="DejaVu Sans"/>
              </a:rPr>
              <a:t>and more (we do not need it here)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Clone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080360"/>
            <a:ext cx="11158560" cy="3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After Cloning the Repo, you will receive the full history and files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1" name="Grafik 100"/>
          <p:cNvPicPr/>
          <p:nvPr/>
        </p:nvPicPr>
        <p:blipFill>
          <a:blip r:embed="rId3"/>
          <a:stretch/>
        </p:blipFill>
        <p:spPr>
          <a:xfrm>
            <a:off x="481680" y="1800000"/>
            <a:ext cx="7887960" cy="44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Clone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080360"/>
            <a:ext cx="11158560" cy="27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1800" b="0" strike="noStrike" spc="-1">
                <a:latin typeface="Rockwell"/>
                <a:ea typeface="DejaVu Sans"/>
              </a:rPr>
              <a:t>Let’s make it interesting: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Clone the following Repository: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List all branches in the Repository</a:t>
            </a:r>
            <a:endParaRPr lang="de-DE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How many commits are already done in the Repository?</a:t>
            </a:r>
            <a:endParaRPr lang="de-DE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What files are in the Repository? </a:t>
            </a:r>
            <a:br/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40000" y="2196000"/>
            <a:ext cx="6119280" cy="539280"/>
          </a:xfrm>
          <a:custGeom>
            <a:avLst/>
            <a:gdLst/>
            <a:ahLst/>
            <a:cxnLst/>
            <a:rect l="l" t="t" r="r" b="b"/>
            <a:pathLst>
              <a:path w="170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16750" y="1501"/>
                </a:lnTo>
                <a:lnTo>
                  <a:pt x="16751" y="1501"/>
                </a:lnTo>
                <a:cubicBezTo>
                  <a:pt x="16795" y="1501"/>
                  <a:pt x="16838" y="1489"/>
                  <a:pt x="16876" y="1467"/>
                </a:cubicBezTo>
                <a:cubicBezTo>
                  <a:pt x="16914" y="1446"/>
                  <a:pt x="16946" y="1414"/>
                  <a:pt x="16967" y="1376"/>
                </a:cubicBezTo>
                <a:cubicBezTo>
                  <a:pt x="16989" y="1338"/>
                  <a:pt x="17001" y="1295"/>
                  <a:pt x="17001" y="1251"/>
                </a:cubicBezTo>
                <a:lnTo>
                  <a:pt x="17001" y="250"/>
                </a:lnTo>
                <a:lnTo>
                  <a:pt x="17001" y="250"/>
                </a:lnTo>
                <a:lnTo>
                  <a:pt x="17001" y="250"/>
                </a:lnTo>
                <a:cubicBezTo>
                  <a:pt x="17001" y="206"/>
                  <a:pt x="16989" y="163"/>
                  <a:pt x="16967" y="125"/>
                </a:cubicBezTo>
                <a:cubicBezTo>
                  <a:pt x="16946" y="87"/>
                  <a:pt x="16914" y="55"/>
                  <a:pt x="16876" y="34"/>
                </a:cubicBezTo>
                <a:cubicBezTo>
                  <a:pt x="16838" y="12"/>
                  <a:pt x="16795" y="0"/>
                  <a:pt x="16751" y="0"/>
                </a:cubicBezTo>
                <a:lnTo>
                  <a:pt x="250" y="0"/>
                </a:lnTo>
              </a:path>
            </a:pathLst>
          </a:custGeom>
          <a:solidFill>
            <a:srgbClr val="8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Rockwell"/>
                <a:ea typeface="DejaVu Sans"/>
              </a:rPr>
              <a:t>https://github.com/DrMladjanRadic/git_training_01.git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Checkout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older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080360"/>
            <a:ext cx="11158560" cy="27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Sometimes, it is helpful to checkout an older commit to understand the history of the code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3"/>
          <a:stretch/>
        </p:blipFill>
        <p:spPr>
          <a:xfrm>
            <a:off x="352440" y="1647000"/>
            <a:ext cx="7206840" cy="429228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8280000" y="2882880"/>
            <a:ext cx="3779280" cy="716400"/>
          </a:xfrm>
          <a:prstGeom prst="wedgeRectCallout">
            <a:avLst>
              <a:gd name="adj1" fmla="val -101861"/>
              <a:gd name="adj2" fmla="val 12134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Right Click on the commit you</a:t>
            </a:r>
            <a:br/>
            <a:r>
              <a:rPr lang="de-DE" sz="1400" b="0" strike="noStrike" spc="-1">
                <a:latin typeface="Rockwell"/>
                <a:ea typeface="DejaVu Sans"/>
              </a:rPr>
              <a:t>want to checkout, then select „Checkout“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Checkout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older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080360"/>
            <a:ext cx="11158560" cy="27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If the commit is merged into another branch, which is then also pushed (to origin), you may need to checkout the right branch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314280" y="1849320"/>
            <a:ext cx="7605360" cy="399384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8280000" y="2882880"/>
            <a:ext cx="3779280" cy="716400"/>
          </a:xfrm>
          <a:prstGeom prst="wedgeRectCallout">
            <a:avLst>
              <a:gd name="adj1" fmla="val -94104"/>
              <a:gd name="adj2" fmla="val 20577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Select the right branch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41560" y="232200"/>
            <a:ext cx="114818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Older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Commits</a:t>
            </a:r>
            <a:r>
              <a:rPr lang="de-DE" sz="3600" b="0" strike="noStrike" spc="-1" dirty="0">
                <a:latin typeface="Rockwell Nova"/>
                <a:ea typeface="DejaVu Sans"/>
              </a:rPr>
              <a:t> and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History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080360"/>
            <a:ext cx="11158560" cy="27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latin typeface="Rockwell"/>
                <a:ea typeface="DejaVu Sans"/>
              </a:rPr>
              <a:t>Checkout (at least!) 3 older commits and try to understand the historical development of the code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7200C-C4EF-4A4C-8EB7-B577E5AE4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ECFDFF-6AD2-4C73-B0CF-A62AEA533FF8}"/>
</file>

<file path=customXml/itemProps3.xml><?xml version="1.0" encoding="utf-8"?>
<ds:datastoreItem xmlns:ds="http://schemas.openxmlformats.org/officeDocument/2006/customXml" ds:itemID="{548C8C69-BFA8-43CC-962A-379F4C6A58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</Words>
  <Application>Microsoft Macintosh PowerPoint</Application>
  <PresentationFormat>Breitbild</PresentationFormat>
  <Paragraphs>54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45</cp:revision>
  <dcterms:created xsi:type="dcterms:W3CDTF">2024-04-05T18:06:26Z</dcterms:created>
  <dcterms:modified xsi:type="dcterms:W3CDTF">2024-05-29T12:51:18Z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