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4"/>
    <p:restoredTop sz="94721"/>
  </p:normalViewPr>
  <p:slideViewPr>
    <p:cSldViewPr snapToGrid="0">
      <p:cViewPr varScale="1">
        <p:scale>
          <a:sx n="108" d="100"/>
          <a:sy n="108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C600E8D-C4CB-44DD-B0DC-56CDEDEEA3F1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886A32-20C9-4F1F-B9C6-45636A4C709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B27DA6-0E25-481E-B005-F19AA4137C2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7DD065-286C-479C-92A2-2D6A50C526D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EC157-9E7A-496D-8941-7FF2968EB7A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1024598-59E7-4F05-A516-3B31D01981B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80E250C-E8FF-40A1-A951-3E08D64A5BC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1D1F649-B6FC-4CF1-A0C3-B5C2DC31B85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02C4D4-F3D0-499F-BF9E-34CA038DC66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5AEF67-728F-4D04-9135-634B69C9880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200C3D-5F56-4AF8-B44D-2E946AB1B81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CA9787-80D8-4569-9010-21D4F63D4C1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040" cy="8240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96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01 – Create Remote Repo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One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more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thing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38" name="Grafik 137"/>
          <p:cNvPicPr/>
          <p:nvPr/>
        </p:nvPicPr>
        <p:blipFill>
          <a:blip r:embed="rId3"/>
          <a:stretch/>
        </p:blipFill>
        <p:spPr>
          <a:xfrm>
            <a:off x="180000" y="1620000"/>
            <a:ext cx="8999640" cy="503424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2846592" y="5120640"/>
            <a:ext cx="5053824" cy="1111852"/>
          </a:xfrm>
          <a:prstGeom prst="wedgeRectCallout">
            <a:avLst>
              <a:gd name="adj1" fmla="val -594"/>
              <a:gd name="adj2" fmla="val -13902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Right </a:t>
            </a:r>
            <a:r>
              <a:rPr lang="de-DE" sz="1400" b="0" strike="noStrike" spc="-1" dirty="0" err="1">
                <a:latin typeface="Rockwell"/>
                <a:ea typeface="DejaVu Sans"/>
              </a:rPr>
              <a:t>click</a:t>
            </a:r>
            <a:r>
              <a:rPr lang="de-DE" sz="1400" b="0" strike="noStrike" spc="-1" dirty="0">
                <a:latin typeface="Rockwell"/>
                <a:ea typeface="DejaVu Sans"/>
              </a:rPr>
              <a:t> on </a:t>
            </a:r>
            <a:r>
              <a:rPr lang="de-DE" sz="1400" b="0" strike="noStrike" spc="-1" dirty="0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Repo and 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Select „Open in Browser“</a:t>
            </a:r>
            <a:endParaRPr lang="de-DE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(</a:t>
            </a:r>
            <a:r>
              <a:rPr lang="de-DE" sz="1400" b="0" strike="noStrike" spc="-1" dirty="0" err="1">
                <a:latin typeface="Rockwell"/>
                <a:ea typeface="DejaVu Sans"/>
              </a:rPr>
              <a:t>Don’t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forget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click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refresh</a:t>
            </a:r>
            <a:r>
              <a:rPr lang="de-DE" sz="1400" b="0" strike="noStrike" spc="-1" dirty="0">
                <a:latin typeface="Rockwell"/>
                <a:ea typeface="DejaVu Sans"/>
              </a:rPr>
              <a:t>)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 rot="21549000">
            <a:off x="426600" y="1889640"/>
            <a:ext cx="719640" cy="696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1AE0A5E-9C2F-4BF9-CE02-A57658EC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27160" y="232200"/>
            <a:ext cx="1147248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Now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can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admire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 und README - File :)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43" name="Grafik 142"/>
          <p:cNvPicPr/>
          <p:nvPr/>
        </p:nvPicPr>
        <p:blipFill>
          <a:blip r:embed="rId3"/>
          <a:stretch/>
        </p:blipFill>
        <p:spPr>
          <a:xfrm>
            <a:off x="360000" y="1729800"/>
            <a:ext cx="8639640" cy="464436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D701A36-53C8-ABD3-8FF5-2C61965F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3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360000" y="1783080"/>
            <a:ext cx="5758920" cy="469584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9150048" y="1895490"/>
            <a:ext cx="2697840" cy="357840"/>
          </a:xfrm>
          <a:prstGeom prst="wedgeRectCallout">
            <a:avLst>
              <a:gd name="adj1" fmla="val -224053"/>
              <a:gd name="adj2" fmla="val 46231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 err="1">
                <a:latin typeface="Rockwell"/>
                <a:ea typeface="DejaVu Sans"/>
              </a:rPr>
              <a:t>Give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your</a:t>
            </a:r>
            <a:r>
              <a:rPr lang="de-DE" sz="1400" b="0" strike="noStrike" spc="-1" dirty="0">
                <a:latin typeface="Rockwell"/>
                <a:ea typeface="DejaVu Sans"/>
              </a:rPr>
              <a:t> Repo a Name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560540" y="1323721"/>
            <a:ext cx="3417840" cy="357840"/>
          </a:xfrm>
          <a:prstGeom prst="wedgeRectCallout">
            <a:avLst>
              <a:gd name="adj1" fmla="val -139072"/>
              <a:gd name="adj2" fmla="val 522434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Choose the path to your Repo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594160" y="2781927"/>
            <a:ext cx="3237840" cy="358920"/>
          </a:xfrm>
          <a:prstGeom prst="wedgeRectCallout">
            <a:avLst>
              <a:gd name="adj1" fmla="val -249648"/>
              <a:gd name="adj2" fmla="val 36977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Now we check this Box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737240" y="6018336"/>
            <a:ext cx="2698920" cy="358920"/>
          </a:xfrm>
          <a:prstGeom prst="wedgeRectCallout">
            <a:avLst>
              <a:gd name="adj1" fmla="val -180515"/>
              <a:gd name="adj2" fmla="val -9429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Click here to create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 rot="21549000">
            <a:off x="2345040" y="1985400"/>
            <a:ext cx="719640" cy="696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8594160" y="3522204"/>
            <a:ext cx="3237840" cy="358920"/>
          </a:xfrm>
          <a:prstGeom prst="wedgeRectCallout">
            <a:avLst>
              <a:gd name="adj1" fmla="val -215612"/>
              <a:gd name="adj2" fmla="val 25229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Choose the right Account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8006184" y="4190832"/>
            <a:ext cx="3237840" cy="358920"/>
          </a:xfrm>
          <a:prstGeom prst="wedgeRectCallout">
            <a:avLst>
              <a:gd name="adj1" fmla="val -198455"/>
              <a:gd name="adj2" fmla="val 186312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Set the Owner of the Repo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7635240" y="4680000"/>
            <a:ext cx="3145536" cy="718920"/>
          </a:xfrm>
          <a:prstGeom prst="wedgeRectCallout">
            <a:avLst>
              <a:gd name="adj1" fmla="val -150600"/>
              <a:gd name="adj2" fmla="val 41554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Recommended: </a:t>
            </a:r>
            <a:r>
              <a:rPr lang="de-DE" sz="1400" b="0" strike="noStrike" spc="-1" dirty="0" err="1">
                <a:latin typeface="Rockwell"/>
                <a:ea typeface="DejaVu Sans"/>
              </a:rPr>
              <a:t>Meaningful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Description </a:t>
            </a:r>
            <a:r>
              <a:rPr lang="de-DE" sz="1400" b="0" strike="noStrike" spc="-1" dirty="0" err="1">
                <a:latin typeface="Rockwell"/>
                <a:ea typeface="DejaVu Sans"/>
              </a:rPr>
              <a:t>of</a:t>
            </a:r>
            <a:r>
              <a:rPr lang="de-DE" sz="1400" b="0" strike="noStrike" spc="-1" dirty="0">
                <a:latin typeface="Rockwell"/>
                <a:ea typeface="DejaVu Sans"/>
              </a:rPr>
              <a:t> Repo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7830000" y="5659416"/>
            <a:ext cx="2878920" cy="358920"/>
          </a:xfrm>
          <a:prstGeom prst="wedgeRectCallout">
            <a:avLst>
              <a:gd name="adj1" fmla="val -283859"/>
              <a:gd name="adj2" fmla="val -5729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If you want the Repo to be private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95" name="Grafik 94"/>
          <p:cNvPicPr/>
          <p:nvPr/>
        </p:nvPicPr>
        <p:blipFill>
          <a:blip r:embed="rId4"/>
          <a:stretch/>
        </p:blipFill>
        <p:spPr>
          <a:xfrm>
            <a:off x="727560" y="5339880"/>
            <a:ext cx="1431360" cy="11880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1DB4F59-DC84-93D6-5A9B-85D44C124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360000" y="2340000"/>
            <a:ext cx="9344160" cy="362844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3"/>
          <p:cNvSpPr/>
          <p:nvPr/>
        </p:nvSpPr>
        <p:spPr>
          <a:xfrm rot="21549000">
            <a:off x="726480" y="4861800"/>
            <a:ext cx="2685960" cy="9165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4"/>
          <p:cNvSpPr/>
          <p:nvPr/>
        </p:nvSpPr>
        <p:spPr>
          <a:xfrm rot="21549000">
            <a:off x="354240" y="2537280"/>
            <a:ext cx="719640" cy="696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5"/>
          <p:cNvSpPr/>
          <p:nvPr/>
        </p:nvSpPr>
        <p:spPr>
          <a:xfrm>
            <a:off x="360000" y="1260000"/>
            <a:ext cx="6299280" cy="3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Under Local you will receive a new Repository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29FADA-734F-D5B3-5886-1939C9DBA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60000" y="1260000"/>
            <a:ext cx="11159280" cy="62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Under Remote you will also receive a new Repository (Recommended: always click on Refresh first)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5" name="Grafik 104"/>
          <p:cNvPicPr/>
          <p:nvPr/>
        </p:nvPicPr>
        <p:blipFill>
          <a:blip r:embed="rId3"/>
          <a:stretch/>
        </p:blipFill>
        <p:spPr>
          <a:xfrm>
            <a:off x="394200" y="1800000"/>
            <a:ext cx="10585080" cy="47934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4"/>
          <p:cNvSpPr/>
          <p:nvPr/>
        </p:nvSpPr>
        <p:spPr>
          <a:xfrm rot="21549000">
            <a:off x="714240" y="2069280"/>
            <a:ext cx="719640" cy="696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"/>
          <p:cNvSpPr/>
          <p:nvPr/>
        </p:nvSpPr>
        <p:spPr>
          <a:xfrm rot="21549000">
            <a:off x="4211640" y="3907440"/>
            <a:ext cx="1760760" cy="482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 rot="21549000">
            <a:off x="9861480" y="3465360"/>
            <a:ext cx="899280" cy="3564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01A991-D112-04E0-5127-DE5B7B240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60000" y="1260000"/>
            <a:ext cx="11159280" cy="14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The remote Repo can now be used totally analogously as the local repository</a:t>
            </a:r>
            <a:endParaRPr lang="de-DE" sz="1800" b="0" strike="noStrike" spc="-1">
              <a:latin typeface="Arial"/>
            </a:endParaRPr>
          </a:p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Create a new File in your Folder, e.g. README.md</a:t>
            </a:r>
            <a:endParaRPr lang="de-DE" sz="1800" b="0" strike="noStrike" spc="-1">
              <a:latin typeface="Arial"/>
            </a:endParaRPr>
          </a:p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Stage the new file</a:t>
            </a:r>
            <a:endParaRPr lang="de-DE" sz="1800" b="0" strike="noStrike" spc="-1">
              <a:latin typeface="Arial"/>
            </a:endParaRPr>
          </a:p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Commit</a:t>
            </a:r>
            <a:endParaRPr lang="de-DE" sz="1800" b="0" strike="noStrike" spc="-1">
              <a:latin typeface="Arial"/>
            </a:endParaRPr>
          </a:p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This is only local!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12" name="Grafik 111"/>
          <p:cNvPicPr/>
          <p:nvPr/>
        </p:nvPicPr>
        <p:blipFill>
          <a:blip r:embed="rId3"/>
          <a:stretch/>
        </p:blipFill>
        <p:spPr>
          <a:xfrm>
            <a:off x="540000" y="3060000"/>
            <a:ext cx="9166320" cy="283860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6840000" y="2309400"/>
            <a:ext cx="3417840" cy="357840"/>
          </a:xfrm>
          <a:prstGeom prst="wedgeRectCallout">
            <a:avLst>
              <a:gd name="adj1" fmla="val -167826"/>
              <a:gd name="adj2" fmla="val 34007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Commit </a:t>
            </a:r>
            <a:r>
              <a:rPr lang="de-DE" sz="1400" b="0" strike="noStrike" spc="-1" dirty="0" err="1">
                <a:latin typeface="Rockwell"/>
                <a:ea typeface="DejaVu Sans"/>
              </a:rPr>
              <a:t>message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6840000" y="4696831"/>
            <a:ext cx="3417840" cy="357840"/>
          </a:xfrm>
          <a:prstGeom prst="wedgeRectCallout">
            <a:avLst>
              <a:gd name="adj1" fmla="val -184326"/>
              <a:gd name="adj2" fmla="val -30904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 err="1">
                <a:latin typeface="Rockwell"/>
                <a:ea typeface="DejaVu Sans"/>
              </a:rPr>
              <a:t>main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instead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of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master</a:t>
            </a:r>
            <a:r>
              <a:rPr lang="de-DE" sz="1400" b="0" strike="noStrike" spc="-1" dirty="0">
                <a:latin typeface="Rockwell"/>
                <a:ea typeface="DejaVu Sans"/>
              </a:rPr>
              <a:t> (</a:t>
            </a:r>
            <a:r>
              <a:rPr lang="de-DE" sz="1400" b="0" strike="noStrike" spc="-1" dirty="0" err="1">
                <a:latin typeface="Rockwell"/>
                <a:ea typeface="DejaVu Sans"/>
              </a:rPr>
              <a:t>github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default</a:t>
            </a:r>
            <a:r>
              <a:rPr lang="de-DE" sz="1400" b="0" strike="noStrike" spc="-1" dirty="0">
                <a:latin typeface="Rockwell"/>
                <a:ea typeface="DejaVu Sans"/>
              </a:rPr>
              <a:t>)</a:t>
            </a:r>
            <a:endParaRPr lang="de-DE" sz="1400" b="0" strike="noStrike" spc="-1" dirty="0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1178319-F003-E3E5-83BD-5B61C4981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60000" y="1260000"/>
            <a:ext cx="11159280" cy="62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How do we push the commit on the remote repository?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3"/>
          <a:stretch/>
        </p:blipFill>
        <p:spPr>
          <a:xfrm>
            <a:off x="360000" y="2520000"/>
            <a:ext cx="11490840" cy="355860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4"/>
          <p:cNvSpPr/>
          <p:nvPr/>
        </p:nvSpPr>
        <p:spPr>
          <a:xfrm rot="21549000">
            <a:off x="1072080" y="2609640"/>
            <a:ext cx="542520" cy="524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BAB2CD1-E532-C016-D01E-901998A29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60000" y="1260000"/>
            <a:ext cx="11159280" cy="62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Rockwell"/>
                <a:ea typeface="DejaVu Sans"/>
              </a:rPr>
              <a:t>A new window will appear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23" name="Grafik 122"/>
          <p:cNvPicPr/>
          <p:nvPr/>
        </p:nvPicPr>
        <p:blipFill>
          <a:blip r:embed="rId3"/>
          <a:stretch/>
        </p:blipFill>
        <p:spPr>
          <a:xfrm>
            <a:off x="2341440" y="2053440"/>
            <a:ext cx="7534080" cy="276120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4"/>
          <p:cNvSpPr/>
          <p:nvPr/>
        </p:nvSpPr>
        <p:spPr>
          <a:xfrm rot="21549000">
            <a:off x="8345160" y="4429080"/>
            <a:ext cx="902160" cy="5446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7740000" y="511920"/>
            <a:ext cx="3779280" cy="927360"/>
          </a:xfrm>
          <a:prstGeom prst="wedgeRectCallout">
            <a:avLst>
              <a:gd name="adj1" fmla="val -163893"/>
              <a:gd name="adj2" fmla="val 23123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Select the correct branch to push </a:t>
            </a:r>
            <a:br/>
            <a:r>
              <a:rPr lang="de-DE" sz="1400" b="0" strike="noStrike" spc="-1">
                <a:latin typeface="Rockwell"/>
                <a:ea typeface="DejaVu Sans"/>
              </a:rPr>
              <a:t>(if more are available)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A2B4BD7-1850-5371-0637-9B4CD855A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Remote Repository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28" name="Grafik 127"/>
          <p:cNvPicPr/>
          <p:nvPr/>
        </p:nvPicPr>
        <p:blipFill>
          <a:blip r:embed="rId3"/>
          <a:stretch/>
        </p:blipFill>
        <p:spPr>
          <a:xfrm>
            <a:off x="368280" y="1800000"/>
            <a:ext cx="6291000" cy="485064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7740000" y="361440"/>
            <a:ext cx="3597840" cy="1077840"/>
          </a:xfrm>
          <a:prstGeom prst="wedgeRectCallout">
            <a:avLst>
              <a:gd name="adj1" fmla="val -152080"/>
              <a:gd name="adj2" fmla="val 20598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Origin indicates, that the initial commit is</a:t>
            </a:r>
            <a:br/>
            <a:r>
              <a:rPr lang="de-DE" sz="1400" b="0" strike="noStrike" spc="-1">
                <a:latin typeface="Rockwell"/>
                <a:ea typeface="DejaVu Sans"/>
              </a:rPr>
              <a:t>also on the remote Repo (here: on github)</a:t>
            </a:r>
            <a:endParaRPr lang="de-DE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And therefore not only locally 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ADF254-D35E-6BEB-59F7-CC9DD28A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41560" y="232200"/>
            <a:ext cx="114832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227160" y="232200"/>
            <a:ext cx="5892120" cy="6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Short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Recap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080000" y="1778760"/>
            <a:ext cx="9539280" cy="62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de-DE" sz="1800" b="0" strike="noStrike" spc="-1">
                <a:latin typeface="Rockwell"/>
                <a:ea typeface="DejaVu Sans"/>
              </a:rPr>
              <a:t>Create Repo   →   Do Some Changes   →   Stage   →   Commit  → Push 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81640" y="1598760"/>
            <a:ext cx="6677640" cy="80604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2340000" y="3600000"/>
            <a:ext cx="3417840" cy="357840"/>
          </a:xfrm>
          <a:prstGeom prst="wedgeRectCallout">
            <a:avLst>
              <a:gd name="adj1" fmla="val -46388"/>
              <a:gd name="adj2" fmla="val -374272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Equal to a local Repo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5849640" y="4223232"/>
            <a:ext cx="4499280" cy="897840"/>
          </a:xfrm>
          <a:prstGeom prst="wedgeRectCallout">
            <a:avLst>
              <a:gd name="adj1" fmla="val 872"/>
              <a:gd name="adj2" fmla="val -28453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Push the local commits / changes to the remote Repo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23B7838-471E-3BDA-CF59-7E039C286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5C1938-7CDB-4308-8FCD-3DBEB627951B}"/>
</file>

<file path=customXml/itemProps2.xml><?xml version="1.0" encoding="utf-8"?>
<ds:datastoreItem xmlns:ds="http://schemas.openxmlformats.org/officeDocument/2006/customXml" ds:itemID="{62700DA4-7B4B-4E63-85EA-96FA1D96BF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0E972E-FCE8-4A9E-B930-8A59BF32BC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Macintosh PowerPoint</Application>
  <PresentationFormat>Breitbild</PresentationFormat>
  <Paragraphs>59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30</cp:revision>
  <dcterms:created xsi:type="dcterms:W3CDTF">2024-04-05T18:06:26Z</dcterms:created>
  <dcterms:modified xsi:type="dcterms:W3CDTF">2024-05-27T21:04:30Z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