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14.png" ContentType="image/png"/>
  <Override PartName="/ppt/media/image7.svg" ContentType="image/svg"/>
  <Override PartName="/ppt/media/image10.png" ContentType="image/png"/>
  <Override PartName="/ppt/media/image3.svg" ContentType="image/svg"/>
  <Override PartName="/ppt/media/image6.png" ContentType="image/png"/>
  <Override PartName="/ppt/media/image4.png" ContentType="image/png"/>
  <Override PartName="/ppt/media/image8.png" ContentType="image/png"/>
  <Override PartName="/ppt/media/image5.svg" ContentType="image/svg"/>
  <Override PartName="/ppt/media/image12.png" ContentType="image/png"/>
  <Override PartName="/ppt/media/image9.svg" ContentType="image/svg"/>
  <Override PartName="/ppt/media/image11.svg" ContentType="image/svg"/>
  <Override PartName="/ppt/media/image13.svg" ContentType="image/svg"/>
  <Override PartName="/ppt/media/image15.svg" ContentType="image/sv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347B40-BEC8-478F-94B2-C75824CE16D7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5B5EAA1-BD35-445A-8F66-CC76BD39B31C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560" cy="308268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657B019B-BDFD-4BC6-8CCC-5404AC03AF76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560" cy="308268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35E7C23-15E2-4636-8241-2DCF4FA2EEF6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560" cy="308268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B36E5A0-815B-4625-BD06-570EAE0A8796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560" cy="308268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244894F-03D9-449D-999E-A2C5CAE9C45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image" Target="../media/image6.png"/><Relationship Id="rId6" Type="http://schemas.openxmlformats.org/officeDocument/2006/relationships/image" Target="../media/image7.svg"/><Relationship Id="rId7" Type="http://schemas.openxmlformats.org/officeDocument/2006/relationships/image" Target="../media/image8.png"/><Relationship Id="rId8" Type="http://schemas.openxmlformats.org/officeDocument/2006/relationships/image" Target="../media/image9.svg"/><Relationship Id="rId9" Type="http://schemas.openxmlformats.org/officeDocument/2006/relationships/image" Target="../media/image10.png"/><Relationship Id="rId10" Type="http://schemas.openxmlformats.org/officeDocument/2006/relationships/image" Target="../media/image11.sv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13" Type="http://schemas.openxmlformats.org/officeDocument/2006/relationships/image" Target="../media/image12.png"/><Relationship Id="rId14" Type="http://schemas.openxmlformats.org/officeDocument/2006/relationships/image" Target="../media/image13.svg"/><Relationship Id="rId15" Type="http://schemas.openxmlformats.org/officeDocument/2006/relationships/image" Target="../media/image14.png"/><Relationship Id="rId16" Type="http://schemas.openxmlformats.org/officeDocument/2006/relationships/image" Target="../media/image15.svg"/><Relationship Id="rId17" Type="http://schemas.openxmlformats.org/officeDocument/2006/relationships/slideLayout" Target="../slideLayouts/slideLayout5.xml"/><Relationship Id="rId1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sv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4.png"/><Relationship Id="rId10" Type="http://schemas.openxmlformats.org/officeDocument/2006/relationships/image" Target="../media/image5.svg"/><Relationship Id="rId11" Type="http://schemas.openxmlformats.org/officeDocument/2006/relationships/slideLayout" Target="../slideLayouts/slideLayout5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3320" cy="82332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0" y="0"/>
            <a:ext cx="1218888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4400" spc="-1" strike="noStrike">
                <a:solidFill>
                  <a:srgbClr val="ffd579"/>
                </a:solidFill>
                <a:latin typeface="Rockwell Nova"/>
                <a:ea typeface="DejaVu Sans"/>
              </a:rPr>
              <a:t>Artifactory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41560" y="232200"/>
            <a:ext cx="1148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What is an artifact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60000" y="1260000"/>
            <a:ext cx="11698560" cy="43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Compiled code and/or the resources used to compile the code.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Examples: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- java: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.jar, .war, …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- .NET: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.dll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- docker: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.tar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rafik 1" descr="Dokument mit einfarbiger Füllu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36360" y="4315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69" name="Grafik 3" descr="Binär mit einfarbiger Füllung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9288360" y="43153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70" name="Grafik 4" descr="Zahnräder mit einfarbiger Füllung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746600" y="4054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71" name="Grafik 5" descr="Pfeil nach rechts mit einfarbiger Füllung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7335720" y="432792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72" name="Grafik 6" descr="Cmd (Terminal) mit einfarbiger Füllung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5383080" y="444060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73" name="Grafik 7" descr="Pfeil nach rechts mit einfarbiger Füllung"/>
          <p:cNvPicPr/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/>
        </p:blipFill>
        <p:spPr>
          <a:xfrm>
            <a:off x="3164760" y="43178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74" name="Textfeld 8"/>
          <p:cNvSpPr/>
          <p:nvPr/>
        </p:nvSpPr>
        <p:spPr>
          <a:xfrm>
            <a:off x="731880" y="5283720"/>
            <a:ext cx="1874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Source Code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feld 10"/>
          <p:cNvSpPr/>
          <p:nvPr/>
        </p:nvSpPr>
        <p:spPr>
          <a:xfrm>
            <a:off x="4451760" y="5283720"/>
            <a:ext cx="2887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Build Tools / Compilation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feld 11"/>
          <p:cNvSpPr/>
          <p:nvPr/>
        </p:nvSpPr>
        <p:spPr>
          <a:xfrm>
            <a:off x="9093960" y="5283720"/>
            <a:ext cx="2887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Binary Code 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rafik 12" descr="Datenbank mit einfarbiger Füllung"/>
          <p:cNvPicPr/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>
          <a:xfrm>
            <a:off x="9288360" y="186876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78" name="Textfeld 13"/>
          <p:cNvSpPr/>
          <p:nvPr/>
        </p:nvSpPr>
        <p:spPr>
          <a:xfrm>
            <a:off x="9093960" y="2787480"/>
            <a:ext cx="2887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Dependencies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rafik 14" descr="Pfeil nach unten mit einfarbiger Füllung"/>
          <p:cNvPicPr/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/>
        </p:blipFill>
        <p:spPr>
          <a:xfrm>
            <a:off x="9288360" y="331272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80" name="Rechteck 15"/>
          <p:cNvSpPr/>
          <p:nvPr/>
        </p:nvSpPr>
        <p:spPr>
          <a:xfrm>
            <a:off x="8632800" y="1523880"/>
            <a:ext cx="2455920" cy="4421160"/>
          </a:xfrm>
          <a:prstGeom prst="rect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1" name="Textfeld 16"/>
          <p:cNvSpPr/>
          <p:nvPr/>
        </p:nvSpPr>
        <p:spPr>
          <a:xfrm rot="16200000">
            <a:off x="9934560" y="2829600"/>
            <a:ext cx="2887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Artifact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1560" y="232200"/>
            <a:ext cx="1148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Source Code vs Binary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260000"/>
            <a:ext cx="11698560" cy="43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4" name="Tabelle 2"/>
          <p:cNvGraphicFramePr/>
          <p:nvPr/>
        </p:nvGraphicFramePr>
        <p:xfrm>
          <a:off x="1339920" y="2316600"/>
          <a:ext cx="9912960" cy="3328920"/>
        </p:xfrm>
        <a:graphic>
          <a:graphicData uri="http://schemas.openxmlformats.org/drawingml/2006/table">
            <a:tbl>
              <a:tblPr/>
              <a:tblGrid>
                <a:gridCol w="4956480"/>
                <a:gridCol w="4956480"/>
              </a:tblGrid>
              <a:tr h="6656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chemeClr val="lt1"/>
                          </a:solidFill>
                          <a:latin typeface="Rockwell"/>
                          <a:ea typeface="DejaVu Sans"/>
                        </a:rPr>
                        <a:t>Source / Text</a:t>
                      </a:r>
                      <a:endParaRPr b="0" lang="de-DE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dk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chemeClr val="lt1"/>
                          </a:solidFill>
                          <a:latin typeface="Rockwell"/>
                          <a:ea typeface="DejaVu Sans"/>
                        </a:rPr>
                        <a:t>Binaries</a:t>
                      </a:r>
                      <a:endParaRPr b="0" lang="de-DE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dk1">
                        <a:lumMod val="50000"/>
                        <a:lumOff val="50000"/>
                      </a:schemeClr>
                    </a:solidFill>
                  </a:tcPr>
                </a:tc>
              </a:tr>
              <a:tr h="66564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Text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Blob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6564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Differentiable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Not Differentiable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6564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Versioned by Content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Versioned by name (not content!)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6564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Stored by Override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chemeClr val="dk1"/>
                          </a:solidFill>
                          <a:latin typeface="Rockwell"/>
                          <a:ea typeface="DejaVu Sans"/>
                        </a:rPr>
                        <a:t>Not stored by Override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1560" y="232200"/>
            <a:ext cx="1148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Artifact Repository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lussdiagramm: Magnetplattenspeicher 4"/>
          <p:cNvSpPr/>
          <p:nvPr/>
        </p:nvSpPr>
        <p:spPr>
          <a:xfrm>
            <a:off x="511200" y="1533960"/>
            <a:ext cx="2937240" cy="3699360"/>
          </a:xfrm>
          <a:prstGeom prst="flowChartMagneticDisk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7" name="Rechteck 20"/>
          <p:cNvSpPr/>
          <p:nvPr/>
        </p:nvSpPr>
        <p:spPr>
          <a:xfrm>
            <a:off x="713880" y="2829600"/>
            <a:ext cx="1603800" cy="1212840"/>
          </a:xfrm>
          <a:prstGeom prst="rect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88" name="Grafik 23" descr="Binär mit einfarbiger Füllung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86320" y="2831400"/>
            <a:ext cx="352440" cy="332640"/>
          </a:xfrm>
          <a:prstGeom prst="rect">
            <a:avLst/>
          </a:prstGeom>
          <a:ln w="0">
            <a:noFill/>
          </a:ln>
        </p:spPr>
      </p:pic>
      <p:sp>
        <p:nvSpPr>
          <p:cNvPr id="89" name="Textfeld 24"/>
          <p:cNvSpPr/>
          <p:nvPr/>
        </p:nvSpPr>
        <p:spPr>
          <a:xfrm>
            <a:off x="1243440" y="2827440"/>
            <a:ext cx="1613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version 1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afik 25" descr="Binär mit einfarbiger Füllung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86320" y="3252600"/>
            <a:ext cx="352440" cy="332640"/>
          </a:xfrm>
          <a:prstGeom prst="rect">
            <a:avLst/>
          </a:prstGeom>
          <a:ln w="0">
            <a:noFill/>
          </a:ln>
        </p:spPr>
      </p:pic>
      <p:sp>
        <p:nvSpPr>
          <p:cNvPr id="91" name="Textfeld 26"/>
          <p:cNvSpPr/>
          <p:nvPr/>
        </p:nvSpPr>
        <p:spPr>
          <a:xfrm>
            <a:off x="1243440" y="3248640"/>
            <a:ext cx="1613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version 2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rafik 27" descr="Binär mit einfarbiger Füllung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876240" y="3703680"/>
            <a:ext cx="352440" cy="332640"/>
          </a:xfrm>
          <a:prstGeom prst="rect">
            <a:avLst/>
          </a:prstGeom>
          <a:ln w="0">
            <a:noFill/>
          </a:ln>
        </p:spPr>
      </p:pic>
      <p:sp>
        <p:nvSpPr>
          <p:cNvPr id="93" name="Textfeld 28"/>
          <p:cNvSpPr/>
          <p:nvPr/>
        </p:nvSpPr>
        <p:spPr>
          <a:xfrm>
            <a:off x="1233360" y="3699720"/>
            <a:ext cx="1613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version 3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fik 29" descr="Binär mit einfarbiger Füllung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588320" y="4134960"/>
            <a:ext cx="352440" cy="332640"/>
          </a:xfrm>
          <a:prstGeom prst="rect">
            <a:avLst/>
          </a:prstGeom>
          <a:ln w="0">
            <a:noFill/>
          </a:ln>
        </p:spPr>
      </p:pic>
      <p:sp>
        <p:nvSpPr>
          <p:cNvPr id="95" name="Textfeld 30"/>
          <p:cNvSpPr/>
          <p:nvPr/>
        </p:nvSpPr>
        <p:spPr>
          <a:xfrm>
            <a:off x="1945080" y="4131000"/>
            <a:ext cx="1613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version 1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rafik 31" descr="Binär mit einfarbiger Füllung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1588320" y="4555800"/>
            <a:ext cx="352440" cy="332640"/>
          </a:xfrm>
          <a:prstGeom prst="rect">
            <a:avLst/>
          </a:prstGeom>
          <a:ln w="0">
            <a:noFill/>
          </a:ln>
        </p:spPr>
      </p:pic>
      <p:sp>
        <p:nvSpPr>
          <p:cNvPr id="97" name="Textfeld 32"/>
          <p:cNvSpPr/>
          <p:nvPr/>
        </p:nvSpPr>
        <p:spPr>
          <a:xfrm>
            <a:off x="1945080" y="4551840"/>
            <a:ext cx="161388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chemeClr val="dk1"/>
                </a:solidFill>
                <a:latin typeface="Rockwell"/>
                <a:ea typeface="DejaVu Sans"/>
              </a:rPr>
              <a:t>version 2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hteck 1"/>
          <p:cNvSpPr/>
          <p:nvPr/>
        </p:nvSpPr>
        <p:spPr>
          <a:xfrm>
            <a:off x="1515960" y="4132800"/>
            <a:ext cx="1533600" cy="831960"/>
          </a:xfrm>
          <a:prstGeom prst="rect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79440" y="1530720"/>
            <a:ext cx="7166520" cy="3704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Centralized Storage, versionizing and managing multiple artifacts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Helps downloading and managing dependencies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Stores code, which is ready to deploy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Should provide Stability and reliability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Should provide security, access control and traceability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Manage binaries across different environments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Proxy for remote repositories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1560" y="232200"/>
            <a:ext cx="1148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Repository Types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39760" y="1099440"/>
            <a:ext cx="11307600" cy="5468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Local 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Physical, locally-managed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deploy artifacts on this local repository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consume artifacts produced by other teams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Remote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Proxy of another network repository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Caches foreign repository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Virtual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Collection of repositories under a URL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Simplification of client configuration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"Best Practice"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ACB54E-409E-4230-9418-CE55B2BD71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1110CF-8DF4-4488-B094-4F7A9BAA7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9601E-A07B-4C7C-B3B1-7EE468C3F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2024-04-05T18:06:26Z</dcterms:created>
  <dc:creator/>
  <dc:description/>
  <dc:language>de-DE</dc:language>
  <cp:lastModifiedBy/>
  <dcterms:modified xsi:type="dcterms:W3CDTF">2024-06-20T08:45:11Z</dcterms:modified>
  <cp:revision>254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ediaServiceImageTags">
    <vt:lpwstr/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