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Folie mittels Klicken verschieben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1FCA105-F92A-40C5-B198-A39FF00C0E75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1843ACB-6D01-43A9-8A07-5220C5ED2F3D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0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50A5504-CEF7-4533-9B43-29581FDC5B79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D160EC4-EC9F-4603-99CF-E9D058D1DA49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6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C6C2EAA2-B077-4DAC-AEA5-3B6C62C3C66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39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1D4BE4E8-680B-405E-8000-43B7BBA9CC83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44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3FED8BA9-E824-485D-9477-653179AB339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50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3C2A2B98-70D4-44F4-BA56-E1F0633A1909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55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87A23891-1195-4C6A-B076-C2D7BF9E886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105719F-E273-4870-9D30-158421ABD4B2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10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3AE2CCF3-D0A5-4559-BFDB-3D7B6B495CD6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14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4BBD660A-FACA-4665-B9F7-D4B10D700E58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9B7766EC-F5CD-44F1-AED0-F859EBA6194C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8BE54BA2-2DDB-4C93-9054-143EDF4D78C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06F3F07-91AF-46F8-A3A2-892FBA83D9B3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2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DE44CEC-F828-4E29-9105-091EF40FCD10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8120" cy="30808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B462936D-D8DC-4C04-B24D-E7F5F7C0E921}" type="slidenum">
              <a:rPr b="0" lang="de-DE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845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491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Dritte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Vierte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Fünfte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Sechste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Siebte Gliederungsebene</a:t>
            </a:r>
            <a:endParaRPr b="0" lang="de-DE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pc="-1" strike="noStrike">
                <a:solidFill>
                  <a:schemeClr val="dk1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0800" cy="82080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0" y="0"/>
            <a:ext cx="1218636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 – Round 6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4400" spc="-1" strike="noStrike">
                <a:solidFill>
                  <a:srgbClr val="ff7e79"/>
                </a:solidFill>
                <a:latin typeface="Rockwell Nova"/>
                <a:ea typeface="DejaVu Sans"/>
              </a:rPr>
              <a:t>Git submodules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4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29"/>
          <p:cNvSpPr/>
          <p:nvPr/>
        </p:nvSpPr>
        <p:spPr>
          <a:xfrm>
            <a:off x="289800" y="54000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Both new files have to be commited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Note, that the submodule folder and its content is not tracked/versionized by your main repository! Only the two files .gitmodules and stylesheet_modul will be tracked and pushed to your main repository.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89800" y="54000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792360" y="891720"/>
            <a:ext cx="5867640" cy="504828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32"/>
          <p:cNvSpPr/>
          <p:nvPr/>
        </p:nvSpPr>
        <p:spPr>
          <a:xfrm>
            <a:off x="8640000" y="1080360"/>
            <a:ext cx="3415320" cy="899640"/>
          </a:xfrm>
          <a:prstGeom prst="wedgeRectCallout">
            <a:avLst>
              <a:gd name="adj1" fmla="val -189787"/>
              <a:gd name="adj2" fmla="val -4788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Will open the stylesheet_modul and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you can then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inspect the repository and its history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6771240" y="2092680"/>
            <a:ext cx="5288760" cy="476532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31"/>
          <p:cNvSpPr/>
          <p:nvPr/>
        </p:nvSpPr>
        <p:spPr>
          <a:xfrm>
            <a:off x="7985520" y="180000"/>
            <a:ext cx="3415320" cy="539640"/>
          </a:xfrm>
          <a:prstGeom prst="wedgeRectCallout">
            <a:avLst>
              <a:gd name="adj1" fmla="val -215672"/>
              <a:gd name="adj2" fmla="val 8869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Double click on the submodule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920000" y="6120000"/>
            <a:ext cx="3240000" cy="360000"/>
          </a:xfrm>
          <a:prstGeom prst="ellipse">
            <a:avLst/>
          </a:prstGeom>
          <a:noFill/>
          <a:ln w="0">
            <a:solidFill>
              <a:srgbClr val="c9211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33"/>
          <p:cNvSpPr/>
          <p:nvPr/>
        </p:nvSpPr>
        <p:spPr>
          <a:xfrm>
            <a:off x="8284680" y="3960360"/>
            <a:ext cx="3415320" cy="899640"/>
          </a:xfrm>
          <a:prstGeom prst="wedgeRectCallout">
            <a:avLst>
              <a:gd name="adj1" fmla="val 5354"/>
              <a:gd name="adj2" fmla="val 19080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This commit should be the one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in the stylesheet_modul file!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34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35"/>
          <p:cNvSpPr/>
          <p:nvPr/>
        </p:nvSpPr>
        <p:spPr>
          <a:xfrm>
            <a:off x="289800" y="54000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You can checkout another commit in the submodule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Note, that the file „stylesheet_modul“ will change, since the commit-hash changes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2713320" y="1440000"/>
            <a:ext cx="890928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37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8"/>
          <p:cNvSpPr/>
          <p:nvPr/>
        </p:nvSpPr>
        <p:spPr>
          <a:xfrm>
            <a:off x="289800" y="81828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How to fetch all submodules?</a:t>
            </a: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How to update all submodules?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How to update all sumbodules recursively (if submodules also contains sumbodules) </a:t>
            </a: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420000" y="1188000"/>
            <a:ext cx="2371680" cy="20916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636000" y="1662840"/>
            <a:ext cx="2247840" cy="20916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8652960" y="2160000"/>
            <a:ext cx="2867040" cy="180360"/>
          </a:xfrm>
          <a:prstGeom prst="rect">
            <a:avLst/>
          </a:prstGeom>
          <a:ln w="0">
            <a:noFill/>
          </a:ln>
        </p:spPr>
      </p:pic>
      <p:sp>
        <p:nvSpPr>
          <p:cNvPr id="190" name="CustomShape 40"/>
          <p:cNvSpPr/>
          <p:nvPr/>
        </p:nvSpPr>
        <p:spPr>
          <a:xfrm>
            <a:off x="360000" y="1800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Imporant commands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4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42"/>
          <p:cNvSpPr/>
          <p:nvPr/>
        </p:nvSpPr>
        <p:spPr>
          <a:xfrm>
            <a:off x="289800" y="81828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3"/>
          <p:cNvSpPr/>
          <p:nvPr/>
        </p:nvSpPr>
        <p:spPr>
          <a:xfrm>
            <a:off x="360000" y="1800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Clone a Repo with Submodules with Sourcetree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540000" y="1080000"/>
            <a:ext cx="6439320" cy="530568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45"/>
          <p:cNvSpPr/>
          <p:nvPr/>
        </p:nvSpPr>
        <p:spPr>
          <a:xfrm>
            <a:off x="7985520" y="1800360"/>
            <a:ext cx="3415320" cy="539640"/>
          </a:xfrm>
          <a:prstGeom prst="wedgeRectCallout">
            <a:avLst>
              <a:gd name="adj1" fmla="val -256429"/>
              <a:gd name="adj2" fmla="val 605466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Should be checked, other submodules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my not be checked out!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46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47"/>
          <p:cNvSpPr/>
          <p:nvPr/>
        </p:nvSpPr>
        <p:spPr>
          <a:xfrm>
            <a:off x="289800" y="81828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48"/>
          <p:cNvSpPr/>
          <p:nvPr/>
        </p:nvSpPr>
        <p:spPr>
          <a:xfrm>
            <a:off x="360000" y="1800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Clone a Repo with Submodules with Shell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5781960" cy="199440"/>
          </a:xfrm>
          <a:prstGeom prst="rect">
            <a:avLst/>
          </a:prstGeom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2"/>
          <a:stretch/>
        </p:blipFill>
        <p:spPr>
          <a:xfrm>
            <a:off x="540000" y="2603880"/>
            <a:ext cx="2485800" cy="27576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49"/>
          <p:cNvSpPr/>
          <p:nvPr/>
        </p:nvSpPr>
        <p:spPr>
          <a:xfrm>
            <a:off x="4864680" y="2520360"/>
            <a:ext cx="3415320" cy="539640"/>
          </a:xfrm>
          <a:prstGeom prst="wedgeRectCallout">
            <a:avLst>
              <a:gd name="adj1" fmla="val -106344"/>
              <a:gd name="adj2" fmla="val -1066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Important, otherwise sobmodule folder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will be empty!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5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52"/>
          <p:cNvSpPr/>
          <p:nvPr/>
        </p:nvSpPr>
        <p:spPr>
          <a:xfrm>
            <a:off x="289800" y="81828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53"/>
          <p:cNvSpPr/>
          <p:nvPr/>
        </p:nvSpPr>
        <p:spPr>
          <a:xfrm>
            <a:off x="360000" y="1800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Where to find more information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527400" y="1440000"/>
            <a:ext cx="55926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https://git-scm.com/book/en/v2/Git-Tools-Submodules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533880" y="1980000"/>
            <a:ext cx="547812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https://www.atlassian.com/git/tutorials/git-submodule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41560" y="2322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Why submodules?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Imagine working on a large software project with multiple components (e.g a web application with a frontend, backend, and shared libraries).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Keeping everything organized, up-to-date, and version-controlled can become a nightmare.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This is where Git Submodules come to the rescue!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Git Submodules allow to include external repositories within the main repository while maintaining independent version control for each.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This means one can work on different parts of the project separately without disrupting the entire workflow.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By mastering Git Submodules, one gains more control over dependencies, enabling seamless collaboration and modular code management.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7"/>
          <p:cNvSpPr/>
          <p:nvPr/>
        </p:nvSpPr>
        <p:spPr>
          <a:xfrm>
            <a:off x="241560" y="2322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Example Use Case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Scenario: Managing a Shared Library Across Multiple Projects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Suppose a company has developed a custom authentication library used by multiple applications. Instead of duplicating the library code in every project (leading to maintenance headaches) -&gt; create a dedicated Git repository for the library and add it as a submodule in each project.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1"/>
          <p:cNvSpPr/>
          <p:nvPr/>
        </p:nvSpPr>
        <p:spPr>
          <a:xfrm>
            <a:off x="241560" y="2322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Benefits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12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3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Benefits: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Keep the module(s) separate and reusable.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Update the module in one place and sync changes across all projects.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Avoid code duplication and ensure consistency.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By leveraging Git Submodules, one enhances code modularity, streamline collaboration, and maintain a cleaner, more scalable development process.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41560" y="232200"/>
            <a:ext cx="1148004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89800" y="669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441000" y="744840"/>
            <a:ext cx="11340360" cy="609516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15"/>
          <p:cNvSpPr/>
          <p:nvPr/>
        </p:nvSpPr>
        <p:spPr>
          <a:xfrm>
            <a:off x="441000" y="8172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Consider a Repository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6"/>
          <p:cNvSpPr/>
          <p:nvPr/>
        </p:nvSpPr>
        <p:spPr>
          <a:xfrm>
            <a:off x="241560" y="232200"/>
            <a:ext cx="1148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Include a submodule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289800" y="10656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180000" y="90000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We have cloned a repository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It contains an unstyled html-site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We want to add a .css-file, containing the style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Consider: We have several html-sites and we want to style them all the same. Hence, changes in the style should be tracked by ALL other repositories.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We want to use a submodule, containing a dedicated repository, having the stylesheet.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 rot="21549000">
            <a:off x="2340000" y="5101560"/>
            <a:ext cx="1074240" cy="36936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40000" y="540000"/>
            <a:ext cx="3181320" cy="5724720"/>
          </a:xfrm>
          <a:prstGeom prst="rect">
            <a:avLst/>
          </a:prstGeom>
          <a:ln w="0"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6484320" y="1080000"/>
            <a:ext cx="3415320" cy="539640"/>
          </a:xfrm>
          <a:prstGeom prst="wedgeRectCallout">
            <a:avLst>
              <a:gd name="adj1" fmla="val -180037"/>
              <a:gd name="adj2" fmla="val 6659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adding a submodule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5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080000" y="2924640"/>
            <a:ext cx="6658200" cy="22953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0"/>
          <p:cNvSpPr/>
          <p:nvPr/>
        </p:nvSpPr>
        <p:spPr>
          <a:xfrm>
            <a:off x="7985520" y="2520000"/>
            <a:ext cx="3415320" cy="539640"/>
          </a:xfrm>
          <a:prstGeom prst="wedgeRectCallout">
            <a:avLst>
              <a:gd name="adj1" fmla="val -104932"/>
              <a:gd name="adj2" fmla="val 2093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Name the subdirectory,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where the submodule will be included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21"/>
          <p:cNvSpPr/>
          <p:nvPr/>
        </p:nvSpPr>
        <p:spPr>
          <a:xfrm>
            <a:off x="6484320" y="1080000"/>
            <a:ext cx="3415320" cy="539640"/>
          </a:xfrm>
          <a:prstGeom prst="wedgeRectCallout">
            <a:avLst>
              <a:gd name="adj1" fmla="val -69835"/>
              <a:gd name="adj2" fmla="val 3861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Choose the submodule repository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3"/>
          <p:cNvSpPr/>
          <p:nvPr/>
        </p:nvSpPr>
        <p:spPr>
          <a:xfrm>
            <a:off x="8284680" y="3780000"/>
            <a:ext cx="3415320" cy="539640"/>
          </a:xfrm>
          <a:prstGeom prst="wedgeRectCallout">
            <a:avLst>
              <a:gd name="adj1" fmla="val -99209"/>
              <a:gd name="adj2" fmla="val 7780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You can track a certain branch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(besides the main-branch)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4"/>
          <p:cNvSpPr/>
          <p:nvPr/>
        </p:nvSpPr>
        <p:spPr>
          <a:xfrm>
            <a:off x="8464680" y="4860000"/>
            <a:ext cx="3415320" cy="720000"/>
          </a:xfrm>
          <a:prstGeom prst="wedgeRectCallout">
            <a:avLst>
              <a:gd name="adj1" fmla="val -224610"/>
              <a:gd name="adj2" fmla="val -79800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In the case of a submodule containing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a submodule containing a submodule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containing ...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44080" y="346680"/>
            <a:ext cx="1115676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>
              <a:rPr sz="1800"/>
            </a:br>
            <a:r>
              <a:rPr b="0" lang="de-DE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89800" y="540000"/>
            <a:ext cx="11409840" cy="253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After selecting OK, sourcetree will create:</a:t>
            </a:r>
            <a:br>
              <a:rPr sz="1600"/>
            </a:b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And your folder will contain a new folder:</a:t>
            </a: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br>
              <a:rPr sz="1600"/>
            </a:b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312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DejaVu Sans"/>
              </a:rPr>
              <a:t>Sourctree will recognize two new files: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4670640" y="900000"/>
            <a:ext cx="1809360" cy="53280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680000" y="1620000"/>
            <a:ext cx="2609640" cy="1514160"/>
          </a:xfrm>
          <a:prstGeom prst="rect">
            <a:avLst/>
          </a:prstGeom>
          <a:ln w="0">
            <a:noFill/>
          </a:ln>
        </p:spPr>
      </p:pic>
      <p:sp>
        <p:nvSpPr>
          <p:cNvPr id="166" name="CustomShape 25"/>
          <p:cNvSpPr/>
          <p:nvPr/>
        </p:nvSpPr>
        <p:spPr>
          <a:xfrm>
            <a:off x="7920000" y="1080360"/>
            <a:ext cx="3415320" cy="539640"/>
          </a:xfrm>
          <a:prstGeom prst="wedgeRectCallout">
            <a:avLst>
              <a:gd name="adj1" fmla="val -103014"/>
              <a:gd name="adj2" fmla="val 1333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New folder containing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the submodule (repository)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6"/>
          <p:cNvSpPr/>
          <p:nvPr/>
        </p:nvSpPr>
        <p:spPr>
          <a:xfrm>
            <a:off x="8104680" y="2160000"/>
            <a:ext cx="3415320" cy="539640"/>
          </a:xfrm>
          <a:prstGeom prst="wedgeRectCallout">
            <a:avLst>
              <a:gd name="adj1" fmla="val -119688"/>
              <a:gd name="adj2" fmla="val -15733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New file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1115280" y="3600000"/>
            <a:ext cx="10044720" cy="135108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4"/>
          <a:stretch/>
        </p:blipFill>
        <p:spPr>
          <a:xfrm>
            <a:off x="1092960" y="5400000"/>
            <a:ext cx="10067040" cy="1210320"/>
          </a:xfrm>
          <a:prstGeom prst="rect">
            <a:avLst/>
          </a:prstGeom>
          <a:ln w="0">
            <a:noFill/>
          </a:ln>
        </p:spPr>
      </p:pic>
      <p:sp>
        <p:nvSpPr>
          <p:cNvPr id="170" name="CustomShape 27"/>
          <p:cNvSpPr/>
          <p:nvPr/>
        </p:nvSpPr>
        <p:spPr>
          <a:xfrm>
            <a:off x="4680000" y="6300000"/>
            <a:ext cx="3415320" cy="539640"/>
          </a:xfrm>
          <a:prstGeom prst="wedgeRectCallout">
            <a:avLst>
              <a:gd name="adj1" fmla="val -118634"/>
              <a:gd name="adj2" fmla="val -95466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New file, containing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the hash the the submodule commit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8"/>
          <p:cNvSpPr/>
          <p:nvPr/>
        </p:nvSpPr>
        <p:spPr>
          <a:xfrm>
            <a:off x="3787200" y="4514040"/>
            <a:ext cx="3415320" cy="539640"/>
          </a:xfrm>
          <a:prstGeom prst="wedgeRectCallout">
            <a:avLst>
              <a:gd name="adj1" fmla="val -86056"/>
              <a:gd name="adj2" fmla="val -112466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New file, containing </a:t>
            </a:r>
            <a:br>
              <a:rPr sz="1400"/>
            </a:br>
            <a:r>
              <a:rPr b="0" lang="de-DE" sz="1400" spc="-1" strike="noStrike">
                <a:solidFill>
                  <a:srgbClr val="000000"/>
                </a:solidFill>
                <a:latin typeface="Rockwell"/>
                <a:ea typeface="DejaVu Sans"/>
              </a:rPr>
              <a:t>the informations of the submodule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F04D50-AFCD-432A-95D3-8A72397E8F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43D5D-6222-44DA-984D-74E7223B3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5768D-6476-41A4-AF85-D4511DE0C8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LibreOffice/24.2.3.2$Windows_X86_64 LibreOffice_project/433d9c2ded56988e8a90e6b2e771ee4e6a5ab2ba</Application>
  <AppVersion>15.0000</AppVersion>
  <Words>294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2024-04-05T18:06:26Z</dcterms:created>
  <dc:creator/>
  <dc:description/>
  <dc:language>de-DE</dc:language>
  <cp:lastModifiedBy/>
  <dcterms:modified xsi:type="dcterms:W3CDTF">2025-03-08T14:55:34Z</dcterms:modified>
  <cp:revision>106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ediaServiceImageTags">
    <vt:lpwstr/>
  </property>
  <property fmtid="{D5CDD505-2E9C-101B-9397-08002B2CF9AE}" pid="7" name="Notes">
    <vt:i4>6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