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B29E65F-DEA9-475C-871E-47E6245C52A6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211E7229-7D20-48FD-B343-B6266E7B2DDD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21A65D56-26C0-404F-8CD6-36718BDE181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81126EE-48B8-41AE-AB0B-D726254EE420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18A184A-37B3-47E2-A51C-116A9416D7A0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4AA516A3-7C3C-4702-9CDC-4D95D2A81E5C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F3D605E9-5A8A-4774-8A66-CA2EBA15AD25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A27027D1-4AE4-4A45-8651-FD71463D6CB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760" cy="30805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2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5BD78016-60EF-4191-98E9-1D0385C7FE48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git-subtree" TargetMode="External"/><Relationship Id="rId2" Type="http://schemas.openxmlformats.org/officeDocument/2006/relationships/hyperlink" Target="https://www.geeksforgeeks.org/git-subtree/" TargetMode="External"/><Relationship Id="rId3" Type="http://schemas.openxmlformats.org/officeDocument/2006/relationships/hyperlink" Target="https://medium.com/@v/git-subtrees-a-tutorial-6ff568381844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fik 3" descr="Ein Bild, das Grafiken, Kreis, Design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-1080" y="-1080"/>
            <a:ext cx="820440" cy="82044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0" y="0"/>
            <a:ext cx="12186000" cy="61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      </a:t>
            </a:r>
            <a:r>
              <a:rPr b="0" lang="de-DE" sz="4400" spc="-1" strike="noStrike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Training – Round 6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4400" spc="-1" strike="noStrike">
                <a:solidFill>
                  <a:srgbClr val="ff7e79"/>
                </a:solidFill>
                <a:latin typeface="Rockwell Nova"/>
                <a:ea typeface="DejaVu Sans"/>
              </a:rPr>
              <a:t>Git Subtree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 txBox="1"/>
          <p:nvPr/>
        </p:nvSpPr>
        <p:spPr>
          <a:xfrm>
            <a:off x="900000" y="1980000"/>
            <a:ext cx="9360000" cy="357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 Subtree is essentially like merging an entire repository into your main repository—but with some extra flexibility!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Unlike Git Submodules, which keep repositories separate, Git Subtree actually embeds the external repository’s content into your main repository while still maintaining a connection to its source.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When you add a repository as a subtree, you’re pulling in its entire commit history and placing it within a subdirectory of your main project. However, the key advantage is that you can still pull updates from the external repository and push changes back to it when needed.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Think of it as merging a repository but keeping the ability to sync with its source.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900000" y="72000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Remarks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 txBox="1"/>
          <p:nvPr/>
        </p:nvSpPr>
        <p:spPr>
          <a:xfrm>
            <a:off x="540000" y="1800000"/>
            <a:ext cx="9192240" cy="375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✅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No extra cloning needed – Unlike submodules, contributors don’t have to do special commands like git submodule update. Everything is inside the main repo.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✅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Self-contained history – The subtree’s commit history is included in the main repo, so there’s no dependency on an external repository.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✅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Bidirectional updates – You can pull updates from the original source repo and push changes back when necessary.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✅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Easier for new developers – No extra setup is needed; just clone the main repository, and everything is there!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540000" y="72000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Key Features of Git Subtree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540000" y="1800000"/>
            <a:ext cx="9192240" cy="280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  <a:hlinkClick r:id="rId1"/>
              </a:rPr>
              <a:t>https://www.atlassian.com/git/tutorials/git-subtree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  <a:hlinkClick r:id="rId2"/>
              </a:rPr>
              <a:t>https://www.geeksforgeeks.org/git-subtree/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  <a:hlinkClick r:id="rId3"/>
              </a:rPr>
              <a:t>https://medium.com/@v/git-subtrees-a-tutorial-6ff568381844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6"/>
          <p:cNvSpPr/>
          <p:nvPr/>
        </p:nvSpPr>
        <p:spPr>
          <a:xfrm>
            <a:off x="540000" y="72000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More informations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41560" y="23220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Submodules or Subtrees?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Differences</a:t>
            </a: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🔹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 Submodules: Best when you want to treat an external repository as a separate entity while keeping full version control over it. The submodule remains an independent repository, meaning updates require explicit pulling and pushing. This is useful when different projects rely on a shared but independently evolving module.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🔹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 Subtree: Best when you want to integrate an external repository directly into your project while still being able to sync changes. Unlike submodules, a subtree doesn’t require special commands to clone or check out—it’s just part of your main repository. This makes it easier to work with for teams unfamiliar with submodules.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7"/>
          <p:cNvSpPr/>
          <p:nvPr/>
        </p:nvSpPr>
        <p:spPr>
          <a:xfrm>
            <a:off x="241560" y="23220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Use Case Comparison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1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✅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 Submodule Use Case: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A company-wide authentication library used across multiple projects.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- The library is maintained separately, and each project uses a specific version of it.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- Developers don’t need to worry about unnecessary updates; they can choose when to pull new changes.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- Works well when the external module has its own independent lifecycle.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✅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 Subtree Use Case: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A frontend project that integrates a UI component library from another team.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- The UI library is actively developed within the main project and needs to be updated frequently.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- The team wants a seamless workflow without extra commands to manage submodules.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- Avoids the complexity of submodules while still allowing updates from the source repo when needed.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"/>
          <p:cNvGraphicFramePr/>
          <p:nvPr/>
        </p:nvGraphicFramePr>
        <p:xfrm>
          <a:off x="360000" y="1562400"/>
          <a:ext cx="11520000" cy="2370600"/>
        </p:xfrm>
        <a:graphic>
          <a:graphicData uri="http://schemas.openxmlformats.org/drawingml/2006/table">
            <a:tbl>
              <a:tblPr/>
              <a:tblGrid>
                <a:gridCol w="3839040"/>
                <a:gridCol w="3839040"/>
                <a:gridCol w="384192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Feature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Submodule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Subtree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  <a:ea typeface="DejaVu Sans"/>
                        </a:rPr>
                        <a:t>External repo remains independent 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Yes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 (fully integrated)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  <a:ea typeface="DejaVu Sans"/>
                        </a:rPr>
                        <a:t>Requires extra commands for updates 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Yes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  <a:ea typeface="DejaVu Sans"/>
                        </a:rPr>
                        <a:t>Easy for new contributors 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Yes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  <a:ea typeface="DejaVu Sans"/>
                        </a:rPr>
                        <a:t>Suitable for shared, versioned dependencies 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Yes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  <a:ea typeface="DejaVu Sans"/>
                        </a:rPr>
                        <a:t>Changes flow more easily between repos 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No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Rockwell"/>
                        </a:rPr>
                        <a:t>Yes</a:t>
                      </a:r>
                      <a:endParaRPr b="0" lang="de-DE" sz="1600" spc="-1" strike="noStrike">
                        <a:solidFill>
                          <a:srgbClr val="000000"/>
                        </a:solidFill>
                        <a:latin typeface="Rockwell"/>
                        <a:ea typeface="DejaVu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CustomShape 11"/>
          <p:cNvSpPr/>
          <p:nvPr/>
        </p:nvSpPr>
        <p:spPr>
          <a:xfrm>
            <a:off x="400320" y="44172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Key Differences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441000" y="8172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Consider a Repository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720000" y="1380240"/>
            <a:ext cx="5010480" cy="5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6"/>
          <p:cNvSpPr/>
          <p:nvPr/>
        </p:nvSpPr>
        <p:spPr>
          <a:xfrm>
            <a:off x="241560" y="23220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Include a subtree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 rot="21549000">
            <a:off x="2700720" y="5626800"/>
            <a:ext cx="1073880" cy="369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00000" y="900000"/>
            <a:ext cx="3180960" cy="572436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13"/>
          <p:cNvSpPr/>
          <p:nvPr/>
        </p:nvSpPr>
        <p:spPr>
          <a:xfrm>
            <a:off x="6845040" y="1605600"/>
            <a:ext cx="3414960" cy="539280"/>
          </a:xfrm>
          <a:prstGeom prst="wedgeRectCallout">
            <a:avLst>
              <a:gd name="adj1" fmla="val -183382"/>
              <a:gd name="adj2" fmla="val 667411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Choose add/link subtree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900000" y="1817280"/>
            <a:ext cx="4734000" cy="21427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244080" y="34668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484320" y="1080000"/>
            <a:ext cx="3414960" cy="539280"/>
          </a:xfrm>
          <a:prstGeom prst="wedgeRectCallout">
            <a:avLst>
              <a:gd name="adj1" fmla="val -96663"/>
              <a:gd name="adj2" fmla="val 16567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Choose a repository as a subtree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54"/>
          <p:cNvSpPr/>
          <p:nvPr/>
        </p:nvSpPr>
        <p:spPr>
          <a:xfrm>
            <a:off x="6845040" y="2160720"/>
            <a:ext cx="3414960" cy="539280"/>
          </a:xfrm>
          <a:prstGeom prst="wedgeRectCallout">
            <a:avLst>
              <a:gd name="adj1" fmla="val -120095"/>
              <a:gd name="adj2" fmla="val 53669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Choose a branch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6840000" y="2880720"/>
            <a:ext cx="3414960" cy="539280"/>
          </a:xfrm>
          <a:prstGeom prst="wedgeRectCallout">
            <a:avLst>
              <a:gd name="adj1" fmla="val -112706"/>
              <a:gd name="adj2" fmla="val -25450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Choose a subdirectory name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56"/>
          <p:cNvSpPr/>
          <p:nvPr/>
        </p:nvSpPr>
        <p:spPr>
          <a:xfrm>
            <a:off x="6845040" y="3780720"/>
            <a:ext cx="3414960" cy="899280"/>
          </a:xfrm>
          <a:prstGeom prst="wedgeRectCallout">
            <a:avLst>
              <a:gd name="adj1" fmla="val -189011"/>
              <a:gd name="adj2" fmla="val -81372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When not selected, the whole history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of the repository will be included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otherwise, the history will be squshed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5"/>
          <p:cNvSpPr/>
          <p:nvPr/>
        </p:nvSpPr>
        <p:spPr>
          <a:xfrm>
            <a:off x="244080" y="34668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20000" y="720000"/>
            <a:ext cx="7020000" cy="55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983160" y="2596320"/>
            <a:ext cx="3876840" cy="167616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21"/>
          <p:cNvSpPr/>
          <p:nvPr/>
        </p:nvSpPr>
        <p:spPr>
          <a:xfrm>
            <a:off x="580320" y="441720"/>
            <a:ext cx="1147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Pull and Push to the subtree-repository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3"/>
          <p:cNvSpPr/>
          <p:nvPr/>
        </p:nvSpPr>
        <p:spPr>
          <a:xfrm>
            <a:off x="7740000" y="1800720"/>
            <a:ext cx="3414960" cy="539280"/>
          </a:xfrm>
          <a:prstGeom prst="wedgeRectCallout">
            <a:avLst>
              <a:gd name="adj1" fmla="val -151665"/>
              <a:gd name="adj2" fmla="val 195030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Pull the latest changes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4"/>
          <p:cNvSpPr/>
          <p:nvPr/>
        </p:nvSpPr>
        <p:spPr>
          <a:xfrm>
            <a:off x="7745040" y="2700720"/>
            <a:ext cx="3414960" cy="539280"/>
          </a:xfrm>
          <a:prstGeom prst="wedgeRectCallout">
            <a:avLst>
              <a:gd name="adj1" fmla="val -149936"/>
              <a:gd name="adj2" fmla="val 69012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Push the latest changes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5"/>
          <p:cNvSpPr/>
          <p:nvPr/>
        </p:nvSpPr>
        <p:spPr>
          <a:xfrm>
            <a:off x="7745040" y="3420000"/>
            <a:ext cx="3414960" cy="539280"/>
          </a:xfrm>
          <a:prstGeom prst="wedgeRectCallout">
            <a:avLst>
              <a:gd name="adj1" fmla="val -151001"/>
              <a:gd name="adj2" fmla="val 20580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Here you can e.g. change the branch or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make other changes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F04D50-AFCD-432A-95D3-8A72397E8F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543D5D-6222-44DA-984D-74E7223B3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5768D-6476-41A4-AF85-D4511DE0C8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LibreOffice/24.2.3.2$Windows_X86_64 LibreOffice_project/433d9c2ded56988e8a90e6b2e771ee4e6a5ab2ba</Application>
  <AppVersion>15.0000</AppVersion>
  <Words>294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2024-04-05T18:06:26Z</dcterms:created>
  <dc:creator/>
  <dc:description/>
  <dc:language>de-DE</dc:language>
  <cp:lastModifiedBy/>
  <dcterms:modified xsi:type="dcterms:W3CDTF">2025-03-08T16:54:45Z</dcterms:modified>
  <cp:revision>111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ediaServiceImageTags">
    <vt:lpwstr/>
  </property>
  <property fmtid="{D5CDD505-2E9C-101B-9397-08002B2CF9AE}" pid="7" name="Notes">
    <vt:i4>6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